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handoutMasterIdLst>
    <p:handoutMasterId r:id="rId17"/>
  </p:handoutMasterIdLst>
  <p:sldIdLst>
    <p:sldId id="281" r:id="rId2"/>
    <p:sldId id="256" r:id="rId3"/>
    <p:sldId id="280" r:id="rId4"/>
    <p:sldId id="259" r:id="rId5"/>
    <p:sldId id="270" r:id="rId6"/>
    <p:sldId id="278" r:id="rId7"/>
    <p:sldId id="258" r:id="rId8"/>
    <p:sldId id="279" r:id="rId9"/>
    <p:sldId id="271" r:id="rId10"/>
    <p:sldId id="272" r:id="rId11"/>
    <p:sldId id="273" r:id="rId12"/>
    <p:sldId id="275" r:id="rId13"/>
    <p:sldId id="276" r:id="rId14"/>
    <p:sldId id="282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FF687-BECF-48C8-ACD0-CCF396DB2BCE}" type="datetimeFigureOut">
              <a:rPr lang="zh-CN" altLang="en-US" smtClean="0"/>
              <a:pPr/>
              <a:t>2022/11/4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7C690-06E7-4DD4-A709-4B575A8614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441172-C560-41EB-98E3-B3A1067DEDEE}" type="datetimeFigureOut">
              <a:rPr lang="zh-CN" altLang="en-US" smtClean="0"/>
              <a:pPr/>
              <a:t>2022/11/4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6DE376-C364-4D04-AD08-245AE727FCA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6619305-0997-4A4F-9AA3-A38C04ECDE33}" type="datetimeFigureOut">
              <a:rPr lang="zh-CN" altLang="en-US" smtClean="0"/>
              <a:pPr/>
              <a:t>2022/11/4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8AB2821-1581-4B47-98FD-2ACA50206AB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19305-0997-4A4F-9AA3-A38C04ECDE33}" type="datetimeFigureOut">
              <a:rPr lang="zh-CN" altLang="en-US" smtClean="0"/>
              <a:pPr/>
              <a:t>2022/11/4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B2821-1581-4B47-98FD-2ACA50206AB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19305-0997-4A4F-9AA3-A38C04ECDE33}" type="datetimeFigureOut">
              <a:rPr lang="zh-CN" altLang="en-US" smtClean="0"/>
              <a:pPr/>
              <a:t>2022/11/4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B2821-1581-4B47-98FD-2ACA50206AB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19305-0997-4A4F-9AA3-A38C04ECDE33}" type="datetimeFigureOut">
              <a:rPr lang="zh-CN" altLang="en-US" smtClean="0"/>
              <a:pPr/>
              <a:t>2022/11/4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B2821-1581-4B47-98FD-2ACA50206AB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 sz="4000"/>
            </a:lvl1pPr>
            <a:lvl2pPr>
              <a:defRPr sz="3600" b="1"/>
            </a:lvl2pPr>
            <a:lvl3pPr>
              <a:defRPr sz="3200" b="1"/>
            </a:lvl3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</a:p>
          <a:p>
            <a:pPr lvl="1" eaLnBrk="1" latinLnBrk="0" hangingPunct="1"/>
            <a:r>
              <a:rPr lang="zh-CN" altLang="en-US" dirty="0"/>
              <a:t>第二级</a:t>
            </a:r>
          </a:p>
          <a:p>
            <a:pPr lvl="2" eaLnBrk="1" latinLnBrk="0" hangingPunct="1"/>
            <a:r>
              <a:rPr lang="zh-CN" altLang="en-US" dirty="0"/>
              <a:t>第三级</a:t>
            </a:r>
          </a:p>
          <a:p>
            <a:pPr lvl="3" eaLnBrk="1" latinLnBrk="0" hangingPunct="1"/>
            <a:r>
              <a:rPr lang="zh-CN" altLang="en-US" dirty="0"/>
              <a:t>第四级</a:t>
            </a:r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6619305-0997-4A4F-9AA3-A38C04ECDE33}" type="datetimeFigureOut">
              <a:rPr lang="zh-CN" altLang="en-US" smtClean="0"/>
              <a:pPr/>
              <a:t>2022/11/4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8AB2821-1581-4B47-98FD-2ACA50206AB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19305-0997-4A4F-9AA3-A38C04ECDE33}" type="datetimeFigureOut">
              <a:rPr lang="zh-CN" altLang="en-US" smtClean="0"/>
              <a:pPr/>
              <a:t>2022/11/4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B2821-1581-4B47-98FD-2ACA50206AB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19305-0997-4A4F-9AA3-A38C04ECDE33}" type="datetimeFigureOut">
              <a:rPr lang="zh-CN" altLang="en-US" smtClean="0"/>
              <a:pPr/>
              <a:t>2022/11/4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B2821-1581-4B47-98FD-2ACA50206AB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19305-0997-4A4F-9AA3-A38C04ECDE33}" type="datetimeFigureOut">
              <a:rPr lang="zh-CN" altLang="en-US" smtClean="0"/>
              <a:pPr/>
              <a:t>2022/11/4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B2821-1581-4B47-98FD-2ACA50206AB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19305-0997-4A4F-9AA3-A38C04ECDE33}" type="datetimeFigureOut">
              <a:rPr lang="zh-CN" altLang="en-US" smtClean="0"/>
              <a:pPr/>
              <a:t>2022/11/4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B2821-1581-4B47-98FD-2ACA50206AB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19305-0997-4A4F-9AA3-A38C04ECDE33}" type="datetimeFigureOut">
              <a:rPr lang="zh-CN" altLang="en-US" smtClean="0"/>
              <a:pPr/>
              <a:t>2022/11/4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B2821-1581-4B47-98FD-2ACA50206AB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19305-0997-4A4F-9AA3-A38C04ECDE33}" type="datetimeFigureOut">
              <a:rPr lang="zh-CN" altLang="en-US" smtClean="0"/>
              <a:pPr/>
              <a:t>2022/11/4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B2821-1581-4B47-98FD-2ACA50206AB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6619305-0997-4A4F-9AA3-A38C04ECDE33}" type="datetimeFigureOut">
              <a:rPr lang="zh-CN" altLang="en-US" smtClean="0"/>
              <a:pPr/>
              <a:t>2022/11/4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8AB2821-1581-4B47-98FD-2ACA50206AB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84C09-9769-4FC8-BF92-3D6FB7E45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12" y="0"/>
            <a:ext cx="8229600" cy="990600"/>
          </a:xfrm>
        </p:spPr>
        <p:txBody>
          <a:bodyPr>
            <a:normAutofit/>
          </a:bodyPr>
          <a:lstStyle/>
          <a:p>
            <a:r>
              <a:rPr lang="zh-CN" altLang="en-US" sz="4400" b="1" dirty="0"/>
              <a:t>实验安排（共</a:t>
            </a:r>
            <a:r>
              <a:rPr lang="en-US" altLang="zh-CN" sz="4400" b="1" dirty="0"/>
              <a:t>8</a:t>
            </a:r>
            <a:r>
              <a:rPr lang="zh-CN" altLang="en-US" sz="4400" b="1" dirty="0"/>
              <a:t>学时）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096AE9-861F-4EA9-B05C-8C2B24D7B69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507288" cy="3744416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latin typeface="+mj-ea"/>
                <a:ea typeface="+mj-ea"/>
              </a:rPr>
              <a:t>因为疫情，实验内容有变化</a:t>
            </a:r>
            <a:endParaRPr lang="en-US" altLang="zh-CN" sz="2800" b="1" dirty="0">
              <a:latin typeface="+mj-ea"/>
              <a:ea typeface="+mj-ea"/>
            </a:endParaRPr>
          </a:p>
          <a:p>
            <a:pPr lvl="1"/>
            <a:r>
              <a:rPr lang="zh-CN" altLang="en-US" sz="2400" b="1" dirty="0">
                <a:latin typeface="+mj-ea"/>
                <a:ea typeface="+mj-ea"/>
              </a:rPr>
              <a:t>实验一：网络模拟器及网络设备的基本配置（</a:t>
            </a:r>
            <a:r>
              <a:rPr lang="en-US" altLang="zh-CN" sz="2400" b="1" dirty="0">
                <a:latin typeface="+mj-ea"/>
                <a:ea typeface="+mj-ea"/>
              </a:rPr>
              <a:t>4</a:t>
            </a:r>
            <a:r>
              <a:rPr lang="zh-CN" altLang="en-US" sz="2400" b="1" dirty="0">
                <a:latin typeface="+mj-ea"/>
                <a:ea typeface="+mj-ea"/>
              </a:rPr>
              <a:t>学时）</a:t>
            </a:r>
            <a:endParaRPr lang="en-US" altLang="zh-CN" sz="2400" b="1" dirty="0">
              <a:latin typeface="+mj-ea"/>
              <a:ea typeface="+mj-ea"/>
            </a:endParaRPr>
          </a:p>
          <a:p>
            <a:pPr lvl="1"/>
            <a:r>
              <a:rPr lang="zh-CN" altLang="en-US" sz="2400" b="1" dirty="0">
                <a:latin typeface="+mj-ea"/>
                <a:ea typeface="+mj-ea"/>
              </a:rPr>
              <a:t>实验二：组建小型局域网、跨交换机划分 </a:t>
            </a:r>
            <a:r>
              <a:rPr lang="en-US" altLang="zh-CN" sz="2400" b="1" dirty="0">
                <a:latin typeface="+mj-ea"/>
                <a:ea typeface="+mj-ea"/>
              </a:rPr>
              <a:t>VLAN</a:t>
            </a:r>
            <a:r>
              <a:rPr lang="zh-CN" altLang="en-US" sz="2400" b="1" dirty="0">
                <a:latin typeface="+mj-ea"/>
              </a:rPr>
              <a:t> （</a:t>
            </a:r>
            <a:r>
              <a:rPr lang="en-US" altLang="zh-CN" sz="2400" b="1" dirty="0">
                <a:latin typeface="+mj-ea"/>
              </a:rPr>
              <a:t>4</a:t>
            </a:r>
            <a:r>
              <a:rPr lang="zh-CN" altLang="en-US" sz="2400" b="1" dirty="0">
                <a:latin typeface="+mj-ea"/>
              </a:rPr>
              <a:t>学时）</a:t>
            </a:r>
            <a:endParaRPr lang="en-US" altLang="zh-CN" sz="2400" b="1" dirty="0">
              <a:latin typeface="+mj-ea"/>
            </a:endParaRPr>
          </a:p>
          <a:p>
            <a:r>
              <a:rPr lang="zh-CN" altLang="en-US" sz="2800" dirty="0">
                <a:latin typeface="+mj-ea"/>
                <a:ea typeface="+mj-ea"/>
              </a:rPr>
              <a:t>实验指导书</a:t>
            </a:r>
            <a:endParaRPr lang="en-US" altLang="zh-CN" sz="2800" dirty="0">
              <a:latin typeface="+mj-ea"/>
              <a:ea typeface="+mj-ea"/>
            </a:endParaRPr>
          </a:p>
          <a:p>
            <a:r>
              <a:rPr lang="zh-CN" altLang="en-US" sz="2800" b="1" dirty="0">
                <a:latin typeface="+mj-ea"/>
                <a:ea typeface="+mj-ea"/>
              </a:rPr>
              <a:t>实验报告（完成全部实验后提交）</a:t>
            </a:r>
          </a:p>
        </p:txBody>
      </p:sp>
    </p:spTree>
    <p:extLst>
      <p:ext uri="{BB962C8B-B14F-4D97-AF65-F5344CB8AC3E}">
        <p14:creationId xmlns:p14="http://schemas.microsoft.com/office/powerpoint/2010/main" val="3544438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err="1"/>
              <a:t>Swtich</a:t>
            </a:r>
            <a:r>
              <a:rPr lang="en-US" altLang="zh-CN" dirty="0"/>
              <a:t>(</a:t>
            </a:r>
            <a:r>
              <a:rPr lang="en-US" altLang="zh-CN" dirty="0" err="1"/>
              <a:t>config</a:t>
            </a:r>
            <a:r>
              <a:rPr lang="en-US" altLang="zh-CN" dirty="0"/>
              <a:t>)#</a:t>
            </a:r>
            <a:r>
              <a:rPr lang="en-US" altLang="zh-CN" b="1" dirty="0"/>
              <a:t>interface </a:t>
            </a:r>
            <a:r>
              <a:rPr lang="zh-CN" altLang="en-US" b="1" dirty="0"/>
              <a:t>？ </a:t>
            </a:r>
          </a:p>
          <a:p>
            <a:r>
              <a:rPr lang="zh-CN" altLang="en-US" dirty="0"/>
              <a:t> ！显示</a:t>
            </a:r>
            <a:r>
              <a:rPr lang="en-US" altLang="zh-CN" dirty="0"/>
              <a:t>interface</a:t>
            </a:r>
            <a:r>
              <a:rPr lang="zh-CN" altLang="en-US" dirty="0"/>
              <a:t>命令后可执行的参数</a:t>
            </a:r>
            <a:endParaRPr lang="en-US" altLang="zh-CN" dirty="0"/>
          </a:p>
          <a:p>
            <a:r>
              <a:rPr lang="en-US" altLang="zh-CN" dirty="0" err="1"/>
              <a:t>Swtich</a:t>
            </a:r>
            <a:r>
              <a:rPr lang="en-US" altLang="zh-CN" dirty="0"/>
              <a:t>(</a:t>
            </a:r>
            <a:r>
              <a:rPr lang="en-US" altLang="zh-CN" dirty="0" err="1"/>
              <a:t>config</a:t>
            </a:r>
            <a:r>
              <a:rPr lang="en-US" altLang="zh-CN" dirty="0"/>
              <a:t>)#interface </a:t>
            </a:r>
            <a:r>
              <a:rPr lang="en-US" altLang="zh-CN" dirty="0" err="1"/>
              <a:t>fastEthernet</a:t>
            </a:r>
            <a:r>
              <a:rPr lang="en-US" altLang="zh-CN" dirty="0"/>
              <a:t> 0/1 </a:t>
            </a:r>
          </a:p>
          <a:p>
            <a:endParaRPr lang="en-US" altLang="zh-CN" dirty="0"/>
          </a:p>
          <a:p>
            <a:r>
              <a:rPr lang="en-US" altLang="zh-CN" dirty="0"/>
              <a:t>Switch(</a:t>
            </a:r>
            <a:r>
              <a:rPr lang="en-US" altLang="zh-CN" dirty="0" err="1"/>
              <a:t>config</a:t>
            </a:r>
            <a:r>
              <a:rPr lang="en-US" altLang="zh-CN" dirty="0"/>
              <a:t>)#</a:t>
            </a:r>
            <a:r>
              <a:rPr lang="en-US" altLang="zh-CN" b="1" dirty="0"/>
              <a:t>hostname SW-1 </a:t>
            </a:r>
          </a:p>
          <a:p>
            <a:r>
              <a:rPr lang="zh-CN" altLang="en-US" dirty="0"/>
              <a:t> ！使用</a:t>
            </a:r>
            <a:r>
              <a:rPr lang="en-US" altLang="zh-CN" dirty="0"/>
              <a:t>hostname</a:t>
            </a:r>
            <a:r>
              <a:rPr lang="zh-CN" altLang="en-US" dirty="0"/>
              <a:t>命令更改交换机的名称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SW-1#</a:t>
            </a:r>
            <a:r>
              <a:rPr lang="en-US" altLang="zh-CN" b="1" dirty="0"/>
              <a:t>show version </a:t>
            </a:r>
          </a:p>
          <a:p>
            <a:r>
              <a:rPr lang="zh-CN" altLang="en-US" dirty="0"/>
              <a:t> ！查看交换机的系统信息 </a:t>
            </a:r>
            <a:endParaRPr lang="en-US" altLang="zh-CN" dirty="0"/>
          </a:p>
          <a:p>
            <a:r>
              <a:rPr lang="en-US" altLang="zh-CN" dirty="0"/>
              <a:t>SW-1#</a:t>
            </a:r>
            <a:r>
              <a:rPr lang="en-US" altLang="zh-CN" b="1" dirty="0"/>
              <a:t>show running-</a:t>
            </a:r>
            <a:r>
              <a:rPr lang="en-US" altLang="zh-CN" b="1" dirty="0" err="1"/>
              <a:t>config</a:t>
            </a:r>
            <a:r>
              <a:rPr lang="en-US" altLang="zh-CN" b="1" dirty="0"/>
              <a:t> </a:t>
            </a:r>
          </a:p>
          <a:p>
            <a:r>
              <a:rPr lang="zh-CN" altLang="en-US" dirty="0"/>
              <a:t> ！查看交换机的配置信息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8229600" cy="5661248"/>
          </a:xfrm>
        </p:spPr>
        <p:txBody>
          <a:bodyPr>
            <a:norm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、命令行操作进行自动补齐或命令简写时，要求所简写的字母必须能够</a:t>
            </a:r>
            <a:r>
              <a:rPr lang="zh-CN" altLang="en-US" dirty="0">
                <a:solidFill>
                  <a:srgbClr val="FF0000"/>
                </a:solidFill>
              </a:rPr>
              <a:t>唯一区别该命令</a:t>
            </a:r>
            <a:r>
              <a:rPr lang="zh-CN" altLang="en-US" dirty="0"/>
              <a:t>。如</a:t>
            </a:r>
            <a:r>
              <a:rPr lang="en-US" altLang="zh-CN" dirty="0" err="1"/>
              <a:t>switch#conf</a:t>
            </a:r>
            <a:r>
              <a:rPr lang="zh-CN" altLang="en-US" dirty="0"/>
              <a:t>可以代表</a:t>
            </a:r>
            <a:r>
              <a:rPr lang="en-US" altLang="zh-CN" dirty="0"/>
              <a:t>configure</a:t>
            </a:r>
            <a:r>
              <a:rPr lang="zh-CN" altLang="en-US" dirty="0"/>
              <a:t>，但</a:t>
            </a:r>
            <a:r>
              <a:rPr lang="en-US" altLang="zh-CN" dirty="0" err="1"/>
              <a:t>switch#co</a:t>
            </a:r>
            <a:r>
              <a:rPr lang="zh-CN" altLang="en-US" dirty="0"/>
              <a:t>无法代表</a:t>
            </a:r>
            <a:r>
              <a:rPr lang="en-US" altLang="zh-CN" dirty="0"/>
              <a:t>configure</a:t>
            </a:r>
            <a:r>
              <a:rPr lang="zh-CN" altLang="en-US" dirty="0"/>
              <a:t>，因为</a:t>
            </a:r>
            <a:r>
              <a:rPr lang="en-US" altLang="zh-CN" dirty="0"/>
              <a:t>co</a:t>
            </a:r>
            <a:r>
              <a:rPr lang="zh-CN" altLang="en-US" dirty="0"/>
              <a:t>开头的命令有两个</a:t>
            </a:r>
            <a:r>
              <a:rPr lang="en-US" altLang="zh-CN" dirty="0"/>
              <a:t>copy</a:t>
            </a:r>
            <a:r>
              <a:rPr lang="zh-CN" altLang="en-US" dirty="0"/>
              <a:t>和</a:t>
            </a:r>
            <a:r>
              <a:rPr lang="en-US" altLang="zh-CN" dirty="0"/>
              <a:t>configure</a:t>
            </a:r>
            <a:r>
              <a:rPr lang="zh-CN" altLang="en-US" dirty="0"/>
              <a:t>，设备无法区别。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、注意区别每个操作模式下可执行的命令种类。交换机</a:t>
            </a:r>
            <a:r>
              <a:rPr lang="zh-CN" altLang="en-US" dirty="0">
                <a:solidFill>
                  <a:srgbClr val="FF0000"/>
                </a:solidFill>
              </a:rPr>
              <a:t>不可以跨模式执行命令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、配置设备名称的有效字符是</a:t>
            </a:r>
            <a:r>
              <a:rPr lang="en-US" altLang="zh-CN" dirty="0"/>
              <a:t>22</a:t>
            </a:r>
            <a:r>
              <a:rPr lang="zh-CN" altLang="en-US" dirty="0"/>
              <a:t>个字节。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/>
              <a:t>路由器基本配置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四种模式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732AD-F342-4502-A921-974EAC2E3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highlight>
                  <a:srgbClr val="FFFF00"/>
                </a:highlight>
              </a:rPr>
              <a:t>VLAN</a:t>
            </a:r>
            <a:endParaRPr lang="zh-CN" altLang="en-US" b="1" dirty="0">
              <a:highlight>
                <a:srgbClr val="FFFF00"/>
              </a:highlight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CF7AF5-918E-47BC-8BDC-E23D297AE80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147248" cy="5018112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z="3600" dirty="0"/>
              <a:t>VLAN</a:t>
            </a:r>
            <a:r>
              <a:rPr lang="zh-CN" altLang="en-US" sz="3600" dirty="0"/>
              <a:t>（</a:t>
            </a:r>
            <a:r>
              <a:rPr lang="en-US" altLang="zh-CN" sz="3600" dirty="0"/>
              <a:t>Virtual Local Area Network</a:t>
            </a:r>
            <a:r>
              <a:rPr lang="zh-CN" altLang="en-US" sz="3600" dirty="0"/>
              <a:t>，虚拟局域网）是指在一个物理网段内，进行逻辑的 划分，划分成若干个虚拟局域网</a:t>
            </a:r>
            <a:endParaRPr lang="en-US" altLang="zh-CN" sz="3600" dirty="0"/>
          </a:p>
          <a:p>
            <a:r>
              <a:rPr lang="en-US" altLang="zh-CN" sz="3600" dirty="0"/>
              <a:t>VLAN</a:t>
            </a:r>
            <a:r>
              <a:rPr lang="zh-CN" altLang="en-US" sz="3600" dirty="0"/>
              <a:t>可有效地屏蔽广播风暴</a:t>
            </a:r>
            <a:endParaRPr lang="en-US" altLang="zh-CN" sz="3600" dirty="0"/>
          </a:p>
          <a:p>
            <a:r>
              <a:rPr lang="en-US" altLang="zh-CN" sz="3600" dirty="0"/>
              <a:t>Port VLAN</a:t>
            </a:r>
            <a:r>
              <a:rPr lang="zh-CN" altLang="en-US" sz="3600" dirty="0"/>
              <a:t>：是基于端口的</a:t>
            </a:r>
            <a:r>
              <a:rPr lang="en-US" altLang="zh-CN" sz="3600" dirty="0"/>
              <a:t>VLAN</a:t>
            </a:r>
            <a:r>
              <a:rPr lang="zh-CN" altLang="en-US" sz="3600" dirty="0"/>
              <a:t>，一般适用在同一个交换机下的</a:t>
            </a:r>
            <a:r>
              <a:rPr lang="en-US" altLang="zh-CN" sz="3600" dirty="0"/>
              <a:t>VLAN</a:t>
            </a:r>
            <a:r>
              <a:rPr lang="zh-CN" altLang="en-US" sz="3600" dirty="0"/>
              <a:t>划分。若是跨交换机的</a:t>
            </a:r>
            <a:r>
              <a:rPr lang="en-US" altLang="zh-CN" sz="3600" dirty="0"/>
              <a:t>VLAN</a:t>
            </a:r>
            <a:r>
              <a:rPr lang="zh-CN" altLang="en-US" sz="3600" dirty="0"/>
              <a:t>划分则需使用基于</a:t>
            </a:r>
            <a:r>
              <a:rPr lang="en-US" altLang="zh-CN" sz="3600" dirty="0"/>
              <a:t>802.1Q</a:t>
            </a:r>
            <a:r>
              <a:rPr lang="zh-CN" altLang="en-US" sz="3600" dirty="0"/>
              <a:t>的</a:t>
            </a:r>
            <a:r>
              <a:rPr lang="en-US" altLang="zh-CN" sz="3600" dirty="0"/>
              <a:t>TAG VLAN</a:t>
            </a:r>
            <a:r>
              <a:rPr lang="zh-CN" altLang="en-US" sz="3600" dirty="0"/>
              <a:t>。</a:t>
            </a:r>
            <a:endParaRPr lang="en-US" altLang="zh-CN" sz="3600" dirty="0"/>
          </a:p>
          <a:p>
            <a:r>
              <a:rPr lang="en-US" altLang="zh-CN" sz="3600" dirty="0"/>
              <a:t>Tag </a:t>
            </a:r>
            <a:r>
              <a:rPr lang="en-US" altLang="zh-CN" sz="3600" dirty="0" err="1"/>
              <a:t>Vlan</a:t>
            </a:r>
            <a:r>
              <a:rPr lang="zh-CN" altLang="en-US" sz="3600" dirty="0"/>
              <a:t>：是基于交换机端口的另外一种类型，主要用于跨交换机的</a:t>
            </a:r>
            <a:r>
              <a:rPr lang="en-US" altLang="zh-CN" sz="3600" dirty="0"/>
              <a:t>VLAN</a:t>
            </a:r>
            <a:r>
              <a:rPr lang="zh-CN" altLang="en-US" sz="3600" dirty="0"/>
              <a:t>。</a:t>
            </a:r>
          </a:p>
          <a:p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1692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10816" y="3886200"/>
            <a:ext cx="7393632" cy="990600"/>
          </a:xfrm>
        </p:spPr>
        <p:txBody>
          <a:bodyPr>
            <a:normAutofit fontScale="90000"/>
          </a:bodyPr>
          <a:lstStyle/>
          <a:p>
            <a:r>
              <a:rPr lang="zh-CN" altLang="en-US" b="1" dirty="0"/>
              <a:t>实验一</a:t>
            </a:r>
            <a:r>
              <a:rPr lang="en-US" altLang="zh-CN" b="1" dirty="0"/>
              <a:t>--- </a:t>
            </a:r>
            <a:r>
              <a:rPr lang="zh-CN" altLang="en-US" b="1" dirty="0"/>
              <a:t>网络模拟器及网络设备的基本配置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BFCAC8-D613-4353-AB56-0EA613117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思科模拟器</a:t>
            </a:r>
            <a:r>
              <a:rPr lang="en-US" altLang="zh-CN" b="1" dirty="0"/>
              <a:t>(Cisco Packet Tracer)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A9A276-E130-44D0-AC00-027168B0F0A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endParaRPr lang="en-US" altLang="zh-CN" dirty="0"/>
          </a:p>
          <a:p>
            <a:r>
              <a:rPr lang="zh-CN" altLang="en-US" dirty="0"/>
              <a:t>使用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2429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/>
              <a:t>交换机基本配置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378152"/>
          </a:xfrm>
        </p:spPr>
        <p:txBody>
          <a:bodyPr>
            <a:normAutofit/>
          </a:bodyPr>
          <a:lstStyle/>
          <a:p>
            <a:endParaRPr lang="zh-CN" altLang="en-US" dirty="0"/>
          </a:p>
          <a:p>
            <a:r>
              <a:rPr lang="zh-CN" altLang="en-US" dirty="0"/>
              <a:t>交换机的命令行操作模式，主要包括：</a:t>
            </a:r>
            <a:r>
              <a:rPr lang="zh-CN" altLang="en-US" dirty="0">
                <a:solidFill>
                  <a:srgbClr val="FF0000"/>
                </a:solidFill>
              </a:rPr>
              <a:t>用户模式、特权模式、全局配置模式、端口模式</a:t>
            </a:r>
            <a:r>
              <a:rPr lang="zh-CN" altLang="en-US" dirty="0"/>
              <a:t>等几种。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0" y="908720"/>
            <a:ext cx="8892480" cy="5248240"/>
          </a:xfrm>
        </p:spPr>
        <p:txBody>
          <a:bodyPr>
            <a:normAutofit/>
          </a:bodyPr>
          <a:lstStyle/>
          <a:p>
            <a:pPr lvl="1"/>
            <a:r>
              <a:rPr lang="zh-CN" altLang="en-US" dirty="0"/>
              <a:t>用户模式，该模式下可以简单查看交换机的软、硬件版本信息，并进行简单的测试。用户模式提示符为</a:t>
            </a:r>
            <a:r>
              <a:rPr lang="en-US" altLang="zh-CN" dirty="0">
                <a:solidFill>
                  <a:srgbClr val="FF0000"/>
                </a:solidFill>
              </a:rPr>
              <a:t>switch&gt; </a:t>
            </a:r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特权模式由用户模式进入的下一级模式，该模式下可以对交换机的</a:t>
            </a:r>
            <a:r>
              <a:rPr lang="zh-CN" altLang="en-US" dirty="0">
                <a:solidFill>
                  <a:srgbClr val="FF0000"/>
                </a:solidFill>
              </a:rPr>
              <a:t>配置文件进行管理，查看交换机的配置信息，进行网络的测试和调试</a:t>
            </a:r>
            <a:r>
              <a:rPr lang="zh-CN" altLang="en-US" dirty="0"/>
              <a:t>等。特权模式提示符为</a:t>
            </a:r>
            <a:r>
              <a:rPr lang="en-US" altLang="zh-CN" dirty="0">
                <a:solidFill>
                  <a:srgbClr val="FF0000"/>
                </a:solidFill>
              </a:rPr>
              <a:t>switch# 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zh-CN" altLang="en-US" dirty="0"/>
              <a:t>全局配置模式属于特权模式的下一级模式，该模式下可以配置交换机的</a:t>
            </a:r>
            <a:r>
              <a:rPr lang="zh-CN" altLang="en-US" dirty="0">
                <a:solidFill>
                  <a:srgbClr val="FF0000"/>
                </a:solidFill>
              </a:rPr>
              <a:t>全局性参数</a:t>
            </a:r>
            <a:r>
              <a:rPr lang="zh-CN" altLang="en-US" dirty="0"/>
              <a:t>（如主机名、登录信息等）。全局模式提示符为</a:t>
            </a:r>
            <a:r>
              <a:rPr lang="en-US" altLang="zh-CN" dirty="0">
                <a:solidFill>
                  <a:srgbClr val="FF0000"/>
                </a:solidFill>
              </a:rPr>
              <a:t>switch(</a:t>
            </a:r>
            <a:r>
              <a:rPr lang="en-US" altLang="zh-CN" dirty="0" err="1">
                <a:solidFill>
                  <a:srgbClr val="FF0000"/>
                </a:solidFill>
              </a:rPr>
              <a:t>config</a:t>
            </a:r>
            <a:r>
              <a:rPr lang="en-US" altLang="zh-CN" dirty="0">
                <a:solidFill>
                  <a:srgbClr val="FF0000"/>
                </a:solidFill>
              </a:rPr>
              <a:t>)# </a:t>
            </a:r>
          </a:p>
          <a:p>
            <a:pPr lvl="1"/>
            <a:r>
              <a:rPr lang="zh-CN" altLang="en-US" dirty="0"/>
              <a:t>端口模式属于全局模式的下一级模式，该模式下可以对交换机的</a:t>
            </a:r>
            <a:r>
              <a:rPr lang="zh-CN" altLang="en-US" dirty="0">
                <a:solidFill>
                  <a:srgbClr val="FF0000"/>
                </a:solidFill>
              </a:rPr>
              <a:t>端口进行参数配置</a:t>
            </a:r>
            <a:r>
              <a:rPr lang="zh-CN" altLang="en-US" dirty="0"/>
              <a:t>。端口模式提示符为</a:t>
            </a:r>
            <a:r>
              <a:rPr lang="en-US" altLang="zh-CN" dirty="0">
                <a:solidFill>
                  <a:srgbClr val="FF0000"/>
                </a:solidFill>
              </a:rPr>
              <a:t>switch(</a:t>
            </a:r>
            <a:r>
              <a:rPr lang="en-US" altLang="zh-CN" dirty="0" err="1">
                <a:solidFill>
                  <a:srgbClr val="FF0000"/>
                </a:solidFill>
              </a:rPr>
              <a:t>config</a:t>
            </a:r>
            <a:r>
              <a:rPr lang="en-US" altLang="zh-CN" dirty="0">
                <a:solidFill>
                  <a:srgbClr val="FF0000"/>
                </a:solidFill>
              </a:rPr>
              <a:t>-if)#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692696"/>
            <a:ext cx="8229600" cy="5904656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err="1"/>
              <a:t>Swtich</a:t>
            </a:r>
            <a:r>
              <a:rPr lang="en-US" altLang="zh-CN" dirty="0"/>
              <a:t>&gt;</a:t>
            </a:r>
            <a:r>
              <a:rPr lang="en-US" altLang="zh-CN" b="1" dirty="0"/>
              <a:t>enable </a:t>
            </a:r>
          </a:p>
          <a:p>
            <a:r>
              <a:rPr lang="zh-CN" altLang="en-US" dirty="0"/>
              <a:t> ！使用</a:t>
            </a:r>
            <a:r>
              <a:rPr lang="en-US" altLang="zh-CN" dirty="0"/>
              <a:t>enable</a:t>
            </a:r>
            <a:r>
              <a:rPr lang="zh-CN" altLang="en-US" dirty="0"/>
              <a:t>命令从用户模式进入特权模式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 err="1"/>
              <a:t>Swtich#</a:t>
            </a:r>
            <a:r>
              <a:rPr lang="en-US" altLang="zh-CN" b="1" dirty="0" err="1"/>
              <a:t>configure</a:t>
            </a:r>
            <a:r>
              <a:rPr lang="en-US" altLang="zh-CN" b="1" dirty="0"/>
              <a:t> terminal </a:t>
            </a:r>
          </a:p>
          <a:p>
            <a:r>
              <a:rPr lang="en-US" altLang="zh-CN" dirty="0"/>
              <a:t>Enter configuration commands, one per line. End with CNTL/Z. </a:t>
            </a:r>
          </a:p>
          <a:p>
            <a:r>
              <a:rPr lang="zh-CN" altLang="en-US" dirty="0"/>
              <a:t> ！使用</a:t>
            </a:r>
            <a:r>
              <a:rPr lang="en-US" altLang="zh-CN" dirty="0"/>
              <a:t>configure terminal</a:t>
            </a:r>
            <a:r>
              <a:rPr lang="zh-CN" altLang="en-US" dirty="0"/>
              <a:t>命令从特权模式进入全局配置模式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 err="1"/>
              <a:t>Swtich</a:t>
            </a:r>
            <a:r>
              <a:rPr lang="en-US" altLang="zh-CN" dirty="0"/>
              <a:t>(</a:t>
            </a:r>
            <a:r>
              <a:rPr lang="en-US" altLang="zh-CN" dirty="0" err="1"/>
              <a:t>config</a:t>
            </a:r>
            <a:r>
              <a:rPr lang="en-US" altLang="zh-CN" dirty="0"/>
              <a:t>)#</a:t>
            </a:r>
            <a:r>
              <a:rPr lang="en-US" altLang="zh-CN" b="1" dirty="0"/>
              <a:t>interface </a:t>
            </a:r>
            <a:r>
              <a:rPr lang="en-US" altLang="zh-CN" b="1" dirty="0" err="1"/>
              <a:t>fastEthernet</a:t>
            </a:r>
            <a:r>
              <a:rPr lang="en-US" altLang="zh-CN" b="1" dirty="0"/>
              <a:t> 0/1 </a:t>
            </a:r>
          </a:p>
          <a:p>
            <a:r>
              <a:rPr lang="zh-CN" altLang="en-US" dirty="0"/>
              <a:t> ！使用</a:t>
            </a:r>
            <a:r>
              <a:rPr lang="en-US" altLang="zh-CN" dirty="0"/>
              <a:t>interface</a:t>
            </a:r>
            <a:r>
              <a:rPr lang="zh-CN" altLang="en-US" dirty="0"/>
              <a:t>命令进入接口配置模式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/>
              <a:t>Swtich</a:t>
            </a:r>
            <a:r>
              <a:rPr lang="en-US" altLang="zh-CN" dirty="0"/>
              <a:t>(</a:t>
            </a:r>
            <a:r>
              <a:rPr lang="en-US" altLang="zh-CN" dirty="0" err="1"/>
              <a:t>config</a:t>
            </a:r>
            <a:r>
              <a:rPr lang="en-US" altLang="zh-CN" dirty="0"/>
              <a:t>-if)# </a:t>
            </a:r>
          </a:p>
          <a:p>
            <a:r>
              <a:rPr lang="en-US" altLang="zh-CN" dirty="0" err="1"/>
              <a:t>Swtich</a:t>
            </a:r>
            <a:r>
              <a:rPr lang="en-US" altLang="zh-CN" dirty="0"/>
              <a:t>(</a:t>
            </a:r>
            <a:r>
              <a:rPr lang="en-US" altLang="zh-CN" dirty="0" err="1"/>
              <a:t>config</a:t>
            </a:r>
            <a:r>
              <a:rPr lang="en-US" altLang="zh-CN" dirty="0"/>
              <a:t>-if)#</a:t>
            </a:r>
            <a:r>
              <a:rPr lang="en-US" altLang="zh-CN" b="1" dirty="0"/>
              <a:t>exit </a:t>
            </a:r>
          </a:p>
          <a:p>
            <a:r>
              <a:rPr lang="zh-CN" altLang="en-US" dirty="0"/>
              <a:t> ！使用</a:t>
            </a:r>
            <a:r>
              <a:rPr lang="en-US" altLang="zh-CN" dirty="0"/>
              <a:t>exit</a:t>
            </a:r>
            <a:r>
              <a:rPr lang="zh-CN" altLang="en-US" dirty="0"/>
              <a:t>命令退回上一级操作模式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 err="1"/>
              <a:t>Swtich</a:t>
            </a:r>
            <a:r>
              <a:rPr lang="en-US" altLang="zh-CN" dirty="0"/>
              <a:t>(</a:t>
            </a:r>
            <a:r>
              <a:rPr lang="en-US" altLang="zh-CN" dirty="0" err="1"/>
              <a:t>config</a:t>
            </a:r>
            <a:r>
              <a:rPr lang="en-US" altLang="zh-CN" dirty="0"/>
              <a:t>)#interface </a:t>
            </a:r>
            <a:r>
              <a:rPr lang="en-US" altLang="zh-CN" dirty="0" err="1"/>
              <a:t>fastEthernet</a:t>
            </a:r>
            <a:r>
              <a:rPr lang="en-US" altLang="zh-CN" dirty="0"/>
              <a:t> 0/2 </a:t>
            </a:r>
          </a:p>
          <a:p>
            <a:r>
              <a:rPr lang="en-US" altLang="zh-CN" dirty="0" err="1"/>
              <a:t>Swtich</a:t>
            </a:r>
            <a:r>
              <a:rPr lang="en-US" altLang="zh-CN" dirty="0"/>
              <a:t>(</a:t>
            </a:r>
            <a:r>
              <a:rPr lang="en-US" altLang="zh-CN" dirty="0" err="1"/>
              <a:t>config</a:t>
            </a:r>
            <a:r>
              <a:rPr lang="en-US" altLang="zh-CN" dirty="0"/>
              <a:t>-if)#</a:t>
            </a:r>
            <a:r>
              <a:rPr lang="en-US" altLang="zh-CN" b="1" dirty="0"/>
              <a:t>end </a:t>
            </a:r>
          </a:p>
          <a:p>
            <a:r>
              <a:rPr lang="en-US" altLang="zh-CN" dirty="0" err="1"/>
              <a:t>Swtich</a:t>
            </a:r>
            <a:r>
              <a:rPr lang="en-US" altLang="zh-CN" dirty="0"/>
              <a:t># </a:t>
            </a:r>
          </a:p>
          <a:p>
            <a:r>
              <a:rPr lang="zh-CN" altLang="en-US" dirty="0"/>
              <a:t> ！使用</a:t>
            </a:r>
            <a:r>
              <a:rPr lang="en-US" altLang="zh-CN" dirty="0"/>
              <a:t>end</a:t>
            </a:r>
            <a:r>
              <a:rPr lang="zh-CN" altLang="en-US" dirty="0"/>
              <a:t>命令直接退回特权模式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378152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Switch&gt; </a:t>
            </a:r>
            <a:r>
              <a:rPr lang="en-US" altLang="zh-CN" b="1" dirty="0"/>
              <a:t>? </a:t>
            </a:r>
          </a:p>
          <a:p>
            <a:r>
              <a:rPr lang="zh-CN" altLang="en-US" dirty="0"/>
              <a:t> ！显示当前模式下所有可执行的命令</a:t>
            </a:r>
            <a:endParaRPr lang="en-US" altLang="zh-CN" dirty="0"/>
          </a:p>
          <a:p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 err="1"/>
              <a:t>Swtich</a:t>
            </a:r>
            <a:r>
              <a:rPr lang="en-US" altLang="zh-CN" dirty="0"/>
              <a:t>&gt;en </a:t>
            </a:r>
            <a:r>
              <a:rPr lang="en-US" altLang="zh-CN" b="1" dirty="0"/>
              <a:t>&lt;tab&gt; </a:t>
            </a:r>
          </a:p>
          <a:p>
            <a:r>
              <a:rPr lang="en-US" altLang="zh-CN" dirty="0" err="1"/>
              <a:t>Swtich</a:t>
            </a:r>
            <a:r>
              <a:rPr lang="en-US" altLang="zh-CN" dirty="0"/>
              <a:t>&gt;enable </a:t>
            </a:r>
          </a:p>
          <a:p>
            <a:r>
              <a:rPr lang="zh-CN" altLang="en-US" dirty="0"/>
              <a:t> ！使用</a:t>
            </a:r>
            <a:r>
              <a:rPr lang="en-US" altLang="zh-CN" dirty="0"/>
              <a:t>tab</a:t>
            </a:r>
            <a:r>
              <a:rPr lang="zh-CN" altLang="en-US" dirty="0"/>
              <a:t>键补齐命令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 err="1"/>
              <a:t>Swtich#</a:t>
            </a:r>
            <a:r>
              <a:rPr lang="en-US" altLang="zh-CN" b="1" dirty="0" err="1"/>
              <a:t>con</a:t>
            </a:r>
            <a:r>
              <a:rPr lang="en-US" altLang="zh-CN" b="1" dirty="0"/>
              <a:t>? </a:t>
            </a:r>
          </a:p>
          <a:p>
            <a:r>
              <a:rPr lang="en-US" altLang="zh-CN" dirty="0"/>
              <a:t>configure connect </a:t>
            </a:r>
          </a:p>
          <a:p>
            <a:r>
              <a:rPr lang="zh-CN" altLang="en-US" dirty="0"/>
              <a:t> ！使用？显示当前模式下所有以“</a:t>
            </a:r>
            <a:r>
              <a:rPr lang="en-US" altLang="zh-CN" dirty="0"/>
              <a:t>con</a:t>
            </a:r>
            <a:r>
              <a:rPr lang="zh-CN" altLang="en-US" dirty="0"/>
              <a:t>”开头的命令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523</TotalTime>
  <Words>648</Words>
  <Application>Microsoft Office PowerPoint</Application>
  <PresentationFormat>全屏显示(4:3)</PresentationFormat>
  <Paragraphs>68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华文新魏</vt:lpstr>
      <vt:lpstr>宋体</vt:lpstr>
      <vt:lpstr>Bookman Old Style</vt:lpstr>
      <vt:lpstr>Calibri</vt:lpstr>
      <vt:lpstr>Gill Sans MT</vt:lpstr>
      <vt:lpstr>Wingdings</vt:lpstr>
      <vt:lpstr>Wingdings 3</vt:lpstr>
      <vt:lpstr>质朴</vt:lpstr>
      <vt:lpstr>实验安排（共8学时）</vt:lpstr>
      <vt:lpstr>实验一--- 网络模拟器及网络设备的基本配置</vt:lpstr>
      <vt:lpstr>思科模拟器(Cisco Packet Tracer)</vt:lpstr>
      <vt:lpstr>交换机基本配置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路由器基本配置</vt:lpstr>
      <vt:lpstr>VLAN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ccb</dc:creator>
  <cp:lastModifiedBy>blue ox</cp:lastModifiedBy>
  <cp:revision>21</cp:revision>
  <dcterms:created xsi:type="dcterms:W3CDTF">2015-04-07T10:24:46Z</dcterms:created>
  <dcterms:modified xsi:type="dcterms:W3CDTF">2022-11-04T12:49:57Z</dcterms:modified>
</cp:coreProperties>
</file>