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5" r:id="rId5"/>
    <p:sldMasterId id="2147483697" r:id="rId6"/>
    <p:sldMasterId id="2147483709" r:id="rId7"/>
  </p:sldMasterIdLst>
  <p:notesMasterIdLst>
    <p:notesMasterId r:id="rId9"/>
  </p:notesMasterIdLst>
  <p:sldIdLst>
    <p:sldId id="260" r:id="rId8"/>
    <p:sldId id="268" r:id="rId10"/>
    <p:sldId id="263" r:id="rId11"/>
    <p:sldId id="283" r:id="rId12"/>
    <p:sldId id="294" r:id="rId13"/>
    <p:sldId id="285" r:id="rId14"/>
    <p:sldId id="312" r:id="rId15"/>
    <p:sldId id="274" r:id="rId16"/>
    <p:sldId id="324" r:id="rId17"/>
    <p:sldId id="315" r:id="rId18"/>
    <p:sldId id="345" r:id="rId19"/>
    <p:sldId id="316" r:id="rId20"/>
    <p:sldId id="286" r:id="rId21"/>
    <p:sldId id="313" r:id="rId22"/>
    <p:sldId id="314" r:id="rId23"/>
    <p:sldId id="328" r:id="rId24"/>
    <p:sldId id="346" r:id="rId25"/>
    <p:sldId id="287" r:id="rId26"/>
    <p:sldId id="329" r:id="rId27"/>
    <p:sldId id="288" r:id="rId28"/>
    <p:sldId id="330" r:id="rId29"/>
    <p:sldId id="296" r:id="rId30"/>
    <p:sldId id="331" r:id="rId31"/>
    <p:sldId id="297" r:id="rId32"/>
    <p:sldId id="332" r:id="rId33"/>
    <p:sldId id="299" r:id="rId34"/>
    <p:sldId id="390" r:id="rId35"/>
    <p:sldId id="392" r:id="rId36"/>
    <p:sldId id="400" r:id="rId37"/>
    <p:sldId id="393" r:id="rId38"/>
    <p:sldId id="395" r:id="rId39"/>
    <p:sldId id="396" r:id="rId40"/>
    <p:sldId id="397" r:id="rId41"/>
    <p:sldId id="398" r:id="rId42"/>
    <p:sldId id="399" r:id="rId43"/>
    <p:sldId id="401" r:id="rId44"/>
    <p:sldId id="402" r:id="rId45"/>
    <p:sldId id="403" r:id="rId46"/>
    <p:sldId id="406" r:id="rId47"/>
    <p:sldId id="407" r:id="rId48"/>
    <p:sldId id="404" r:id="rId49"/>
    <p:sldId id="405" r:id="rId50"/>
    <p:sldId id="410" r:id="rId51"/>
    <p:sldId id="412" r:id="rId52"/>
    <p:sldId id="424" r:id="rId53"/>
    <p:sldId id="414" r:id="rId54"/>
    <p:sldId id="415" r:id="rId55"/>
    <p:sldId id="425" r:id="rId56"/>
    <p:sldId id="416" r:id="rId57"/>
    <p:sldId id="432" r:id="rId58"/>
    <p:sldId id="300" r:id="rId59"/>
    <p:sldId id="317" r:id="rId60"/>
    <p:sldId id="301" r:id="rId61"/>
    <p:sldId id="303" r:id="rId62"/>
    <p:sldId id="318" r:id="rId63"/>
    <p:sldId id="433" r:id="rId64"/>
    <p:sldId id="434" r:id="rId65"/>
    <p:sldId id="435" r:id="rId66"/>
    <p:sldId id="436" r:id="rId67"/>
    <p:sldId id="437" r:id="rId68"/>
    <p:sldId id="438" r:id="rId69"/>
    <p:sldId id="439" r:id="rId70"/>
    <p:sldId id="440" r:id="rId71"/>
    <p:sldId id="444" r:id="rId72"/>
    <p:sldId id="442" r:id="rId73"/>
    <p:sldId id="443" r:id="rId74"/>
    <p:sldId id="308" r:id="rId75"/>
    <p:sldId id="445" r:id="rId76"/>
    <p:sldId id="311" r:id="rId77"/>
    <p:sldId id="446" r:id="rId78"/>
    <p:sldId id="447" r:id="rId79"/>
    <p:sldId id="448" r:id="rId80"/>
    <p:sldId id="449" r:id="rId81"/>
    <p:sldId id="450" r:id="rId82"/>
    <p:sldId id="451" r:id="rId83"/>
    <p:sldId id="452" r:id="rId84"/>
    <p:sldId id="453" r:id="rId85"/>
    <p:sldId id="454" r:id="rId86"/>
    <p:sldId id="455" r:id="rId87"/>
    <p:sldId id="456" r:id="rId88"/>
    <p:sldId id="457" r:id="rId89"/>
    <p:sldId id="426" r:id="rId90"/>
    <p:sldId id="427" r:id="rId91"/>
    <p:sldId id="458" r:id="rId92"/>
    <p:sldId id="461" r:id="rId93"/>
    <p:sldId id="462" r:id="rId94"/>
    <p:sldId id="463" r:id="rId95"/>
  </p:sldIdLst>
  <p:sldSz cx="9144000" cy="6858000" type="screen4x3"/>
  <p:notesSz cx="6858000" cy="9144000"/>
  <p:custDataLst>
    <p:tags r:id="rId99"/>
  </p:custDataLst>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1" autoAdjust="0"/>
    <p:restoredTop sz="94270" autoAdjust="0"/>
  </p:normalViewPr>
  <p:slideViewPr>
    <p:cSldViewPr>
      <p:cViewPr varScale="1">
        <p:scale>
          <a:sx n="69" d="100"/>
          <a:sy n="69" d="100"/>
        </p:scale>
        <p:origin x="1536" y="60"/>
      </p:cViewPr>
      <p:guideLst>
        <p:guide orient="horz" pos="2160"/>
        <p:guide pos="29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tags" Target="tags/tag3.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slide" Target="slides/slide87.xml"/><Relationship Id="rId94" Type="http://schemas.openxmlformats.org/officeDocument/2006/relationships/slide" Target="slides/slide86.xml"/><Relationship Id="rId93" Type="http://schemas.openxmlformats.org/officeDocument/2006/relationships/slide" Target="slides/slide85.xml"/><Relationship Id="rId92" Type="http://schemas.openxmlformats.org/officeDocument/2006/relationships/slide" Target="slides/slide84.xml"/><Relationship Id="rId91" Type="http://schemas.openxmlformats.org/officeDocument/2006/relationships/slide" Target="slides/slide83.xml"/><Relationship Id="rId90" Type="http://schemas.openxmlformats.org/officeDocument/2006/relationships/slide" Target="slides/slide82.xml"/><Relationship Id="rId9" Type="http://schemas.openxmlformats.org/officeDocument/2006/relationships/notesMaster" Target="notesMasters/notesMaster1.xml"/><Relationship Id="rId89" Type="http://schemas.openxmlformats.org/officeDocument/2006/relationships/slide" Target="slides/slide81.xml"/><Relationship Id="rId88" Type="http://schemas.openxmlformats.org/officeDocument/2006/relationships/slide" Target="slides/slide80.xml"/><Relationship Id="rId87" Type="http://schemas.openxmlformats.org/officeDocument/2006/relationships/slide" Target="slides/slide79.xml"/><Relationship Id="rId86" Type="http://schemas.openxmlformats.org/officeDocument/2006/relationships/slide" Target="slides/slide78.xml"/><Relationship Id="rId85" Type="http://schemas.openxmlformats.org/officeDocument/2006/relationships/slide" Target="slides/slide77.xml"/><Relationship Id="rId84" Type="http://schemas.openxmlformats.org/officeDocument/2006/relationships/slide" Target="slides/slide76.xml"/><Relationship Id="rId83" Type="http://schemas.openxmlformats.org/officeDocument/2006/relationships/slide" Target="slides/slide75.xml"/><Relationship Id="rId82" Type="http://schemas.openxmlformats.org/officeDocument/2006/relationships/slide" Target="slides/slide74.xml"/><Relationship Id="rId81" Type="http://schemas.openxmlformats.org/officeDocument/2006/relationships/slide" Target="slides/slide73.xml"/><Relationship Id="rId80" Type="http://schemas.openxmlformats.org/officeDocument/2006/relationships/slide" Target="slides/slide72.xml"/><Relationship Id="rId8" Type="http://schemas.openxmlformats.org/officeDocument/2006/relationships/slide" Target="slides/slide1.xml"/><Relationship Id="rId79" Type="http://schemas.openxmlformats.org/officeDocument/2006/relationships/slide" Target="slides/slide71.xml"/><Relationship Id="rId78" Type="http://schemas.openxmlformats.org/officeDocument/2006/relationships/slide" Target="slides/slide70.xml"/><Relationship Id="rId77" Type="http://schemas.openxmlformats.org/officeDocument/2006/relationships/slide" Target="slides/slide69.xml"/><Relationship Id="rId76" Type="http://schemas.openxmlformats.org/officeDocument/2006/relationships/slide" Target="slides/slide68.xml"/><Relationship Id="rId75" Type="http://schemas.openxmlformats.org/officeDocument/2006/relationships/slide" Target="slides/slide67.xml"/><Relationship Id="rId74" Type="http://schemas.openxmlformats.org/officeDocument/2006/relationships/slide" Target="slides/slide66.xml"/><Relationship Id="rId73" Type="http://schemas.openxmlformats.org/officeDocument/2006/relationships/slide" Target="slides/slide65.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i="0">
                <a:latin typeface="Arial" panose="020B0604020202020204" pitchFamily="34" charset="0"/>
              </a:defRPr>
            </a:lvl1pPr>
          </a:lstStyle>
          <a:p>
            <a:pPr>
              <a:defRPr/>
            </a:pPr>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i="0">
                <a:latin typeface="Arial" panose="020B0604020202020204" pitchFamily="34"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单击此处编辑母版文本样式</a:t>
            </a:r>
            <a:endParaRPr lang="en-US" noProof="0"/>
          </a:p>
          <a:p>
            <a:pPr lvl="1"/>
            <a:r>
              <a:rPr lang="en-US" noProof="0"/>
              <a:t>第二级</a:t>
            </a:r>
            <a:endParaRPr lang="en-US" noProof="0"/>
          </a:p>
          <a:p>
            <a:pPr lvl="2"/>
            <a:r>
              <a:rPr lang="en-US" noProof="0"/>
              <a:t>第三级</a:t>
            </a:r>
            <a:endParaRPr lang="en-US" noProof="0"/>
          </a:p>
          <a:p>
            <a:pPr lvl="3"/>
            <a:r>
              <a:rPr lang="en-US" noProof="0"/>
              <a:t>第四级</a:t>
            </a:r>
            <a:endParaRPr lang="en-US" noProof="0"/>
          </a:p>
          <a:p>
            <a:pPr lvl="4"/>
            <a:r>
              <a:rPr lang="en-US" noProof="0"/>
              <a:t>第五级</a:t>
            </a:r>
            <a:endParaRPr lang="en-US" noProof="0"/>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i="0">
                <a:latin typeface="Arial" panose="020B0604020202020204" pitchFamily="34" charset="0"/>
              </a:defRPr>
            </a:lvl1pPr>
          </a:lstStyle>
          <a:p>
            <a:pPr>
              <a:defRPr/>
            </a:pPr>
            <a:endParaRPr lang="en-US"/>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i="0"/>
            </a:lvl1pPr>
          </a:lstStyle>
          <a:p>
            <a:pPr>
              <a:defRPr/>
            </a:pPr>
            <a:fld id="{6D36A55A-8C72-4746-A1E8-00C39AC36A9E}"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3.xml.rels><?xml version="1.0" encoding="UTF-8" standalone="yes"?>
<Relationships xmlns="http://schemas.openxmlformats.org/package/2006/relationships"><Relationship Id="rId4" Type="http://schemas.openxmlformats.org/officeDocument/2006/relationships/hyperlink" Target="http://baike.baidu.com/view/1091115.htm" TargetMode="External"/><Relationship Id="rId3" Type="http://schemas.openxmlformats.org/officeDocument/2006/relationships/hyperlink" Target="http://baike.baidu.com/view/94238.htm" TargetMode="External"/><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154C589-71DD-4BCD-9CEC-A2310D799D34}" type="slidenum">
              <a:rPr lang="en-US" altLang="zh-CN" smtClean="0"/>
            </a:fld>
            <a:endParaRPr lang="en-US" altLang="zh-CN"/>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D36A55A-8C72-4746-A1E8-00C39AC36A9E}"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t>sudo</a:t>
            </a:r>
            <a:r>
              <a:rPr lang="zh-CN" altLang="en-US" sz="1200" dirty="0"/>
              <a:t>是</a:t>
            </a:r>
            <a:r>
              <a:rPr lang="en-US" altLang="zh-CN" sz="1200" dirty="0" err="1"/>
              <a:t>linux</a:t>
            </a:r>
            <a:r>
              <a:rPr lang="zh-CN" altLang="en-US" sz="1200" dirty="0"/>
              <a:t>下常用的允许普通用户使用超级用户权限的工具，该命令为管理员提供了一种细颗粒度的访问控制方法，通过它人们既可以作为超级用户又可以作为其它类型的用户来访问系统。这样做的好处是，管理员能够在不告诉用户</a:t>
            </a:r>
            <a:r>
              <a:rPr lang="en-US" altLang="zh-CN" sz="1200" dirty="0"/>
              <a:t>root</a:t>
            </a:r>
            <a:r>
              <a:rPr lang="zh-CN" altLang="en-US" sz="1200" dirty="0"/>
              <a:t>密码的前提下，授予他们某些特定类型的超级用户权限。</a:t>
            </a:r>
            <a:endParaRPr lang="en-US" altLang="zh-CN" sz="1200"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6D36A55A-8C72-4746-A1E8-00C39AC36A9E}"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扩展内容：</a:t>
            </a:r>
            <a:endParaRPr lang="zh-CN" altLang="en-US" dirty="0">
              <a:latin typeface="Arial" panose="020B0604020202020204" pitchFamily="34" charset="0"/>
            </a:endParaRPr>
          </a:p>
          <a:p>
            <a:r>
              <a:rPr lang="zh-CN" altLang="en-US" dirty="0">
                <a:latin typeface="Arial" panose="020B0604020202020204" pitchFamily="34" charset="0"/>
              </a:rPr>
              <a:t>关于重定向输入、输出：</a:t>
            </a:r>
            <a:endParaRPr lang="zh-CN" altLang="en-US" dirty="0">
              <a:latin typeface="Arial" panose="020B0604020202020204" pitchFamily="34" charset="0"/>
            </a:endParaRPr>
          </a:p>
          <a:p>
            <a:r>
              <a:rPr lang="en-US" altLang="zh-CN" dirty="0">
                <a:latin typeface="Arial" panose="020B0604020202020204" pitchFamily="34" charset="0"/>
              </a:rPr>
              <a:t>&gt;   </a:t>
            </a:r>
            <a:r>
              <a:rPr lang="zh-CN" altLang="en-US" dirty="0">
                <a:latin typeface="Arial" panose="020B0604020202020204" pitchFamily="34" charset="0"/>
              </a:rPr>
              <a:t>重定向输出</a:t>
            </a:r>
            <a:endParaRPr lang="zh-CN" altLang="en-US" dirty="0">
              <a:latin typeface="Arial" panose="020B0604020202020204" pitchFamily="34" charset="0"/>
            </a:endParaRPr>
          </a:p>
          <a:p>
            <a:r>
              <a:rPr lang="en-US" altLang="zh-CN" dirty="0">
                <a:latin typeface="Arial" panose="020B0604020202020204" pitchFamily="34" charset="0"/>
              </a:rPr>
              <a:t>&gt;&gt; </a:t>
            </a:r>
            <a:r>
              <a:rPr lang="zh-CN" altLang="en-US" dirty="0">
                <a:latin typeface="Arial" panose="020B0604020202020204" pitchFamily="34" charset="0"/>
              </a:rPr>
              <a:t>重定向追加输入</a:t>
            </a:r>
            <a:endParaRPr lang="zh-CN" altLang="en-US" dirty="0">
              <a:latin typeface="Arial" panose="020B0604020202020204" pitchFamily="34" charset="0"/>
            </a:endParaRPr>
          </a:p>
          <a:p>
            <a:r>
              <a:rPr lang="en-US" altLang="zh-CN" dirty="0">
                <a:latin typeface="Arial" panose="020B0604020202020204" pitchFamily="34" charset="0"/>
              </a:rPr>
              <a:t>&lt;   </a:t>
            </a:r>
            <a:r>
              <a:rPr lang="zh-CN" altLang="en-US" dirty="0">
                <a:latin typeface="Arial" panose="020B0604020202020204" pitchFamily="34" charset="0"/>
              </a:rPr>
              <a:t>重定向输入</a:t>
            </a:r>
            <a:endParaRPr lang="zh-CN" altLang="en-US" dirty="0">
              <a:latin typeface="Arial" panose="020B0604020202020204" pitchFamily="34" charset="0"/>
            </a:endParaRPr>
          </a:p>
          <a:p>
            <a:endParaRPr lang="zh-CN" altLang="en-US" dirty="0">
              <a:latin typeface="Arial" panose="020B0604020202020204" pitchFamily="34" charset="0"/>
            </a:endParaRPr>
          </a:p>
          <a:p>
            <a:r>
              <a:rPr lang="en-US" altLang="zh-CN" dirty="0">
                <a:latin typeface="Arial" panose="020B0604020202020204" pitchFamily="34" charset="0"/>
              </a:rPr>
              <a:t>cat file1  file2 &gt; file3</a:t>
            </a:r>
            <a:endParaRPr lang="en-US" altLang="zh-CN" dirty="0">
              <a:latin typeface="Arial" panose="020B0604020202020204" pitchFamily="34" charset="0"/>
            </a:endParaRPr>
          </a:p>
          <a:p>
            <a:r>
              <a:rPr lang="zh-CN" altLang="en-US" dirty="0">
                <a:latin typeface="Arial" panose="020B0604020202020204" pitchFamily="34" charset="0"/>
              </a:rPr>
              <a:t>将</a:t>
            </a:r>
            <a:r>
              <a:rPr lang="en-US" altLang="zh-CN" dirty="0">
                <a:latin typeface="Arial" panose="020B0604020202020204" pitchFamily="34" charset="0"/>
              </a:rPr>
              <a:t>file1</a:t>
            </a:r>
            <a:r>
              <a:rPr lang="zh-CN" altLang="en-US" dirty="0">
                <a:latin typeface="Arial" panose="020B0604020202020204" pitchFamily="34" charset="0"/>
              </a:rPr>
              <a:t>和</a:t>
            </a:r>
            <a:r>
              <a:rPr lang="en-US" altLang="zh-CN" dirty="0">
                <a:latin typeface="Arial" panose="020B0604020202020204" pitchFamily="34" charset="0"/>
              </a:rPr>
              <a:t>file2</a:t>
            </a:r>
            <a:r>
              <a:rPr lang="zh-CN" altLang="en-US" dirty="0">
                <a:latin typeface="Arial" panose="020B0604020202020204" pitchFamily="34" charset="0"/>
              </a:rPr>
              <a:t>文件连接起来，重定向输出到文件</a:t>
            </a:r>
            <a:r>
              <a:rPr lang="en-US" altLang="zh-CN" dirty="0">
                <a:latin typeface="Arial" panose="020B0604020202020204" pitchFamily="34" charset="0"/>
              </a:rPr>
              <a:t>file3</a:t>
            </a:r>
            <a:r>
              <a:rPr lang="zh-CN" altLang="en-US" dirty="0">
                <a:latin typeface="Arial" panose="020B0604020202020204" pitchFamily="34" charset="0"/>
              </a:rPr>
              <a:t>中</a:t>
            </a:r>
            <a:r>
              <a:rPr lang="en-US" altLang="zh-CN" dirty="0">
                <a:latin typeface="Arial" panose="020B0604020202020204" pitchFamily="34" charset="0"/>
              </a:rPr>
              <a:t>.</a:t>
            </a:r>
            <a:endParaRPr lang="en-US" altLang="zh-CN"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800" b="1" dirty="0">
                <a:latin typeface="Arial" panose="020B0604020202020204" pitchFamily="34" charset="0"/>
              </a:rPr>
              <a:t>扩展知识： </a:t>
            </a:r>
            <a:endParaRPr lang="en-US" altLang="zh-CN" sz="800" b="1" dirty="0">
              <a:latin typeface="Arial" panose="020B0604020202020204" pitchFamily="34" charset="0"/>
            </a:endParaRPr>
          </a:p>
          <a:p>
            <a:pPr>
              <a:lnSpc>
                <a:spcPct val="150000"/>
              </a:lnSpc>
            </a:pPr>
            <a:endParaRPr lang="zh-CN" altLang="en-US" sz="800" b="1" dirty="0">
              <a:latin typeface="Arial" panose="020B0604020202020204" pitchFamily="34" charset="0"/>
            </a:endParaRPr>
          </a:p>
          <a:p>
            <a:pPr>
              <a:lnSpc>
                <a:spcPct val="150000"/>
              </a:lnSpc>
            </a:pPr>
            <a:r>
              <a:rPr lang="en-US" altLang="zh-CN" sz="800" b="1" dirty="0">
                <a:latin typeface="Arial" panose="020B0604020202020204" pitchFamily="34" charset="0"/>
              </a:rPr>
              <a:t>grep </a:t>
            </a:r>
            <a:r>
              <a:rPr lang="zh-CN" altLang="en-US" sz="800" b="1" dirty="0">
                <a:latin typeface="Arial" panose="020B0604020202020204" pitchFamily="34" charset="0"/>
              </a:rPr>
              <a:t>（</a:t>
            </a:r>
            <a:r>
              <a:rPr lang="en-US" altLang="zh-CN" sz="800" b="1" dirty="0">
                <a:latin typeface="Arial" panose="020B0604020202020204" pitchFamily="34" charset="0"/>
              </a:rPr>
              <a:t>global search regular expression(RE) and print out the line,</a:t>
            </a:r>
            <a:r>
              <a:rPr lang="zh-CN" altLang="en-US" sz="800" b="1" dirty="0">
                <a:latin typeface="Arial" panose="020B0604020202020204" pitchFamily="34" charset="0"/>
              </a:rPr>
              <a:t>全面搜索</a:t>
            </a:r>
            <a:r>
              <a:rPr lang="zh-CN" altLang="en-US" sz="800" b="1" dirty="0">
                <a:latin typeface="Arial" panose="020B0604020202020204" pitchFamily="34" charset="0"/>
                <a:hlinkClick r:id="rId3"/>
              </a:rPr>
              <a:t>正则表达式</a:t>
            </a:r>
            <a:r>
              <a:rPr lang="zh-CN" altLang="en-US" sz="800" b="1" dirty="0">
                <a:latin typeface="Arial" panose="020B0604020202020204" pitchFamily="34" charset="0"/>
              </a:rPr>
              <a:t>并把行打印出来）</a:t>
            </a:r>
            <a:endParaRPr lang="en-US" altLang="zh-CN" sz="800" b="1" dirty="0">
              <a:latin typeface="Arial" panose="020B0604020202020204" pitchFamily="34" charset="0"/>
            </a:endParaRPr>
          </a:p>
          <a:p>
            <a:pPr>
              <a:lnSpc>
                <a:spcPct val="150000"/>
              </a:lnSpc>
            </a:pPr>
            <a:r>
              <a:rPr lang="zh-CN" altLang="en-US" sz="800" b="1" dirty="0">
                <a:latin typeface="Arial" panose="020B0604020202020204" pitchFamily="34" charset="0"/>
              </a:rPr>
              <a:t>是一种强大的文本搜索工具，它能</a:t>
            </a:r>
            <a:r>
              <a:rPr lang="zh-CN" altLang="en-US" sz="800" b="1" dirty="0">
                <a:latin typeface="Arial" panose="020B0604020202020204" pitchFamily="34" charset="0"/>
                <a:hlinkClick r:id="rId4"/>
              </a:rPr>
              <a:t>使用正则表达式</a:t>
            </a:r>
            <a:r>
              <a:rPr lang="zh-CN" altLang="en-US" sz="800" b="1" dirty="0">
                <a:latin typeface="Arial" panose="020B0604020202020204" pitchFamily="34" charset="0"/>
              </a:rPr>
              <a:t>搜索文本，并把匹配的行打印出来。</a:t>
            </a:r>
            <a:r>
              <a:rPr lang="zh-CN" altLang="en-US" sz="800" dirty="0">
                <a:latin typeface="Arial" panose="020B0604020202020204" pitchFamily="34" charset="0"/>
              </a:rPr>
              <a:t> </a:t>
            </a:r>
            <a:endParaRPr lang="en-US" altLang="zh-CN" sz="800" dirty="0">
              <a:latin typeface="Arial" panose="020B0604020202020204" pitchFamily="34" charset="0"/>
            </a:endParaRPr>
          </a:p>
          <a:p>
            <a:pPr>
              <a:lnSpc>
                <a:spcPct val="150000"/>
              </a:lnSpc>
            </a:pPr>
            <a:endParaRPr lang="zh-CN" altLang="en-US" sz="800" dirty="0">
              <a:latin typeface="Arial" panose="020B0604020202020204" pitchFamily="34" charset="0"/>
            </a:endParaRPr>
          </a:p>
          <a:p>
            <a:pPr>
              <a:lnSpc>
                <a:spcPct val="150000"/>
              </a:lnSpc>
            </a:pPr>
            <a:r>
              <a:rPr lang="zh-CN" altLang="en-US" sz="800" dirty="0">
                <a:latin typeface="Arial" panose="020B0604020202020204" pitchFamily="34" charset="0"/>
              </a:rPr>
              <a:t>正则表达式 表达符集</a:t>
            </a:r>
            <a:r>
              <a:rPr lang="en-US" altLang="zh-CN" sz="800" dirty="0">
                <a:latin typeface="Arial" panose="020B0604020202020204" pitchFamily="34" charset="0"/>
              </a:rPr>
              <a:t>:</a:t>
            </a:r>
            <a:endParaRPr lang="en-US" altLang="zh-CN" sz="800" dirty="0">
              <a:latin typeface="Arial" panose="020B0604020202020204" pitchFamily="34" charset="0"/>
            </a:endParaRPr>
          </a:p>
          <a:p>
            <a:pPr>
              <a:lnSpc>
                <a:spcPct val="150000"/>
              </a:lnSpc>
            </a:pPr>
            <a:endParaRPr lang="en-US" altLang="zh-CN" sz="800" dirty="0">
              <a:latin typeface="Arial" panose="020B0604020202020204" pitchFamily="34" charset="0"/>
            </a:endParaRPr>
          </a:p>
          <a:p>
            <a:pPr>
              <a:lnSpc>
                <a:spcPct val="150000"/>
              </a:lnSpc>
            </a:pPr>
            <a:r>
              <a:rPr lang="en-US" altLang="zh-CN" sz="800" dirty="0">
                <a:latin typeface="Arial" panose="020B0604020202020204" pitchFamily="34" charset="0"/>
              </a:rPr>
              <a:t>^</a:t>
            </a:r>
            <a:endParaRPr lang="en-US" altLang="zh-CN" sz="800" dirty="0">
              <a:latin typeface="Arial" panose="020B0604020202020204" pitchFamily="34" charset="0"/>
            </a:endParaRPr>
          </a:p>
          <a:p>
            <a:pPr>
              <a:lnSpc>
                <a:spcPct val="150000"/>
              </a:lnSpc>
            </a:pPr>
            <a:r>
              <a:rPr lang="zh-CN" altLang="en-US" sz="800" dirty="0">
                <a:latin typeface="Arial" panose="020B0604020202020204" pitchFamily="34" charset="0"/>
              </a:rPr>
              <a:t>锚定行的开始 如：</a:t>
            </a:r>
            <a:r>
              <a:rPr lang="en-US" altLang="zh-CN" sz="800" dirty="0">
                <a:latin typeface="Arial" panose="020B0604020202020204" pitchFamily="34" charset="0"/>
              </a:rPr>
              <a:t>'^grep'</a:t>
            </a:r>
            <a:r>
              <a:rPr lang="zh-CN" altLang="en-US" sz="800" dirty="0">
                <a:latin typeface="Arial" panose="020B0604020202020204" pitchFamily="34" charset="0"/>
              </a:rPr>
              <a:t>匹配所有以</a:t>
            </a:r>
            <a:r>
              <a:rPr lang="en-US" altLang="zh-CN" sz="800" dirty="0">
                <a:latin typeface="Arial" panose="020B0604020202020204" pitchFamily="34" charset="0"/>
              </a:rPr>
              <a:t>grep</a:t>
            </a:r>
            <a:r>
              <a:rPr lang="zh-CN" altLang="en-US" sz="800" dirty="0">
                <a:latin typeface="Arial" panose="020B0604020202020204" pitchFamily="34" charset="0"/>
              </a:rPr>
              <a:t>开头的行。</a:t>
            </a:r>
            <a:endParaRPr lang="zh-CN" altLang="en-US" sz="800" dirty="0">
              <a:latin typeface="Arial" panose="020B0604020202020204" pitchFamily="34" charset="0"/>
            </a:endParaRPr>
          </a:p>
          <a:p>
            <a:pPr>
              <a:lnSpc>
                <a:spcPct val="150000"/>
              </a:lnSpc>
            </a:pPr>
            <a:endParaRPr lang="zh-CN" altLang="en-US" sz="800" dirty="0">
              <a:latin typeface="Arial" panose="020B0604020202020204" pitchFamily="34" charset="0"/>
            </a:endParaRPr>
          </a:p>
          <a:p>
            <a:pPr>
              <a:lnSpc>
                <a:spcPct val="150000"/>
              </a:lnSpc>
            </a:pPr>
            <a:r>
              <a:rPr lang="en-US" altLang="zh-CN" sz="800" dirty="0">
                <a:latin typeface="Arial" panose="020B0604020202020204" pitchFamily="34" charset="0"/>
              </a:rPr>
              <a:t>$</a:t>
            </a:r>
            <a:endParaRPr lang="en-US" altLang="zh-CN" sz="800" dirty="0">
              <a:latin typeface="Arial" panose="020B0604020202020204" pitchFamily="34" charset="0"/>
            </a:endParaRPr>
          </a:p>
          <a:p>
            <a:pPr>
              <a:lnSpc>
                <a:spcPct val="150000"/>
              </a:lnSpc>
            </a:pPr>
            <a:r>
              <a:rPr lang="zh-CN" altLang="en-US" sz="800" dirty="0">
                <a:latin typeface="Arial" panose="020B0604020202020204" pitchFamily="34" charset="0"/>
              </a:rPr>
              <a:t>锚定行的结束 如：</a:t>
            </a:r>
            <a:r>
              <a:rPr lang="en-US" altLang="zh-CN" sz="800" dirty="0">
                <a:latin typeface="Arial" panose="020B0604020202020204" pitchFamily="34" charset="0"/>
              </a:rPr>
              <a:t>'grep$'</a:t>
            </a:r>
            <a:r>
              <a:rPr lang="zh-CN" altLang="en-US" sz="800" dirty="0">
                <a:latin typeface="Arial" panose="020B0604020202020204" pitchFamily="34" charset="0"/>
              </a:rPr>
              <a:t>匹配所有以</a:t>
            </a:r>
            <a:r>
              <a:rPr lang="en-US" altLang="zh-CN" sz="800" dirty="0">
                <a:latin typeface="Arial" panose="020B0604020202020204" pitchFamily="34" charset="0"/>
              </a:rPr>
              <a:t>grep</a:t>
            </a:r>
            <a:r>
              <a:rPr lang="zh-CN" altLang="en-US" sz="800" dirty="0">
                <a:latin typeface="Arial" panose="020B0604020202020204" pitchFamily="34" charset="0"/>
              </a:rPr>
              <a:t>结尾的行。</a:t>
            </a:r>
            <a:endParaRPr lang="zh-CN" altLang="en-US" sz="800" dirty="0">
              <a:latin typeface="Arial" panose="020B0604020202020204" pitchFamily="34" charset="0"/>
            </a:endParaRPr>
          </a:p>
          <a:p>
            <a:pPr>
              <a:lnSpc>
                <a:spcPct val="150000"/>
              </a:lnSpc>
            </a:pPr>
            <a:endParaRPr lang="zh-CN" altLang="en-US" sz="800" dirty="0">
              <a:latin typeface="Arial" panose="020B0604020202020204" pitchFamily="34" charset="0"/>
            </a:endParaRPr>
          </a:p>
          <a:p>
            <a:pPr>
              <a:lnSpc>
                <a:spcPct val="150000"/>
              </a:lnSpc>
            </a:pPr>
            <a:r>
              <a:rPr lang="en-US" altLang="zh-CN" sz="800" dirty="0">
                <a:latin typeface="Arial" panose="020B0604020202020204" pitchFamily="34" charset="0"/>
              </a:rPr>
              <a:t>.</a:t>
            </a:r>
            <a:endParaRPr lang="en-US" altLang="zh-CN" sz="800" dirty="0">
              <a:latin typeface="Arial" panose="020B0604020202020204" pitchFamily="34" charset="0"/>
            </a:endParaRPr>
          </a:p>
          <a:p>
            <a:pPr>
              <a:lnSpc>
                <a:spcPct val="150000"/>
              </a:lnSpc>
            </a:pPr>
            <a:r>
              <a:rPr lang="zh-CN" altLang="en-US" sz="800" dirty="0">
                <a:latin typeface="Arial" panose="020B0604020202020204" pitchFamily="34" charset="0"/>
              </a:rPr>
              <a:t>匹配一个非换行符的字符如：</a:t>
            </a:r>
            <a:r>
              <a:rPr lang="en-US" altLang="zh-CN" sz="800" dirty="0">
                <a:latin typeface="Arial" panose="020B0604020202020204" pitchFamily="34" charset="0"/>
              </a:rPr>
              <a:t>'</a:t>
            </a:r>
            <a:r>
              <a:rPr lang="en-US" altLang="zh-CN" sz="800" dirty="0" err="1">
                <a:latin typeface="Arial" panose="020B0604020202020204" pitchFamily="34" charset="0"/>
              </a:rPr>
              <a:t>gr.p</a:t>
            </a:r>
            <a:r>
              <a:rPr lang="en-US" altLang="zh-CN" sz="800" dirty="0">
                <a:latin typeface="Arial" panose="020B0604020202020204" pitchFamily="34" charset="0"/>
              </a:rPr>
              <a:t>'</a:t>
            </a:r>
            <a:r>
              <a:rPr lang="zh-CN" altLang="en-US" sz="800" dirty="0">
                <a:latin typeface="Arial" panose="020B0604020202020204" pitchFamily="34" charset="0"/>
              </a:rPr>
              <a:t>匹配</a:t>
            </a:r>
            <a:r>
              <a:rPr lang="en-US" altLang="zh-CN" sz="800" dirty="0">
                <a:latin typeface="Arial" panose="020B0604020202020204" pitchFamily="34" charset="0"/>
              </a:rPr>
              <a:t>gr</a:t>
            </a:r>
            <a:r>
              <a:rPr lang="zh-CN" altLang="en-US" sz="800" dirty="0">
                <a:latin typeface="Arial" panose="020B0604020202020204" pitchFamily="34" charset="0"/>
              </a:rPr>
              <a:t>后接一个任意字符，然后是</a:t>
            </a:r>
            <a:r>
              <a:rPr lang="en-US" altLang="zh-CN" sz="800" dirty="0">
                <a:latin typeface="Arial" panose="020B0604020202020204" pitchFamily="34" charset="0"/>
              </a:rPr>
              <a:t>p</a:t>
            </a:r>
            <a:r>
              <a:rPr lang="zh-CN" altLang="en-US" sz="800" dirty="0">
                <a:latin typeface="Arial" panose="020B0604020202020204" pitchFamily="34" charset="0"/>
              </a:rPr>
              <a:t>。</a:t>
            </a:r>
            <a:endParaRPr lang="zh-CN" altLang="en-US" sz="800" dirty="0">
              <a:latin typeface="Arial" panose="020B0604020202020204" pitchFamily="34" charset="0"/>
            </a:endParaRPr>
          </a:p>
          <a:p>
            <a:pPr>
              <a:lnSpc>
                <a:spcPct val="150000"/>
              </a:lnSpc>
            </a:pPr>
            <a:endParaRPr lang="zh-CN" altLang="en-US" sz="800" dirty="0">
              <a:latin typeface="Arial" panose="020B0604020202020204" pitchFamily="34" charset="0"/>
            </a:endParaRPr>
          </a:p>
          <a:p>
            <a:pPr>
              <a:lnSpc>
                <a:spcPct val="150000"/>
              </a:lnSpc>
            </a:pPr>
            <a:r>
              <a:rPr lang="zh-CN" altLang="en-US" sz="800" dirty="0">
                <a:latin typeface="Arial" panose="020B0604020202020204" pitchFamily="34" charset="0"/>
              </a:rPr>
              <a:t>*</a:t>
            </a:r>
            <a:endParaRPr lang="zh-CN" altLang="en-US" sz="800" dirty="0">
              <a:latin typeface="Arial" panose="020B0604020202020204" pitchFamily="34" charset="0"/>
            </a:endParaRPr>
          </a:p>
          <a:p>
            <a:pPr>
              <a:lnSpc>
                <a:spcPct val="150000"/>
              </a:lnSpc>
            </a:pPr>
            <a:r>
              <a:rPr lang="zh-CN" altLang="en-US" sz="800" dirty="0">
                <a:latin typeface="Arial" panose="020B0604020202020204" pitchFamily="34" charset="0"/>
              </a:rPr>
              <a:t>匹配零个或多个先前字符 如：</a:t>
            </a:r>
            <a:r>
              <a:rPr lang="en-US" altLang="zh-CN" sz="800" dirty="0">
                <a:latin typeface="Arial" panose="020B0604020202020204" pitchFamily="34" charset="0"/>
              </a:rPr>
              <a:t>' *grep' </a:t>
            </a:r>
            <a:endParaRPr lang="en-US" altLang="zh-CN" sz="800" dirty="0">
              <a:latin typeface="Arial" panose="020B0604020202020204" pitchFamily="34" charset="0"/>
            </a:endParaRPr>
          </a:p>
          <a:p>
            <a:pPr>
              <a:lnSpc>
                <a:spcPct val="150000"/>
              </a:lnSpc>
            </a:pPr>
            <a:endParaRPr lang="en-US" altLang="zh-CN" sz="800" dirty="0">
              <a:latin typeface="Arial" panose="020B0604020202020204" pitchFamily="34" charset="0"/>
            </a:endParaRPr>
          </a:p>
          <a:p>
            <a:pPr>
              <a:lnSpc>
                <a:spcPct val="150000"/>
              </a:lnSpc>
            </a:pPr>
            <a:r>
              <a:rPr lang="en-US" altLang="zh-CN" sz="800" dirty="0">
                <a:latin typeface="Arial" panose="020B0604020202020204" pitchFamily="34" charset="0"/>
              </a:rPr>
              <a:t>[]</a:t>
            </a:r>
            <a:endParaRPr lang="en-US" altLang="zh-CN" sz="800" dirty="0">
              <a:latin typeface="Arial" panose="020B0604020202020204" pitchFamily="34" charset="0"/>
            </a:endParaRPr>
          </a:p>
          <a:p>
            <a:pPr>
              <a:lnSpc>
                <a:spcPct val="150000"/>
              </a:lnSpc>
            </a:pPr>
            <a:r>
              <a:rPr lang="zh-CN" altLang="en-US" sz="800" dirty="0">
                <a:latin typeface="Arial" panose="020B0604020202020204" pitchFamily="34" charset="0"/>
              </a:rPr>
              <a:t>匹配一个指定范围内的字符，如</a:t>
            </a:r>
            <a:r>
              <a:rPr lang="en-US" altLang="zh-CN" sz="800" dirty="0">
                <a:latin typeface="Arial" panose="020B0604020202020204" pitchFamily="34" charset="0"/>
              </a:rPr>
              <a:t>'[Gg]rep'</a:t>
            </a:r>
            <a:r>
              <a:rPr lang="zh-CN" altLang="en-US" sz="800" dirty="0">
                <a:latin typeface="Arial" panose="020B0604020202020204" pitchFamily="34" charset="0"/>
              </a:rPr>
              <a:t>匹配</a:t>
            </a:r>
            <a:r>
              <a:rPr lang="en-US" altLang="zh-CN" sz="800" dirty="0">
                <a:latin typeface="Arial" panose="020B0604020202020204" pitchFamily="34" charset="0"/>
              </a:rPr>
              <a:t>Grep</a:t>
            </a:r>
            <a:r>
              <a:rPr lang="zh-CN" altLang="en-US" sz="800" dirty="0">
                <a:latin typeface="Arial" panose="020B0604020202020204" pitchFamily="34" charset="0"/>
              </a:rPr>
              <a:t>和</a:t>
            </a:r>
            <a:r>
              <a:rPr lang="en-US" altLang="zh-CN" sz="800" dirty="0">
                <a:latin typeface="Arial" panose="020B0604020202020204" pitchFamily="34" charset="0"/>
              </a:rPr>
              <a:t>grep</a:t>
            </a:r>
            <a:r>
              <a:rPr lang="zh-CN" altLang="en-US" sz="800" dirty="0">
                <a:latin typeface="Arial" panose="020B0604020202020204" pitchFamily="34" charset="0"/>
              </a:rPr>
              <a:t>。</a:t>
            </a:r>
            <a:endParaRPr lang="zh-CN" altLang="en-US" sz="800" dirty="0">
              <a:latin typeface="Arial" panose="020B0604020202020204" pitchFamily="34" charset="0"/>
            </a:endParaRPr>
          </a:p>
          <a:p>
            <a:pPr>
              <a:lnSpc>
                <a:spcPct val="150000"/>
              </a:lnSpc>
            </a:pPr>
            <a:endParaRPr lang="zh-CN" altLang="en-US" sz="800" dirty="0">
              <a:latin typeface="Arial" panose="020B0604020202020204" pitchFamily="34" charset="0"/>
            </a:endParaRPr>
          </a:p>
          <a:p>
            <a:pPr>
              <a:lnSpc>
                <a:spcPct val="150000"/>
              </a:lnSpc>
            </a:pPr>
            <a:r>
              <a:rPr lang="en-US" altLang="zh-CN" sz="800" dirty="0">
                <a:latin typeface="Arial" panose="020B0604020202020204" pitchFamily="34" charset="0"/>
              </a:rPr>
              <a:t>[^]</a:t>
            </a:r>
            <a:endParaRPr lang="en-US" altLang="zh-CN" sz="800" dirty="0">
              <a:latin typeface="Arial" panose="020B0604020202020204" pitchFamily="34" charset="0"/>
            </a:endParaRPr>
          </a:p>
          <a:p>
            <a:pPr>
              <a:lnSpc>
                <a:spcPct val="150000"/>
              </a:lnSpc>
            </a:pPr>
            <a:r>
              <a:rPr lang="zh-CN" altLang="en-US" sz="800" dirty="0">
                <a:latin typeface="Arial" panose="020B0604020202020204" pitchFamily="34" charset="0"/>
              </a:rPr>
              <a:t>匹配一个不在指定范围内的字符，如：</a:t>
            </a:r>
            <a:r>
              <a:rPr lang="en-US" altLang="zh-CN" sz="800" dirty="0">
                <a:latin typeface="Arial" panose="020B0604020202020204" pitchFamily="34" charset="0"/>
              </a:rPr>
              <a:t>'[^A-FH-Z]rep'</a:t>
            </a:r>
            <a:r>
              <a:rPr lang="zh-CN" altLang="en-US" sz="800" dirty="0">
                <a:latin typeface="Arial" panose="020B0604020202020204" pitchFamily="34" charset="0"/>
              </a:rPr>
              <a:t>匹配不包含</a:t>
            </a:r>
            <a:r>
              <a:rPr lang="en-US" altLang="zh-CN" sz="800" dirty="0">
                <a:latin typeface="Arial" panose="020B0604020202020204" pitchFamily="34" charset="0"/>
              </a:rPr>
              <a:t>A-F</a:t>
            </a:r>
            <a:r>
              <a:rPr lang="zh-CN" altLang="en-US" sz="800" dirty="0">
                <a:latin typeface="Arial" panose="020B0604020202020204" pitchFamily="34" charset="0"/>
              </a:rPr>
              <a:t>和</a:t>
            </a:r>
            <a:r>
              <a:rPr lang="en-US" altLang="zh-CN" sz="800" dirty="0">
                <a:latin typeface="Arial" panose="020B0604020202020204" pitchFamily="34" charset="0"/>
              </a:rPr>
              <a:t>H-Z</a:t>
            </a:r>
            <a:r>
              <a:rPr lang="zh-CN" altLang="en-US" sz="800" dirty="0">
                <a:latin typeface="Arial" panose="020B0604020202020204" pitchFamily="34" charset="0"/>
              </a:rPr>
              <a:t>的一个字母开头，紧跟</a:t>
            </a:r>
            <a:r>
              <a:rPr lang="en-US" altLang="zh-CN" sz="800" dirty="0">
                <a:latin typeface="Arial" panose="020B0604020202020204" pitchFamily="34" charset="0"/>
              </a:rPr>
              <a:t>rep</a:t>
            </a:r>
            <a:r>
              <a:rPr lang="zh-CN" altLang="en-US" sz="800" dirty="0">
                <a:latin typeface="Arial" panose="020B0604020202020204" pitchFamily="34" charset="0"/>
              </a:rPr>
              <a:t>的行。</a:t>
            </a:r>
            <a:endParaRPr lang="zh-CN" altLang="en-US" sz="800" dirty="0">
              <a:latin typeface="Arial" panose="020B0604020202020204" pitchFamily="34" charset="0"/>
            </a:endParaRPr>
          </a:p>
          <a:p>
            <a:pPr>
              <a:lnSpc>
                <a:spcPct val="150000"/>
              </a:lnSpc>
            </a:pPr>
            <a:endParaRPr lang="zh-CN" altLang="en-US" sz="800" dirty="0">
              <a:latin typeface="Arial" panose="020B0604020202020204" pitchFamily="34" charset="0"/>
            </a:endParaRPr>
          </a:p>
          <a:p>
            <a:pPr>
              <a:lnSpc>
                <a:spcPct val="150000"/>
              </a:lnSpc>
            </a:pPr>
            <a:r>
              <a:rPr lang="en-US" altLang="zh-CN" sz="800" dirty="0">
                <a:latin typeface="Arial" panose="020B0604020202020204" pitchFamily="34" charset="0"/>
              </a:rPr>
              <a:t>x\{m\}</a:t>
            </a:r>
            <a:endParaRPr lang="en-US" altLang="zh-CN" sz="800" dirty="0">
              <a:latin typeface="Arial" panose="020B0604020202020204" pitchFamily="34" charset="0"/>
            </a:endParaRPr>
          </a:p>
          <a:p>
            <a:pPr>
              <a:lnSpc>
                <a:spcPct val="150000"/>
              </a:lnSpc>
            </a:pPr>
            <a:r>
              <a:rPr lang="zh-CN" altLang="en-US" sz="800" dirty="0">
                <a:latin typeface="Arial" panose="020B0604020202020204" pitchFamily="34" charset="0"/>
              </a:rPr>
              <a:t>重复字符</a:t>
            </a:r>
            <a:r>
              <a:rPr lang="en-US" altLang="zh-CN" sz="800" dirty="0">
                <a:latin typeface="Arial" panose="020B0604020202020204" pitchFamily="34" charset="0"/>
              </a:rPr>
              <a:t>x</a:t>
            </a:r>
            <a:r>
              <a:rPr lang="zh-CN" altLang="en-US" sz="800" dirty="0">
                <a:latin typeface="Arial" panose="020B0604020202020204" pitchFamily="34" charset="0"/>
              </a:rPr>
              <a:t>，</a:t>
            </a:r>
            <a:r>
              <a:rPr lang="en-US" altLang="zh-CN" sz="800" dirty="0">
                <a:latin typeface="Arial" panose="020B0604020202020204" pitchFamily="34" charset="0"/>
              </a:rPr>
              <a:t>m</a:t>
            </a:r>
            <a:r>
              <a:rPr lang="zh-CN" altLang="en-US" sz="800" dirty="0">
                <a:latin typeface="Arial" panose="020B0604020202020204" pitchFamily="34" charset="0"/>
              </a:rPr>
              <a:t>次，如：</a:t>
            </a:r>
            <a:r>
              <a:rPr lang="en-US" altLang="zh-CN" sz="800" dirty="0">
                <a:latin typeface="Arial" panose="020B0604020202020204" pitchFamily="34" charset="0"/>
              </a:rPr>
              <a:t>'o\{5\}'</a:t>
            </a:r>
            <a:r>
              <a:rPr lang="zh-CN" altLang="en-US" sz="800" dirty="0">
                <a:latin typeface="Arial" panose="020B0604020202020204" pitchFamily="34" charset="0"/>
              </a:rPr>
              <a:t>匹配包含</a:t>
            </a:r>
            <a:r>
              <a:rPr lang="en-US" altLang="zh-CN" sz="800" dirty="0">
                <a:latin typeface="Arial" panose="020B0604020202020204" pitchFamily="34" charset="0"/>
              </a:rPr>
              <a:t>5</a:t>
            </a:r>
            <a:r>
              <a:rPr lang="zh-CN" altLang="en-US" sz="800" dirty="0">
                <a:latin typeface="Arial" panose="020B0604020202020204" pitchFamily="34" charset="0"/>
              </a:rPr>
              <a:t>个</a:t>
            </a:r>
            <a:r>
              <a:rPr lang="en-US" altLang="zh-CN" sz="800" dirty="0">
                <a:latin typeface="Arial" panose="020B0604020202020204" pitchFamily="34" charset="0"/>
              </a:rPr>
              <a:t>o</a:t>
            </a:r>
            <a:r>
              <a:rPr lang="zh-CN" altLang="en-US" sz="800" dirty="0">
                <a:latin typeface="Arial" panose="020B0604020202020204" pitchFamily="34" charset="0"/>
              </a:rPr>
              <a:t>的行。</a:t>
            </a:r>
            <a:endParaRPr lang="zh-CN" altLang="en-US" sz="800" dirty="0">
              <a:latin typeface="Arial" panose="020B0604020202020204" pitchFamily="34" charset="0"/>
            </a:endParaRPr>
          </a:p>
          <a:p>
            <a:pPr>
              <a:lnSpc>
                <a:spcPct val="150000"/>
              </a:lnSpc>
            </a:pPr>
            <a:endParaRPr lang="zh-CN" altLang="en-US" sz="800" dirty="0">
              <a:latin typeface="Arial" panose="020B0604020202020204" pitchFamily="34" charset="0"/>
            </a:endParaRPr>
          </a:p>
          <a:p>
            <a:pPr>
              <a:lnSpc>
                <a:spcPct val="150000"/>
              </a:lnSpc>
            </a:pPr>
            <a:r>
              <a:rPr lang="en-US" altLang="zh-CN" sz="800" dirty="0">
                <a:latin typeface="Arial" panose="020B0604020202020204" pitchFamily="34" charset="0"/>
              </a:rPr>
              <a:t>x\{m,\}</a:t>
            </a:r>
            <a:endParaRPr lang="en-US" altLang="zh-CN" sz="800" dirty="0">
              <a:latin typeface="Arial" panose="020B0604020202020204" pitchFamily="34" charset="0"/>
            </a:endParaRPr>
          </a:p>
          <a:p>
            <a:pPr>
              <a:lnSpc>
                <a:spcPct val="150000"/>
              </a:lnSpc>
            </a:pPr>
            <a:r>
              <a:rPr lang="zh-CN" altLang="en-US" sz="800" dirty="0">
                <a:latin typeface="Arial" panose="020B0604020202020204" pitchFamily="34" charset="0"/>
              </a:rPr>
              <a:t>重复字符</a:t>
            </a:r>
            <a:r>
              <a:rPr lang="en-US" altLang="zh-CN" sz="800" dirty="0">
                <a:latin typeface="Arial" panose="020B0604020202020204" pitchFamily="34" charset="0"/>
              </a:rPr>
              <a:t>x,</a:t>
            </a:r>
            <a:r>
              <a:rPr lang="zh-CN" altLang="en-US" sz="800" dirty="0">
                <a:latin typeface="Arial" panose="020B0604020202020204" pitchFamily="34" charset="0"/>
              </a:rPr>
              <a:t>至少</a:t>
            </a:r>
            <a:r>
              <a:rPr lang="en-US" altLang="zh-CN" sz="800" dirty="0">
                <a:latin typeface="Arial" panose="020B0604020202020204" pitchFamily="34" charset="0"/>
              </a:rPr>
              <a:t>m</a:t>
            </a:r>
            <a:r>
              <a:rPr lang="zh-CN" altLang="en-US" sz="800" dirty="0">
                <a:latin typeface="Arial" panose="020B0604020202020204" pitchFamily="34" charset="0"/>
              </a:rPr>
              <a:t>次，如：</a:t>
            </a:r>
            <a:r>
              <a:rPr lang="en-US" altLang="zh-CN" sz="800" dirty="0">
                <a:latin typeface="Arial" panose="020B0604020202020204" pitchFamily="34" charset="0"/>
              </a:rPr>
              <a:t>'o\{5,\}'</a:t>
            </a:r>
            <a:r>
              <a:rPr lang="zh-CN" altLang="en-US" sz="800" dirty="0">
                <a:latin typeface="Arial" panose="020B0604020202020204" pitchFamily="34" charset="0"/>
              </a:rPr>
              <a:t>匹配至少有</a:t>
            </a:r>
            <a:r>
              <a:rPr lang="en-US" altLang="zh-CN" sz="800" dirty="0">
                <a:latin typeface="Arial" panose="020B0604020202020204" pitchFamily="34" charset="0"/>
              </a:rPr>
              <a:t>5</a:t>
            </a:r>
            <a:r>
              <a:rPr lang="zh-CN" altLang="en-US" sz="800" dirty="0">
                <a:latin typeface="Arial" panose="020B0604020202020204" pitchFamily="34" charset="0"/>
              </a:rPr>
              <a:t>个</a:t>
            </a:r>
            <a:r>
              <a:rPr lang="en-US" altLang="zh-CN" sz="800" dirty="0">
                <a:latin typeface="Arial" panose="020B0604020202020204" pitchFamily="34" charset="0"/>
              </a:rPr>
              <a:t>o</a:t>
            </a:r>
            <a:r>
              <a:rPr lang="zh-CN" altLang="en-US" sz="800" dirty="0">
                <a:latin typeface="Arial" panose="020B0604020202020204" pitchFamily="34" charset="0"/>
              </a:rPr>
              <a:t>的行。</a:t>
            </a:r>
            <a:endParaRPr lang="zh-CN" altLang="en-US" sz="800" dirty="0">
              <a:latin typeface="Arial" panose="020B0604020202020204" pitchFamily="34" charset="0"/>
            </a:endParaRPr>
          </a:p>
          <a:p>
            <a:pPr>
              <a:lnSpc>
                <a:spcPct val="150000"/>
              </a:lnSpc>
            </a:pPr>
            <a:endParaRPr lang="zh-CN" altLang="en-US" sz="800" dirty="0">
              <a:latin typeface="Arial" panose="020B0604020202020204" pitchFamily="34" charset="0"/>
            </a:endParaRPr>
          </a:p>
          <a:p>
            <a:pPr>
              <a:lnSpc>
                <a:spcPct val="150000"/>
              </a:lnSpc>
            </a:pPr>
            <a:r>
              <a:rPr lang="en-US" altLang="zh-CN" sz="800" dirty="0">
                <a:latin typeface="Arial" panose="020B0604020202020204" pitchFamily="34" charset="0"/>
              </a:rPr>
              <a:t>x\{</a:t>
            </a:r>
            <a:r>
              <a:rPr lang="en-US" altLang="zh-CN" sz="800" dirty="0" err="1">
                <a:latin typeface="Arial" panose="020B0604020202020204" pitchFamily="34" charset="0"/>
              </a:rPr>
              <a:t>m,n</a:t>
            </a:r>
            <a:r>
              <a:rPr lang="en-US" altLang="zh-CN" sz="800" dirty="0">
                <a:latin typeface="Arial" panose="020B0604020202020204" pitchFamily="34" charset="0"/>
              </a:rPr>
              <a:t>\}</a:t>
            </a:r>
            <a:endParaRPr lang="en-US" altLang="zh-CN" sz="800" dirty="0">
              <a:latin typeface="Arial" panose="020B0604020202020204" pitchFamily="34" charset="0"/>
            </a:endParaRPr>
          </a:p>
          <a:p>
            <a:pPr>
              <a:lnSpc>
                <a:spcPct val="150000"/>
              </a:lnSpc>
            </a:pPr>
            <a:r>
              <a:rPr lang="zh-CN" altLang="en-US" sz="800" dirty="0">
                <a:latin typeface="Arial" panose="020B0604020202020204" pitchFamily="34" charset="0"/>
              </a:rPr>
              <a:t>重复字符</a:t>
            </a:r>
            <a:r>
              <a:rPr lang="en-US" altLang="zh-CN" sz="800" dirty="0">
                <a:latin typeface="Arial" panose="020B0604020202020204" pitchFamily="34" charset="0"/>
              </a:rPr>
              <a:t>x</a:t>
            </a:r>
            <a:r>
              <a:rPr lang="zh-CN" altLang="en-US" sz="800" dirty="0">
                <a:latin typeface="Arial" panose="020B0604020202020204" pitchFamily="34" charset="0"/>
              </a:rPr>
              <a:t>，至少</a:t>
            </a:r>
            <a:r>
              <a:rPr lang="en-US" altLang="zh-CN" sz="800" dirty="0">
                <a:latin typeface="Arial" panose="020B0604020202020204" pitchFamily="34" charset="0"/>
              </a:rPr>
              <a:t>m</a:t>
            </a:r>
            <a:r>
              <a:rPr lang="zh-CN" altLang="en-US" sz="800" dirty="0">
                <a:latin typeface="Arial" panose="020B0604020202020204" pitchFamily="34" charset="0"/>
              </a:rPr>
              <a:t>次，不多于</a:t>
            </a:r>
            <a:r>
              <a:rPr lang="en-US" altLang="zh-CN" sz="800" dirty="0">
                <a:latin typeface="Arial" panose="020B0604020202020204" pitchFamily="34" charset="0"/>
              </a:rPr>
              <a:t>n</a:t>
            </a:r>
            <a:r>
              <a:rPr lang="zh-CN" altLang="en-US" sz="800" dirty="0">
                <a:latin typeface="Arial" panose="020B0604020202020204" pitchFamily="34" charset="0"/>
              </a:rPr>
              <a:t>次，如：</a:t>
            </a:r>
            <a:r>
              <a:rPr lang="en-US" altLang="zh-CN" sz="800" dirty="0">
                <a:latin typeface="Arial" panose="020B0604020202020204" pitchFamily="34" charset="0"/>
              </a:rPr>
              <a:t>'o\{5,10\}'</a:t>
            </a:r>
            <a:r>
              <a:rPr lang="zh-CN" altLang="en-US" sz="800" dirty="0">
                <a:latin typeface="Arial" panose="020B0604020202020204" pitchFamily="34" charset="0"/>
              </a:rPr>
              <a:t>匹配</a:t>
            </a:r>
            <a:r>
              <a:rPr lang="en-US" altLang="zh-CN" sz="800" dirty="0">
                <a:latin typeface="Arial" panose="020B0604020202020204" pitchFamily="34" charset="0"/>
              </a:rPr>
              <a:t>5--10</a:t>
            </a:r>
            <a:r>
              <a:rPr lang="zh-CN" altLang="en-US" sz="800" dirty="0">
                <a:latin typeface="Arial" panose="020B0604020202020204" pitchFamily="34" charset="0"/>
              </a:rPr>
              <a:t>个</a:t>
            </a:r>
            <a:r>
              <a:rPr lang="en-US" altLang="zh-CN" sz="800" dirty="0">
                <a:latin typeface="Arial" panose="020B0604020202020204" pitchFamily="34" charset="0"/>
              </a:rPr>
              <a:t>o</a:t>
            </a:r>
            <a:r>
              <a:rPr lang="zh-CN" altLang="en-US" sz="800" dirty="0">
                <a:latin typeface="Arial" panose="020B0604020202020204" pitchFamily="34" charset="0"/>
              </a:rPr>
              <a:t>的行。</a:t>
            </a:r>
            <a:endParaRPr lang="zh-CN" altLang="en-US" sz="800" dirty="0">
              <a:latin typeface="Arial" panose="020B0604020202020204" pitchFamily="34" charset="0"/>
            </a:endParaRPr>
          </a:p>
          <a:p>
            <a:pPr>
              <a:lnSpc>
                <a:spcPct val="150000"/>
              </a:lnSpc>
            </a:pPr>
            <a:endParaRPr lang="zh-CN" altLang="en-US" sz="800" dirty="0">
              <a:latin typeface="Arial" panose="020B0604020202020204" pitchFamily="34" charset="0"/>
            </a:endParaRPr>
          </a:p>
          <a:p>
            <a:pPr>
              <a:lnSpc>
                <a:spcPct val="150000"/>
              </a:lnSpc>
            </a:pPr>
            <a:r>
              <a:rPr lang="en-US" altLang="zh-CN" sz="800" dirty="0" err="1">
                <a:latin typeface="Arial" panose="020B0604020202020204" pitchFamily="34" charset="0"/>
              </a:rPr>
              <a:t>a|b|c</a:t>
            </a:r>
            <a:endParaRPr lang="en-US" altLang="zh-CN" sz="800" dirty="0">
              <a:latin typeface="Arial" panose="020B0604020202020204" pitchFamily="34" charset="0"/>
            </a:endParaRPr>
          </a:p>
          <a:p>
            <a:pPr>
              <a:lnSpc>
                <a:spcPct val="150000"/>
              </a:lnSpc>
            </a:pPr>
            <a:r>
              <a:rPr lang="zh-CN" altLang="en-US" sz="800" dirty="0">
                <a:latin typeface="Arial" panose="020B0604020202020204" pitchFamily="34" charset="0"/>
              </a:rPr>
              <a:t>匹配</a:t>
            </a:r>
            <a:r>
              <a:rPr lang="en-US" altLang="zh-CN" sz="800" dirty="0">
                <a:latin typeface="Arial" panose="020B0604020202020204" pitchFamily="34" charset="0"/>
              </a:rPr>
              <a:t>a</a:t>
            </a:r>
            <a:r>
              <a:rPr lang="zh-CN" altLang="en-US" sz="800" dirty="0">
                <a:latin typeface="Arial" panose="020B0604020202020204" pitchFamily="34" charset="0"/>
              </a:rPr>
              <a:t>或</a:t>
            </a:r>
            <a:r>
              <a:rPr lang="en-US" altLang="zh-CN" sz="800" dirty="0">
                <a:latin typeface="Arial" panose="020B0604020202020204" pitchFamily="34" charset="0"/>
              </a:rPr>
              <a:t>b</a:t>
            </a:r>
            <a:r>
              <a:rPr lang="zh-CN" altLang="en-US" sz="800" dirty="0">
                <a:latin typeface="Arial" panose="020B0604020202020204" pitchFamily="34" charset="0"/>
              </a:rPr>
              <a:t>或</a:t>
            </a:r>
            <a:r>
              <a:rPr lang="en-US" altLang="zh-CN" sz="800" dirty="0">
                <a:latin typeface="Arial" panose="020B0604020202020204" pitchFamily="34" charset="0"/>
              </a:rPr>
              <a:t>c</a:t>
            </a:r>
            <a:r>
              <a:rPr lang="zh-CN" altLang="en-US" sz="800" dirty="0">
                <a:latin typeface="Arial" panose="020B0604020202020204" pitchFamily="34" charset="0"/>
              </a:rPr>
              <a:t>。如：</a:t>
            </a:r>
            <a:r>
              <a:rPr lang="en-US" altLang="zh-CN" sz="800" dirty="0" err="1">
                <a:latin typeface="Arial" panose="020B0604020202020204" pitchFamily="34" charset="0"/>
              </a:rPr>
              <a:t>grep|sed</a:t>
            </a:r>
            <a:r>
              <a:rPr lang="zh-CN" altLang="en-US" sz="800" dirty="0">
                <a:latin typeface="Arial" panose="020B0604020202020204" pitchFamily="34" charset="0"/>
              </a:rPr>
              <a:t>匹配</a:t>
            </a:r>
            <a:r>
              <a:rPr lang="en-US" altLang="zh-CN" sz="800" dirty="0">
                <a:latin typeface="Arial" panose="020B0604020202020204" pitchFamily="34" charset="0"/>
              </a:rPr>
              <a:t>grep</a:t>
            </a:r>
            <a:r>
              <a:rPr lang="zh-CN" altLang="en-US" sz="800" dirty="0">
                <a:latin typeface="Arial" panose="020B0604020202020204" pitchFamily="34" charset="0"/>
              </a:rPr>
              <a:t>或</a:t>
            </a:r>
            <a:r>
              <a:rPr lang="en-US" altLang="zh-CN" sz="800" dirty="0">
                <a:latin typeface="Arial" panose="020B0604020202020204" pitchFamily="34" charset="0"/>
              </a:rPr>
              <a:t>sed</a:t>
            </a:r>
            <a:endParaRPr lang="zh-CN" altLang="en-US" sz="800"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p:sp>
      <p:sp>
        <p:nvSpPr>
          <p:cNvPr id="144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900" dirty="0">
                <a:latin typeface="Arial" panose="020B0604020202020204" pitchFamily="34" charset="0"/>
              </a:rPr>
              <a:t>mode</a:t>
            </a:r>
            <a:r>
              <a:rPr lang="zh-CN" altLang="en-US" sz="900" dirty="0">
                <a:latin typeface="Arial" panose="020B0604020202020204" pitchFamily="34" charset="0"/>
              </a:rPr>
              <a:t>表示权限设置模式，也可以这样理解：</a:t>
            </a:r>
            <a:endParaRPr lang="zh-CN" altLang="en-US" sz="900" dirty="0">
              <a:latin typeface="Arial" panose="020B0604020202020204" pitchFamily="34" charset="0"/>
            </a:endParaRPr>
          </a:p>
          <a:p>
            <a:r>
              <a:rPr lang="zh-CN" altLang="en-US" sz="900" dirty="0">
                <a:latin typeface="Arial" panose="020B0604020202020204" pitchFamily="34" charset="0"/>
              </a:rPr>
              <a:t>将表示的用户权限的</a:t>
            </a:r>
            <a:r>
              <a:rPr lang="en-US" altLang="zh-CN" sz="900" dirty="0">
                <a:latin typeface="Arial" panose="020B0604020202020204" pitchFamily="34" charset="0"/>
              </a:rPr>
              <a:t>9</a:t>
            </a:r>
            <a:r>
              <a:rPr lang="zh-CN" altLang="en-US" sz="900" dirty="0">
                <a:latin typeface="Arial" panose="020B0604020202020204" pitchFamily="34" charset="0"/>
              </a:rPr>
              <a:t>个字符（</a:t>
            </a:r>
            <a:r>
              <a:rPr lang="en-US" altLang="zh-CN" sz="900" dirty="0">
                <a:latin typeface="Arial" panose="020B0604020202020204" pitchFamily="34" charset="0"/>
              </a:rPr>
              <a:t>ls –l </a:t>
            </a:r>
            <a:r>
              <a:rPr lang="zh-CN" altLang="en-US" sz="900" dirty="0">
                <a:latin typeface="Arial" panose="020B0604020202020204" pitchFamily="34" charset="0"/>
              </a:rPr>
              <a:t>命令的第一列去除头一个表示文件类型的字符）分成</a:t>
            </a:r>
            <a:r>
              <a:rPr lang="en-US" altLang="zh-CN" sz="900" dirty="0">
                <a:latin typeface="Arial" panose="020B0604020202020204" pitchFamily="34" charset="0"/>
              </a:rPr>
              <a:t>3</a:t>
            </a:r>
            <a:r>
              <a:rPr lang="zh-CN" altLang="en-US" sz="900" dirty="0">
                <a:latin typeface="Arial" panose="020B0604020202020204" pitchFamily="34" charset="0"/>
              </a:rPr>
              <a:t>组，有权限用</a:t>
            </a:r>
            <a:r>
              <a:rPr lang="en-US" altLang="zh-CN" sz="900" dirty="0">
                <a:latin typeface="Arial" panose="020B0604020202020204" pitchFamily="34" charset="0"/>
              </a:rPr>
              <a:t>1</a:t>
            </a:r>
            <a:r>
              <a:rPr lang="zh-CN" altLang="en-US" sz="900" dirty="0">
                <a:latin typeface="Arial" panose="020B0604020202020204" pitchFamily="34" charset="0"/>
              </a:rPr>
              <a:t>表示，无权限用</a:t>
            </a:r>
            <a:r>
              <a:rPr lang="en-US" altLang="zh-CN" sz="900" dirty="0">
                <a:latin typeface="Arial" panose="020B0604020202020204" pitchFamily="34" charset="0"/>
              </a:rPr>
              <a:t>0</a:t>
            </a:r>
            <a:r>
              <a:rPr lang="zh-CN" altLang="en-US" sz="900" dirty="0">
                <a:latin typeface="Arial" panose="020B0604020202020204" pitchFamily="34" charset="0"/>
              </a:rPr>
              <a:t>表示，然后转化为</a:t>
            </a:r>
            <a:r>
              <a:rPr lang="en-US" altLang="zh-CN" sz="900" dirty="0">
                <a:latin typeface="Arial" panose="020B0604020202020204" pitchFamily="34" charset="0"/>
              </a:rPr>
              <a:t>8</a:t>
            </a:r>
            <a:r>
              <a:rPr lang="zh-CN" altLang="en-US" sz="900" dirty="0">
                <a:latin typeface="Arial" panose="020B0604020202020204" pitchFamily="34" charset="0"/>
              </a:rPr>
              <a:t>进制，组合得到一个数，即为</a:t>
            </a:r>
            <a:r>
              <a:rPr lang="en-US" altLang="zh-CN" sz="900" dirty="0">
                <a:latin typeface="Arial" panose="020B0604020202020204" pitchFamily="34" charset="0"/>
              </a:rPr>
              <a:t>mode,</a:t>
            </a:r>
            <a:r>
              <a:rPr lang="zh-CN" altLang="en-US" sz="900" dirty="0">
                <a:latin typeface="Arial" panose="020B0604020202020204" pitchFamily="34" charset="0"/>
              </a:rPr>
              <a:t>如</a:t>
            </a:r>
            <a:r>
              <a:rPr lang="en-US" altLang="zh-CN" sz="900" dirty="0">
                <a:latin typeface="Arial" panose="020B0604020202020204" pitchFamily="34" charset="0"/>
              </a:rPr>
              <a:t>:</a:t>
            </a:r>
            <a:endParaRPr lang="en-US" altLang="zh-CN" sz="900" dirty="0">
              <a:latin typeface="Arial" panose="020B0604020202020204" pitchFamily="34" charset="0"/>
            </a:endParaRPr>
          </a:p>
          <a:p>
            <a:r>
              <a:rPr lang="en-US" altLang="zh-CN" sz="900" dirty="0" err="1">
                <a:latin typeface="Arial" panose="020B0604020202020204" pitchFamily="34" charset="0"/>
              </a:rPr>
              <a:t>rwxr-xrw</a:t>
            </a:r>
            <a:r>
              <a:rPr lang="en-US" altLang="zh-CN" sz="900" dirty="0">
                <a:latin typeface="Arial" panose="020B0604020202020204" pitchFamily="34" charset="0"/>
              </a:rPr>
              <a:t>-</a:t>
            </a:r>
            <a:endParaRPr lang="en-US" altLang="zh-CN" sz="900" dirty="0">
              <a:latin typeface="Arial" panose="020B0604020202020204" pitchFamily="34" charset="0"/>
            </a:endParaRPr>
          </a:p>
          <a:p>
            <a:r>
              <a:rPr lang="zh-CN" altLang="en-US" sz="900" dirty="0">
                <a:latin typeface="Arial" panose="020B0604020202020204" pitchFamily="34" charset="0"/>
              </a:rPr>
              <a:t>可以表示为：</a:t>
            </a:r>
            <a:endParaRPr lang="zh-CN" altLang="en-US" sz="900" dirty="0">
              <a:latin typeface="Arial" panose="020B0604020202020204" pitchFamily="34" charset="0"/>
            </a:endParaRPr>
          </a:p>
          <a:p>
            <a:r>
              <a:rPr lang="en-US" altLang="zh-CN" sz="900" dirty="0">
                <a:latin typeface="Arial" panose="020B0604020202020204" pitchFamily="34" charset="0"/>
              </a:rPr>
              <a:t>756</a:t>
            </a:r>
            <a:endParaRPr lang="en-US" altLang="zh-CN" sz="900"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Linux</a:t>
            </a:r>
            <a:r>
              <a:rPr lang="zh-CN" altLang="en-US" dirty="0">
                <a:latin typeface="Arial" panose="020B0604020202020204" pitchFamily="34" charset="0"/>
              </a:rPr>
              <a:t>的 </a:t>
            </a:r>
            <a:r>
              <a:rPr lang="en-US" altLang="zh-CN" dirty="0" err="1">
                <a:latin typeface="Arial" panose="020B0604020202020204" pitchFamily="34" charset="0"/>
              </a:rPr>
              <a:t>pr</a:t>
            </a:r>
            <a:r>
              <a:rPr lang="zh-CN" altLang="en-US" dirty="0">
                <a:latin typeface="Arial" panose="020B0604020202020204" pitchFamily="34" charset="0"/>
              </a:rPr>
              <a:t>命令可以用来将文本转换成适合打印的文件。这个工具的一个基本用途就是将较大的文件分割成多个页面，并为每个页面添加标题。</a:t>
            </a:r>
            <a:endParaRPr lang="zh-CN" altLang="en-US" dirty="0">
              <a:latin typeface="Arial" panose="020B0604020202020204" pitchFamily="34" charset="0"/>
            </a:endParaRPr>
          </a:p>
          <a:p>
            <a:r>
              <a:rPr lang="zh-CN" altLang="en-US" dirty="0">
                <a:latin typeface="Arial" panose="020B0604020202020204" pitchFamily="34" charset="0"/>
              </a:rPr>
              <a:t>比如，</a:t>
            </a:r>
            <a:r>
              <a:rPr lang="en-US" altLang="zh-CN" dirty="0" err="1">
                <a:latin typeface="Arial" panose="020B0604020202020204" pitchFamily="34" charset="0"/>
              </a:rPr>
              <a:t>pr</a:t>
            </a:r>
            <a:r>
              <a:rPr lang="zh-CN" altLang="en-US" dirty="0">
                <a:latin typeface="Arial" panose="020B0604020202020204" pitchFamily="34" charset="0"/>
              </a:rPr>
              <a:t>可以将一个</a:t>
            </a:r>
            <a:r>
              <a:rPr lang="en-US" altLang="zh-CN" dirty="0">
                <a:latin typeface="Arial" panose="020B0604020202020204" pitchFamily="34" charset="0"/>
              </a:rPr>
              <a:t>150</a:t>
            </a:r>
            <a:r>
              <a:rPr lang="zh-CN" altLang="en-US" dirty="0">
                <a:latin typeface="Arial" panose="020B0604020202020204" pitchFamily="34" charset="0"/>
              </a:rPr>
              <a:t>行文本的文件转换成三个文本页，然后让用户进行打印。</a:t>
            </a:r>
            <a:endParaRPr lang="en-US" altLang="zh-CN" dirty="0">
              <a:latin typeface="Arial" panose="020B060402020202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管道是</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Linux</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中很重要的一种通信方式</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是把一个程序的输出直接连接到另一个程序的输入。</a:t>
            </a:r>
            <a:endParaRPr lang="zh-CN" altLang="en-US" dirty="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zh-CN" dirty="0" err="1">
                <a:latin typeface="Arial" panose="020B0604020202020204" pitchFamily="34" charset="0"/>
              </a:rPr>
              <a:t>ps</a:t>
            </a:r>
            <a:r>
              <a:rPr lang="en-US" altLang="zh-CN" dirty="0">
                <a:latin typeface="Arial" panose="020B0604020202020204" pitchFamily="34" charset="0"/>
              </a:rPr>
              <a:t> au(x) </a:t>
            </a:r>
            <a:r>
              <a:rPr lang="zh-CN" altLang="en-US" dirty="0">
                <a:latin typeface="Arial" panose="020B0604020202020204" pitchFamily="34" charset="0"/>
              </a:rPr>
              <a:t>输出格式 ：</a:t>
            </a:r>
            <a:endParaRPr lang="zh-CN" altLang="en-US" dirty="0">
              <a:latin typeface="Arial" panose="020B0604020202020204" pitchFamily="34" charset="0"/>
            </a:endParaRPr>
          </a:p>
          <a:p>
            <a:pPr>
              <a:lnSpc>
                <a:spcPct val="90000"/>
              </a:lnSpc>
            </a:pPr>
            <a:r>
              <a:rPr lang="en-US" altLang="zh-CN" dirty="0">
                <a:latin typeface="Arial" panose="020B0604020202020204" pitchFamily="34" charset="0"/>
              </a:rPr>
              <a:t>USER PID %CPU %MEM VSZ RSS TTY STAT START TIME COMMAND</a:t>
            </a:r>
            <a:endParaRPr lang="en-US" altLang="zh-CN" dirty="0">
              <a:latin typeface="Arial" panose="020B0604020202020204" pitchFamily="34" charset="0"/>
            </a:endParaRPr>
          </a:p>
          <a:p>
            <a:pPr>
              <a:lnSpc>
                <a:spcPct val="90000"/>
              </a:lnSpc>
            </a:pPr>
            <a:r>
              <a:rPr lang="en-US" altLang="zh-CN" dirty="0">
                <a:latin typeface="Arial" panose="020B0604020202020204" pitchFamily="34" charset="0"/>
              </a:rPr>
              <a:t>USER</a:t>
            </a:r>
            <a:r>
              <a:rPr lang="zh-CN" altLang="en-US" dirty="0">
                <a:latin typeface="Arial" panose="020B0604020202020204" pitchFamily="34" charset="0"/>
              </a:rPr>
              <a:t>：进程拥有者 </a:t>
            </a:r>
            <a:endParaRPr lang="zh-CN" altLang="en-US" dirty="0">
              <a:latin typeface="Arial" panose="020B0604020202020204" pitchFamily="34" charset="0"/>
            </a:endParaRPr>
          </a:p>
          <a:p>
            <a:pPr>
              <a:lnSpc>
                <a:spcPct val="90000"/>
              </a:lnSpc>
            </a:pPr>
            <a:r>
              <a:rPr lang="en-US" altLang="zh-CN" dirty="0">
                <a:latin typeface="Arial" panose="020B0604020202020204" pitchFamily="34" charset="0"/>
              </a:rPr>
              <a:t>PID</a:t>
            </a:r>
            <a:r>
              <a:rPr lang="zh-CN" altLang="en-US" dirty="0">
                <a:latin typeface="Arial" panose="020B0604020202020204" pitchFamily="34" charset="0"/>
              </a:rPr>
              <a:t>：进程标识符</a:t>
            </a:r>
            <a:endParaRPr lang="zh-CN" altLang="en-US" dirty="0">
              <a:latin typeface="Arial" panose="020B0604020202020204" pitchFamily="34" charset="0"/>
            </a:endParaRPr>
          </a:p>
          <a:p>
            <a:pPr>
              <a:lnSpc>
                <a:spcPct val="90000"/>
              </a:lnSpc>
            </a:pPr>
            <a:r>
              <a:rPr lang="en-US" altLang="zh-CN" dirty="0">
                <a:latin typeface="Arial" panose="020B0604020202020204" pitchFamily="34" charset="0"/>
              </a:rPr>
              <a:t>%CPU</a:t>
            </a:r>
            <a:r>
              <a:rPr lang="zh-CN" altLang="en-US" dirty="0">
                <a:latin typeface="Arial" panose="020B0604020202020204" pitchFamily="34" charset="0"/>
              </a:rPr>
              <a:t>：占用的 </a:t>
            </a:r>
            <a:r>
              <a:rPr lang="en-US" altLang="zh-CN" dirty="0">
                <a:latin typeface="Arial" panose="020B0604020202020204" pitchFamily="34" charset="0"/>
              </a:rPr>
              <a:t>CPU </a:t>
            </a:r>
            <a:r>
              <a:rPr lang="zh-CN" altLang="en-US" dirty="0">
                <a:latin typeface="Arial" panose="020B0604020202020204" pitchFamily="34" charset="0"/>
              </a:rPr>
              <a:t>使用率 </a:t>
            </a:r>
            <a:endParaRPr lang="zh-CN" altLang="en-US" dirty="0">
              <a:latin typeface="Arial" panose="020B0604020202020204" pitchFamily="34" charset="0"/>
            </a:endParaRPr>
          </a:p>
          <a:p>
            <a:pPr>
              <a:lnSpc>
                <a:spcPct val="90000"/>
              </a:lnSpc>
            </a:pPr>
            <a:r>
              <a:rPr lang="en-US" altLang="zh-CN" dirty="0">
                <a:latin typeface="Arial" panose="020B0604020202020204" pitchFamily="34" charset="0"/>
              </a:rPr>
              <a:t>%MEM</a:t>
            </a:r>
            <a:r>
              <a:rPr lang="zh-CN" altLang="en-US" dirty="0">
                <a:latin typeface="Arial" panose="020B0604020202020204" pitchFamily="34" charset="0"/>
              </a:rPr>
              <a:t>：占用的内存使用率 </a:t>
            </a:r>
            <a:endParaRPr lang="zh-CN" altLang="en-US" dirty="0">
              <a:latin typeface="Arial" panose="020B0604020202020204" pitchFamily="34" charset="0"/>
            </a:endParaRPr>
          </a:p>
          <a:p>
            <a:pPr>
              <a:lnSpc>
                <a:spcPct val="90000"/>
              </a:lnSpc>
            </a:pPr>
            <a:r>
              <a:rPr lang="en-US" altLang="zh-CN" dirty="0">
                <a:latin typeface="Arial" panose="020B0604020202020204" pitchFamily="34" charset="0"/>
              </a:rPr>
              <a:t>VSZ</a:t>
            </a:r>
            <a:r>
              <a:rPr lang="zh-CN" altLang="en-US" dirty="0">
                <a:latin typeface="Arial" panose="020B0604020202020204" pitchFamily="34" charset="0"/>
              </a:rPr>
              <a:t>：占用的虚拟内存大小 </a:t>
            </a:r>
            <a:endParaRPr lang="zh-CN" altLang="en-US" dirty="0">
              <a:latin typeface="Arial" panose="020B0604020202020204" pitchFamily="34" charset="0"/>
            </a:endParaRPr>
          </a:p>
          <a:p>
            <a:pPr>
              <a:lnSpc>
                <a:spcPct val="90000"/>
              </a:lnSpc>
            </a:pPr>
            <a:r>
              <a:rPr lang="en-US" altLang="zh-CN" dirty="0">
                <a:latin typeface="Arial" panose="020B0604020202020204" pitchFamily="34" charset="0"/>
              </a:rPr>
              <a:t>RSS</a:t>
            </a:r>
            <a:r>
              <a:rPr lang="zh-CN" altLang="en-US" dirty="0">
                <a:latin typeface="Arial" panose="020B0604020202020204" pitchFamily="34" charset="0"/>
              </a:rPr>
              <a:t>：占用的内存大小 </a:t>
            </a:r>
            <a:endParaRPr lang="zh-CN" altLang="en-US" dirty="0">
              <a:latin typeface="Arial" panose="020B0604020202020204" pitchFamily="34" charset="0"/>
            </a:endParaRPr>
          </a:p>
          <a:p>
            <a:pPr>
              <a:lnSpc>
                <a:spcPct val="90000"/>
              </a:lnSpc>
            </a:pPr>
            <a:r>
              <a:rPr lang="en-US" altLang="zh-CN" dirty="0">
                <a:latin typeface="Arial" panose="020B0604020202020204" pitchFamily="34" charset="0"/>
              </a:rPr>
              <a:t>TTY</a:t>
            </a:r>
            <a:r>
              <a:rPr lang="zh-CN" altLang="en-US" dirty="0">
                <a:latin typeface="Arial" panose="020B0604020202020204" pitchFamily="34" charset="0"/>
              </a:rPr>
              <a:t>：终端标识</a:t>
            </a:r>
            <a:endParaRPr lang="zh-CN" altLang="en-US" dirty="0">
              <a:latin typeface="Arial" panose="020B0604020202020204" pitchFamily="34" charset="0"/>
            </a:endParaRPr>
          </a:p>
          <a:p>
            <a:pPr>
              <a:lnSpc>
                <a:spcPct val="90000"/>
              </a:lnSpc>
            </a:pPr>
            <a:r>
              <a:rPr lang="en-US" altLang="zh-CN" dirty="0">
                <a:latin typeface="Arial" panose="020B0604020202020204" pitchFamily="34" charset="0"/>
              </a:rPr>
              <a:t>STAT</a:t>
            </a:r>
            <a:r>
              <a:rPr lang="zh-CN" altLang="en-US" dirty="0">
                <a:latin typeface="Arial" panose="020B0604020202020204" pitchFamily="34" charset="0"/>
              </a:rPr>
              <a:t>：该进程的状态</a:t>
            </a:r>
            <a:endParaRPr lang="zh-CN" altLang="en-US" dirty="0">
              <a:latin typeface="Arial" panose="020B0604020202020204" pitchFamily="34" charset="0"/>
            </a:endParaRPr>
          </a:p>
          <a:p>
            <a:pPr>
              <a:lnSpc>
                <a:spcPct val="90000"/>
              </a:lnSpc>
            </a:pPr>
            <a:r>
              <a:rPr lang="en-US" altLang="zh-CN" dirty="0">
                <a:latin typeface="Arial" panose="020B0604020202020204" pitchFamily="34" charset="0"/>
              </a:rPr>
              <a:t>D</a:t>
            </a:r>
            <a:r>
              <a:rPr lang="zh-CN" altLang="en-US" dirty="0">
                <a:latin typeface="Arial" panose="020B0604020202020204" pitchFamily="34" charset="0"/>
              </a:rPr>
              <a:t>：不可中断的静止  </a:t>
            </a:r>
            <a:br>
              <a:rPr lang="zh-CN" altLang="en-US" dirty="0">
                <a:latin typeface="Arial" panose="020B0604020202020204" pitchFamily="34" charset="0"/>
              </a:rPr>
            </a:br>
            <a:r>
              <a:rPr lang="en-US" altLang="zh-CN" dirty="0">
                <a:latin typeface="Arial" panose="020B0604020202020204" pitchFamily="34" charset="0"/>
              </a:rPr>
              <a:t>R</a:t>
            </a:r>
            <a:r>
              <a:rPr lang="zh-CN" altLang="en-US" dirty="0">
                <a:latin typeface="Arial" panose="020B0604020202020204" pitchFamily="34" charset="0"/>
              </a:rPr>
              <a:t>：正在执行中 </a:t>
            </a:r>
            <a:br>
              <a:rPr lang="zh-CN" altLang="en-US" dirty="0">
                <a:latin typeface="Arial" panose="020B0604020202020204" pitchFamily="34" charset="0"/>
              </a:rPr>
            </a:br>
            <a:r>
              <a:rPr lang="en-US" altLang="zh-CN" dirty="0">
                <a:latin typeface="Arial" panose="020B0604020202020204" pitchFamily="34" charset="0"/>
              </a:rPr>
              <a:t>S</a:t>
            </a:r>
            <a:r>
              <a:rPr lang="zh-CN" altLang="en-US" dirty="0">
                <a:latin typeface="Arial" panose="020B0604020202020204" pitchFamily="34" charset="0"/>
              </a:rPr>
              <a:t>：静止状态 </a:t>
            </a:r>
            <a:br>
              <a:rPr lang="zh-CN" altLang="en-US" dirty="0">
                <a:latin typeface="Arial" panose="020B0604020202020204" pitchFamily="34" charset="0"/>
              </a:rPr>
            </a:br>
            <a:r>
              <a:rPr lang="en-US" altLang="zh-CN" dirty="0">
                <a:latin typeface="Arial" panose="020B0604020202020204" pitchFamily="34" charset="0"/>
              </a:rPr>
              <a:t>T</a:t>
            </a:r>
            <a:r>
              <a:rPr lang="zh-CN" altLang="en-US" dirty="0">
                <a:latin typeface="Arial" panose="020B0604020202020204" pitchFamily="34" charset="0"/>
              </a:rPr>
              <a:t>：暂停执行 </a:t>
            </a:r>
            <a:br>
              <a:rPr lang="zh-CN" altLang="en-US" dirty="0">
                <a:latin typeface="Arial" panose="020B0604020202020204" pitchFamily="34" charset="0"/>
              </a:rPr>
            </a:br>
            <a:r>
              <a:rPr lang="en-US" altLang="zh-CN" dirty="0">
                <a:latin typeface="Arial" panose="020B0604020202020204" pitchFamily="34" charset="0"/>
              </a:rPr>
              <a:t>Z</a:t>
            </a:r>
            <a:r>
              <a:rPr lang="zh-CN" altLang="en-US" dirty="0">
                <a:latin typeface="Arial" panose="020B0604020202020204" pitchFamily="34" charset="0"/>
              </a:rPr>
              <a:t>：不存在但暂时无法消除 </a:t>
            </a:r>
            <a:br>
              <a:rPr lang="zh-CN" altLang="en-US" dirty="0">
                <a:latin typeface="Arial" panose="020B0604020202020204" pitchFamily="34" charset="0"/>
              </a:rPr>
            </a:br>
            <a:r>
              <a:rPr lang="en-US" altLang="zh-CN" dirty="0">
                <a:latin typeface="Arial" panose="020B0604020202020204" pitchFamily="34" charset="0"/>
              </a:rPr>
              <a:t>W</a:t>
            </a:r>
            <a:r>
              <a:rPr lang="zh-CN" altLang="en-US" dirty="0">
                <a:latin typeface="Arial" panose="020B0604020202020204" pitchFamily="34" charset="0"/>
              </a:rPr>
              <a:t>：没有足够的内存分页可分配 </a:t>
            </a:r>
            <a:br>
              <a:rPr lang="zh-CN" altLang="en-US" dirty="0">
                <a:latin typeface="Arial" panose="020B0604020202020204" pitchFamily="34" charset="0"/>
              </a:rPr>
            </a:br>
            <a:r>
              <a:rPr lang="en-US" altLang="zh-CN" dirty="0">
                <a:latin typeface="Arial" panose="020B0604020202020204" pitchFamily="34" charset="0"/>
              </a:rPr>
              <a:t>&lt;</a:t>
            </a:r>
            <a:r>
              <a:rPr lang="zh-CN" altLang="en-US" dirty="0">
                <a:latin typeface="Arial" panose="020B0604020202020204" pitchFamily="34" charset="0"/>
              </a:rPr>
              <a:t>：高优先序的进程</a:t>
            </a:r>
            <a:br>
              <a:rPr lang="zh-CN" altLang="en-US" dirty="0">
                <a:latin typeface="Arial" panose="020B0604020202020204" pitchFamily="34" charset="0"/>
              </a:rPr>
            </a:br>
            <a:r>
              <a:rPr lang="en-US" altLang="zh-CN" dirty="0">
                <a:latin typeface="Arial" panose="020B0604020202020204" pitchFamily="34" charset="0"/>
              </a:rPr>
              <a:t>N</a:t>
            </a:r>
            <a:r>
              <a:rPr lang="zh-CN" altLang="en-US" dirty="0">
                <a:latin typeface="Arial" panose="020B0604020202020204" pitchFamily="34" charset="0"/>
              </a:rPr>
              <a:t>：低优先序的进程</a:t>
            </a:r>
            <a:br>
              <a:rPr lang="zh-CN" altLang="en-US" dirty="0">
                <a:latin typeface="Arial" panose="020B0604020202020204" pitchFamily="34" charset="0"/>
              </a:rPr>
            </a:br>
            <a:r>
              <a:rPr lang="en-US" altLang="zh-CN" dirty="0">
                <a:latin typeface="Arial" panose="020B0604020202020204" pitchFamily="34" charset="0"/>
              </a:rPr>
              <a:t>L</a:t>
            </a:r>
            <a:r>
              <a:rPr lang="zh-CN" altLang="en-US" dirty="0">
                <a:latin typeface="Arial" panose="020B0604020202020204" pitchFamily="34" charset="0"/>
              </a:rPr>
              <a:t>：有内存分页分配并锁在内存内 </a:t>
            </a:r>
            <a:r>
              <a:rPr lang="en-US" altLang="zh-CN" dirty="0">
                <a:latin typeface="Arial" panose="020B0604020202020204" pitchFamily="34" charset="0"/>
              </a:rPr>
              <a:t>(</a:t>
            </a:r>
            <a:r>
              <a:rPr lang="zh-CN" altLang="en-US" dirty="0">
                <a:latin typeface="Arial" panose="020B0604020202020204" pitchFamily="34" charset="0"/>
              </a:rPr>
              <a:t>即时系统或捱</a:t>
            </a:r>
            <a:r>
              <a:rPr lang="en-US" altLang="zh-CN" dirty="0">
                <a:latin typeface="Arial" panose="020B0604020202020204" pitchFamily="34" charset="0"/>
              </a:rPr>
              <a:t>A I/O) </a:t>
            </a:r>
            <a:endParaRPr lang="en-US" altLang="zh-CN" dirty="0">
              <a:latin typeface="Arial" panose="020B0604020202020204" pitchFamily="34" charset="0"/>
            </a:endParaRPr>
          </a:p>
          <a:p>
            <a:pPr>
              <a:lnSpc>
                <a:spcPct val="90000"/>
              </a:lnSpc>
            </a:pPr>
            <a:r>
              <a:rPr lang="en-US" altLang="zh-CN" dirty="0">
                <a:latin typeface="Arial" panose="020B0604020202020204" pitchFamily="34" charset="0"/>
              </a:rPr>
              <a:t>START</a:t>
            </a:r>
            <a:r>
              <a:rPr lang="zh-CN" altLang="en-US" dirty="0">
                <a:latin typeface="Arial" panose="020B0604020202020204" pitchFamily="34" charset="0"/>
              </a:rPr>
              <a:t>：进程开始时间 </a:t>
            </a:r>
            <a:endParaRPr lang="zh-CN" altLang="en-US" dirty="0">
              <a:latin typeface="Arial" panose="020B0604020202020204" pitchFamily="34" charset="0"/>
            </a:endParaRPr>
          </a:p>
          <a:p>
            <a:pPr>
              <a:lnSpc>
                <a:spcPct val="90000"/>
              </a:lnSpc>
            </a:pPr>
            <a:r>
              <a:rPr lang="en-US" altLang="zh-CN" dirty="0">
                <a:latin typeface="Arial" panose="020B0604020202020204" pitchFamily="34" charset="0"/>
              </a:rPr>
              <a:t>TIME</a:t>
            </a:r>
            <a:r>
              <a:rPr lang="zh-CN" altLang="en-US" dirty="0">
                <a:latin typeface="Arial" panose="020B0604020202020204" pitchFamily="34" charset="0"/>
              </a:rPr>
              <a:t>：执行的时间 </a:t>
            </a:r>
            <a:endParaRPr lang="zh-CN" altLang="en-US" dirty="0">
              <a:latin typeface="Arial" panose="020B0604020202020204" pitchFamily="34" charset="0"/>
            </a:endParaRPr>
          </a:p>
          <a:p>
            <a:pPr>
              <a:lnSpc>
                <a:spcPct val="90000"/>
              </a:lnSpc>
            </a:pPr>
            <a:r>
              <a:rPr lang="en-US" altLang="zh-CN" dirty="0">
                <a:latin typeface="Arial" panose="020B0604020202020204" pitchFamily="34" charset="0"/>
              </a:rPr>
              <a:t>COMMAND</a:t>
            </a:r>
            <a:r>
              <a:rPr lang="zh-CN" altLang="en-US" dirty="0">
                <a:latin typeface="Arial" panose="020B0604020202020204" pitchFamily="34" charset="0"/>
              </a:rPr>
              <a:t>：所执行的指令</a:t>
            </a:r>
            <a:endParaRPr lang="zh-CN" altLang="en-US"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p:nvPr>
        </p:nvSpPr>
        <p:spPr/>
      </p:sp>
      <p:sp>
        <p:nvSpPr>
          <p:cNvPr id="2150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关于</a:t>
            </a:r>
            <a:r>
              <a:rPr lang="en-US" altLang="zh-CN" dirty="0">
                <a:latin typeface="Arial" panose="020B0604020202020204" pitchFamily="34" charset="0"/>
              </a:rPr>
              <a:t>top</a:t>
            </a:r>
            <a:r>
              <a:rPr lang="zh-CN" altLang="en-US" dirty="0">
                <a:latin typeface="Arial" panose="020B0604020202020204" pitchFamily="34" charset="0"/>
              </a:rPr>
              <a:t>命令（退出</a:t>
            </a:r>
            <a:r>
              <a:rPr lang="en-US" altLang="zh-CN" dirty="0">
                <a:latin typeface="Arial" panose="020B0604020202020204" pitchFamily="34" charset="0"/>
              </a:rPr>
              <a:t>top</a:t>
            </a:r>
            <a:r>
              <a:rPr lang="zh-CN" altLang="en-US" dirty="0">
                <a:latin typeface="Arial" panose="020B0604020202020204" pitchFamily="34" charset="0"/>
              </a:rPr>
              <a:t>：</a:t>
            </a:r>
            <a:r>
              <a:rPr lang="en-US" altLang="zh-CN" dirty="0">
                <a:latin typeface="Arial" panose="020B0604020202020204" pitchFamily="34" charset="0"/>
              </a:rPr>
              <a:t>q</a:t>
            </a:r>
            <a:r>
              <a:rPr lang="zh-CN" altLang="en-US" dirty="0">
                <a:latin typeface="Arial" panose="020B0604020202020204" pitchFamily="34" charset="0"/>
              </a:rPr>
              <a:t>；排序：</a:t>
            </a:r>
            <a:r>
              <a:rPr lang="en-US" altLang="zh-CN" dirty="0">
                <a:latin typeface="Arial" panose="020B0604020202020204" pitchFamily="34" charset="0"/>
              </a:rPr>
              <a:t>&lt; shift</a:t>
            </a:r>
            <a:r>
              <a:rPr lang="zh-CN" altLang="en-US" dirty="0">
                <a:latin typeface="Arial" panose="020B0604020202020204" pitchFamily="34" charset="0"/>
              </a:rPr>
              <a:t>或</a:t>
            </a:r>
            <a:r>
              <a:rPr lang="en-US" altLang="zh-CN" dirty="0">
                <a:latin typeface="Arial" panose="020B0604020202020204" pitchFamily="34" charset="0"/>
              </a:rPr>
              <a:t>&gt; shift</a:t>
            </a:r>
            <a:r>
              <a:rPr lang="zh-CN" altLang="en-US" dirty="0">
                <a:latin typeface="Arial" panose="020B0604020202020204" pitchFamily="34" charset="0"/>
              </a:rPr>
              <a:t>）</a:t>
            </a:r>
            <a:endParaRPr lang="en-US" altLang="zh-CN" dirty="0">
              <a:latin typeface="Arial" panose="020B0604020202020204" pitchFamily="34" charset="0"/>
            </a:endParaRPr>
          </a:p>
          <a:p>
            <a:r>
              <a:rPr lang="zh-CN" altLang="en-US" dirty="0">
                <a:latin typeface="Arial" panose="020B0604020202020204" pitchFamily="34" charset="0"/>
              </a:rPr>
              <a:t>第三行显示</a:t>
            </a:r>
            <a:r>
              <a:rPr lang="en-US" altLang="zh-CN" dirty="0">
                <a:latin typeface="Arial" panose="020B0604020202020204" pitchFamily="34" charset="0"/>
              </a:rPr>
              <a:t>CPU</a:t>
            </a:r>
            <a:r>
              <a:rPr lang="zh-CN" altLang="en-US" dirty="0">
                <a:latin typeface="Arial" panose="020B0604020202020204" pitchFamily="34" charset="0"/>
              </a:rPr>
              <a:t>信息</a:t>
            </a:r>
            <a:r>
              <a:rPr lang="en-US" altLang="zh-CN" dirty="0">
                <a:latin typeface="Arial" panose="020B0604020202020204" pitchFamily="34" charset="0"/>
              </a:rPr>
              <a:t>:</a:t>
            </a:r>
            <a:endParaRPr lang="en-US" altLang="zh-CN" dirty="0">
              <a:latin typeface="Arial" panose="020B0604020202020204" pitchFamily="34" charset="0"/>
            </a:endParaRPr>
          </a:p>
          <a:p>
            <a:r>
              <a:rPr lang="en-US" altLang="zh-CN" dirty="0">
                <a:latin typeface="Arial" panose="020B0604020202020204" pitchFamily="34" charset="0"/>
              </a:rPr>
              <a:t>top</a:t>
            </a:r>
            <a:r>
              <a:rPr lang="zh-CN" altLang="en-US" dirty="0">
                <a:latin typeface="Arial" panose="020B0604020202020204" pitchFamily="34" charset="0"/>
              </a:rPr>
              <a:t>根据进程的属主（用户还是系统）和进程的状态（运行、 空闲还是等待）将</a:t>
            </a:r>
            <a:r>
              <a:rPr lang="en-US" altLang="zh-CN" dirty="0">
                <a:latin typeface="Arial" panose="020B0604020202020204" pitchFamily="34" charset="0"/>
              </a:rPr>
              <a:t>CPU</a:t>
            </a:r>
            <a:r>
              <a:rPr lang="zh-CN" altLang="en-US" dirty="0">
                <a:latin typeface="Arial" panose="020B0604020202020204" pitchFamily="34" charset="0"/>
              </a:rPr>
              <a:t>利用率分成几类输出。</a:t>
            </a:r>
            <a:endParaRPr lang="zh-CN" altLang="en-US" dirty="0">
              <a:latin typeface="Arial" panose="020B0604020202020204" pitchFamily="34" charset="0"/>
            </a:endParaRPr>
          </a:p>
          <a:p>
            <a:r>
              <a:rPr lang="en-US" altLang="zh-CN" dirty="0">
                <a:latin typeface="Arial" panose="020B0604020202020204" pitchFamily="34" charset="0"/>
              </a:rPr>
              <a:t>0.0%us【user space】— </a:t>
            </a:r>
            <a:r>
              <a:rPr lang="zh-CN" altLang="en-US" dirty="0">
                <a:latin typeface="Arial" panose="020B0604020202020204" pitchFamily="34" charset="0"/>
              </a:rPr>
              <a:t>用户空间占用</a:t>
            </a:r>
            <a:r>
              <a:rPr lang="en-US" altLang="zh-CN" dirty="0">
                <a:latin typeface="Arial" panose="020B0604020202020204" pitchFamily="34" charset="0"/>
              </a:rPr>
              <a:t>CPU</a:t>
            </a:r>
            <a:r>
              <a:rPr lang="zh-CN" altLang="en-US" dirty="0">
                <a:latin typeface="Arial" panose="020B0604020202020204" pitchFamily="34" charset="0"/>
              </a:rPr>
              <a:t>的百分比。</a:t>
            </a:r>
            <a:endParaRPr lang="zh-CN" altLang="en-US" dirty="0">
              <a:latin typeface="Arial" panose="020B0604020202020204" pitchFamily="34" charset="0"/>
            </a:endParaRPr>
          </a:p>
          <a:p>
            <a:r>
              <a:rPr lang="en-US" altLang="zh-CN" dirty="0">
                <a:latin typeface="Arial" panose="020B0604020202020204" pitchFamily="34" charset="0"/>
              </a:rPr>
              <a:t>1.5%sy【sysctl】— </a:t>
            </a:r>
            <a:r>
              <a:rPr lang="zh-CN" altLang="en-US" dirty="0">
                <a:latin typeface="Arial" panose="020B0604020202020204" pitchFamily="34" charset="0"/>
              </a:rPr>
              <a:t>内核空间占用</a:t>
            </a:r>
            <a:r>
              <a:rPr lang="en-US" altLang="zh-CN" dirty="0">
                <a:latin typeface="Arial" panose="020B0604020202020204" pitchFamily="34" charset="0"/>
              </a:rPr>
              <a:t>CPU</a:t>
            </a:r>
            <a:r>
              <a:rPr lang="zh-CN" altLang="en-US" dirty="0">
                <a:latin typeface="Arial" panose="020B0604020202020204" pitchFamily="34" charset="0"/>
              </a:rPr>
              <a:t>的百分比。</a:t>
            </a:r>
            <a:endParaRPr lang="zh-CN" altLang="en-US" dirty="0">
              <a:latin typeface="Arial" panose="020B0604020202020204" pitchFamily="34" charset="0"/>
            </a:endParaRPr>
          </a:p>
          <a:p>
            <a:r>
              <a:rPr lang="en-US" altLang="zh-CN" dirty="0">
                <a:latin typeface="Arial" panose="020B0604020202020204" pitchFamily="34" charset="0"/>
              </a:rPr>
              <a:t>0.0%ni【】— </a:t>
            </a:r>
            <a:r>
              <a:rPr lang="zh-CN" altLang="en-US" dirty="0">
                <a:latin typeface="Arial" panose="020B0604020202020204" pitchFamily="34" charset="0"/>
              </a:rPr>
              <a:t>改变过优先级的进程占用</a:t>
            </a:r>
            <a:r>
              <a:rPr lang="en-US" altLang="zh-CN" dirty="0">
                <a:latin typeface="Arial" panose="020B0604020202020204" pitchFamily="34" charset="0"/>
              </a:rPr>
              <a:t>CPU</a:t>
            </a:r>
            <a:r>
              <a:rPr lang="zh-CN" altLang="en-US" dirty="0">
                <a:latin typeface="Arial" panose="020B0604020202020204" pitchFamily="34" charset="0"/>
              </a:rPr>
              <a:t>的百分比</a:t>
            </a:r>
            <a:endParaRPr lang="zh-CN" altLang="en-US" dirty="0">
              <a:latin typeface="Arial" panose="020B0604020202020204" pitchFamily="34" charset="0"/>
            </a:endParaRPr>
          </a:p>
          <a:p>
            <a:r>
              <a:rPr lang="en-US" altLang="zh-CN" dirty="0">
                <a:latin typeface="Arial" panose="020B0604020202020204" pitchFamily="34" charset="0"/>
              </a:rPr>
              <a:t>98.5%id【idolt】— </a:t>
            </a:r>
            <a:r>
              <a:rPr lang="zh-CN" altLang="en-US" dirty="0">
                <a:latin typeface="Arial" panose="020B0604020202020204" pitchFamily="34" charset="0"/>
              </a:rPr>
              <a:t>空闲</a:t>
            </a:r>
            <a:r>
              <a:rPr lang="en-US" altLang="zh-CN" dirty="0">
                <a:latin typeface="Arial" panose="020B0604020202020204" pitchFamily="34" charset="0"/>
              </a:rPr>
              <a:t>CPU</a:t>
            </a:r>
            <a:r>
              <a:rPr lang="zh-CN" altLang="en-US" dirty="0">
                <a:latin typeface="Arial" panose="020B0604020202020204" pitchFamily="34" charset="0"/>
              </a:rPr>
              <a:t>百分比</a:t>
            </a:r>
            <a:endParaRPr lang="zh-CN" altLang="en-US" dirty="0">
              <a:latin typeface="Arial" panose="020B0604020202020204" pitchFamily="34" charset="0"/>
            </a:endParaRPr>
          </a:p>
          <a:p>
            <a:r>
              <a:rPr lang="en-US" altLang="zh-CN" dirty="0">
                <a:latin typeface="Arial" panose="020B0604020202020204" pitchFamily="34" charset="0"/>
              </a:rPr>
              <a:t>0.0%wa【wait】— IO</a:t>
            </a:r>
            <a:r>
              <a:rPr lang="zh-CN" altLang="en-US" dirty="0">
                <a:latin typeface="Arial" panose="020B0604020202020204" pitchFamily="34" charset="0"/>
              </a:rPr>
              <a:t>等待占用</a:t>
            </a:r>
            <a:r>
              <a:rPr lang="en-US" altLang="zh-CN" dirty="0">
                <a:latin typeface="Arial" panose="020B0604020202020204" pitchFamily="34" charset="0"/>
              </a:rPr>
              <a:t>CPU</a:t>
            </a:r>
            <a:r>
              <a:rPr lang="zh-CN" altLang="en-US" dirty="0">
                <a:latin typeface="Arial" panose="020B0604020202020204" pitchFamily="34" charset="0"/>
              </a:rPr>
              <a:t>的百分比</a:t>
            </a:r>
            <a:endParaRPr lang="zh-CN" altLang="en-US" dirty="0">
              <a:latin typeface="Arial" panose="020B0604020202020204" pitchFamily="34" charset="0"/>
            </a:endParaRPr>
          </a:p>
          <a:p>
            <a:r>
              <a:rPr lang="en-US" altLang="zh-CN" dirty="0">
                <a:latin typeface="Arial" panose="020B0604020202020204" pitchFamily="34" charset="0"/>
              </a:rPr>
              <a:t>0.0%hi【Hardware IRQ】— </a:t>
            </a:r>
            <a:r>
              <a:rPr lang="zh-CN" altLang="en-US" dirty="0">
                <a:latin typeface="Arial" panose="020B0604020202020204" pitchFamily="34" charset="0"/>
              </a:rPr>
              <a:t>硬中断占用</a:t>
            </a:r>
            <a:r>
              <a:rPr lang="en-US" altLang="zh-CN" dirty="0">
                <a:latin typeface="Arial" panose="020B0604020202020204" pitchFamily="34" charset="0"/>
              </a:rPr>
              <a:t>CPU</a:t>
            </a:r>
            <a:r>
              <a:rPr lang="zh-CN" altLang="en-US" dirty="0">
                <a:latin typeface="Arial" panose="020B0604020202020204" pitchFamily="34" charset="0"/>
              </a:rPr>
              <a:t>的百分比</a:t>
            </a:r>
            <a:endParaRPr lang="zh-CN" altLang="en-US" dirty="0">
              <a:latin typeface="Arial" panose="020B0604020202020204" pitchFamily="34" charset="0"/>
            </a:endParaRPr>
          </a:p>
          <a:p>
            <a:r>
              <a:rPr lang="en-US" altLang="zh-CN" dirty="0">
                <a:latin typeface="Arial" panose="020B0604020202020204" pitchFamily="34" charset="0"/>
              </a:rPr>
              <a:t>0.0%si【Software Interrupts】— </a:t>
            </a:r>
            <a:r>
              <a:rPr lang="zh-CN" altLang="en-US" dirty="0">
                <a:latin typeface="Arial" panose="020B0604020202020204" pitchFamily="34" charset="0"/>
              </a:rPr>
              <a:t>软中断占用</a:t>
            </a:r>
            <a:r>
              <a:rPr lang="en-US" altLang="zh-CN" dirty="0">
                <a:latin typeface="Arial" panose="020B0604020202020204" pitchFamily="34" charset="0"/>
              </a:rPr>
              <a:t>CPU</a:t>
            </a:r>
            <a:r>
              <a:rPr lang="zh-CN" altLang="en-US" dirty="0">
                <a:latin typeface="Arial" panose="020B0604020202020204" pitchFamily="34" charset="0"/>
              </a:rPr>
              <a:t>的百分比</a:t>
            </a:r>
            <a:endParaRPr lang="zh-CN" altLang="en-US" dirty="0">
              <a:latin typeface="Arial" panose="020B0604020202020204" pitchFamily="34" charset="0"/>
            </a:endParaRPr>
          </a:p>
          <a:p>
            <a:r>
              <a:rPr lang="en-US" altLang="zh-CN" dirty="0">
                <a:latin typeface="Arial" panose="020B0604020202020204" pitchFamily="34" charset="0"/>
              </a:rPr>
              <a:t>————————————————</a:t>
            </a:r>
            <a:endParaRPr lang="en-US" altLang="zh-CN" dirty="0">
              <a:latin typeface="Arial" panose="020B0604020202020204" pitchFamily="34" charset="0"/>
            </a:endParaRPr>
          </a:p>
          <a:p>
            <a:r>
              <a:rPr lang="en-US" altLang="zh-CN" dirty="0">
                <a:latin typeface="Arial" panose="020B0604020202020204" pitchFamily="34" charset="0"/>
              </a:rPr>
              <a:t>PID</a:t>
            </a:r>
            <a:r>
              <a:rPr lang="zh-CN" altLang="en-US" dirty="0">
                <a:latin typeface="Arial" panose="020B0604020202020204" pitchFamily="34" charset="0"/>
              </a:rPr>
              <a:t>：进程的</a:t>
            </a:r>
            <a:r>
              <a:rPr lang="en-US" altLang="zh-CN" dirty="0">
                <a:latin typeface="Arial" panose="020B0604020202020204" pitchFamily="34" charset="0"/>
              </a:rPr>
              <a:t>ID</a:t>
            </a:r>
            <a:r>
              <a:rPr lang="zh-CN" altLang="en-US" dirty="0">
                <a:latin typeface="Arial" panose="020B0604020202020204" pitchFamily="34" charset="0"/>
              </a:rPr>
              <a:t>。</a:t>
            </a:r>
            <a:endParaRPr lang="zh-CN" altLang="en-US" dirty="0">
              <a:latin typeface="Arial" panose="020B0604020202020204" pitchFamily="34" charset="0"/>
            </a:endParaRPr>
          </a:p>
          <a:p>
            <a:r>
              <a:rPr lang="en-US" altLang="zh-CN" dirty="0">
                <a:latin typeface="Arial" panose="020B0604020202020204" pitchFamily="34" charset="0"/>
              </a:rPr>
              <a:t>USER</a:t>
            </a:r>
            <a:r>
              <a:rPr lang="zh-CN" altLang="en-US" dirty="0">
                <a:latin typeface="Arial" panose="020B0604020202020204" pitchFamily="34" charset="0"/>
              </a:rPr>
              <a:t>：进程属主的名字。</a:t>
            </a:r>
            <a:endParaRPr lang="zh-CN" altLang="en-US" dirty="0">
              <a:latin typeface="Arial" panose="020B0604020202020204" pitchFamily="34" charset="0"/>
            </a:endParaRPr>
          </a:p>
          <a:p>
            <a:r>
              <a:rPr lang="en-US" altLang="zh-CN" dirty="0">
                <a:latin typeface="Arial" panose="020B0604020202020204" pitchFamily="34" charset="0"/>
              </a:rPr>
              <a:t>PR</a:t>
            </a:r>
            <a:r>
              <a:rPr lang="zh-CN" altLang="en-US" dirty="0">
                <a:latin typeface="Arial" panose="020B0604020202020204" pitchFamily="34" charset="0"/>
              </a:rPr>
              <a:t>：进程的优先级。</a:t>
            </a:r>
            <a:endParaRPr lang="zh-CN" altLang="en-US" dirty="0">
              <a:latin typeface="Arial" panose="020B0604020202020204" pitchFamily="34" charset="0"/>
            </a:endParaRPr>
          </a:p>
          <a:p>
            <a:r>
              <a:rPr lang="en-US" altLang="zh-CN" dirty="0">
                <a:latin typeface="Arial" panose="020B0604020202020204" pitchFamily="34" charset="0"/>
              </a:rPr>
              <a:t>NI</a:t>
            </a:r>
            <a:r>
              <a:rPr lang="zh-CN" altLang="en-US" dirty="0">
                <a:latin typeface="Arial" panose="020B0604020202020204" pitchFamily="34" charset="0"/>
              </a:rPr>
              <a:t>：进程的谦让度值。</a:t>
            </a:r>
            <a:endParaRPr lang="zh-CN" altLang="en-US" dirty="0">
              <a:latin typeface="Arial" panose="020B0604020202020204" pitchFamily="34" charset="0"/>
            </a:endParaRPr>
          </a:p>
          <a:p>
            <a:r>
              <a:rPr lang="en-US" altLang="zh-CN" dirty="0">
                <a:latin typeface="Arial" panose="020B0604020202020204" pitchFamily="34" charset="0"/>
              </a:rPr>
              <a:t>VIRT</a:t>
            </a:r>
            <a:r>
              <a:rPr lang="zh-CN" altLang="en-US" dirty="0">
                <a:latin typeface="Arial" panose="020B0604020202020204" pitchFamily="34" charset="0"/>
              </a:rPr>
              <a:t>：进程占用的虚拟内存总量。</a:t>
            </a:r>
            <a:endParaRPr lang="zh-CN" altLang="en-US" dirty="0">
              <a:latin typeface="Arial" panose="020B0604020202020204" pitchFamily="34" charset="0"/>
            </a:endParaRPr>
          </a:p>
          <a:p>
            <a:r>
              <a:rPr lang="en-US" altLang="zh-CN" dirty="0">
                <a:latin typeface="Arial" panose="020B0604020202020204" pitchFamily="34" charset="0"/>
              </a:rPr>
              <a:t>RES</a:t>
            </a:r>
            <a:r>
              <a:rPr lang="zh-CN" altLang="en-US" dirty="0">
                <a:latin typeface="Arial" panose="020B0604020202020204" pitchFamily="34" charset="0"/>
              </a:rPr>
              <a:t>：进程占用的物理内存总量。</a:t>
            </a:r>
            <a:endParaRPr lang="zh-CN" altLang="en-US" dirty="0">
              <a:latin typeface="Arial" panose="020B0604020202020204" pitchFamily="34" charset="0"/>
            </a:endParaRPr>
          </a:p>
          <a:p>
            <a:r>
              <a:rPr lang="en-US" altLang="zh-CN" dirty="0">
                <a:latin typeface="Arial" panose="020B0604020202020204" pitchFamily="34" charset="0"/>
              </a:rPr>
              <a:t>SHR</a:t>
            </a:r>
            <a:r>
              <a:rPr lang="zh-CN" altLang="en-US" dirty="0">
                <a:latin typeface="Arial" panose="020B0604020202020204" pitchFamily="34" charset="0"/>
              </a:rPr>
              <a:t>：进程和其他进程共享的内存总量。</a:t>
            </a:r>
            <a:endParaRPr lang="zh-CN" altLang="en-US" dirty="0">
              <a:latin typeface="Arial" panose="020B0604020202020204" pitchFamily="34" charset="0"/>
            </a:endParaRPr>
          </a:p>
          <a:p>
            <a:r>
              <a:rPr lang="en-US" altLang="zh-CN" dirty="0">
                <a:latin typeface="Arial" panose="020B0604020202020204" pitchFamily="34" charset="0"/>
              </a:rPr>
              <a:t>S</a:t>
            </a:r>
            <a:r>
              <a:rPr lang="zh-CN" altLang="en-US" dirty="0">
                <a:latin typeface="Arial" panose="020B0604020202020204" pitchFamily="34" charset="0"/>
              </a:rPr>
              <a:t>：进程的状态（</a:t>
            </a:r>
            <a:r>
              <a:rPr lang="en-US" altLang="zh-CN" dirty="0">
                <a:latin typeface="Arial" panose="020B0604020202020204" pitchFamily="34" charset="0"/>
              </a:rPr>
              <a:t>D</a:t>
            </a:r>
            <a:r>
              <a:rPr lang="zh-CN" altLang="en-US" dirty="0">
                <a:latin typeface="Arial" panose="020B0604020202020204" pitchFamily="34" charset="0"/>
              </a:rPr>
              <a:t>代表可中断的休眠状态，</a:t>
            </a:r>
            <a:r>
              <a:rPr lang="en-US" altLang="zh-CN" dirty="0">
                <a:latin typeface="Arial" panose="020B0604020202020204" pitchFamily="34" charset="0"/>
              </a:rPr>
              <a:t>R</a:t>
            </a:r>
            <a:r>
              <a:rPr lang="zh-CN" altLang="en-US" dirty="0">
                <a:latin typeface="Arial" panose="020B0604020202020204" pitchFamily="34" charset="0"/>
              </a:rPr>
              <a:t>代表在运行状态，</a:t>
            </a:r>
            <a:r>
              <a:rPr lang="en-US" altLang="zh-CN" dirty="0">
                <a:latin typeface="Arial" panose="020B0604020202020204" pitchFamily="34" charset="0"/>
              </a:rPr>
              <a:t>S</a:t>
            </a:r>
            <a:r>
              <a:rPr lang="zh-CN" altLang="en-US" dirty="0">
                <a:latin typeface="Arial" panose="020B0604020202020204" pitchFamily="34" charset="0"/>
              </a:rPr>
              <a:t>代表休眠状态，</a:t>
            </a:r>
            <a:r>
              <a:rPr lang="en-US" altLang="zh-CN" dirty="0">
                <a:latin typeface="Arial" panose="020B0604020202020204" pitchFamily="34" charset="0"/>
              </a:rPr>
              <a:t>T</a:t>
            </a:r>
            <a:r>
              <a:rPr lang="zh-CN" altLang="en-US" dirty="0">
                <a:latin typeface="Arial" panose="020B0604020202020204" pitchFamily="34" charset="0"/>
              </a:rPr>
              <a:t>代表跟踪状态或停止状态，</a:t>
            </a:r>
            <a:r>
              <a:rPr lang="en-US" altLang="zh-CN" dirty="0">
                <a:latin typeface="Arial" panose="020B0604020202020204" pitchFamily="34" charset="0"/>
              </a:rPr>
              <a:t>Z</a:t>
            </a:r>
            <a:r>
              <a:rPr lang="zh-CN" altLang="en-US" dirty="0">
                <a:latin typeface="Arial" panose="020B0604020202020204" pitchFamily="34" charset="0"/>
              </a:rPr>
              <a:t>代表僵化状态）。</a:t>
            </a:r>
            <a:endParaRPr lang="zh-CN" altLang="en-US" dirty="0">
              <a:latin typeface="Arial" panose="020B0604020202020204" pitchFamily="34" charset="0"/>
            </a:endParaRPr>
          </a:p>
          <a:p>
            <a:r>
              <a:rPr lang="en-US" altLang="zh-CN" dirty="0">
                <a:latin typeface="Arial" panose="020B0604020202020204" pitchFamily="34" charset="0"/>
              </a:rPr>
              <a:t>%CPU</a:t>
            </a:r>
            <a:r>
              <a:rPr lang="zh-CN" altLang="en-US" dirty="0">
                <a:latin typeface="Arial" panose="020B0604020202020204" pitchFamily="34" charset="0"/>
              </a:rPr>
              <a:t>：进程使用的</a:t>
            </a:r>
            <a:r>
              <a:rPr lang="en-US" altLang="zh-CN" dirty="0">
                <a:latin typeface="Arial" panose="020B0604020202020204" pitchFamily="34" charset="0"/>
              </a:rPr>
              <a:t>CPU</a:t>
            </a:r>
            <a:r>
              <a:rPr lang="zh-CN" altLang="en-US" dirty="0">
                <a:latin typeface="Arial" panose="020B0604020202020204" pitchFamily="34" charset="0"/>
              </a:rPr>
              <a:t>时间比例。</a:t>
            </a:r>
            <a:endParaRPr lang="zh-CN" altLang="en-US" dirty="0">
              <a:latin typeface="Arial" panose="020B0604020202020204" pitchFamily="34" charset="0"/>
            </a:endParaRPr>
          </a:p>
          <a:p>
            <a:r>
              <a:rPr lang="en-US" altLang="zh-CN" dirty="0">
                <a:latin typeface="Arial" panose="020B0604020202020204" pitchFamily="34" charset="0"/>
              </a:rPr>
              <a:t>%MEM</a:t>
            </a:r>
            <a:r>
              <a:rPr lang="zh-CN" altLang="en-US" dirty="0">
                <a:latin typeface="Arial" panose="020B0604020202020204" pitchFamily="34" charset="0"/>
              </a:rPr>
              <a:t>：进程使用的内存占可用内存的比例。</a:t>
            </a:r>
            <a:endParaRPr lang="zh-CN" altLang="en-US" dirty="0">
              <a:latin typeface="Arial" panose="020B0604020202020204" pitchFamily="34" charset="0"/>
            </a:endParaRPr>
          </a:p>
          <a:p>
            <a:r>
              <a:rPr lang="en-US" altLang="zh-CN" dirty="0">
                <a:latin typeface="Arial" panose="020B0604020202020204" pitchFamily="34" charset="0"/>
              </a:rPr>
              <a:t>TIME+</a:t>
            </a:r>
            <a:r>
              <a:rPr lang="zh-CN" altLang="en-US" dirty="0">
                <a:latin typeface="Arial" panose="020B0604020202020204" pitchFamily="34" charset="0"/>
              </a:rPr>
              <a:t>：自进程启动到目前为止的</a:t>
            </a:r>
            <a:r>
              <a:rPr lang="en-US" altLang="zh-CN" dirty="0">
                <a:latin typeface="Arial" panose="020B0604020202020204" pitchFamily="34" charset="0"/>
              </a:rPr>
              <a:t>CPU</a:t>
            </a:r>
            <a:r>
              <a:rPr lang="zh-CN" altLang="en-US" dirty="0">
                <a:latin typeface="Arial" panose="020B0604020202020204" pitchFamily="34" charset="0"/>
              </a:rPr>
              <a:t>时间总量。</a:t>
            </a:r>
            <a:endParaRPr lang="zh-CN" altLang="en-US" dirty="0">
              <a:latin typeface="Arial" panose="020B0604020202020204" pitchFamily="34" charset="0"/>
            </a:endParaRPr>
          </a:p>
          <a:p>
            <a:r>
              <a:rPr lang="en-US" altLang="zh-CN" dirty="0">
                <a:latin typeface="Arial" panose="020B0604020202020204" pitchFamily="34" charset="0"/>
              </a:rPr>
              <a:t>COMMAND</a:t>
            </a:r>
            <a:r>
              <a:rPr lang="zh-CN" altLang="en-US" dirty="0">
                <a:latin typeface="Arial" panose="020B0604020202020204" pitchFamily="34" charset="0"/>
              </a:rPr>
              <a:t>：进程所对应的命令行名称，也就是启动的程序名。</a:t>
            </a:r>
            <a:endParaRPr lang="zh-CN" altLang="en-US"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2150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fld id="{EA312A84-B400-4F52-99C9-678FB484DB0E}" type="slidenum">
              <a:rPr lang="en-US" altLang="zh-CN" i="0"/>
            </a:fld>
            <a:endParaRPr lang="en-US" altLang="zh-CN" i="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D36A55A-8C72-4746-A1E8-00C39AC36A9E}"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p:nvPr>
        </p:nvSpPr>
        <p:spPr/>
      </p:sp>
      <p:sp>
        <p:nvSpPr>
          <p:cNvPr id="2355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35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fld id="{64E4870C-898F-4FA5-B4FF-BEE4E173217F}" type="slidenum">
              <a:rPr lang="en-US" altLang="zh-CN" i="0"/>
            </a:fld>
            <a:endParaRPr lang="en-US" altLang="zh-CN" i="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其中各字段含义如下所示。</a:t>
            </a:r>
            <a:endParaRPr lang="zh-CN" altLang="en-US" dirty="0">
              <a:latin typeface="Arial" panose="020B0604020202020204" pitchFamily="34" charset="0"/>
            </a:endParaRPr>
          </a:p>
          <a:p>
            <a:r>
              <a:rPr lang="zh-CN" altLang="en-US" dirty="0">
                <a:latin typeface="Arial" panose="020B0604020202020204" pitchFamily="34" charset="0"/>
              </a:rPr>
              <a:t>   ●    </a:t>
            </a:r>
            <a:r>
              <a:rPr lang="en-US" altLang="zh-CN" dirty="0" err="1">
                <a:latin typeface="Arial" panose="020B0604020202020204" pitchFamily="34" charset="0"/>
              </a:rPr>
              <a:t>DebType</a:t>
            </a:r>
            <a:r>
              <a:rPr lang="zh-CN" altLang="en-US" dirty="0">
                <a:latin typeface="Arial" panose="020B0604020202020204" pitchFamily="34" charset="0"/>
              </a:rPr>
              <a:t>表示</a:t>
            </a:r>
            <a:r>
              <a:rPr lang="en-US" altLang="zh-CN" dirty="0">
                <a:latin typeface="Arial" panose="020B0604020202020204" pitchFamily="34" charset="0"/>
              </a:rPr>
              <a:t>Deb</a:t>
            </a:r>
            <a:r>
              <a:rPr lang="zh-CN" altLang="en-US" dirty="0">
                <a:latin typeface="Arial" panose="020B0604020202020204" pitchFamily="34" charset="0"/>
              </a:rPr>
              <a:t>软件包类型，使用</a:t>
            </a:r>
            <a:r>
              <a:rPr lang="en-US" altLang="zh-CN" dirty="0">
                <a:latin typeface="Arial" panose="020B0604020202020204" pitchFamily="34" charset="0"/>
              </a:rPr>
              <a:t>deb</a:t>
            </a:r>
            <a:r>
              <a:rPr lang="zh-CN" altLang="en-US" dirty="0">
                <a:latin typeface="Arial" panose="020B0604020202020204" pitchFamily="34" charset="0"/>
              </a:rPr>
              <a:t>表示二进制软件包，使用</a:t>
            </a:r>
            <a:r>
              <a:rPr lang="en-US" altLang="zh-CN" dirty="0">
                <a:latin typeface="Arial" panose="020B0604020202020204" pitchFamily="34" charset="0"/>
              </a:rPr>
              <a:t>deb-</a:t>
            </a:r>
            <a:r>
              <a:rPr lang="en-US" altLang="zh-CN" dirty="0" err="1">
                <a:latin typeface="Arial" panose="020B0604020202020204" pitchFamily="34" charset="0"/>
              </a:rPr>
              <a:t>src</a:t>
            </a:r>
            <a:r>
              <a:rPr lang="zh-CN" altLang="en-US" dirty="0">
                <a:latin typeface="Arial" panose="020B0604020202020204" pitchFamily="34" charset="0"/>
              </a:rPr>
              <a:t>表示源码包；</a:t>
            </a:r>
            <a:endParaRPr lang="zh-CN" altLang="en-US" dirty="0">
              <a:latin typeface="Arial" panose="020B0604020202020204" pitchFamily="34" charset="0"/>
            </a:endParaRPr>
          </a:p>
          <a:p>
            <a:r>
              <a:rPr lang="zh-CN" altLang="en-US" dirty="0">
                <a:latin typeface="Arial" panose="020B0604020202020204" pitchFamily="34" charset="0"/>
              </a:rPr>
              <a:t>   ●    </a:t>
            </a:r>
            <a:r>
              <a:rPr lang="en-US" altLang="zh-CN" dirty="0" err="1">
                <a:latin typeface="Arial" panose="020B0604020202020204" pitchFamily="34" charset="0"/>
              </a:rPr>
              <a:t>AddressType</a:t>
            </a:r>
            <a:r>
              <a:rPr lang="zh-CN" altLang="en-US" dirty="0">
                <a:latin typeface="Arial" panose="020B0604020202020204" pitchFamily="34" charset="0"/>
              </a:rPr>
              <a:t>表示访问地址类型，常用类型有：</a:t>
            </a:r>
            <a:r>
              <a:rPr lang="en-US" altLang="zh-CN" dirty="0">
                <a:latin typeface="Arial" panose="020B0604020202020204" pitchFamily="34" charset="0"/>
              </a:rPr>
              <a:t>http</a:t>
            </a:r>
            <a:r>
              <a:rPr lang="zh-CN" altLang="en-US" dirty="0">
                <a:latin typeface="Arial" panose="020B0604020202020204" pitchFamily="34" charset="0"/>
              </a:rPr>
              <a:t>、</a:t>
            </a:r>
            <a:r>
              <a:rPr lang="en-US" altLang="zh-CN" dirty="0">
                <a:latin typeface="Arial" panose="020B0604020202020204" pitchFamily="34" charset="0"/>
              </a:rPr>
              <a:t>ftp</a:t>
            </a:r>
            <a:r>
              <a:rPr lang="zh-CN" altLang="en-US" dirty="0">
                <a:latin typeface="Arial" panose="020B0604020202020204" pitchFamily="34" charset="0"/>
              </a:rPr>
              <a:t>、</a:t>
            </a:r>
            <a:r>
              <a:rPr lang="en-US" altLang="zh-CN" dirty="0">
                <a:latin typeface="Arial" panose="020B0604020202020204" pitchFamily="34" charset="0"/>
              </a:rPr>
              <a:t>file</a:t>
            </a:r>
            <a:r>
              <a:rPr lang="zh-CN" altLang="en-US" dirty="0">
                <a:latin typeface="Arial" panose="020B0604020202020204" pitchFamily="34" charset="0"/>
              </a:rPr>
              <a:t>、</a:t>
            </a:r>
            <a:r>
              <a:rPr lang="en-US" altLang="zh-CN" dirty="0" err="1">
                <a:latin typeface="Arial" panose="020B0604020202020204" pitchFamily="34" charset="0"/>
              </a:rPr>
              <a:t>cdrom</a:t>
            </a:r>
            <a:r>
              <a:rPr lang="zh-CN" altLang="en-US" dirty="0">
                <a:latin typeface="Arial" panose="020B0604020202020204" pitchFamily="34" charset="0"/>
              </a:rPr>
              <a:t>、</a:t>
            </a:r>
            <a:r>
              <a:rPr lang="en-US" altLang="zh-CN" dirty="0" err="1">
                <a:latin typeface="Arial" panose="020B0604020202020204" pitchFamily="34" charset="0"/>
              </a:rPr>
              <a:t>ssh</a:t>
            </a:r>
            <a:r>
              <a:rPr lang="zh-CN" altLang="en-US" dirty="0">
                <a:latin typeface="Arial" panose="020B0604020202020204" pitchFamily="34" charset="0"/>
              </a:rPr>
              <a:t>等；</a:t>
            </a:r>
            <a:endParaRPr lang="zh-CN" altLang="en-US" dirty="0">
              <a:latin typeface="Arial" panose="020B0604020202020204" pitchFamily="34" charset="0"/>
            </a:endParaRPr>
          </a:p>
          <a:p>
            <a:r>
              <a:rPr lang="zh-CN" altLang="en-US" dirty="0">
                <a:latin typeface="Arial" panose="020B0604020202020204" pitchFamily="34" charset="0"/>
              </a:rPr>
              <a:t>   ●    </a:t>
            </a:r>
            <a:r>
              <a:rPr lang="en-US" altLang="zh-CN" dirty="0">
                <a:latin typeface="Arial" panose="020B0604020202020204" pitchFamily="34" charset="0"/>
              </a:rPr>
              <a:t>Distribution</a:t>
            </a:r>
            <a:r>
              <a:rPr lang="zh-CN" altLang="en-US" dirty="0">
                <a:latin typeface="Arial" panose="020B0604020202020204" pitchFamily="34" charset="0"/>
              </a:rPr>
              <a:t>表示</a:t>
            </a:r>
            <a:r>
              <a:rPr lang="en-US" altLang="zh-CN" dirty="0">
                <a:latin typeface="Arial" panose="020B0604020202020204" pitchFamily="34" charset="0"/>
              </a:rPr>
              <a:t>Ubuntu</a:t>
            </a:r>
            <a:r>
              <a:rPr lang="zh-CN" altLang="en-US" dirty="0">
                <a:latin typeface="Arial" panose="020B0604020202020204" pitchFamily="34" charset="0"/>
              </a:rPr>
              <a:t>的各个发行版本，例如</a:t>
            </a:r>
            <a:r>
              <a:rPr lang="en-US" altLang="zh-CN" dirty="0">
                <a:latin typeface="Arial" panose="020B0604020202020204" pitchFamily="34" charset="0"/>
              </a:rPr>
              <a:t>dapper</a:t>
            </a:r>
            <a:r>
              <a:rPr lang="zh-CN" altLang="en-US" dirty="0">
                <a:latin typeface="Arial" panose="020B0604020202020204" pitchFamily="34" charset="0"/>
              </a:rPr>
              <a:t>、</a:t>
            </a:r>
            <a:r>
              <a:rPr lang="en-US" altLang="zh-CN" dirty="0">
                <a:latin typeface="Arial" panose="020B0604020202020204" pitchFamily="34" charset="0"/>
              </a:rPr>
              <a:t>feisty</a:t>
            </a:r>
            <a:r>
              <a:rPr lang="zh-CN" altLang="en-US" dirty="0">
                <a:latin typeface="Arial" panose="020B0604020202020204" pitchFamily="34" charset="0"/>
              </a:rPr>
              <a:t>；</a:t>
            </a:r>
            <a:endParaRPr lang="zh-CN" altLang="en-US" dirty="0">
              <a:latin typeface="Arial" panose="020B0604020202020204" pitchFamily="34" charset="0"/>
            </a:endParaRPr>
          </a:p>
          <a:p>
            <a:r>
              <a:rPr lang="zh-CN" altLang="en-US" dirty="0">
                <a:latin typeface="Arial" panose="020B0604020202020204" pitchFamily="34" charset="0"/>
              </a:rPr>
              <a:t>   ●    </a:t>
            </a:r>
            <a:r>
              <a:rPr lang="en-US" altLang="zh-CN" dirty="0">
                <a:latin typeface="Arial" panose="020B0604020202020204" pitchFamily="34" charset="0"/>
              </a:rPr>
              <a:t>Component</a:t>
            </a:r>
            <a:r>
              <a:rPr lang="zh-CN" altLang="en-US" dirty="0">
                <a:latin typeface="Arial" panose="020B0604020202020204" pitchFamily="34" charset="0"/>
              </a:rPr>
              <a:t>表示软件包组件类别，是由技术支持程度不同而划分的类别，可选择</a:t>
            </a:r>
            <a:r>
              <a:rPr lang="en-US" altLang="zh-CN" dirty="0">
                <a:latin typeface="Arial" panose="020B0604020202020204" pitchFamily="34" charset="0"/>
              </a:rPr>
              <a:t>main</a:t>
            </a:r>
            <a:r>
              <a:rPr lang="zh-CN" altLang="en-US" dirty="0">
                <a:latin typeface="Arial" panose="020B0604020202020204" pitchFamily="34" charset="0"/>
              </a:rPr>
              <a:t>、</a:t>
            </a:r>
            <a:r>
              <a:rPr lang="en-US" altLang="zh-CN" dirty="0">
                <a:latin typeface="Arial" panose="020B0604020202020204" pitchFamily="34" charset="0"/>
              </a:rPr>
              <a:t>restricted</a:t>
            </a:r>
            <a:r>
              <a:rPr lang="zh-CN" altLang="en-US" dirty="0">
                <a:latin typeface="Arial" panose="020B0604020202020204" pitchFamily="34" charset="0"/>
              </a:rPr>
              <a:t>、</a:t>
            </a:r>
            <a:r>
              <a:rPr lang="en-US" altLang="zh-CN" dirty="0">
                <a:latin typeface="Arial" panose="020B0604020202020204" pitchFamily="34" charset="0"/>
              </a:rPr>
              <a:t>universe</a:t>
            </a:r>
            <a:r>
              <a:rPr lang="zh-CN" altLang="en-US" dirty="0">
                <a:latin typeface="Arial" panose="020B0604020202020204" pitchFamily="34" charset="0"/>
              </a:rPr>
              <a:t>和</a:t>
            </a:r>
            <a:r>
              <a:rPr lang="en-US" altLang="zh-CN" dirty="0">
                <a:latin typeface="Arial" panose="020B0604020202020204" pitchFamily="34" charset="0"/>
              </a:rPr>
              <a:t>multiverse</a:t>
            </a:r>
            <a:r>
              <a:rPr lang="zh-CN" altLang="en-US" dirty="0">
                <a:latin typeface="Arial" panose="020B0604020202020204" pitchFamily="34" charset="0"/>
              </a:rPr>
              <a:t>中的一种或多种。</a:t>
            </a:r>
            <a:endParaRPr lang="zh-CN" altLang="en-US"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p:sp>
      <p:sp>
        <p:nvSpPr>
          <p:cNvPr id="153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bash </a:t>
            </a:r>
            <a:r>
              <a:rPr lang="en-US" altLang="zh-CN" dirty="0" err="1">
                <a:latin typeface="Arial" panose="020B0604020202020204" pitchFamily="34" charset="0"/>
              </a:rPr>
              <a:t>shell:</a:t>
            </a:r>
            <a:r>
              <a:rPr lang="en-US" altLang="zh-CN" b="1" dirty="0" err="1">
                <a:latin typeface="Arial" panose="020B0604020202020204" pitchFamily="34" charset="0"/>
              </a:rPr>
              <a:t>bash</a:t>
            </a:r>
            <a:r>
              <a:rPr lang="en-US" altLang="zh-CN" dirty="0">
                <a:latin typeface="Arial" panose="020B0604020202020204" pitchFamily="34" charset="0"/>
              </a:rPr>
              <a:t> </a:t>
            </a:r>
            <a:r>
              <a:rPr lang="zh-CN" altLang="en-US" dirty="0">
                <a:latin typeface="Arial" panose="020B0604020202020204" pitchFamily="34" charset="0"/>
              </a:rPr>
              <a:t>是一个为</a:t>
            </a:r>
            <a:r>
              <a:rPr lang="en-US" altLang="zh-CN" dirty="0">
                <a:latin typeface="Arial" panose="020B0604020202020204" pitchFamily="34" charset="0"/>
              </a:rPr>
              <a:t>GNU</a:t>
            </a:r>
            <a:r>
              <a:rPr lang="zh-CN" altLang="en-US" dirty="0">
                <a:latin typeface="Arial" panose="020B0604020202020204" pitchFamily="34" charset="0"/>
              </a:rPr>
              <a:t>项目编写的</a:t>
            </a:r>
            <a:r>
              <a:rPr lang="en-US" altLang="zh-CN" dirty="0">
                <a:latin typeface="Arial" panose="020B0604020202020204" pitchFamily="34" charset="0"/>
              </a:rPr>
              <a:t>Unix shell</a:t>
            </a:r>
            <a:r>
              <a:rPr lang="zh-CN" altLang="en-US" dirty="0">
                <a:latin typeface="Arial" panose="020B0604020202020204" pitchFamily="34" charset="0"/>
              </a:rPr>
              <a:t>。 </a:t>
            </a:r>
            <a:endParaRPr lang="en-US" altLang="zh-CN"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一般意义上我们所说的命令提示符，是光标前的一个字符，默认情况下普通用户显示的命令提示符都是“$”，超级用户（root）的命令提示符是“#”。</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solidFill>
                  <a:srgbClr val="0070C0"/>
                </a:solidFill>
                <a:sym typeface="+mn-ea"/>
              </a:rPr>
              <a:t>回溯命令操作历史的其他操作</a:t>
            </a:r>
            <a:endParaRPr lang="en-US" altLang="zh-CN" b="1" dirty="0">
              <a:solidFill>
                <a:srgbClr val="0070C0"/>
              </a:solidFill>
            </a:endParaRPr>
          </a:p>
          <a:p>
            <a:pPr lvl="1"/>
            <a:r>
              <a:rPr lang="en-US" altLang="zh-CN" dirty="0">
                <a:sym typeface="+mn-ea"/>
              </a:rPr>
              <a:t>history</a:t>
            </a:r>
            <a:r>
              <a:rPr lang="zh-CN" altLang="zh-CN" dirty="0">
                <a:sym typeface="+mn-ea"/>
              </a:rPr>
              <a:t>命令可以列出用户的操作记录，即历史表。历史表的每一行称之为一个事件，行</a:t>
            </a:r>
            <a:r>
              <a:rPr lang="zh-CN" altLang="en-US" dirty="0">
                <a:sym typeface="+mn-ea"/>
              </a:rPr>
              <a:t>首</a:t>
            </a:r>
            <a:r>
              <a:rPr lang="zh-CN" altLang="zh-CN" dirty="0">
                <a:sym typeface="+mn-ea"/>
              </a:rPr>
              <a:t>数</a:t>
            </a:r>
            <a:r>
              <a:rPr lang="zh-CN" altLang="en-US" dirty="0">
                <a:sym typeface="+mn-ea"/>
              </a:rPr>
              <a:t>字通常</a:t>
            </a:r>
            <a:r>
              <a:rPr lang="zh-CN" altLang="zh-CN" dirty="0">
                <a:sym typeface="+mn-ea"/>
              </a:rPr>
              <a:t>表示事件号。</a:t>
            </a:r>
            <a:endParaRPr lang="zh-CN" altLang="zh-CN" dirty="0"/>
          </a:p>
          <a:p>
            <a:pPr lvl="1"/>
            <a:r>
              <a:rPr lang="zh-CN" altLang="zh-CN" dirty="0">
                <a:sym typeface="+mn-ea"/>
              </a:rPr>
              <a:t>用“！”加事件号作命令可以简便地重复该历史事件，如：</a:t>
            </a:r>
            <a:r>
              <a:rPr lang="en-US" altLang="zh-CN" dirty="0">
                <a:sym typeface="+mn-ea"/>
              </a:rPr>
              <a:t>!385</a:t>
            </a:r>
            <a:endParaRPr lang="zh-CN" altLang="zh-CN" dirty="0"/>
          </a:p>
          <a:p>
            <a:pPr lvl="1"/>
            <a:r>
              <a:rPr lang="zh-CN" altLang="zh-CN" dirty="0">
                <a:sym typeface="+mn-ea"/>
              </a:rPr>
              <a:t>特殊操作符“！！”用于重复最近一个命令。</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显示完整的时间格式：</a:t>
            </a:r>
            <a:endParaRPr lang="en-US" altLang="zh-CN" dirty="0"/>
          </a:p>
          <a:p>
            <a:r>
              <a:rPr lang="en-US" altLang="zh-CN" dirty="0"/>
              <a:t>ls: invalid argument ‘%y’ for ‘--time’</a:t>
            </a:r>
            <a:endParaRPr lang="en-US" altLang="zh-CN" dirty="0"/>
          </a:p>
          <a:p>
            <a:r>
              <a:rPr lang="en-US" altLang="zh-CN" dirty="0"/>
              <a:t>Valid arguments are:</a:t>
            </a:r>
            <a:endParaRPr lang="en-US" altLang="zh-CN" dirty="0"/>
          </a:p>
          <a:p>
            <a:r>
              <a:rPr lang="en-US" altLang="zh-CN" dirty="0"/>
              <a:t>  - ‘</a:t>
            </a:r>
            <a:r>
              <a:rPr lang="en-US" altLang="zh-CN" dirty="0" err="1"/>
              <a:t>atime</a:t>
            </a:r>
            <a:r>
              <a:rPr lang="en-US" altLang="zh-CN" dirty="0"/>
              <a:t>’, ‘access’, ‘use’</a:t>
            </a:r>
            <a:endParaRPr lang="en-US" altLang="zh-CN" dirty="0"/>
          </a:p>
          <a:p>
            <a:r>
              <a:rPr lang="en-US" altLang="zh-CN" dirty="0"/>
              <a:t>  - ‘</a:t>
            </a:r>
            <a:r>
              <a:rPr lang="en-US" altLang="zh-CN" dirty="0" err="1"/>
              <a:t>ctime</a:t>
            </a:r>
            <a:r>
              <a:rPr lang="en-US" altLang="zh-CN" dirty="0"/>
              <a:t>’, ‘status’</a:t>
            </a:r>
            <a:endParaRPr lang="en-US" altLang="zh-CN" dirty="0"/>
          </a:p>
          <a:p>
            <a:r>
              <a:rPr lang="en-US" altLang="zh-CN" dirty="0"/>
              <a:t>Try 'ls --help' for more information.</a:t>
            </a:r>
            <a:endParaRPr lang="en-US" altLang="zh-CN" dirty="0"/>
          </a:p>
          <a:p>
            <a:r>
              <a:rPr lang="en-US" altLang="zh-CN" dirty="0" err="1"/>
              <a:t>zz@ubuntu</a:t>
            </a:r>
            <a:r>
              <a:rPr lang="en-US" altLang="zh-CN" dirty="0"/>
              <a:t>:~/</a:t>
            </a:r>
            <a:r>
              <a:rPr lang="en-US" altLang="zh-CN" dirty="0" err="1"/>
              <a:t>kctemp</a:t>
            </a:r>
            <a:r>
              <a:rPr lang="en-US" altLang="zh-CN" dirty="0"/>
              <a:t>$ ls -l --time="access"</a:t>
            </a:r>
            <a:endParaRPr lang="en-US" altLang="zh-CN" dirty="0"/>
          </a:p>
          <a:p>
            <a:r>
              <a:rPr lang="en-US" altLang="zh-CN" dirty="0"/>
              <a:t>total 8</a:t>
            </a:r>
            <a:endParaRPr lang="en-US" altLang="zh-CN" dirty="0"/>
          </a:p>
          <a:p>
            <a:r>
              <a:rPr lang="en-US" altLang="zh-CN" dirty="0"/>
              <a:t>-</a:t>
            </a:r>
            <a:r>
              <a:rPr lang="en-US" altLang="zh-CN" dirty="0" err="1"/>
              <a:t>rw</a:t>
            </a:r>
            <a:r>
              <a:rPr lang="en-US" altLang="zh-CN" dirty="0"/>
              <a:t>-</a:t>
            </a:r>
            <a:r>
              <a:rPr lang="en-US" altLang="zh-CN" dirty="0" err="1"/>
              <a:t>rw</a:t>
            </a:r>
            <a:r>
              <a:rPr lang="en-US" altLang="zh-CN" dirty="0"/>
              <a:t>-r-- 1 zz </a:t>
            </a:r>
            <a:r>
              <a:rPr lang="en-US" altLang="zh-CN" dirty="0" err="1"/>
              <a:t>zz</a:t>
            </a:r>
            <a:r>
              <a:rPr lang="en-US" altLang="zh-CN" dirty="0"/>
              <a:t> 6 Mar  3 11:09 a1.c</a:t>
            </a:r>
            <a:endParaRPr lang="en-US" altLang="zh-CN" dirty="0"/>
          </a:p>
          <a:p>
            <a:r>
              <a:rPr lang="en-US" altLang="zh-CN" dirty="0"/>
              <a:t>-</a:t>
            </a:r>
            <a:r>
              <a:rPr lang="en-US" altLang="zh-CN" dirty="0" err="1"/>
              <a:t>rw</a:t>
            </a:r>
            <a:r>
              <a:rPr lang="en-US" altLang="zh-CN" dirty="0"/>
              <a:t>-</a:t>
            </a:r>
            <a:r>
              <a:rPr lang="en-US" altLang="zh-CN" dirty="0" err="1"/>
              <a:t>rw</a:t>
            </a:r>
            <a:r>
              <a:rPr lang="en-US" altLang="zh-CN" dirty="0"/>
              <a:t>-r-- 1 zz </a:t>
            </a:r>
            <a:r>
              <a:rPr lang="en-US" altLang="zh-CN" dirty="0" err="1"/>
              <a:t>zz</a:t>
            </a:r>
            <a:r>
              <a:rPr lang="en-US" altLang="zh-CN" dirty="0"/>
              <a:t> 3 Mar  3 11:07 a2.c</a:t>
            </a:r>
            <a:endParaRPr lang="en-US" altLang="zh-CN" dirty="0"/>
          </a:p>
          <a:p>
            <a:r>
              <a:rPr lang="en-US" altLang="zh-CN" dirty="0" err="1"/>
              <a:t>zz@ubuntu</a:t>
            </a:r>
            <a:r>
              <a:rPr lang="en-US" altLang="zh-CN" dirty="0"/>
              <a:t>:~/</a:t>
            </a:r>
            <a:r>
              <a:rPr lang="en-US" altLang="zh-CN" dirty="0" err="1"/>
              <a:t>kctemp</a:t>
            </a:r>
            <a:r>
              <a:rPr lang="en-US" altLang="zh-CN" dirty="0"/>
              <a:t>$ ls -l --time="</a:t>
            </a:r>
            <a:r>
              <a:rPr lang="en-US" altLang="zh-CN" dirty="0" err="1"/>
              <a:t>atime</a:t>
            </a:r>
            <a:r>
              <a:rPr lang="en-US" altLang="zh-CN" dirty="0"/>
              <a:t>"</a:t>
            </a:r>
            <a:endParaRPr lang="en-US" altLang="zh-CN" dirty="0"/>
          </a:p>
          <a:p>
            <a:r>
              <a:rPr lang="en-US" altLang="zh-CN" dirty="0"/>
              <a:t>total 8</a:t>
            </a:r>
            <a:endParaRPr lang="en-US" altLang="zh-CN" dirty="0"/>
          </a:p>
          <a:p>
            <a:r>
              <a:rPr lang="en-US" altLang="zh-CN" dirty="0"/>
              <a:t>-</a:t>
            </a:r>
            <a:r>
              <a:rPr lang="en-US" altLang="zh-CN" dirty="0" err="1"/>
              <a:t>rw</a:t>
            </a:r>
            <a:r>
              <a:rPr lang="en-US" altLang="zh-CN" dirty="0"/>
              <a:t>-</a:t>
            </a:r>
            <a:r>
              <a:rPr lang="en-US" altLang="zh-CN" dirty="0" err="1"/>
              <a:t>rw</a:t>
            </a:r>
            <a:r>
              <a:rPr lang="en-US" altLang="zh-CN" dirty="0"/>
              <a:t>-r-- 1 zz </a:t>
            </a:r>
            <a:r>
              <a:rPr lang="en-US" altLang="zh-CN" dirty="0" err="1"/>
              <a:t>zz</a:t>
            </a:r>
            <a:r>
              <a:rPr lang="en-US" altLang="zh-CN" dirty="0"/>
              <a:t> 6 Mar  3 11:09 a1.c</a:t>
            </a:r>
            <a:endParaRPr lang="en-US" altLang="zh-CN" dirty="0"/>
          </a:p>
          <a:p>
            <a:r>
              <a:rPr lang="en-US" altLang="zh-CN" dirty="0"/>
              <a:t>-</a:t>
            </a:r>
            <a:r>
              <a:rPr lang="en-US" altLang="zh-CN" dirty="0" err="1"/>
              <a:t>rw</a:t>
            </a:r>
            <a:r>
              <a:rPr lang="en-US" altLang="zh-CN" dirty="0"/>
              <a:t>-</a:t>
            </a:r>
            <a:r>
              <a:rPr lang="en-US" altLang="zh-CN" dirty="0" err="1"/>
              <a:t>rw</a:t>
            </a:r>
            <a:r>
              <a:rPr lang="en-US" altLang="zh-CN" dirty="0"/>
              <a:t>-r-- 1 zz </a:t>
            </a:r>
            <a:r>
              <a:rPr lang="en-US" altLang="zh-CN" dirty="0" err="1"/>
              <a:t>zz</a:t>
            </a:r>
            <a:r>
              <a:rPr lang="en-US" altLang="zh-CN" dirty="0"/>
              <a:t> 3 Mar  3 11:07 a2.c</a:t>
            </a:r>
            <a:endParaRPr lang="en-US" altLang="zh-CN" dirty="0"/>
          </a:p>
          <a:p>
            <a:r>
              <a:rPr lang="en-US" altLang="zh-CN" dirty="0" err="1"/>
              <a:t>zz@ubuntu</a:t>
            </a:r>
            <a:r>
              <a:rPr lang="en-US" altLang="zh-CN" dirty="0"/>
              <a:t>:~/</a:t>
            </a:r>
            <a:r>
              <a:rPr lang="en-US" altLang="zh-CN" dirty="0" err="1"/>
              <a:t>kctemp</a:t>
            </a:r>
            <a:r>
              <a:rPr lang="en-US" altLang="zh-CN" dirty="0"/>
              <a:t>$ clear</a:t>
            </a:r>
            <a:endParaRPr lang="en-US" altLang="zh-CN" dirty="0"/>
          </a:p>
          <a:p>
            <a:endParaRPr lang="en-US" altLang="zh-CN" dirty="0"/>
          </a:p>
          <a:p>
            <a:r>
              <a:rPr lang="en-US" altLang="zh-CN" dirty="0" err="1"/>
              <a:t>zz@ubuntu</a:t>
            </a:r>
            <a:r>
              <a:rPr lang="en-US" altLang="zh-CN" dirty="0"/>
              <a:t>:~/</a:t>
            </a:r>
            <a:r>
              <a:rPr lang="en-US" altLang="zh-CN" dirty="0" err="1"/>
              <a:t>kctemp</a:t>
            </a:r>
            <a:r>
              <a:rPr lang="en-US" altLang="zh-CN" dirty="0"/>
              <a:t>$ ls -l --time-style '+%Y/%m/%d %H:%M:%S'</a:t>
            </a:r>
            <a:endParaRPr lang="zh-CN" altLang="en-US" dirty="0"/>
          </a:p>
        </p:txBody>
      </p:sp>
      <p:sp>
        <p:nvSpPr>
          <p:cNvPr id="4" name="灯片编号占位符 3"/>
          <p:cNvSpPr>
            <a:spLocks noGrp="1"/>
          </p:cNvSpPr>
          <p:nvPr>
            <p:ph type="sldNum" sz="quarter" idx="5"/>
          </p:nvPr>
        </p:nvSpPr>
        <p:spPr/>
        <p:txBody>
          <a:bodyPr/>
          <a:lstStyle/>
          <a:p>
            <a:pPr>
              <a:defRPr/>
            </a:pPr>
            <a:fld id="{6D36A55A-8C72-4746-A1E8-00C39AC36A9E}"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t>/proc     </a:t>
            </a:r>
            <a:r>
              <a:rPr lang="zh-CN" altLang="en-US" sz="1200" dirty="0"/>
              <a:t>内核与进程镜像。</a:t>
            </a:r>
            <a:r>
              <a:rPr lang="en-US" altLang="zh-CN" sz="1200" dirty="0"/>
              <a:t>[</a:t>
            </a:r>
            <a:r>
              <a:rPr lang="zh-CN" altLang="en-US" sz="1200" dirty="0"/>
              <a:t>这个目录是一个虚拟的目录，它是系统内存的映射，我们可以通过直接访问这个目录来获取系统信息。也就是说，这个目录的内容不在硬盘上而是在内存里。</a:t>
            </a:r>
            <a:r>
              <a:rPr lang="en-US" altLang="zh-CN" sz="1200" dirty="0"/>
              <a:t>]</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50D217F1-18C4-4C33-B151-F57B4B452773}"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/bin      </a:t>
            </a:r>
            <a:r>
              <a:rPr lang="zh-CN" altLang="en-US" dirty="0"/>
              <a:t>系统程序</a:t>
            </a:r>
            <a:r>
              <a:rPr lang="en-US" altLang="zh-CN" dirty="0"/>
              <a:t>[</a:t>
            </a:r>
            <a:r>
              <a:rPr lang="zh-CN" altLang="en-US" dirty="0"/>
              <a:t>存放系统中的最常用的可执行文件（二进制）。基础系统所需要的那些命令位于此目录，也是最小系统所需要的命令；比如 </a:t>
            </a:r>
            <a:r>
              <a:rPr lang="en-US" altLang="zh-CN" dirty="0"/>
              <a:t>ls</a:t>
            </a:r>
            <a:r>
              <a:rPr lang="zh-CN" altLang="en-US" dirty="0"/>
              <a:t>、</a:t>
            </a:r>
            <a:r>
              <a:rPr lang="en-US" altLang="zh-CN" dirty="0"/>
              <a:t>cp</a:t>
            </a:r>
            <a:r>
              <a:rPr lang="zh-CN" altLang="en-US" dirty="0"/>
              <a:t>、</a:t>
            </a:r>
            <a:r>
              <a:rPr lang="en-US" altLang="zh-CN" dirty="0" err="1"/>
              <a:t>mkdir</a:t>
            </a:r>
            <a:r>
              <a:rPr lang="zh-CN" altLang="en-US" dirty="0"/>
              <a:t>等命令；功能和</a:t>
            </a:r>
            <a:r>
              <a:rPr lang="en-US" altLang="zh-CN" dirty="0"/>
              <a:t>/</a:t>
            </a:r>
            <a:r>
              <a:rPr lang="en-US" altLang="zh-CN" dirty="0" err="1"/>
              <a:t>usr</a:t>
            </a:r>
            <a:r>
              <a:rPr lang="en-US" altLang="zh-CN" dirty="0"/>
              <a:t>/bin</a:t>
            </a:r>
            <a:r>
              <a:rPr lang="zh-CN" altLang="en-US" dirty="0"/>
              <a:t>类似，这个目录中的文件都是可执行的，普通用户都可以使用的命令。做为基础系统所需要的最基础的命令就是放在这里。</a:t>
            </a:r>
            <a:r>
              <a:rPr lang="en-US" altLang="zh-CN"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0D217F1-18C4-4C33-B151-F57B4B452773}"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/opt          </a:t>
            </a:r>
            <a:r>
              <a:rPr lang="zh-CN" altLang="en-US" dirty="0"/>
              <a:t>可选的应用程序。</a:t>
            </a:r>
            <a:r>
              <a:rPr lang="en-US" altLang="zh-CN" dirty="0"/>
              <a:t>[</a:t>
            </a:r>
            <a:r>
              <a:rPr lang="zh-CN" altLang="en-US" dirty="0"/>
              <a:t>作为可选文件和程序的存放目录，有些软件包也会被安装在这里，也就是自定义软件包；有些我们自己编译的软件包，就可以安装在这个目录中。</a:t>
            </a:r>
            <a:r>
              <a:rPr lang="en-US" altLang="zh-CN"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0D217F1-18C4-4C33-B151-F57B4B452773}"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1AA23867-B0AD-4ECF-81A7-A3B8E45CD69B}"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1246C75-F6EA-4199-9660-D841272165A6}"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66896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6689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C59C02F-84A7-4EE1-8B8A-C4E25E79C95E}"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B5CC172-E6E4-4EA6-BE08-A2D3418D35EE}"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B38BABB-FDC4-4A81-AB21-DA0C7949E8E7}"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839C41E-21C9-4F84-8398-8CE4C97C0CDD}"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914400" y="1600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876800" y="1600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9DF4717-2AC1-45F8-A0A7-D62A377D8277}"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4240030E-C70C-47B1-9D69-5603C9077AE0}"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158AABEF-2D73-46BA-9412-C4555D7C979E}"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9D6AD95F-6080-4240-B150-A59401CEC097}"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6E54604-F14F-4A30-94D3-541CB7ECA9D9}"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EE6D17C-557E-434D-BA01-D81F5E8798A2}"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5D4C1A5-F63B-4356-949F-6BB8E45C923C}"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283787A-0C70-4A90-878E-C462A673455C}"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59276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5927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6A89B6B-2EDB-4D72-8906-A19C83B54E8C}"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7E0B48F-6B8A-4D4B-BD6A-A7C96C3FADA5}"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lvl2pPr marL="742950" indent="-285750">
              <a:buFont typeface="Wingdings" panose="05000000000000000000" pitchFamily="2" charset="2"/>
              <a:buChar char="Ø"/>
              <a:defRPr/>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585FA36-CEE9-46CA-A379-74C7DEBA291A}"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F061958-AEEB-4B11-9F6B-90A479E2409A}"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9144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8768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79CEBEA-095F-4BE8-B97E-6F39C6061808}" type="slidenum">
              <a:rPr lang="en-US"/>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ADBC4056-AA3A-48C0-8B82-8508C4D799FB}" type="slidenum">
              <a:rPr lang="en-US"/>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B04B62F6-60B7-48DF-813E-6281F586A24A}" type="slidenum">
              <a:rPr lang="en-US"/>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6ADBEF3F-24BB-4C52-BE5A-1D53922DCB45}"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02FF019-9DB4-4B46-B140-9C0D1DF1A400}" type="slidenum">
              <a:rPr lang="en-US"/>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79B4237-B9EB-4376-994D-D7137F5E5106}" type="slidenum">
              <a:rPr lang="en-US"/>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AB04618-B261-4916-881F-038D911D53BA}" type="slidenum">
              <a:rPr lang="en-US"/>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93F2E14-DD30-4B4C-B8FB-A180DC0A1F96}" type="slidenum">
              <a:rPr lang="en-US"/>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44036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4403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6727ECE-5CB4-40FA-BD82-D19CF17609B6}" type="slidenum">
              <a:rPr lang="en-US"/>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4400" y="1600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600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4369B9F-A8A7-41D7-88E3-A9B07D063B36}" type="slidenum">
              <a:rPr lang="en-US"/>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C2D3F0C-0702-4EA8-8DD9-297685612D65}" type="slidenum">
              <a:rPr lang="en-US"/>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D8ADF59-9468-4678-85A3-7B17454B3629}" type="slidenum">
              <a:rPr lang="en-US"/>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912B53E-690A-4F30-8D57-8D8044742CBD}" type="slidenum">
              <a:rPr lang="en-US"/>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5334000" y="2209800"/>
            <a:ext cx="1562100" cy="338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7048500" y="2209800"/>
            <a:ext cx="1562100" cy="338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1D0481-66D5-4564-B830-980A0DF14F3E}" type="slidenum">
              <a:rPr lang="en-US"/>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ABD081E8-816D-4CC7-AE07-46FCAAA5F5D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762000" y="1600200"/>
            <a:ext cx="38862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800600" y="1600200"/>
            <a:ext cx="38862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039F27C-F769-44B1-9D9F-3FFD93B0D1F0}" type="slidenum">
              <a:rPr lang="en-US"/>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DFB235C4-61D4-4686-BA12-60BD7E9C3950}" type="slidenum">
              <a:rPr lang="en-US"/>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7621D15C-FD25-4B37-B979-22C480D68661}" type="slidenum">
              <a:rPr lang="en-US"/>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7FE5EF5-3738-4EB6-A13A-9CE2313FD3A4}" type="slidenum">
              <a:rPr lang="en-US"/>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90687B4-9A39-4B01-B9F7-B6FFF01C384C}" type="slidenum">
              <a:rPr lang="en-US"/>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756BEAB-0666-460D-8ED4-D4CFC24A647C}" type="slidenum">
              <a:rPr lang="en-US"/>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3181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3181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171C782-EC97-4842-AD5E-849F3FF486D5}" type="slidenum">
              <a:rPr lang="en-US"/>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CA439C9-0887-4A4B-B674-2C2147929CE4}" type="slidenum">
              <a:rPr lang="en-US"/>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10D286A-89F9-42A9-B8A7-1E8A4D57A67F}" type="slidenum">
              <a:rPr lang="en-US"/>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B2CE9E3-5EEE-48D9-B73F-FE356D78A80C}" type="slidenum">
              <a:rPr lang="en-US"/>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762000" y="1600200"/>
            <a:ext cx="3886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800600" y="1600200"/>
            <a:ext cx="3886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D58FA84-964E-43BD-B13D-8E5EEB537FDC}"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8637DB06-EA4B-4A36-AEF1-8260B22A4C14}" type="slidenum">
              <a:rPr lang="en-US"/>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A5C4B7CC-441D-4DF4-95E4-3A7413DCF9EE}" type="slidenum">
              <a:rPr lang="en-US"/>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BDC15667-15A7-4A0C-BE52-CF8D6A8C9C0F}" type="slidenum">
              <a:rPr lang="en-US"/>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5F98DC67-35C7-4292-B0A7-0C93B5056E98}" type="slidenum">
              <a:rPr lang="en-US"/>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B4C4A253-751A-40F1-B0CE-D03DEC638635}" type="slidenum">
              <a:rPr lang="en-US"/>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741867F-5B3B-4972-B33D-FB7AB883621E}" type="slidenum">
              <a:rPr lang="en-US"/>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10565D79-E151-4914-BDBD-0EB3C8CCC5D7}" type="slidenum">
              <a:rPr lang="en-US"/>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59276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5927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111FD3A-079D-4F9B-AC19-B233C2247FE8}" type="slidenum">
              <a:rPr lang="en-US"/>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2EE3D97-C9D2-4BCA-8042-3712D87ABF64}" type="slidenum">
              <a:rPr lang="en-US"/>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C540562-E10D-4C42-9360-F1660636B480}" type="slidenum">
              <a:rPr lang="en-US"/>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AAFE450-8AA8-4A00-8409-61C1C6B7F75E}"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9A7DD035-6EAD-4061-A706-B6F7C6F1D546}" type="slidenum">
              <a:rPr lang="en-US"/>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76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953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5A435FF-1662-4030-BA1A-6B51EBCE6B7A}" type="slidenum">
              <a:rPr lang="en-US"/>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D10AA2C-F7E2-43E8-947F-71421CCF5131}" type="slidenum">
              <a:rPr lang="en-US"/>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7E7D65BF-1E00-4A43-B6DA-097F6283DB77}" type="slidenum">
              <a:rPr lang="en-US"/>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6A97F3C9-DEA3-458F-B65C-98186B77B7E7}" type="slidenum">
              <a:rPr lang="en-US"/>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A1B43D0-28A3-4292-8803-F31ECD1C2F87}" type="slidenum">
              <a:rPr lang="en-US"/>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1395CEE-D725-4E51-9DCE-AEBFA36D6FE7}" type="slidenum">
              <a:rPr lang="en-US"/>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EA8894A-D641-443D-8FE5-5A5F8B82AAF4}" type="slidenum">
              <a:rPr lang="en-US"/>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1336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248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9AE4B06-5CAD-44B8-92A4-EEC28BFA5C78}"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5877383D-0733-45B7-A906-FCA423950245}"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4212438-55D2-4B69-933C-F90284199ABB}"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AE452C8-C59A-4C41-939E-31F44F87D28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4" Type="http://schemas.openxmlformats.org/officeDocument/2006/relationships/theme" Target="../theme/theme4.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3" Type="http://schemas.openxmlformats.org/officeDocument/2006/relationships/theme" Target="../theme/theme5.xml"/><Relationship Id="rId12" Type="http://schemas.openxmlformats.org/officeDocument/2006/relationships/image" Target="../media/image1.jpeg"/><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3" Type="http://schemas.openxmlformats.org/officeDocument/2006/relationships/theme" Target="../theme/theme6.xml"/><Relationship Id="rId12" Type="http://schemas.openxmlformats.org/officeDocument/2006/relationships/image" Target="../media/image1.jpe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未标题-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6022975"/>
            <a:ext cx="914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课程介绍</a:t>
            </a:r>
            <a:endParaRPr lang="zh-CN" altLang="en-US"/>
          </a:p>
        </p:txBody>
      </p:sp>
      <p:sp>
        <p:nvSpPr>
          <p:cNvPr id="1028" name="Rectangle 3"/>
          <p:cNvSpPr>
            <a:spLocks noGrp="1" noChangeArrowheads="1"/>
          </p:cNvSpPr>
          <p:nvPr>
            <p:ph type="body" idx="1"/>
          </p:nvPr>
        </p:nvSpPr>
        <p:spPr bwMode="auto">
          <a:xfrm>
            <a:off x="762000" y="1600200"/>
            <a:ext cx="7924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目的：</a:t>
            </a:r>
            <a:endParaRPr lang="zh-CN" altLang="en-US"/>
          </a:p>
          <a:p>
            <a:pPr lvl="0"/>
            <a:r>
              <a:rPr lang="zh-CN" altLang="en-US"/>
              <a:t>内容：</a:t>
            </a:r>
            <a:endParaRPr lang="zh-CN" altLang="en-US"/>
          </a:p>
          <a:p>
            <a:pPr lvl="0"/>
            <a:r>
              <a:rPr lang="zh-CN" altLang="en-US"/>
              <a:t>重点：</a:t>
            </a:r>
            <a:endParaRPr lang="zh-CN" altLang="en-US"/>
          </a:p>
          <a:p>
            <a:pPr lvl="0"/>
            <a:r>
              <a:rPr lang="zh-CN" altLang="en-US"/>
              <a:t>难点：</a:t>
            </a:r>
            <a:endParaRPr lang="zh-CN" altLang="en-US"/>
          </a:p>
        </p:txBody>
      </p:sp>
      <p:sp>
        <p:nvSpPr>
          <p:cNvPr id="69120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i="0">
                <a:latin typeface="Arial" panose="020B0604020202020204" pitchFamily="34" charset="0"/>
              </a:defRPr>
            </a:lvl1pPr>
          </a:lstStyle>
          <a:p>
            <a:pPr>
              <a:defRPr/>
            </a:pPr>
            <a:endParaRPr lang="en-US"/>
          </a:p>
        </p:txBody>
      </p:sp>
      <p:sp>
        <p:nvSpPr>
          <p:cNvPr id="69120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i="0">
                <a:latin typeface="Arial" panose="020B0604020202020204" pitchFamily="34" charset="0"/>
              </a:defRPr>
            </a:lvl1pPr>
          </a:lstStyle>
          <a:p>
            <a:pPr>
              <a:defRPr/>
            </a:pPr>
            <a:endParaRPr lang="en-US"/>
          </a:p>
        </p:txBody>
      </p:sp>
      <p:sp>
        <p:nvSpPr>
          <p:cNvPr id="69120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i="0"/>
            </a:lvl1pPr>
          </a:lstStyle>
          <a:p>
            <a:pPr>
              <a:defRPr/>
            </a:pPr>
            <a:fld id="{FF77E2F9-2557-42A0-A36F-D357B4C89DF2}"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600" b="1">
          <a:solidFill>
            <a:srgbClr val="CC0000"/>
          </a:solidFill>
          <a:latin typeface="+mj-lt"/>
          <a:ea typeface="+mj-ea"/>
          <a:cs typeface="+mj-cs"/>
        </a:defRPr>
      </a:lvl1pPr>
      <a:lvl2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5pPr>
      <a:lvl6pPr marL="4572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6pPr>
      <a:lvl7pPr marL="9144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7pPr>
      <a:lvl8pPr marL="13716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8pPr>
      <a:lvl9pPr marL="18288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9pPr>
    </p:titleStyle>
    <p:bodyStyle>
      <a:lvl1pPr marL="342900" indent="-342900" algn="l" rtl="0" eaLnBrk="0" fontAlgn="base" hangingPunct="0">
        <a:spcBef>
          <a:spcPct val="20000"/>
        </a:spcBef>
        <a:spcAft>
          <a:spcPct val="0"/>
        </a:spcAft>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8" descr="未标题-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6022975"/>
            <a:ext cx="914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一级标题</a:t>
            </a:r>
            <a:endParaRPr lang="zh-CN" altLang="en-US"/>
          </a:p>
        </p:txBody>
      </p:sp>
      <p:sp>
        <p:nvSpPr>
          <p:cNvPr id="3076" name="Rectangle 3"/>
          <p:cNvSpPr>
            <a:spLocks noGrp="1" noChangeArrowheads="1"/>
          </p:cNvSpPr>
          <p:nvPr>
            <p:ph type="body" idx="1"/>
          </p:nvPr>
        </p:nvSpPr>
        <p:spPr bwMode="auto">
          <a:xfrm>
            <a:off x="914400" y="1600200"/>
            <a:ext cx="777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二级标题</a:t>
            </a:r>
            <a:endParaRPr lang="zh-CN" altLang="en-US"/>
          </a:p>
        </p:txBody>
      </p:sp>
      <p:sp>
        <p:nvSpPr>
          <p:cNvPr id="57958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i="0">
                <a:latin typeface="Arial" panose="020B0604020202020204" pitchFamily="34" charset="0"/>
              </a:defRPr>
            </a:lvl1pPr>
          </a:lstStyle>
          <a:p>
            <a:pPr>
              <a:defRPr/>
            </a:pPr>
            <a:endParaRPr lang="en-US"/>
          </a:p>
        </p:txBody>
      </p:sp>
      <p:sp>
        <p:nvSpPr>
          <p:cNvPr id="57958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i="0">
                <a:latin typeface="Arial" panose="020B0604020202020204" pitchFamily="34" charset="0"/>
              </a:defRPr>
            </a:lvl1pPr>
          </a:lstStyle>
          <a:p>
            <a:pPr>
              <a:defRPr/>
            </a:pPr>
            <a:endParaRPr lang="en-US"/>
          </a:p>
        </p:txBody>
      </p:sp>
      <p:sp>
        <p:nvSpPr>
          <p:cNvPr id="57959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i="0"/>
            </a:lvl1pPr>
          </a:lstStyle>
          <a:p>
            <a:pPr>
              <a:defRPr/>
            </a:pPr>
            <a:fld id="{54B24698-C3D1-4E0B-A2FB-06817D9EB6CA}"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b="1">
          <a:solidFill>
            <a:srgbClr val="CC0000"/>
          </a:solidFill>
          <a:latin typeface="+mj-lt"/>
          <a:ea typeface="+mj-ea"/>
          <a:cs typeface="+mj-cs"/>
        </a:defRPr>
      </a:lvl1pPr>
      <a:lvl2pPr algn="l" rtl="0" eaLnBrk="0" fontAlgn="base" hangingPunct="0">
        <a:spcBef>
          <a:spcPct val="0"/>
        </a:spcBef>
        <a:spcAft>
          <a:spcPct val="0"/>
        </a:spcAft>
        <a:defRPr sz="3200" b="1">
          <a:solidFill>
            <a:srgbClr val="CC0000"/>
          </a:solidFill>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200" b="1">
          <a:solidFill>
            <a:srgbClr val="CC0000"/>
          </a:solidFill>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200" b="1">
          <a:solidFill>
            <a:srgbClr val="CC0000"/>
          </a:solidFill>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200" b="1">
          <a:solidFill>
            <a:srgbClr val="CC0000"/>
          </a:solidFill>
          <a:latin typeface="华文中宋" panose="02010600040101010101" pitchFamily="2" charset="-122"/>
          <a:ea typeface="华文中宋" panose="02010600040101010101" pitchFamily="2" charset="-122"/>
        </a:defRPr>
      </a:lvl5pPr>
      <a:lvl6pPr marL="457200" algn="l" rtl="0" fontAlgn="base">
        <a:spcBef>
          <a:spcPct val="0"/>
        </a:spcBef>
        <a:spcAft>
          <a:spcPct val="0"/>
        </a:spcAft>
        <a:defRPr sz="3200" b="1">
          <a:solidFill>
            <a:srgbClr val="CC0000"/>
          </a:solidFill>
          <a:latin typeface="华文中宋" panose="02010600040101010101" pitchFamily="2" charset="-122"/>
          <a:ea typeface="华文中宋" panose="02010600040101010101" pitchFamily="2" charset="-122"/>
        </a:defRPr>
      </a:lvl6pPr>
      <a:lvl7pPr marL="914400" algn="l" rtl="0" fontAlgn="base">
        <a:spcBef>
          <a:spcPct val="0"/>
        </a:spcBef>
        <a:spcAft>
          <a:spcPct val="0"/>
        </a:spcAft>
        <a:defRPr sz="3200" b="1">
          <a:solidFill>
            <a:srgbClr val="CC0000"/>
          </a:solidFill>
          <a:latin typeface="华文中宋" panose="02010600040101010101" pitchFamily="2" charset="-122"/>
          <a:ea typeface="华文中宋" panose="02010600040101010101" pitchFamily="2" charset="-122"/>
        </a:defRPr>
      </a:lvl7pPr>
      <a:lvl8pPr marL="1371600" algn="l" rtl="0" fontAlgn="base">
        <a:spcBef>
          <a:spcPct val="0"/>
        </a:spcBef>
        <a:spcAft>
          <a:spcPct val="0"/>
        </a:spcAft>
        <a:defRPr sz="3200" b="1">
          <a:solidFill>
            <a:srgbClr val="CC0000"/>
          </a:solidFill>
          <a:latin typeface="华文中宋" panose="02010600040101010101" pitchFamily="2" charset="-122"/>
          <a:ea typeface="华文中宋" panose="02010600040101010101" pitchFamily="2" charset="-122"/>
        </a:defRPr>
      </a:lvl8pPr>
      <a:lvl9pPr marL="1828800" algn="l" rtl="0" fontAlgn="base">
        <a:spcBef>
          <a:spcPct val="0"/>
        </a:spcBef>
        <a:spcAft>
          <a:spcPct val="0"/>
        </a:spcAft>
        <a:defRPr sz="3200" b="1">
          <a:solidFill>
            <a:srgbClr val="CC0000"/>
          </a:solidFill>
          <a:latin typeface="华文中宋" panose="02010600040101010101" pitchFamily="2" charset="-122"/>
          <a:ea typeface="华文中宋" panose="02010600040101010101" pitchFamily="2" charset="-122"/>
        </a:defRPr>
      </a:lvl9pPr>
    </p:titleStyle>
    <p:bodyStyle>
      <a:lvl1pPr marL="342900" indent="-342900" algn="l" rtl="0" eaLnBrk="0" fontAlgn="base" hangingPunct="0">
        <a:spcBef>
          <a:spcPct val="20000"/>
        </a:spcBef>
        <a:spcAft>
          <a:spcPct val="0"/>
        </a:spcAft>
        <a:buClr>
          <a:srgbClr val="CC0000"/>
        </a:buClr>
        <a:buFont typeface="Wingdings" panose="05000000000000000000"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8" descr="未标题-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22975"/>
            <a:ext cx="914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 </a:t>
            </a:r>
            <a:r>
              <a:rPr lang="zh-CN" altLang="en-US"/>
              <a:t>二级标题</a:t>
            </a:r>
            <a:endParaRPr lang="zh-CN" altLang="en-US"/>
          </a:p>
        </p:txBody>
      </p:sp>
      <p:sp>
        <p:nvSpPr>
          <p:cNvPr id="4100" name="Rectangle 3"/>
          <p:cNvSpPr>
            <a:spLocks noGrp="1" noChangeArrowheads="1"/>
          </p:cNvSpPr>
          <p:nvPr>
            <p:ph type="body" idx="1"/>
          </p:nvPr>
        </p:nvSpPr>
        <p:spPr bwMode="auto">
          <a:xfrm>
            <a:off x="9144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正文内容</a:t>
            </a:r>
            <a:endParaRPr lang="zh-CN" altLang="en-US"/>
          </a:p>
        </p:txBody>
      </p:sp>
      <p:sp>
        <p:nvSpPr>
          <p:cNvPr id="5806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i="0">
                <a:latin typeface="Arial" panose="020B0604020202020204" pitchFamily="34" charset="0"/>
              </a:defRPr>
            </a:lvl1pPr>
          </a:lstStyle>
          <a:p>
            <a:pPr>
              <a:defRPr/>
            </a:pPr>
            <a:endParaRPr lang="en-US"/>
          </a:p>
        </p:txBody>
      </p:sp>
      <p:sp>
        <p:nvSpPr>
          <p:cNvPr id="5806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i="0">
                <a:latin typeface="Arial" panose="020B0604020202020204" pitchFamily="34" charset="0"/>
              </a:defRPr>
            </a:lvl1pPr>
          </a:lstStyle>
          <a:p>
            <a:pPr>
              <a:defRPr/>
            </a:pPr>
            <a:endParaRPr lang="en-US"/>
          </a:p>
        </p:txBody>
      </p:sp>
      <p:sp>
        <p:nvSpPr>
          <p:cNvPr id="580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i="0"/>
            </a:lvl1pPr>
          </a:lstStyle>
          <a:p>
            <a:pPr>
              <a:defRPr/>
            </a:pPr>
            <a:fld id="{CA5B2449-EC06-4AAE-B1DF-CA30183F41AF}" type="slidenum">
              <a:rPr lang="en-US"/>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buClr>
          <a:srgbClr val="CC0000"/>
        </a:buClr>
        <a:buFont typeface="Wingdings" panose="05000000000000000000" pitchFamily="2" charset="2"/>
        <a:buChar char="Ø"/>
        <a:defRPr sz="3200" b="1">
          <a:solidFill>
            <a:schemeClr val="tx1"/>
          </a:solidFill>
          <a:latin typeface="+mj-lt"/>
          <a:ea typeface="+mj-ea"/>
          <a:cs typeface="+mj-cs"/>
        </a:defRPr>
      </a:lvl1pPr>
      <a:lvl2pPr algn="l" rtl="0" eaLnBrk="0" fontAlgn="base" hangingPunct="0">
        <a:spcBef>
          <a:spcPct val="0"/>
        </a:spcBef>
        <a:spcAft>
          <a:spcPct val="0"/>
        </a:spcAft>
        <a:buClr>
          <a:srgbClr val="CC0000"/>
        </a:buClr>
        <a:buFont typeface="Wingdings" panose="05000000000000000000" pitchFamily="2" charset="2"/>
        <a:buChar char="Ø"/>
        <a:defRPr sz="3200" b="1">
          <a:solidFill>
            <a:schemeClr val="tx1"/>
          </a:solidFill>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buClr>
          <a:srgbClr val="CC0000"/>
        </a:buClr>
        <a:buFont typeface="Wingdings" panose="05000000000000000000" pitchFamily="2" charset="2"/>
        <a:buChar char="Ø"/>
        <a:defRPr sz="3200" b="1">
          <a:solidFill>
            <a:schemeClr val="tx1"/>
          </a:solidFill>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buClr>
          <a:srgbClr val="CC0000"/>
        </a:buClr>
        <a:buFont typeface="Wingdings" panose="05000000000000000000" pitchFamily="2" charset="2"/>
        <a:buChar char="Ø"/>
        <a:defRPr sz="3200" b="1">
          <a:solidFill>
            <a:schemeClr val="tx1"/>
          </a:solidFill>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buClr>
          <a:srgbClr val="CC0000"/>
        </a:buClr>
        <a:buFont typeface="Wingdings" panose="05000000000000000000" pitchFamily="2" charset="2"/>
        <a:buChar char="Ø"/>
        <a:defRPr sz="3200" b="1">
          <a:solidFill>
            <a:schemeClr val="tx1"/>
          </a:solidFill>
          <a:latin typeface="华文中宋" panose="02010600040101010101" pitchFamily="2" charset="-122"/>
          <a:ea typeface="华文中宋" panose="02010600040101010101" pitchFamily="2" charset="-122"/>
        </a:defRPr>
      </a:lvl5pPr>
      <a:lvl6pPr marL="457200" algn="l" rtl="0" fontAlgn="base">
        <a:spcBef>
          <a:spcPct val="0"/>
        </a:spcBef>
        <a:spcAft>
          <a:spcPct val="0"/>
        </a:spcAft>
        <a:buClr>
          <a:srgbClr val="CC0000"/>
        </a:buClr>
        <a:buFont typeface="Wingdings" panose="05000000000000000000" pitchFamily="2" charset="2"/>
        <a:buChar char="Ø"/>
        <a:defRPr sz="3200" b="1">
          <a:solidFill>
            <a:schemeClr val="tx1"/>
          </a:solidFill>
          <a:latin typeface="华文中宋" panose="02010600040101010101" pitchFamily="2" charset="-122"/>
          <a:ea typeface="华文中宋" panose="02010600040101010101" pitchFamily="2" charset="-122"/>
        </a:defRPr>
      </a:lvl6pPr>
      <a:lvl7pPr marL="914400" algn="l" rtl="0" fontAlgn="base">
        <a:spcBef>
          <a:spcPct val="0"/>
        </a:spcBef>
        <a:spcAft>
          <a:spcPct val="0"/>
        </a:spcAft>
        <a:buClr>
          <a:srgbClr val="CC0000"/>
        </a:buClr>
        <a:buFont typeface="Wingdings" panose="05000000000000000000" pitchFamily="2" charset="2"/>
        <a:buChar char="Ø"/>
        <a:defRPr sz="3200" b="1">
          <a:solidFill>
            <a:schemeClr val="tx1"/>
          </a:solidFill>
          <a:latin typeface="华文中宋" panose="02010600040101010101" pitchFamily="2" charset="-122"/>
          <a:ea typeface="华文中宋" panose="02010600040101010101" pitchFamily="2" charset="-122"/>
        </a:defRPr>
      </a:lvl7pPr>
      <a:lvl8pPr marL="1371600" algn="l" rtl="0" fontAlgn="base">
        <a:spcBef>
          <a:spcPct val="0"/>
        </a:spcBef>
        <a:spcAft>
          <a:spcPct val="0"/>
        </a:spcAft>
        <a:buClr>
          <a:srgbClr val="CC0000"/>
        </a:buClr>
        <a:buFont typeface="Wingdings" panose="05000000000000000000" pitchFamily="2" charset="2"/>
        <a:buChar char="Ø"/>
        <a:defRPr sz="3200" b="1">
          <a:solidFill>
            <a:schemeClr val="tx1"/>
          </a:solidFill>
          <a:latin typeface="华文中宋" panose="02010600040101010101" pitchFamily="2" charset="-122"/>
          <a:ea typeface="华文中宋" panose="02010600040101010101" pitchFamily="2" charset="-122"/>
        </a:defRPr>
      </a:lvl8pPr>
      <a:lvl9pPr marL="1828800" algn="l" rtl="0" fontAlgn="base">
        <a:spcBef>
          <a:spcPct val="0"/>
        </a:spcBef>
        <a:spcAft>
          <a:spcPct val="0"/>
        </a:spcAft>
        <a:buClr>
          <a:srgbClr val="CC0000"/>
        </a:buClr>
        <a:buFont typeface="Wingdings" panose="05000000000000000000" pitchFamily="2" charset="2"/>
        <a:buChar char="Ø"/>
        <a:defRPr sz="3200" b="1">
          <a:solidFill>
            <a:schemeClr val="tx1"/>
          </a:solidFill>
          <a:latin typeface="华文中宋" panose="02010600040101010101" pitchFamily="2" charset="-122"/>
          <a:ea typeface="华文中宋" panose="02010600040101010101" pitchFamily="2" charset="-122"/>
        </a:defRPr>
      </a:lvl9pPr>
    </p:titleStyle>
    <p:bodyStyle>
      <a:lvl1pPr marL="342900" indent="-342900" algn="l" rtl="0" eaLnBrk="0" fontAlgn="base" hangingPunct="0">
        <a:spcBef>
          <a:spcPct val="20000"/>
        </a:spcBef>
        <a:spcAft>
          <a:spcPct val="0"/>
        </a:spcAft>
        <a:buClr>
          <a:srgbClr val="CC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10" descr="未标题-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6022975"/>
            <a:ext cx="914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范例：</a:t>
            </a:r>
            <a:endParaRPr lang="zh-CN" altLang="en-US"/>
          </a:p>
        </p:txBody>
      </p:sp>
      <p:sp>
        <p:nvSpPr>
          <p:cNvPr id="5124" name="Rectangle 3"/>
          <p:cNvSpPr>
            <a:spLocks noGrp="1" noChangeArrowheads="1"/>
          </p:cNvSpPr>
          <p:nvPr>
            <p:ph type="body" idx="1"/>
          </p:nvPr>
        </p:nvSpPr>
        <p:spPr bwMode="auto">
          <a:xfrm>
            <a:off x="5334000" y="2209800"/>
            <a:ext cx="3276600"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应用知识点</a:t>
            </a:r>
            <a:endParaRPr lang="zh-CN" altLang="en-US"/>
          </a:p>
          <a:p>
            <a:pPr lvl="1"/>
            <a:r>
              <a:rPr lang="zh-CN" altLang="en-US"/>
              <a:t>知识点</a:t>
            </a:r>
            <a:endParaRPr lang="zh-CN" altLang="en-US"/>
          </a:p>
        </p:txBody>
      </p:sp>
      <p:sp>
        <p:nvSpPr>
          <p:cNvPr id="58163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i="0">
                <a:latin typeface="Arial" panose="020B0604020202020204" pitchFamily="34" charset="0"/>
              </a:defRPr>
            </a:lvl1pPr>
          </a:lstStyle>
          <a:p>
            <a:pPr>
              <a:defRPr/>
            </a:pPr>
            <a:endParaRPr lang="en-US"/>
          </a:p>
        </p:txBody>
      </p:sp>
      <p:sp>
        <p:nvSpPr>
          <p:cNvPr id="58163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i="0">
                <a:latin typeface="Arial" panose="020B0604020202020204" pitchFamily="34" charset="0"/>
              </a:defRPr>
            </a:lvl1pPr>
          </a:lstStyle>
          <a:p>
            <a:pPr>
              <a:defRPr/>
            </a:pPr>
            <a:endParaRPr lang="en-US"/>
          </a:p>
        </p:txBody>
      </p:sp>
      <p:sp>
        <p:nvSpPr>
          <p:cNvPr id="581638"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i="0"/>
            </a:lvl1pPr>
          </a:lstStyle>
          <a:p>
            <a:pPr>
              <a:defRPr/>
            </a:pPr>
            <a:fld id="{67275A71-C066-48C1-8666-48C6EB20CFFC}" type="slidenum">
              <a:rPr lang="en-US"/>
            </a:fld>
            <a:endParaRPr lang="en-US"/>
          </a:p>
        </p:txBody>
      </p:sp>
      <p:sp>
        <p:nvSpPr>
          <p:cNvPr id="5128" name="Text Box 9"/>
          <p:cNvSpPr txBox="1">
            <a:spLocks noChangeArrowheads="1"/>
          </p:cNvSpPr>
          <p:nvPr userDrawn="1"/>
        </p:nvSpPr>
        <p:spPr bwMode="auto">
          <a:xfrm>
            <a:off x="838200" y="5867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600" b="1" i="0">
                <a:ea typeface="华文中宋" panose="02010600040101010101" pitchFamily="2" charset="-122"/>
              </a:rPr>
              <a:t>范例效果</a:t>
            </a:r>
            <a:endParaRPr lang="zh-CN" altLang="en-US" sz="1600" b="1" i="0">
              <a:ea typeface="华文中宋" panose="02010600040101010101" pitchFamily="2" charset="-122"/>
            </a:endParaRPr>
          </a:p>
        </p:txBody>
      </p:sp>
      <p:pic>
        <p:nvPicPr>
          <p:cNvPr id="5129" name="Picture 10" descr="未标题-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0600" y="1752600"/>
            <a:ext cx="31242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200" b="1">
          <a:solidFill>
            <a:schemeClr val="tx2"/>
          </a:solidFill>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200" b="1">
          <a:solidFill>
            <a:schemeClr val="tx2"/>
          </a:solidFill>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200" b="1">
          <a:solidFill>
            <a:schemeClr val="tx2"/>
          </a:solidFill>
          <a:latin typeface="华文中宋" panose="02010600040101010101" pitchFamily="2" charset="-122"/>
          <a:ea typeface="华文中宋" panose="02010600040101010101" pitchFamily="2" charset="-122"/>
        </a:defRPr>
      </a:lvl5pPr>
      <a:lvl6pPr marL="457200" algn="l" rtl="0" fontAlgn="base">
        <a:spcBef>
          <a:spcPct val="0"/>
        </a:spcBef>
        <a:spcAft>
          <a:spcPct val="0"/>
        </a:spcAft>
        <a:defRPr sz="3200" b="1">
          <a:solidFill>
            <a:schemeClr val="tx2"/>
          </a:solidFill>
          <a:latin typeface="华文中宋" panose="02010600040101010101" pitchFamily="2" charset="-122"/>
          <a:ea typeface="华文中宋" panose="02010600040101010101" pitchFamily="2" charset="-122"/>
        </a:defRPr>
      </a:lvl6pPr>
      <a:lvl7pPr marL="914400" algn="l" rtl="0" fontAlgn="base">
        <a:spcBef>
          <a:spcPct val="0"/>
        </a:spcBef>
        <a:spcAft>
          <a:spcPct val="0"/>
        </a:spcAft>
        <a:defRPr sz="3200" b="1">
          <a:solidFill>
            <a:schemeClr val="tx2"/>
          </a:solidFill>
          <a:latin typeface="华文中宋" panose="02010600040101010101" pitchFamily="2" charset="-122"/>
          <a:ea typeface="华文中宋" panose="02010600040101010101" pitchFamily="2" charset="-122"/>
        </a:defRPr>
      </a:lvl7pPr>
      <a:lvl8pPr marL="1371600" algn="l" rtl="0" fontAlgn="base">
        <a:spcBef>
          <a:spcPct val="0"/>
        </a:spcBef>
        <a:spcAft>
          <a:spcPct val="0"/>
        </a:spcAft>
        <a:defRPr sz="3200" b="1">
          <a:solidFill>
            <a:schemeClr val="tx2"/>
          </a:solidFill>
          <a:latin typeface="华文中宋" panose="02010600040101010101" pitchFamily="2" charset="-122"/>
          <a:ea typeface="华文中宋" panose="02010600040101010101" pitchFamily="2" charset="-122"/>
        </a:defRPr>
      </a:lvl8pPr>
      <a:lvl9pPr marL="1828800" algn="l" rtl="0" fontAlgn="base">
        <a:spcBef>
          <a:spcPct val="0"/>
        </a:spcBef>
        <a:spcAft>
          <a:spcPct val="0"/>
        </a:spcAft>
        <a:defRPr sz="3200" b="1">
          <a:solidFill>
            <a:schemeClr val="tx2"/>
          </a:solidFill>
          <a:latin typeface="华文中宋" panose="02010600040101010101" pitchFamily="2" charset="-122"/>
          <a:ea typeface="华文中宋" panose="02010600040101010101" pitchFamily="2" charset="-122"/>
        </a:defRPr>
      </a:lvl9pPr>
    </p:titleStyle>
    <p:bodyStyle>
      <a:lvl1pPr marL="342900" indent="-342900" algn="l" rtl="0" eaLnBrk="0" fontAlgn="base" hangingPunct="0">
        <a:spcBef>
          <a:spcPct val="20000"/>
        </a:spcBef>
        <a:spcAft>
          <a:spcPct val="0"/>
        </a:spcAft>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8" descr="未标题-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6022975"/>
            <a:ext cx="914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单元小结</a:t>
            </a:r>
            <a:endParaRPr lang="zh-CN" altLang="en-US"/>
          </a:p>
        </p:txBody>
      </p:sp>
      <p:sp>
        <p:nvSpPr>
          <p:cNvPr id="6148" name="Rectangle 3"/>
          <p:cNvSpPr>
            <a:spLocks noGrp="1" noChangeArrowheads="1"/>
          </p:cNvSpPr>
          <p:nvPr>
            <p:ph type="body" idx="1"/>
          </p:nvPr>
        </p:nvSpPr>
        <p:spPr bwMode="auto">
          <a:xfrm>
            <a:off x="762000" y="1600200"/>
            <a:ext cx="7924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小结内容</a:t>
            </a:r>
            <a:endParaRPr lang="zh-CN" altLang="en-US"/>
          </a:p>
        </p:txBody>
      </p:sp>
      <p:sp>
        <p:nvSpPr>
          <p:cNvPr id="5898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i="0">
                <a:latin typeface="Arial" panose="020B0604020202020204" pitchFamily="34" charset="0"/>
              </a:defRPr>
            </a:lvl1pPr>
          </a:lstStyle>
          <a:p>
            <a:pPr>
              <a:defRPr/>
            </a:pPr>
            <a:endParaRPr lang="en-US"/>
          </a:p>
        </p:txBody>
      </p:sp>
      <p:sp>
        <p:nvSpPr>
          <p:cNvPr id="5898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i="0">
                <a:latin typeface="Arial" panose="020B0604020202020204" pitchFamily="34" charset="0"/>
              </a:defRPr>
            </a:lvl1pPr>
          </a:lstStyle>
          <a:p>
            <a:pPr>
              <a:defRPr/>
            </a:pPr>
            <a:endParaRPr lang="en-US"/>
          </a:p>
        </p:txBody>
      </p:sp>
      <p:sp>
        <p:nvSpPr>
          <p:cNvPr id="589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i="0"/>
            </a:lvl1pPr>
          </a:lstStyle>
          <a:p>
            <a:pPr>
              <a:defRPr/>
            </a:pPr>
            <a:fld id="{2A2B7DEE-049B-4F53-95D9-04E3A33D23F8}" type="slidenum">
              <a:rPr lang="en-US"/>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3600" b="1">
          <a:solidFill>
            <a:srgbClr val="CC0000"/>
          </a:solidFill>
          <a:latin typeface="+mj-lt"/>
          <a:ea typeface="+mj-ea"/>
          <a:cs typeface="+mj-cs"/>
        </a:defRPr>
      </a:lvl1pPr>
      <a:lvl2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5pPr>
      <a:lvl6pPr marL="4572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6pPr>
      <a:lvl7pPr marL="9144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7pPr>
      <a:lvl8pPr marL="13716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8pPr>
      <a:lvl9pPr marL="18288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9pPr>
    </p:titleStyle>
    <p:bodyStyle>
      <a:lvl1pPr marL="342900" indent="-342900" algn="l" rtl="0" eaLnBrk="0" fontAlgn="base" hangingPunct="0">
        <a:spcBef>
          <a:spcPct val="20000"/>
        </a:spcBef>
        <a:spcAft>
          <a:spcPct val="0"/>
        </a:spcAft>
        <a:buClr>
          <a:srgbClr val="CC0000"/>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8" descr="未标题-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6022975"/>
            <a:ext cx="914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思考与练习</a:t>
            </a:r>
            <a:endParaRPr lang="zh-CN" altLang="en-US"/>
          </a:p>
        </p:txBody>
      </p:sp>
      <p:sp>
        <p:nvSpPr>
          <p:cNvPr id="7172" name="Rectangle 3"/>
          <p:cNvSpPr>
            <a:spLocks noGrp="1" noChangeArrowheads="1"/>
          </p:cNvSpPr>
          <p:nvPr>
            <p:ph type="body" idx="1"/>
          </p:nvPr>
        </p:nvSpPr>
        <p:spPr bwMode="auto">
          <a:xfrm>
            <a:off x="7620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一、选择题</a:t>
            </a:r>
            <a:endParaRPr lang="zh-CN" altLang="en-US"/>
          </a:p>
          <a:p>
            <a:pPr lvl="1"/>
            <a:r>
              <a:rPr lang="en-US" altLang="zh-CN"/>
              <a:t>1</a:t>
            </a:r>
            <a:r>
              <a:rPr lang="zh-CN" altLang="en-US"/>
              <a:t>、</a:t>
            </a:r>
            <a:endParaRPr lang="zh-CN" altLang="en-US"/>
          </a:p>
        </p:txBody>
      </p:sp>
      <p:sp>
        <p:nvSpPr>
          <p:cNvPr id="59085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i="0">
                <a:latin typeface="Arial" panose="020B0604020202020204" pitchFamily="34" charset="0"/>
              </a:defRPr>
            </a:lvl1pPr>
          </a:lstStyle>
          <a:p>
            <a:pPr>
              <a:defRPr/>
            </a:pPr>
            <a:endParaRPr lang="en-US"/>
          </a:p>
        </p:txBody>
      </p:sp>
      <p:sp>
        <p:nvSpPr>
          <p:cNvPr id="59085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i="0">
                <a:latin typeface="Arial" panose="020B0604020202020204" pitchFamily="34" charset="0"/>
              </a:defRPr>
            </a:lvl1pPr>
          </a:lstStyle>
          <a:p>
            <a:pPr>
              <a:defRPr/>
            </a:pPr>
            <a:endParaRPr lang="en-US"/>
          </a:p>
        </p:txBody>
      </p:sp>
      <p:sp>
        <p:nvSpPr>
          <p:cNvPr id="59085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i="0"/>
            </a:lvl1pPr>
          </a:lstStyle>
          <a:p>
            <a:pPr>
              <a:defRPr/>
            </a:pPr>
            <a:fld id="{3F9E4E79-69C9-4164-B505-7C96CC6AA877}" type="slidenum">
              <a:rPr lang="en-US"/>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0" fontAlgn="base" hangingPunct="0">
        <a:spcBef>
          <a:spcPct val="0"/>
        </a:spcBef>
        <a:spcAft>
          <a:spcPct val="0"/>
        </a:spcAft>
        <a:defRPr sz="3600" b="1">
          <a:solidFill>
            <a:srgbClr val="CC0000"/>
          </a:solidFill>
          <a:latin typeface="+mj-lt"/>
          <a:ea typeface="+mj-ea"/>
          <a:cs typeface="+mj-cs"/>
        </a:defRPr>
      </a:lvl1pPr>
      <a:lvl2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2pPr>
      <a:lvl3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3pPr>
      <a:lvl4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4pPr>
      <a:lvl5pPr algn="l" rtl="0" eaLnBrk="0" fontAlgn="base" hangingPunct="0">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5pPr>
      <a:lvl6pPr marL="4572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6pPr>
      <a:lvl7pPr marL="9144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7pPr>
      <a:lvl8pPr marL="13716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8pPr>
      <a:lvl9pPr marL="1828800" algn="l" rtl="0" fontAlgn="base">
        <a:spcBef>
          <a:spcPct val="0"/>
        </a:spcBef>
        <a:spcAft>
          <a:spcPct val="0"/>
        </a:spcAft>
        <a:defRPr sz="3600" b="1">
          <a:solidFill>
            <a:srgbClr val="CC0000"/>
          </a:solidFill>
          <a:latin typeface="华文中宋" panose="02010600040101010101" pitchFamily="2" charset="-122"/>
          <a:ea typeface="华文中宋" panose="02010600040101010101" pitchFamily="2" charset="-122"/>
        </a:defRPr>
      </a:lvl9pPr>
    </p:titleStyle>
    <p:bodyStyle>
      <a:lvl1pPr marL="342900" indent="-342900" algn="l" rtl="0" eaLnBrk="0" fontAlgn="base" hangingPunct="0">
        <a:spcBef>
          <a:spcPct val="20000"/>
        </a:spcBef>
        <a:spcAft>
          <a:spcPct val="0"/>
        </a:spcAft>
        <a:defRPr sz="2200">
          <a:solidFill>
            <a:schemeClr val="tx1"/>
          </a:solidFill>
          <a:latin typeface="+mn-lt"/>
          <a:ea typeface="+mn-ea"/>
          <a:cs typeface="+mn-cs"/>
        </a:defRPr>
      </a:lvl1pPr>
      <a:lvl2pPr marL="742950" indent="-285750" algn="l" rtl="0" eaLnBrk="0" fontAlgn="base" hangingPunct="0">
        <a:spcBef>
          <a:spcPct val="20000"/>
        </a:spcBef>
        <a:spcAft>
          <a:spcPct val="0"/>
        </a:spcAft>
        <a:defRPr sz="20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4.jpe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image" Target="../media/image2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7.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0.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1.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9.xml"/><Relationship Id="rId1" Type="http://schemas.openxmlformats.org/officeDocument/2006/relationships/image" Target="../media/image32.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image" Target="../media/image33.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9.xml"/><Relationship Id="rId1" Type="http://schemas.openxmlformats.org/officeDocument/2006/relationships/image" Target="../media/image34.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5.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9.xml"/><Relationship Id="rId1"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7.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algn="ctr" eaLnBrk="1" hangingPunct="1"/>
            <a:r>
              <a:rPr sz="4000" dirty="0">
                <a:solidFill>
                  <a:srgbClr val="C00000"/>
                </a:solidFill>
              </a:rPr>
              <a:t>2.2  Linux Shell与常用命令</a:t>
            </a:r>
            <a:endParaRPr sz="4000" dirty="0">
              <a:solidFill>
                <a:srgbClr val="C00000"/>
              </a:solidFill>
            </a:endParaRPr>
          </a:p>
        </p:txBody>
      </p:sp>
      <p:sp>
        <p:nvSpPr>
          <p:cNvPr id="9220" name="Rectangle 2"/>
          <p:cNvSpPr>
            <a:spLocks noChangeArrowheads="1"/>
          </p:cNvSpPr>
          <p:nvPr/>
        </p:nvSpPr>
        <p:spPr bwMode="auto">
          <a:xfrm>
            <a:off x="765175" y="4343400"/>
            <a:ext cx="7464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defRPr sz="2600">
                <a:solidFill>
                  <a:schemeClr val="tx1"/>
                </a:solidFill>
                <a:latin typeface="华文中宋" panose="02010600040101010101" pitchFamily="2" charset="-122"/>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eaLnBrk="1" hangingPunct="1">
              <a:spcBef>
                <a:spcPct val="0"/>
              </a:spcBef>
            </a:pPr>
            <a:endParaRPr lang="en-US" altLang="zh-CN" sz="5400" i="0">
              <a:solidFill>
                <a:srgbClr val="C00000"/>
              </a:solidFill>
              <a:latin typeface="Arial" panose="020B0604020202020204" pitchFamily="34" charset="0"/>
              <a:ea typeface="宋体" panose="02010600030101010101" pitchFamily="2" charset="-122"/>
            </a:endParaRPr>
          </a:p>
        </p:txBody>
      </p:sp>
      <p:pic>
        <p:nvPicPr>
          <p:cNvPr id="9222" name="Picture 30" descr="0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07163" y="0"/>
            <a:ext cx="2636837"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dirty="0"/>
              <a:t>2.2.2  Linux常用命令与使用</a:t>
            </a:r>
            <a:br>
              <a:rPr dirty="0"/>
            </a:br>
            <a:r>
              <a:rPr sz="2800" dirty="0"/>
              <a:t>1．基本文件操作命令</a:t>
            </a:r>
            <a:endParaRPr sz="2800" dirty="0"/>
          </a:p>
        </p:txBody>
      </p:sp>
      <p:sp>
        <p:nvSpPr>
          <p:cNvPr id="24579" name="Rectangle 3"/>
          <p:cNvSpPr>
            <a:spLocks noGrp="1" noChangeArrowheads="1"/>
          </p:cNvSpPr>
          <p:nvPr>
            <p:ph type="body" idx="1"/>
          </p:nvPr>
        </p:nvSpPr>
        <p:spPr>
          <a:xfrm>
            <a:off x="914400" y="1524000"/>
            <a:ext cx="7772400" cy="4114800"/>
          </a:xfrm>
        </p:spPr>
        <p:txBody>
          <a:bodyPr/>
          <a:lstStyle/>
          <a:p>
            <a:r>
              <a:rPr lang="zh-CN" altLang="en-US" sz="2800" dirty="0"/>
              <a:t>（</a:t>
            </a:r>
            <a:r>
              <a:rPr lang="en-US" altLang="zh-CN" sz="2800" dirty="0"/>
              <a:t>1</a:t>
            </a:r>
            <a:r>
              <a:rPr lang="zh-CN" altLang="en-US" sz="2800" dirty="0"/>
              <a:t>）</a:t>
            </a:r>
            <a:r>
              <a:rPr lang="en-US" altLang="zh-CN" sz="2800" dirty="0"/>
              <a:t>cd  </a:t>
            </a:r>
            <a:r>
              <a:rPr lang="zh-CN" altLang="en-US" sz="2800" dirty="0"/>
              <a:t>进入指定目录 </a:t>
            </a:r>
            <a:endParaRPr lang="zh-CN" altLang="en-US" sz="2800" dirty="0"/>
          </a:p>
          <a:p>
            <a:r>
              <a:rPr lang="zh-CN" altLang="en-US" dirty="0"/>
              <a:t>例：</a:t>
            </a:r>
            <a:endParaRPr lang="zh-CN" altLang="en-US" dirty="0"/>
          </a:p>
          <a:p>
            <a:r>
              <a:rPr lang="en-US" altLang="zh-CN" dirty="0"/>
              <a:t>cd /home/t1	</a:t>
            </a:r>
            <a:r>
              <a:rPr lang="zh-CN" altLang="en-US" dirty="0"/>
              <a:t>进入</a:t>
            </a:r>
            <a:r>
              <a:rPr lang="en-US" altLang="zh-CN" dirty="0"/>
              <a:t>/home/t1</a:t>
            </a:r>
            <a:endParaRPr lang="en-US" altLang="zh-CN" dirty="0"/>
          </a:p>
          <a:p>
            <a:r>
              <a:rPr lang="en-US" altLang="zh-CN" dirty="0"/>
              <a:t>cd </a:t>
            </a:r>
            <a:r>
              <a:rPr lang="en-US" altLang="zh-CN" dirty="0" err="1"/>
              <a:t>myc</a:t>
            </a:r>
            <a:r>
              <a:rPr lang="en-US" altLang="zh-CN" dirty="0"/>
              <a:t>		</a:t>
            </a:r>
            <a:r>
              <a:rPr lang="zh-CN" altLang="en-US" dirty="0"/>
              <a:t>进入当前目录下的</a:t>
            </a:r>
            <a:r>
              <a:rPr lang="en-US" altLang="zh-CN" dirty="0" err="1"/>
              <a:t>myc</a:t>
            </a:r>
            <a:r>
              <a:rPr lang="zh-CN" altLang="en-US" dirty="0"/>
              <a:t>目录</a:t>
            </a:r>
            <a:endParaRPr lang="zh-CN" altLang="en-US" dirty="0"/>
          </a:p>
          <a:p>
            <a:r>
              <a:rPr lang="en-US" altLang="zh-CN" dirty="0"/>
              <a:t>cd ..			</a:t>
            </a:r>
            <a:r>
              <a:rPr lang="zh-CN" altLang="en-US" dirty="0"/>
              <a:t>进入父目录（注意</a:t>
            </a:r>
            <a:r>
              <a:rPr lang="en-US" altLang="zh-CN" dirty="0"/>
              <a:t>..</a:t>
            </a:r>
            <a:r>
              <a:rPr lang="zh-CN" altLang="en-US" dirty="0"/>
              <a:t>前必须有空格）</a:t>
            </a:r>
            <a:endParaRPr lang="zh-CN" altLang="en-US" dirty="0"/>
          </a:p>
          <a:p>
            <a:r>
              <a:rPr lang="en-US" altLang="zh-CN" dirty="0"/>
              <a:t>cd /			</a:t>
            </a:r>
            <a:r>
              <a:rPr lang="zh-CN" altLang="en-US" dirty="0"/>
              <a:t>进入根目录（注意</a:t>
            </a:r>
            <a:r>
              <a:rPr lang="en-US" altLang="zh-CN" dirty="0"/>
              <a:t>/</a:t>
            </a:r>
            <a:r>
              <a:rPr lang="zh-CN" altLang="en-US" dirty="0"/>
              <a:t>前必须有空格）</a:t>
            </a:r>
            <a:endParaRPr lang="zh-CN" altLang="en-US" dirty="0"/>
          </a:p>
          <a:p>
            <a:r>
              <a:rPr lang="en-US" altLang="zh-CN" dirty="0"/>
              <a:t>cd	</a:t>
            </a:r>
            <a:r>
              <a:rPr lang="zh-CN" altLang="en-US" dirty="0"/>
              <a:t>或 </a:t>
            </a:r>
            <a:r>
              <a:rPr lang="en-US" altLang="zh-CN" dirty="0"/>
              <a:t>cd ~		</a:t>
            </a:r>
            <a:r>
              <a:rPr lang="zh-CN" altLang="en-US" dirty="0"/>
              <a:t>进入操作者的主目录 </a:t>
            </a:r>
            <a:endParaRPr lang="zh-CN" altLang="en-US" dirty="0"/>
          </a:p>
          <a:p>
            <a:r>
              <a:rPr lang="en-US" altLang="zh-CN" dirty="0"/>
              <a:t>cd -			</a:t>
            </a:r>
            <a:r>
              <a:rPr lang="zh-CN" altLang="en-US" dirty="0"/>
              <a:t>返回到前一个操作目录</a:t>
            </a:r>
            <a:endParaRPr lang="zh-CN" altLang="en-US" dirty="0"/>
          </a:p>
          <a:p>
            <a:r>
              <a:rPr lang="zh-CN" altLang="en-US" dirty="0"/>
              <a:t>注： </a:t>
            </a:r>
            <a:r>
              <a:rPr lang="en-US" altLang="zh-CN" sz="2400" b="1" dirty="0"/>
              <a:t>~</a:t>
            </a:r>
            <a:r>
              <a:rPr lang="en-US" altLang="zh-CN" dirty="0"/>
              <a:t>  </a:t>
            </a:r>
            <a:r>
              <a:rPr lang="zh-CN" altLang="en-US" dirty="0"/>
              <a:t>表示当前登录用户的主目录</a:t>
            </a:r>
            <a:endParaRPr lang="en-US" altLang="zh-CN" dirty="0"/>
          </a:p>
          <a:p>
            <a:r>
              <a:rPr lang="zh-CN" altLang="en-US" dirty="0"/>
              <a:t>       </a:t>
            </a:r>
            <a:r>
              <a:rPr lang="en-US" altLang="zh-CN" dirty="0"/>
              <a:t>/home/t1 </a:t>
            </a:r>
            <a:r>
              <a:rPr lang="zh-CN" altLang="en-US" dirty="0"/>
              <a:t>中第一个“</a:t>
            </a:r>
            <a:r>
              <a:rPr lang="en-US" altLang="zh-CN" dirty="0"/>
              <a:t>/</a:t>
            </a:r>
            <a:r>
              <a:rPr lang="zh-CN" altLang="en-US" dirty="0"/>
              <a:t>”是根目录，第二个“</a:t>
            </a:r>
            <a:r>
              <a:rPr lang="en-US" altLang="zh-CN" dirty="0"/>
              <a:t>/</a:t>
            </a:r>
            <a:r>
              <a:rPr lang="zh-CN" altLang="en-US" dirty="0"/>
              <a:t>”是目录分隔符</a:t>
            </a:r>
            <a:endParaRPr lang="en-US" altLang="zh-CN" dirty="0"/>
          </a:p>
          <a:p>
            <a:r>
              <a:rPr lang="en-US" altLang="zh-CN" dirty="0"/>
              <a:t>       </a:t>
            </a:r>
            <a:r>
              <a:rPr lang="en-US" altLang="zh-CN" sz="2800" b="1" dirty="0"/>
              <a:t>..</a:t>
            </a:r>
            <a:r>
              <a:rPr lang="zh-CN" altLang="en-US" dirty="0"/>
              <a:t>  表示上级目录</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sym typeface="+mn-ea"/>
              </a:rPr>
              <a:t>说明：相对路径和绝对路径</a:t>
            </a:r>
            <a:endParaRPr lang="zh-CN" altLang="en-US" dirty="0">
              <a:solidFill>
                <a:srgbClr val="C00000"/>
              </a:solidFill>
              <a:sym typeface="+mn-ea"/>
            </a:endParaRPr>
          </a:p>
        </p:txBody>
      </p:sp>
      <p:sp>
        <p:nvSpPr>
          <p:cNvPr id="3" name="内容占位符 2"/>
          <p:cNvSpPr>
            <a:spLocks noGrp="1"/>
          </p:cNvSpPr>
          <p:nvPr>
            <p:ph idx="1"/>
          </p:nvPr>
        </p:nvSpPr>
        <p:spPr/>
        <p:txBody>
          <a:bodyPr/>
          <a:lstStyle/>
          <a:p>
            <a:r>
              <a:rPr lang="zh-CN" altLang="en-US" sz="2800" dirty="0"/>
              <a:t>相对路径，相对当前的路径，如：</a:t>
            </a:r>
            <a:endParaRPr lang="en-US" altLang="zh-CN" sz="2800" dirty="0"/>
          </a:p>
          <a:p>
            <a:pPr marL="0" indent="0">
              <a:buNone/>
            </a:pPr>
            <a:r>
              <a:rPr lang="en-US" altLang="zh-CN" sz="2800" dirty="0"/>
              <a:t>../bin</a:t>
            </a:r>
            <a:endParaRPr lang="en-US" altLang="zh-CN" sz="2800" dirty="0"/>
          </a:p>
          <a:p>
            <a:pPr marL="0" indent="0">
              <a:buNone/>
            </a:pPr>
            <a:r>
              <a:rPr lang="en-US" altLang="zh-CN" sz="2800" dirty="0"/>
              <a:t>./</a:t>
            </a:r>
            <a:r>
              <a:rPr lang="en-US" altLang="zh-CN" sz="2800" dirty="0" err="1"/>
              <a:t>testc.c</a:t>
            </a:r>
            <a:endParaRPr lang="en-US" altLang="zh-CN" sz="2800" dirty="0"/>
          </a:p>
          <a:p>
            <a:r>
              <a:rPr lang="zh-CN" altLang="en-US" sz="2800" dirty="0"/>
              <a:t>绝对路径，以根“</a:t>
            </a:r>
            <a:r>
              <a:rPr lang="en-US" altLang="zh-CN" sz="2800" dirty="0"/>
              <a:t>/</a:t>
            </a:r>
            <a:r>
              <a:rPr lang="zh-CN" altLang="en-US" sz="2800" dirty="0"/>
              <a:t>”开始的路径，如：</a:t>
            </a:r>
            <a:endParaRPr lang="en-US" altLang="zh-CN" sz="2800" dirty="0"/>
          </a:p>
          <a:p>
            <a:pPr marL="0" indent="0">
              <a:buNone/>
            </a:pPr>
            <a:r>
              <a:rPr lang="en-US" altLang="zh-CN" sz="2800" dirty="0"/>
              <a:t>/</a:t>
            </a:r>
            <a:r>
              <a:rPr lang="en-US" altLang="zh-CN" sz="2800" dirty="0" err="1"/>
              <a:t>etc</a:t>
            </a:r>
            <a:endParaRPr lang="en-US" altLang="zh-CN" sz="2800" dirty="0"/>
          </a:p>
          <a:p>
            <a:pPr marL="0" indent="0">
              <a:buNone/>
            </a:pPr>
            <a:r>
              <a:rPr lang="en-US" altLang="zh-CN" sz="2800" dirty="0"/>
              <a:t>/home/zz</a:t>
            </a:r>
            <a:endParaRPr lang="en-US" altLang="zh-CN" sz="2800"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endParaRPr lang="en-US" altLang="zh-CN"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dirty="0"/>
              <a:t>（2）pwd 命令</a:t>
            </a:r>
            <a:endParaRPr dirty="0"/>
          </a:p>
        </p:txBody>
      </p:sp>
      <p:sp>
        <p:nvSpPr>
          <p:cNvPr id="25603" name="Rectangle 3"/>
          <p:cNvSpPr>
            <a:spLocks noGrp="1" noChangeArrowheads="1"/>
          </p:cNvSpPr>
          <p:nvPr>
            <p:ph type="body" idx="1"/>
          </p:nvPr>
        </p:nvSpPr>
        <p:spPr/>
        <p:txBody>
          <a:bodyPr/>
          <a:lstStyle/>
          <a:p>
            <a:r>
              <a:rPr lang="en-US" altLang="zh-CN" sz="2800" dirty="0" err="1"/>
              <a:t>pwd</a:t>
            </a:r>
            <a:r>
              <a:rPr lang="en-US" altLang="zh-CN" sz="2800" dirty="0"/>
              <a:t> </a:t>
            </a:r>
            <a:r>
              <a:rPr lang="zh-CN" altLang="en-US" sz="2800" dirty="0"/>
              <a:t>显示当前工作目录（</a:t>
            </a:r>
            <a:r>
              <a:rPr lang="en-US" altLang="zh-CN" sz="2800" dirty="0"/>
              <a:t>print working directory</a:t>
            </a:r>
            <a:r>
              <a:rPr lang="zh-CN" altLang="en-US" sz="2800" dirty="0"/>
              <a:t>）</a:t>
            </a:r>
            <a:endParaRPr lang="en-US" altLang="zh-CN" sz="2800" dirty="0"/>
          </a:p>
          <a:p>
            <a:r>
              <a:rPr lang="zh-CN" altLang="en-US" sz="2800" dirty="0"/>
              <a:t>显示的是相对路径还是绝对路径？</a:t>
            </a:r>
            <a:endParaRPr lang="en-US" altLang="zh-CN" sz="2800" dirty="0"/>
          </a:p>
          <a:p>
            <a:endParaRPr lang="zh-CN" altLang="en-US" sz="2800" dirty="0"/>
          </a:p>
        </p:txBody>
      </p:sp>
      <p:pic>
        <p:nvPicPr>
          <p:cNvPr id="25604" name="Picture 4" descr="Ubuntu_1104-2013-03-15-00-09-30"/>
          <p:cNvPicPr>
            <a:picLocks noChangeAspect="1" noChangeArrowheads="1"/>
          </p:cNvPicPr>
          <p:nvPr/>
        </p:nvPicPr>
        <p:blipFill rotWithShape="1">
          <a:blip r:embed="rId1">
            <a:extLst>
              <a:ext uri="{28A0092B-C50C-407E-A947-70E740481C1C}">
                <a14:useLocalDpi xmlns:a14="http://schemas.microsoft.com/office/drawing/2010/main" val="0"/>
              </a:ext>
            </a:extLst>
          </a:blip>
          <a:srcRect l="17651" t="15202" r="51245" b="70463"/>
          <a:stretch>
            <a:fillRect/>
          </a:stretch>
        </p:blipFill>
        <p:spPr bwMode="auto">
          <a:xfrm>
            <a:off x="1485900" y="3352800"/>
            <a:ext cx="6172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dirty="0"/>
              <a:t>（3）ls命令</a:t>
            </a:r>
            <a:endParaRPr dirty="0"/>
          </a:p>
        </p:txBody>
      </p:sp>
      <p:sp>
        <p:nvSpPr>
          <p:cNvPr id="26627" name="内容占位符 2"/>
          <p:cNvSpPr>
            <a:spLocks noGrp="1"/>
          </p:cNvSpPr>
          <p:nvPr>
            <p:ph idx="1"/>
          </p:nvPr>
        </p:nvSpPr>
        <p:spPr/>
        <p:txBody>
          <a:bodyPr/>
          <a:lstStyle/>
          <a:p>
            <a:pPr eaLnBrk="1" hangingPunct="1"/>
            <a:r>
              <a:rPr lang="en-US" altLang="zh-CN" sz="2800" dirty="0"/>
              <a:t>ls  [option] [filename]</a:t>
            </a:r>
            <a:endParaRPr lang="en-US" altLang="zh-CN" sz="2800" dirty="0"/>
          </a:p>
          <a:p>
            <a:pPr lvl="1" eaLnBrk="1" hangingPunct="1"/>
            <a:r>
              <a:rPr lang="zh-CN" altLang="en-US" dirty="0">
                <a:latin typeface="Arial" panose="020B0604020202020204" pitchFamily="34" charset="0"/>
              </a:rPr>
              <a:t>功能是列出目录内容</a:t>
            </a:r>
            <a:endParaRPr lang="en-US" altLang="zh-CN" dirty="0">
              <a:latin typeface="Arial" panose="020B0604020202020204" pitchFamily="34" charset="0"/>
            </a:endParaRPr>
          </a:p>
          <a:p>
            <a:pPr eaLnBrk="1" hangingPunct="1"/>
            <a:endParaRPr lang="en-US" altLang="zh-CN" sz="2800" dirty="0"/>
          </a:p>
          <a:p>
            <a:pPr eaLnBrk="1" hangingPunct="1"/>
            <a:endParaRPr lang="en-US" altLang="zh-CN" sz="2800" dirty="0"/>
          </a:p>
          <a:p>
            <a:pPr eaLnBrk="1" hangingPunct="1"/>
            <a:endParaRPr lang="en-US" altLang="zh-CN" sz="2800" dirty="0"/>
          </a:p>
          <a:p>
            <a:pPr marL="457200" lvl="1" indent="0" eaLnBrk="1" hangingPunct="1">
              <a:buNone/>
            </a:pPr>
            <a:endParaRPr lang="en-US" altLang="zh-CN" dirty="0">
              <a:latin typeface="Arial" panose="020B0604020202020204" pitchFamily="34" charset="0"/>
            </a:endParaRPr>
          </a:p>
          <a:p>
            <a:pPr lvl="1" eaLnBrk="1" hangingPunct="1"/>
            <a:endParaRPr lang="en-US" altLang="zh-CN" sz="1600" dirty="0">
              <a:latin typeface="Arial" panose="020B0604020202020204" pitchFamily="34" charset="0"/>
            </a:endParaRPr>
          </a:p>
          <a:p>
            <a:pPr lvl="1" eaLnBrk="1" hangingPunct="1"/>
            <a:r>
              <a:rPr lang="zh-CN" altLang="en-US" sz="2400" dirty="0">
                <a:latin typeface="Arial" panose="020B0604020202020204" pitchFamily="34" charset="0"/>
              </a:rPr>
              <a:t>文件列表中的信息，包括文件的属性、连接个数、所有者、从属组、文件长度、文件的最后更改时间、文件名。 </a:t>
            </a:r>
            <a:endParaRPr lang="zh-CN" altLang="en-US" sz="2400" dirty="0">
              <a:latin typeface="Arial" panose="020B0604020202020204" pitchFamily="34" charset="0"/>
            </a:endParaRPr>
          </a:p>
          <a:p>
            <a:pPr lvl="1" eaLnBrk="1" hangingPunct="1"/>
            <a:endParaRPr lang="en-US" altLang="zh-CN" dirty="0">
              <a:latin typeface="Arial" panose="020B0604020202020204" pitchFamily="34" charset="0"/>
            </a:endParaRPr>
          </a:p>
        </p:txBody>
      </p:sp>
      <p:pic>
        <p:nvPicPr>
          <p:cNvPr id="266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900" y="2667000"/>
            <a:ext cx="7696200" cy="226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dirty="0"/>
              <a:t>（3）ls命令</a:t>
            </a:r>
            <a:endParaRPr dirty="0"/>
          </a:p>
        </p:txBody>
      </p:sp>
      <p:sp>
        <p:nvSpPr>
          <p:cNvPr id="28675" name="Rectangle 3"/>
          <p:cNvSpPr>
            <a:spLocks noGrp="1" noChangeArrowheads="1"/>
          </p:cNvSpPr>
          <p:nvPr>
            <p:ph type="body" idx="1"/>
          </p:nvPr>
        </p:nvSpPr>
        <p:spPr/>
        <p:txBody>
          <a:bodyPr/>
          <a:lstStyle/>
          <a:p>
            <a:r>
              <a:rPr lang="zh-CN" altLang="en-US" sz="2800" dirty="0"/>
              <a:t> </a:t>
            </a:r>
            <a:r>
              <a:rPr lang="en-US" altLang="zh-CN" sz="2800" dirty="0"/>
              <a:t>ls</a:t>
            </a:r>
            <a:r>
              <a:rPr lang="zh-CN" altLang="en-US" sz="2800" dirty="0"/>
              <a:t>命令有几个常用的命令选项：</a:t>
            </a:r>
            <a:endParaRPr lang="zh-CN" altLang="en-US" sz="2800" dirty="0"/>
          </a:p>
          <a:p>
            <a:endParaRPr lang="zh-CN" altLang="en-US" sz="2800" dirty="0"/>
          </a:p>
          <a:p>
            <a:r>
              <a:rPr lang="zh-CN" altLang="en-US" sz="2800" dirty="0"/>
              <a:t>	</a:t>
            </a:r>
            <a:r>
              <a:rPr lang="en-US" altLang="zh-CN" sz="2800" dirty="0"/>
              <a:t>-a	</a:t>
            </a:r>
            <a:r>
              <a:rPr lang="zh-CN" altLang="en-US" sz="2800" dirty="0"/>
              <a:t>列出全部文件名，包括以“</a:t>
            </a:r>
            <a:r>
              <a:rPr lang="en-US" altLang="zh-CN" sz="2800" dirty="0"/>
              <a:t>.”</a:t>
            </a:r>
            <a:r>
              <a:rPr lang="zh-CN" altLang="en-US" sz="2800" dirty="0"/>
              <a:t>字符开始的默认隐藏文件</a:t>
            </a:r>
            <a:endParaRPr lang="zh-CN" altLang="en-US" sz="2800" dirty="0"/>
          </a:p>
          <a:p>
            <a:r>
              <a:rPr lang="zh-CN" altLang="en-US" sz="2800" dirty="0"/>
              <a:t>	</a:t>
            </a:r>
            <a:r>
              <a:rPr lang="en-US" altLang="zh-CN" sz="2800" dirty="0"/>
              <a:t>-l	</a:t>
            </a:r>
            <a:r>
              <a:rPr lang="zh-CN" altLang="en-US" sz="2800" dirty="0"/>
              <a:t>以长格式列出文件详细信息</a:t>
            </a:r>
            <a:endParaRPr lang="zh-CN" altLang="en-US" sz="2800" dirty="0"/>
          </a:p>
          <a:p>
            <a:r>
              <a:rPr lang="zh-CN" altLang="en-US" sz="2800" dirty="0"/>
              <a:t>	</a:t>
            </a:r>
            <a:r>
              <a:rPr lang="en-US" altLang="zh-CN" sz="2800" dirty="0"/>
              <a:t>-d	</a:t>
            </a:r>
            <a:r>
              <a:rPr lang="zh-CN" altLang="en-US" sz="2800" dirty="0"/>
              <a:t>只显示目录名称，不显示其中内容</a:t>
            </a:r>
            <a:endParaRPr lang="zh-CN" altLang="en-US" sz="2800" dirty="0"/>
          </a:p>
          <a:p>
            <a:r>
              <a:rPr lang="zh-CN" altLang="en-US" sz="2800" dirty="0"/>
              <a:t>	</a:t>
            </a:r>
            <a:r>
              <a:rPr lang="en-US" altLang="zh-CN" sz="2800" dirty="0"/>
              <a:t>-R	</a:t>
            </a:r>
            <a:r>
              <a:rPr lang="zh-CN" altLang="en-US" sz="2800" dirty="0"/>
              <a:t>递归</a:t>
            </a:r>
            <a:r>
              <a:rPr lang="en-US" altLang="zh-CN" sz="2800" dirty="0"/>
              <a:t>(Recursive)</a:t>
            </a:r>
            <a:r>
              <a:rPr lang="zh-CN" altLang="en-US" sz="2800" dirty="0"/>
              <a:t>列出所有子目录层</a:t>
            </a:r>
            <a:endParaRPr lang="zh-CN" altLang="en-US" sz="2800" dirty="0"/>
          </a:p>
          <a:p>
            <a:endParaRPr lang="zh-CN"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5"/>
          <p:cNvSpPr>
            <a:spLocks noGrp="1" noChangeArrowheads="1"/>
          </p:cNvSpPr>
          <p:nvPr>
            <p:ph type="title"/>
          </p:nvPr>
        </p:nvSpPr>
        <p:spPr/>
        <p:txBody>
          <a:bodyPr/>
          <a:lstStyle/>
          <a:p>
            <a:r>
              <a:rPr dirty="0">
                <a:sym typeface="+mn-ea"/>
              </a:rPr>
              <a:t>（3）ls命令</a:t>
            </a:r>
            <a:endParaRPr lang="zh-CN" altLang="en-US" dirty="0"/>
          </a:p>
        </p:txBody>
      </p:sp>
      <p:sp>
        <p:nvSpPr>
          <p:cNvPr id="27651" name="Rectangle 3"/>
          <p:cNvSpPr>
            <a:spLocks noGrp="1" noChangeArrowheads="1"/>
          </p:cNvSpPr>
          <p:nvPr>
            <p:ph type="body" sz="half" idx="1"/>
          </p:nvPr>
        </p:nvSpPr>
        <p:spPr>
          <a:xfrm>
            <a:off x="914400" y="1600200"/>
            <a:ext cx="7772400" cy="4114800"/>
          </a:xfrm>
        </p:spPr>
        <p:txBody>
          <a:bodyPr/>
          <a:lstStyle/>
          <a:p>
            <a:r>
              <a:rPr lang="zh-CN" altLang="en-US" sz="2800" dirty="0"/>
              <a:t>其中文件属性的第一个字符标识文件的类型：</a:t>
            </a:r>
            <a:endParaRPr lang="zh-CN" altLang="en-US" sz="2800" dirty="0"/>
          </a:p>
          <a:p>
            <a:endParaRPr lang="zh-CN" altLang="en-US" sz="2800" dirty="0"/>
          </a:p>
          <a:p>
            <a:endParaRPr lang="zh-CN" altLang="en-US" sz="2800" dirty="0"/>
          </a:p>
          <a:p>
            <a:pPr marL="0" indent="0">
              <a:buNone/>
            </a:pPr>
            <a:endParaRPr lang="zh-CN" altLang="en-US" sz="2800" dirty="0"/>
          </a:p>
          <a:p>
            <a:endParaRPr lang="zh-CN" altLang="en-US" sz="2800" dirty="0"/>
          </a:p>
          <a:p>
            <a:r>
              <a:rPr lang="zh-CN" altLang="en-US" sz="2800" dirty="0"/>
              <a:t>类型的其它</a:t>
            </a:r>
            <a:r>
              <a:rPr lang="en-US" altLang="zh-CN" sz="2800" dirty="0"/>
              <a:t>9</a:t>
            </a:r>
            <a:r>
              <a:rPr lang="zh-CN" altLang="en-US" sz="2800" dirty="0"/>
              <a:t>位字符分别表示所有者、从属组、其他用户对此文件的读（</a:t>
            </a:r>
            <a:r>
              <a:rPr lang="en-US" altLang="zh-CN" sz="2800" dirty="0"/>
              <a:t>r</a:t>
            </a:r>
            <a:r>
              <a:rPr lang="zh-CN" altLang="en-US" sz="2800" dirty="0"/>
              <a:t>）、写（</a:t>
            </a:r>
            <a:r>
              <a:rPr lang="en-US" altLang="zh-CN" sz="2800" dirty="0"/>
              <a:t>w</a:t>
            </a:r>
            <a:r>
              <a:rPr lang="zh-CN" altLang="en-US" sz="2800" dirty="0"/>
              <a:t>） 、执行权限（</a:t>
            </a:r>
            <a:r>
              <a:rPr lang="en-US" altLang="zh-CN" sz="2800" dirty="0"/>
              <a:t>x</a:t>
            </a:r>
            <a:r>
              <a:rPr lang="zh-CN" altLang="en-US" sz="2800" dirty="0"/>
              <a:t>） （</a:t>
            </a:r>
            <a:r>
              <a:rPr lang="en-US" altLang="zh-CN" sz="2800" dirty="0"/>
              <a:t>- </a:t>
            </a:r>
            <a:r>
              <a:rPr lang="zh-CN" altLang="en-US" sz="2800" dirty="0"/>
              <a:t>表示无相应权限）</a:t>
            </a:r>
            <a:endParaRPr lang="zh-CN" altLang="en-US" sz="2800" dirty="0"/>
          </a:p>
        </p:txBody>
      </p:sp>
      <p:graphicFrame>
        <p:nvGraphicFramePr>
          <p:cNvPr id="126009" name="Group 57"/>
          <p:cNvGraphicFramePr>
            <a:graphicFrameLocks noGrp="1"/>
          </p:cNvGraphicFramePr>
          <p:nvPr>
            <p:ph sz="half" idx="2"/>
          </p:nvPr>
        </p:nvGraphicFramePr>
        <p:xfrm>
          <a:off x="2590800" y="2244725"/>
          <a:ext cx="3810000" cy="1903559"/>
        </p:xfrm>
        <a:graphic>
          <a:graphicData uri="http://schemas.openxmlformats.org/drawingml/2006/table">
            <a:tbl>
              <a:tblPr/>
              <a:tblGrid>
                <a:gridCol w="1957388"/>
                <a:gridCol w="1852612"/>
              </a:tblGrid>
              <a:tr h="396313">
                <a:tc>
                  <a:txBody>
                    <a:bodyPr/>
                    <a:lstStyle>
                      <a:lvl1pPr marL="342900" indent="-342900" eaLnBrk="0" hangingPunct="0">
                        <a:spcBef>
                          <a:spcPct val="20000"/>
                        </a:spcBef>
                        <a:buClr>
                          <a:srgbClr val="CC0000"/>
                        </a:buClr>
                        <a:defRPr>
                          <a:solidFill>
                            <a:schemeClr val="tx1"/>
                          </a:solidFill>
                          <a:latin typeface="华文中宋" panose="02010600040101010101" pitchFamily="2" charset="-122"/>
                          <a:ea typeface="华文中宋" panose="0201060004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华文中宋" panose="0201060004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华文中宋" panose="02010600040101010101" pitchFamily="2" charset="-122"/>
                        </a:defRPr>
                      </a:lvl3pPr>
                      <a:lvl4pPr marL="1600200" indent="-228600" eaLnBrk="0" hangingPunct="0">
                        <a:spcBef>
                          <a:spcPct val="20000"/>
                        </a:spcBef>
                        <a:defRPr>
                          <a:solidFill>
                            <a:schemeClr val="tx1"/>
                          </a:solidFill>
                          <a:latin typeface="Arial" panose="020B0604020202020204" pitchFamily="34" charset="0"/>
                          <a:ea typeface="华文中宋" panose="02010600040101010101" pitchFamily="2" charset="-122"/>
                        </a:defRPr>
                      </a:lvl4pPr>
                      <a:lvl5pPr marL="2057400" indent="-228600" eaLnBrk="0" hangingPunct="0">
                        <a:spcBef>
                          <a:spcPct val="20000"/>
                        </a:spcBef>
                        <a:defRPr>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  </a:t>
                      </a:r>
                      <a:r>
                        <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目录</a:t>
                      </a:r>
                      <a:endParaRPr kumimoji="0" lang="zh-CN" altLang="en-US" sz="2400" b="1"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CC0000"/>
                        </a:buClr>
                        <a:defRPr>
                          <a:solidFill>
                            <a:schemeClr val="tx1"/>
                          </a:solidFill>
                          <a:latin typeface="华文中宋" panose="02010600040101010101" pitchFamily="2" charset="-122"/>
                          <a:ea typeface="华文中宋" panose="0201060004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华文中宋" panose="0201060004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华文中宋" panose="02010600040101010101" pitchFamily="2" charset="-122"/>
                        </a:defRPr>
                      </a:lvl3pPr>
                      <a:lvl4pPr marL="1600200" indent="-228600" eaLnBrk="0" hangingPunct="0">
                        <a:spcBef>
                          <a:spcPct val="20000"/>
                        </a:spcBef>
                        <a:defRPr>
                          <a:solidFill>
                            <a:schemeClr val="tx1"/>
                          </a:solidFill>
                          <a:latin typeface="Arial" panose="020B0604020202020204" pitchFamily="34" charset="0"/>
                          <a:ea typeface="华文中宋" panose="02010600040101010101" pitchFamily="2" charset="-122"/>
                        </a:defRPr>
                      </a:lvl4pPr>
                      <a:lvl5pPr marL="2057400" indent="-228600" eaLnBrk="0" hangingPunct="0">
                        <a:spcBef>
                          <a:spcPct val="20000"/>
                        </a:spcBef>
                        <a:defRPr>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a:t>
                      </a:r>
                      <a:r>
                        <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套接字</a:t>
                      </a:r>
                      <a:endParaRPr kumimoji="0" lang="zh-CN" altLang="en-US" sz="2400" b="1"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13">
                <a:tc>
                  <a:txBody>
                    <a:bodyPr/>
                    <a:lstStyle>
                      <a:lvl1pPr marL="342900" indent="-342900" eaLnBrk="0" hangingPunct="0">
                        <a:spcBef>
                          <a:spcPct val="20000"/>
                        </a:spcBef>
                        <a:buClr>
                          <a:srgbClr val="CC0000"/>
                        </a:buClr>
                        <a:defRPr>
                          <a:solidFill>
                            <a:schemeClr val="tx1"/>
                          </a:solidFill>
                          <a:latin typeface="华文中宋" panose="02010600040101010101" pitchFamily="2" charset="-122"/>
                          <a:ea typeface="华文中宋" panose="0201060004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华文中宋" panose="0201060004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华文中宋" panose="02010600040101010101" pitchFamily="2" charset="-122"/>
                        </a:defRPr>
                      </a:lvl3pPr>
                      <a:lvl4pPr marL="1600200" indent="-228600" eaLnBrk="0" hangingPunct="0">
                        <a:spcBef>
                          <a:spcPct val="20000"/>
                        </a:spcBef>
                        <a:defRPr>
                          <a:solidFill>
                            <a:schemeClr val="tx1"/>
                          </a:solidFill>
                          <a:latin typeface="Arial" panose="020B0604020202020204" pitchFamily="34" charset="0"/>
                          <a:ea typeface="华文中宋" panose="02010600040101010101" pitchFamily="2" charset="-122"/>
                        </a:defRPr>
                      </a:lvl4pPr>
                      <a:lvl5pPr marL="2057400" indent="-228600" eaLnBrk="0" hangingPunct="0">
                        <a:spcBef>
                          <a:spcPct val="20000"/>
                        </a:spcBef>
                        <a:defRPr>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普通文件</a:t>
                      </a:r>
                      <a:endParaRPr kumimoji="0" lang="zh-CN" altLang="en-US" sz="2400" b="1" i="1"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CC0000"/>
                        </a:buClr>
                        <a:defRPr>
                          <a:solidFill>
                            <a:schemeClr val="tx1"/>
                          </a:solidFill>
                          <a:latin typeface="华文中宋" panose="02010600040101010101" pitchFamily="2" charset="-122"/>
                          <a:ea typeface="华文中宋" panose="0201060004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华文中宋" panose="0201060004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华文中宋" panose="02010600040101010101" pitchFamily="2" charset="-122"/>
                        </a:defRPr>
                      </a:lvl3pPr>
                      <a:lvl4pPr marL="1600200" indent="-228600" eaLnBrk="0" hangingPunct="0">
                        <a:spcBef>
                          <a:spcPct val="20000"/>
                        </a:spcBef>
                        <a:defRPr>
                          <a:solidFill>
                            <a:schemeClr val="tx1"/>
                          </a:solidFill>
                          <a:latin typeface="Arial" panose="020B0604020202020204" pitchFamily="34" charset="0"/>
                          <a:ea typeface="华文中宋" panose="02010600040101010101" pitchFamily="2" charset="-122"/>
                        </a:defRPr>
                      </a:lvl4pPr>
                      <a:lvl5pPr marL="2057400" indent="-228600" eaLnBrk="0" hangingPunct="0">
                        <a:spcBef>
                          <a:spcPct val="20000"/>
                        </a:spcBef>
                        <a:defRPr>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a:t>
                      </a:r>
                      <a:r>
                        <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命名管道</a:t>
                      </a:r>
                      <a:endParaRPr kumimoji="0" lang="zh-CN" altLang="en-US" sz="2400" b="1"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13">
                <a:tc>
                  <a:txBody>
                    <a:bodyPr/>
                    <a:lstStyle>
                      <a:lvl1pPr marL="342900" indent="-342900" eaLnBrk="0" hangingPunct="0">
                        <a:spcBef>
                          <a:spcPct val="20000"/>
                        </a:spcBef>
                        <a:buClr>
                          <a:srgbClr val="CC0000"/>
                        </a:buClr>
                        <a:defRPr>
                          <a:solidFill>
                            <a:schemeClr val="tx1"/>
                          </a:solidFill>
                          <a:latin typeface="华文中宋" panose="02010600040101010101" pitchFamily="2" charset="-122"/>
                          <a:ea typeface="华文中宋" panose="0201060004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华文中宋" panose="0201060004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华文中宋" panose="02010600040101010101" pitchFamily="2" charset="-122"/>
                        </a:defRPr>
                      </a:lvl3pPr>
                      <a:lvl4pPr marL="1600200" indent="-228600" eaLnBrk="0" hangingPunct="0">
                        <a:spcBef>
                          <a:spcPct val="20000"/>
                        </a:spcBef>
                        <a:defRPr>
                          <a:solidFill>
                            <a:schemeClr val="tx1"/>
                          </a:solidFill>
                          <a:latin typeface="Arial" panose="020B0604020202020204" pitchFamily="34" charset="0"/>
                          <a:ea typeface="华文中宋" panose="02010600040101010101" pitchFamily="2" charset="-122"/>
                        </a:defRPr>
                      </a:lvl4pPr>
                      <a:lvl5pPr marL="2057400" indent="-228600" eaLnBrk="0" hangingPunct="0">
                        <a:spcBef>
                          <a:spcPct val="20000"/>
                        </a:spcBef>
                        <a:defRPr>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a:t>
                      </a:r>
                      <a:r>
                        <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块设备</a:t>
                      </a:r>
                      <a:endParaRPr kumimoji="0" lang="zh-CN" altLang="en-US" sz="2400" b="1"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CC0000"/>
                        </a:buClr>
                        <a:defRPr>
                          <a:solidFill>
                            <a:schemeClr val="tx1"/>
                          </a:solidFill>
                          <a:latin typeface="华文中宋" panose="02010600040101010101" pitchFamily="2" charset="-122"/>
                          <a:ea typeface="华文中宋" panose="0201060004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华文中宋" panose="0201060004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华文中宋" panose="02010600040101010101" pitchFamily="2" charset="-122"/>
                        </a:defRPr>
                      </a:lvl3pPr>
                      <a:lvl4pPr marL="1600200" indent="-228600" eaLnBrk="0" hangingPunct="0">
                        <a:spcBef>
                          <a:spcPct val="20000"/>
                        </a:spcBef>
                        <a:defRPr>
                          <a:solidFill>
                            <a:schemeClr val="tx1"/>
                          </a:solidFill>
                          <a:latin typeface="Arial" panose="020B0604020202020204" pitchFamily="34" charset="0"/>
                          <a:ea typeface="华文中宋" panose="02010600040101010101" pitchFamily="2" charset="-122"/>
                        </a:defRPr>
                      </a:lvl4pPr>
                      <a:lvl5pPr marL="2057400" indent="-228600" eaLnBrk="0" hangingPunct="0">
                        <a:spcBef>
                          <a:spcPct val="20000"/>
                        </a:spcBef>
                        <a:defRPr>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  </a:t>
                      </a:r>
                      <a:r>
                        <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符号连接</a:t>
                      </a:r>
                      <a:endParaRPr kumimoji="0" lang="zh-CN" altLang="en-US" sz="2400" b="1"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911">
                <a:tc>
                  <a:txBody>
                    <a:bodyPr/>
                    <a:lstStyle>
                      <a:lvl1pPr marL="342900" indent="-342900" eaLnBrk="0" hangingPunct="0">
                        <a:spcBef>
                          <a:spcPct val="20000"/>
                        </a:spcBef>
                        <a:buClr>
                          <a:srgbClr val="CC0000"/>
                        </a:buClr>
                        <a:defRPr>
                          <a:solidFill>
                            <a:schemeClr val="tx1"/>
                          </a:solidFill>
                          <a:latin typeface="华文中宋" panose="02010600040101010101" pitchFamily="2" charset="-122"/>
                          <a:ea typeface="华文中宋" panose="0201060004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华文中宋" panose="0201060004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华文中宋" panose="02010600040101010101" pitchFamily="2" charset="-122"/>
                        </a:defRPr>
                      </a:lvl3pPr>
                      <a:lvl4pPr marL="1600200" indent="-228600" eaLnBrk="0" hangingPunct="0">
                        <a:spcBef>
                          <a:spcPct val="20000"/>
                        </a:spcBef>
                        <a:defRPr>
                          <a:solidFill>
                            <a:schemeClr val="tx1"/>
                          </a:solidFill>
                          <a:latin typeface="Arial" panose="020B0604020202020204" pitchFamily="34" charset="0"/>
                          <a:ea typeface="华文中宋" panose="02010600040101010101" pitchFamily="2" charset="-122"/>
                        </a:defRPr>
                      </a:lvl4pPr>
                      <a:lvl5pPr marL="2057400" indent="-228600" eaLnBrk="0" hangingPunct="0">
                        <a:spcBef>
                          <a:spcPct val="20000"/>
                        </a:spcBef>
                        <a:defRPr>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  </a:t>
                      </a:r>
                      <a:r>
                        <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字符设备</a:t>
                      </a:r>
                      <a:endParaRPr kumimoji="0" lang="zh-CN" altLang="en-US" sz="2400" b="1"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0000"/>
                        </a:buClr>
                        <a:defRPr>
                          <a:solidFill>
                            <a:schemeClr val="tx1"/>
                          </a:solidFill>
                          <a:latin typeface="华文中宋" panose="02010600040101010101" pitchFamily="2" charset="-122"/>
                          <a:ea typeface="华文中宋" panose="02010600040101010101" pitchFamily="2" charset="-122"/>
                        </a:defRPr>
                      </a:lvl1pPr>
                      <a:lvl2pPr eaLnBrk="0" hangingPunct="0">
                        <a:spcBef>
                          <a:spcPct val="20000"/>
                        </a:spcBef>
                        <a:defRPr sz="2400">
                          <a:solidFill>
                            <a:schemeClr val="tx1"/>
                          </a:solidFill>
                          <a:latin typeface="Arial" panose="020B0604020202020204" pitchFamily="34" charset="0"/>
                          <a:ea typeface="华文中宋" panose="02010600040101010101" pitchFamily="2" charset="-122"/>
                        </a:defRPr>
                      </a:lvl2pPr>
                      <a:lvl3pPr eaLnBrk="0" hangingPunct="0">
                        <a:spcBef>
                          <a:spcPct val="20000"/>
                        </a:spcBef>
                        <a:defRPr sz="2000">
                          <a:solidFill>
                            <a:schemeClr val="tx1"/>
                          </a:solidFill>
                          <a:latin typeface="Arial" panose="020B0604020202020204" pitchFamily="34" charset="0"/>
                          <a:ea typeface="华文中宋" panose="02010600040101010101" pitchFamily="2" charset="-122"/>
                        </a:defRPr>
                      </a:lvl3pPr>
                      <a:lvl4pPr eaLnBrk="0" hangingPunct="0">
                        <a:spcBef>
                          <a:spcPct val="20000"/>
                        </a:spcBef>
                        <a:defRPr>
                          <a:solidFill>
                            <a:schemeClr val="tx1"/>
                          </a:solidFill>
                          <a:latin typeface="Arial" panose="020B0604020202020204" pitchFamily="34" charset="0"/>
                          <a:ea typeface="华文中宋" panose="02010600040101010101" pitchFamily="2" charset="-122"/>
                        </a:defRPr>
                      </a:lvl4pPr>
                      <a:lvl5pPr eaLnBrk="0" hangingPunct="0">
                        <a:spcBef>
                          <a:spcPct val="20000"/>
                        </a:spcBef>
                        <a:defRPr>
                          <a:solidFill>
                            <a:schemeClr val="tx1"/>
                          </a:solidFill>
                          <a:latin typeface="Arial" panose="020B0604020202020204" pitchFamily="34" charset="0"/>
                          <a:ea typeface="华文中宋" panose="0201060004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CC0000"/>
                        </a:buClr>
                        <a:buSzTx/>
                        <a:buFontTx/>
                        <a:buNone/>
                      </a:pPr>
                      <a:endParaRPr kumimoji="0" lang="zh-CN" altLang="en-US" sz="24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（3）ls命令</a:t>
            </a:r>
            <a:endParaRPr lang="zh-CN" altLang="en-US" dirty="0"/>
          </a:p>
        </p:txBody>
      </p:sp>
      <p:sp>
        <p:nvSpPr>
          <p:cNvPr id="3" name="内容占位符 2"/>
          <p:cNvSpPr>
            <a:spLocks noGrp="1"/>
          </p:cNvSpPr>
          <p:nvPr>
            <p:ph idx="1"/>
          </p:nvPr>
        </p:nvSpPr>
        <p:spPr/>
        <p:txBody>
          <a:bodyPr/>
          <a:lstStyle/>
          <a:p>
            <a:r>
              <a:rPr lang="zh-CN" altLang="en-US" sz="2800" dirty="0"/>
              <a:t>使用通配符：如 *  ？</a:t>
            </a:r>
            <a:endParaRPr lang="en-US" altLang="zh-CN" sz="2800" dirty="0"/>
          </a:p>
          <a:p>
            <a:r>
              <a:rPr lang="zh-CN" altLang="en-US" sz="2800" dirty="0"/>
              <a:t>可以进行参数的模式匹配</a:t>
            </a:r>
            <a:endParaRPr lang="en-US" altLang="zh-CN" sz="2800" dirty="0"/>
          </a:p>
          <a:p>
            <a:r>
              <a:rPr lang="zh-CN" altLang="en-US" sz="2800" dirty="0">
                <a:solidFill>
                  <a:srgbClr val="FF0000"/>
                </a:solidFill>
              </a:rPr>
              <a:t>*  表示匹配</a:t>
            </a:r>
            <a:r>
              <a:rPr lang="en-US" altLang="zh-CN" sz="2800" dirty="0">
                <a:solidFill>
                  <a:srgbClr val="FF0000"/>
                </a:solidFill>
              </a:rPr>
              <a:t>0</a:t>
            </a:r>
            <a:r>
              <a:rPr lang="zh-CN" altLang="en-US" sz="2800" dirty="0">
                <a:solidFill>
                  <a:srgbClr val="FF0000"/>
                </a:solidFill>
              </a:rPr>
              <a:t>个或多个任意字符</a:t>
            </a:r>
            <a:endParaRPr lang="en-US" altLang="zh-CN" sz="2800" dirty="0">
              <a:solidFill>
                <a:srgbClr val="FF0000"/>
              </a:solidFill>
            </a:endParaRPr>
          </a:p>
          <a:p>
            <a:r>
              <a:rPr lang="zh-CN" altLang="en-US" sz="2800" dirty="0">
                <a:solidFill>
                  <a:srgbClr val="FF0000"/>
                </a:solidFill>
              </a:rPr>
              <a:t>？表示匹配任意</a:t>
            </a:r>
            <a:r>
              <a:rPr lang="en-US" altLang="zh-CN" sz="2800" dirty="0">
                <a:solidFill>
                  <a:srgbClr val="FF0000"/>
                </a:solidFill>
              </a:rPr>
              <a:t>1</a:t>
            </a:r>
            <a:r>
              <a:rPr lang="zh-CN" altLang="en-US" sz="2800" dirty="0">
                <a:solidFill>
                  <a:srgbClr val="FF0000"/>
                </a:solidFill>
              </a:rPr>
              <a:t>个字符</a:t>
            </a:r>
            <a:endParaRPr lang="en-US" altLang="zh-CN" sz="2800" dirty="0">
              <a:solidFill>
                <a:srgbClr val="FF0000"/>
              </a:solidFill>
            </a:endParaRPr>
          </a:p>
          <a:p>
            <a:r>
              <a:rPr lang="zh-CN" altLang="en-US" sz="2800" dirty="0"/>
              <a:t>例：</a:t>
            </a:r>
            <a:endParaRPr lang="en-US" altLang="zh-CN" sz="2800" dirty="0"/>
          </a:p>
          <a:p>
            <a:r>
              <a:rPr lang="en-US" altLang="zh-CN" sz="2800" dirty="0">
                <a:solidFill>
                  <a:srgbClr val="0070C0"/>
                </a:solidFill>
              </a:rPr>
              <a:t>ls  a</a:t>
            </a:r>
            <a:r>
              <a:rPr lang="zh-CN" altLang="en-US" sz="2800" dirty="0">
                <a:solidFill>
                  <a:srgbClr val="0070C0"/>
                </a:solidFill>
              </a:rPr>
              <a:t>*</a:t>
            </a:r>
            <a:r>
              <a:rPr lang="en-US" altLang="zh-CN" sz="2800" dirty="0">
                <a:solidFill>
                  <a:srgbClr val="0070C0"/>
                </a:solidFill>
              </a:rPr>
              <a:t>123?abc  </a:t>
            </a:r>
            <a:r>
              <a:rPr lang="zh-CN" altLang="en-US" sz="2800" dirty="0">
                <a:solidFill>
                  <a:srgbClr val="0070C0"/>
                </a:solidFill>
              </a:rPr>
              <a:t>列出当前目录下以</a:t>
            </a:r>
            <a:r>
              <a:rPr lang="en-US" altLang="zh-CN" sz="2800" dirty="0">
                <a:solidFill>
                  <a:srgbClr val="0070C0"/>
                </a:solidFill>
              </a:rPr>
              <a:t>a</a:t>
            </a:r>
            <a:r>
              <a:rPr lang="zh-CN" altLang="en-US" sz="2800" dirty="0">
                <a:solidFill>
                  <a:srgbClr val="0070C0"/>
                </a:solidFill>
              </a:rPr>
              <a:t>开始的，在</a:t>
            </a:r>
            <a:r>
              <a:rPr lang="en-US" altLang="zh-CN" sz="2800" dirty="0">
                <a:solidFill>
                  <a:srgbClr val="0070C0"/>
                </a:solidFill>
              </a:rPr>
              <a:t>a</a:t>
            </a:r>
            <a:r>
              <a:rPr lang="zh-CN" altLang="en-US" sz="2800" dirty="0">
                <a:solidFill>
                  <a:srgbClr val="0070C0"/>
                </a:solidFill>
              </a:rPr>
              <a:t>和</a:t>
            </a:r>
            <a:r>
              <a:rPr lang="en-US" altLang="zh-CN" sz="2800" dirty="0">
                <a:solidFill>
                  <a:srgbClr val="0070C0"/>
                </a:solidFill>
              </a:rPr>
              <a:t>123</a:t>
            </a:r>
            <a:r>
              <a:rPr lang="zh-CN" altLang="en-US" sz="2800" dirty="0">
                <a:solidFill>
                  <a:srgbClr val="0070C0"/>
                </a:solidFill>
              </a:rPr>
              <a:t>之间是</a:t>
            </a:r>
            <a:r>
              <a:rPr lang="en-US" altLang="zh-CN" sz="2800" dirty="0">
                <a:solidFill>
                  <a:srgbClr val="0070C0"/>
                </a:solidFill>
              </a:rPr>
              <a:t>0</a:t>
            </a:r>
            <a:r>
              <a:rPr lang="zh-CN" altLang="en-US" sz="2800" dirty="0">
                <a:solidFill>
                  <a:srgbClr val="0070C0"/>
                </a:solidFill>
              </a:rPr>
              <a:t>个或多个任意字符的，</a:t>
            </a:r>
            <a:r>
              <a:rPr lang="en-US" altLang="zh-CN" sz="2800" dirty="0">
                <a:solidFill>
                  <a:srgbClr val="0070C0"/>
                </a:solidFill>
              </a:rPr>
              <a:t>123</a:t>
            </a:r>
            <a:r>
              <a:rPr lang="zh-CN" altLang="en-US" sz="2800" dirty="0">
                <a:solidFill>
                  <a:srgbClr val="0070C0"/>
                </a:solidFill>
              </a:rPr>
              <a:t>后面是任意</a:t>
            </a:r>
            <a:r>
              <a:rPr lang="en-US" altLang="zh-CN" sz="2800" dirty="0">
                <a:solidFill>
                  <a:srgbClr val="0070C0"/>
                </a:solidFill>
              </a:rPr>
              <a:t>1</a:t>
            </a:r>
            <a:r>
              <a:rPr lang="zh-CN" altLang="en-US" sz="2800" dirty="0">
                <a:solidFill>
                  <a:srgbClr val="0070C0"/>
                </a:solidFill>
              </a:rPr>
              <a:t>个字符的，且末尾是</a:t>
            </a:r>
            <a:r>
              <a:rPr lang="en-US" altLang="zh-CN" sz="2800" dirty="0" err="1">
                <a:solidFill>
                  <a:srgbClr val="0070C0"/>
                </a:solidFill>
              </a:rPr>
              <a:t>abc</a:t>
            </a:r>
            <a:r>
              <a:rPr lang="zh-CN" altLang="en-US" sz="2800" dirty="0">
                <a:solidFill>
                  <a:srgbClr val="0070C0"/>
                </a:solidFill>
              </a:rPr>
              <a:t>的文件名</a:t>
            </a:r>
            <a:endParaRPr lang="en-US" altLang="zh-CN" sz="2800" dirty="0">
              <a:solidFill>
                <a:srgbClr val="0070C0"/>
              </a:solidFill>
            </a:endParaRPr>
          </a:p>
          <a:p>
            <a:r>
              <a:rPr lang="en-US" altLang="zh-CN" sz="2800" dirty="0">
                <a:solidFill>
                  <a:srgbClr val="0070C0"/>
                </a:solidFill>
              </a:rPr>
              <a:t>ls  </a:t>
            </a:r>
            <a:r>
              <a:rPr lang="zh-CN" altLang="en-US" sz="2800" dirty="0">
                <a:solidFill>
                  <a:srgbClr val="0070C0"/>
                </a:solidFill>
              </a:rPr>
              <a:t>*</a:t>
            </a:r>
            <a:r>
              <a:rPr lang="en-US" altLang="zh-CN" sz="2800" dirty="0">
                <a:solidFill>
                  <a:srgbClr val="0070C0"/>
                </a:solidFill>
              </a:rPr>
              <a:t>.c  </a:t>
            </a:r>
            <a:r>
              <a:rPr lang="zh-CN" altLang="en-US" sz="2800" dirty="0">
                <a:solidFill>
                  <a:srgbClr val="0070C0"/>
                </a:solidFill>
              </a:rPr>
              <a:t>列出当前目录下的</a:t>
            </a:r>
            <a:r>
              <a:rPr lang="en-US" altLang="zh-CN" sz="2800" dirty="0">
                <a:solidFill>
                  <a:srgbClr val="0070C0"/>
                </a:solidFill>
              </a:rPr>
              <a:t>C</a:t>
            </a:r>
            <a:r>
              <a:rPr lang="zh-CN" altLang="en-US" sz="2800" dirty="0">
                <a:solidFill>
                  <a:srgbClr val="0070C0"/>
                </a:solidFill>
              </a:rPr>
              <a:t>语言源文件</a:t>
            </a:r>
            <a:endParaRPr lang="en-US" altLang="zh-CN" sz="2800" dirty="0">
              <a:solidFill>
                <a:srgbClr val="0070C0"/>
              </a:solidFill>
            </a:endParaRPr>
          </a:p>
          <a:p>
            <a:endParaRPr lang="zh-CN" altLang="en-US" sz="2800"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（3）ls命令</a:t>
            </a:r>
            <a:endParaRPr lang="zh-CN" altLang="en-US"/>
          </a:p>
        </p:txBody>
      </p:sp>
      <p:graphicFrame>
        <p:nvGraphicFramePr>
          <p:cNvPr id="4" name="内容占位符 3"/>
          <p:cNvGraphicFramePr>
            <a:graphicFrameLocks noGrp="1"/>
          </p:cNvGraphicFramePr>
          <p:nvPr>
            <p:ph idx="1"/>
            <p:custDataLst>
              <p:tags r:id="rId1"/>
            </p:custDataLst>
          </p:nvPr>
        </p:nvGraphicFramePr>
        <p:xfrm>
          <a:off x="463446" y="1600200"/>
          <a:ext cx="8223355" cy="3352800"/>
        </p:xfrm>
        <a:graphic>
          <a:graphicData uri="http://schemas.openxmlformats.org/drawingml/2006/table">
            <a:tbl>
              <a:tblPr>
                <a:tableStyleId>{5C22544A-7EE6-4342-B048-85BDC9FD1C3A}</a:tableStyleId>
              </a:tblPr>
              <a:tblGrid>
                <a:gridCol w="1365354"/>
                <a:gridCol w="3048000"/>
                <a:gridCol w="3810001"/>
              </a:tblGrid>
              <a:tr h="217170">
                <a:tc>
                  <a:txBody>
                    <a:bodyPr/>
                    <a:lstStyle/>
                    <a:p>
                      <a:pPr algn="ctr">
                        <a:spcAft>
                          <a:spcPts val="0"/>
                        </a:spcAft>
                      </a:pPr>
                      <a:r>
                        <a:rPr lang="zh-CN" sz="2000" kern="100">
                          <a:effectLst/>
                        </a:rPr>
                        <a:t>通配符</a:t>
                      </a:r>
                      <a:endParaRPr lang="zh-CN" sz="2000" kern="100">
                        <a:effectLst/>
                        <a:latin typeface="Times New Roman" panose="02020603050405020304" pitchFamily="18" charset="0"/>
                        <a:ea typeface="宋体" panose="02010600030101010101" pitchFamily="2" charset="-122"/>
                      </a:endParaRPr>
                    </a:p>
                  </a:txBody>
                  <a:tcPr marL="68580" marR="68580" marT="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spcAft>
                          <a:spcPts val="0"/>
                        </a:spcAft>
                      </a:pPr>
                      <a:r>
                        <a:rPr lang="zh-CN" sz="2000" kern="100">
                          <a:effectLst/>
                        </a:rPr>
                        <a:t>含义</a:t>
                      </a:r>
                      <a:endParaRPr lang="zh-CN" sz="2000" kern="100">
                        <a:effectLst/>
                        <a:latin typeface="Times New Roman" panose="02020603050405020304" pitchFamily="18" charset="0"/>
                        <a:ea typeface="宋体" panose="02010600030101010101" pitchFamily="2" charset="-122"/>
                      </a:endParaRPr>
                    </a:p>
                  </a:txBody>
                  <a:tcPr marL="68580" marR="68580" marT="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spcAft>
                          <a:spcPts val="0"/>
                        </a:spcAft>
                      </a:pPr>
                      <a:r>
                        <a:rPr lang="zh-CN" sz="2000" kern="100">
                          <a:effectLst/>
                        </a:rPr>
                        <a:t>举例</a:t>
                      </a:r>
                      <a:endParaRPr lang="zh-CN" sz="2000" kern="100">
                        <a:effectLst/>
                        <a:latin typeface="Times New Roman" panose="02020603050405020304" pitchFamily="18" charset="0"/>
                        <a:ea typeface="宋体" panose="02010600030101010101" pitchFamily="2" charset="-122"/>
                      </a:endParaRPr>
                    </a:p>
                  </a:txBody>
                  <a:tcPr marL="68580" marR="68580" marT="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74625">
                <a:tc>
                  <a:txBody>
                    <a:bodyPr/>
                    <a:lstStyle/>
                    <a:p>
                      <a:pPr algn="ctr">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zh-CN" sz="2000" kern="100">
                          <a:effectLst/>
                        </a:rPr>
                        <a:t>与任何字符匹配</a:t>
                      </a:r>
                      <a:endParaRPr lang="zh-CN" sz="2000" kern="100">
                        <a:effectLst/>
                        <a:latin typeface="Times New Roman" panose="02020603050405020304" pitchFamily="18" charset="0"/>
                        <a:ea typeface="宋体" panose="02010600030101010101" pitchFamily="2" charset="-122"/>
                      </a:endParaRPr>
                    </a:p>
                  </a:txBody>
                  <a:tcPr marL="68580" marR="68580" marT="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en-US" sz="2000" kern="100">
                          <a:effectLst/>
                        </a:rPr>
                        <a:t>ls hd* </a:t>
                      </a:r>
                      <a:r>
                        <a:rPr lang="zh-CN" sz="2000" kern="100">
                          <a:effectLst/>
                        </a:rPr>
                        <a:t>显示以</a:t>
                      </a:r>
                      <a:r>
                        <a:rPr lang="en-US" sz="2000" kern="100">
                          <a:effectLst/>
                        </a:rPr>
                        <a:t>hd</a:t>
                      </a:r>
                      <a:r>
                        <a:rPr lang="zh-CN" sz="2000" kern="100">
                          <a:effectLst/>
                        </a:rPr>
                        <a:t>开头的文件名</a:t>
                      </a:r>
                      <a:endParaRPr lang="zh-CN" sz="2000" kern="100">
                        <a:effectLst/>
                        <a:latin typeface="Times New Roman" panose="02020603050405020304" pitchFamily="18" charset="0"/>
                        <a:ea typeface="宋体" panose="02010600030101010101" pitchFamily="2" charset="-122"/>
                      </a:endParaRPr>
                    </a:p>
                  </a:txBody>
                  <a:tcPr marL="68580" marR="68580" marT="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96850">
                <a:tc>
                  <a:txBody>
                    <a:bodyPr/>
                    <a:lstStyle/>
                    <a:p>
                      <a:pPr algn="ctr">
                        <a:spcAft>
                          <a:spcPts val="0"/>
                        </a:spcAft>
                      </a:pPr>
                      <a:r>
                        <a:rPr lang="zh-CN" sz="2000" kern="10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zh-CN" sz="2000" kern="100">
                          <a:effectLst/>
                        </a:rPr>
                        <a:t>与一个字符匹配</a:t>
                      </a:r>
                      <a:endParaRPr lang="zh-CN" sz="2000" kern="100">
                        <a:effectLst/>
                        <a:latin typeface="Times New Roman" panose="02020603050405020304" pitchFamily="18" charset="0"/>
                        <a:ea typeface="宋体" panose="02010600030101010101" pitchFamily="2" charset="-122"/>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en-US" sz="2000" kern="100" dirty="0">
                          <a:effectLst/>
                        </a:rPr>
                        <a:t>ls t</a:t>
                      </a:r>
                      <a:r>
                        <a:rPr lang="zh-CN" sz="2000" kern="100" dirty="0">
                          <a:effectLst/>
                        </a:rPr>
                        <a:t>？ 显示</a:t>
                      </a:r>
                      <a:r>
                        <a:rPr lang="en-US" sz="2000" kern="100" dirty="0">
                          <a:effectLst/>
                        </a:rPr>
                        <a:t>t</a:t>
                      </a:r>
                      <a:r>
                        <a:rPr lang="zh-CN" sz="2000" kern="100" dirty="0">
                          <a:effectLst/>
                        </a:rPr>
                        <a:t>开头的所有２字符文件名</a:t>
                      </a:r>
                      <a:endParaRPr lang="zh-CN" sz="2000" kern="100" dirty="0">
                        <a:effectLst/>
                        <a:latin typeface="Times New Roman" panose="02020603050405020304" pitchFamily="18" charset="0"/>
                        <a:ea typeface="宋体" panose="02010600030101010101" pitchFamily="2" charset="-122"/>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0">
                <a:tc>
                  <a:txBody>
                    <a:bodyPr/>
                    <a:lstStyle/>
                    <a:p>
                      <a:pPr algn="ctr">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zh-CN" sz="2000" kern="100">
                          <a:effectLst/>
                        </a:rPr>
                        <a:t>与括号中任一个字符匹配</a:t>
                      </a:r>
                      <a:endParaRPr lang="zh-CN" sz="2000" kern="100">
                        <a:effectLst/>
                        <a:latin typeface="Times New Roman" panose="02020603050405020304" pitchFamily="18" charset="0"/>
                        <a:ea typeface="宋体" panose="02010600030101010101" pitchFamily="2" charset="-122"/>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en-US" sz="2000" kern="100">
                          <a:effectLst/>
                        </a:rPr>
                        <a:t>ls a[136]  </a:t>
                      </a:r>
                      <a:r>
                        <a:rPr lang="zh-CN" sz="2000" kern="100">
                          <a:effectLst/>
                        </a:rPr>
                        <a:t>只与</a:t>
                      </a:r>
                      <a:r>
                        <a:rPr lang="en-US" sz="2000" kern="100">
                          <a:effectLst/>
                        </a:rPr>
                        <a:t>a1</a:t>
                      </a:r>
                      <a:r>
                        <a:rPr lang="zh-CN" sz="2000" kern="100">
                          <a:effectLst/>
                        </a:rPr>
                        <a:t>、</a:t>
                      </a:r>
                      <a:r>
                        <a:rPr lang="en-US" sz="2000" kern="100">
                          <a:effectLst/>
                        </a:rPr>
                        <a:t>a3</a:t>
                      </a:r>
                      <a:r>
                        <a:rPr lang="zh-CN" sz="2000" kern="100">
                          <a:effectLst/>
                        </a:rPr>
                        <a:t>、</a:t>
                      </a:r>
                      <a:r>
                        <a:rPr lang="en-US" sz="2000" kern="100">
                          <a:effectLst/>
                        </a:rPr>
                        <a:t>a6</a:t>
                      </a:r>
                      <a:r>
                        <a:rPr lang="zh-CN" sz="2000" kern="100">
                          <a:effectLst/>
                        </a:rPr>
                        <a:t>匹配</a:t>
                      </a:r>
                      <a:endParaRPr lang="zh-CN" sz="2000" kern="100">
                        <a:effectLst/>
                        <a:latin typeface="Times New Roman" panose="02020603050405020304" pitchFamily="18" charset="0"/>
                        <a:ea typeface="宋体" panose="02010600030101010101" pitchFamily="2" charset="-122"/>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0">
                <a:tc>
                  <a:txBody>
                    <a:bodyPr/>
                    <a:lstStyle/>
                    <a:p>
                      <a:pPr algn="ctr">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zh-CN" sz="2000" kern="100">
                          <a:effectLst/>
                        </a:rPr>
                        <a:t>与括号中的字符范围匹配</a:t>
                      </a:r>
                      <a:endParaRPr lang="zh-CN" sz="2000" kern="100">
                        <a:effectLst/>
                        <a:latin typeface="Times New Roman" panose="02020603050405020304" pitchFamily="18" charset="0"/>
                        <a:ea typeface="宋体" panose="02010600030101010101" pitchFamily="2" charset="-122"/>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pt-BR" sz="2000" kern="100" dirty="0">
                          <a:effectLst/>
                        </a:rPr>
                        <a:t>ls a[b-e]  </a:t>
                      </a:r>
                      <a:endParaRPr lang="pt-BR" sz="2000" kern="100" dirty="0">
                        <a:effectLst/>
                      </a:endParaRPr>
                    </a:p>
                    <a:p>
                      <a:pPr algn="just">
                        <a:spcAft>
                          <a:spcPts val="0"/>
                        </a:spcAft>
                      </a:pPr>
                      <a:r>
                        <a:rPr lang="zh-CN" sz="2000" kern="100" dirty="0">
                          <a:effectLst/>
                        </a:rPr>
                        <a:t>只与</a:t>
                      </a:r>
                      <a:r>
                        <a:rPr lang="pt-BR" sz="2000" kern="100" dirty="0">
                          <a:effectLst/>
                        </a:rPr>
                        <a:t>ab</a:t>
                      </a:r>
                      <a:r>
                        <a:rPr lang="zh-CN" sz="2000" kern="100" dirty="0">
                          <a:effectLst/>
                        </a:rPr>
                        <a:t>、</a:t>
                      </a:r>
                      <a:r>
                        <a:rPr lang="pt-BR" sz="2000" kern="100" dirty="0">
                          <a:effectLst/>
                        </a:rPr>
                        <a:t>ac</a:t>
                      </a:r>
                      <a:r>
                        <a:rPr lang="zh-CN" sz="2000" kern="100" dirty="0">
                          <a:effectLst/>
                        </a:rPr>
                        <a:t>、</a:t>
                      </a:r>
                      <a:r>
                        <a:rPr lang="pt-BR" sz="2000" kern="100" dirty="0">
                          <a:effectLst/>
                        </a:rPr>
                        <a:t>ad</a:t>
                      </a:r>
                      <a:r>
                        <a:rPr lang="zh-CN" sz="2000" kern="100" dirty="0">
                          <a:effectLst/>
                        </a:rPr>
                        <a:t>、</a:t>
                      </a:r>
                      <a:r>
                        <a:rPr lang="pt-BR" sz="2000" kern="100" dirty="0">
                          <a:effectLst/>
                        </a:rPr>
                        <a:t>ae</a:t>
                      </a:r>
                      <a:r>
                        <a:rPr lang="zh-CN" sz="2000" kern="100" dirty="0">
                          <a:effectLst/>
                        </a:rPr>
                        <a:t>匹配</a:t>
                      </a:r>
                      <a:endParaRPr lang="zh-CN" sz="2000" kern="100" dirty="0">
                        <a:effectLst/>
                        <a:latin typeface="Times New Roman" panose="02020603050405020304" pitchFamily="18" charset="0"/>
                        <a:ea typeface="宋体" panose="02010600030101010101" pitchFamily="2" charset="-122"/>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0">
                <a:tc>
                  <a:txBody>
                    <a:bodyPr/>
                    <a:lstStyle/>
                    <a:p>
                      <a:pPr algn="ctr">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zh-CN" sz="2000" kern="100">
                          <a:effectLst/>
                        </a:rPr>
                        <a:t>对括号中的字符集或范围取反匹配</a:t>
                      </a:r>
                      <a:endParaRPr lang="zh-CN" sz="2000" kern="100">
                        <a:effectLst/>
                        <a:latin typeface="Times New Roman" panose="02020603050405020304" pitchFamily="18" charset="0"/>
                        <a:ea typeface="宋体" panose="02010600030101010101" pitchFamily="2" charset="-122"/>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en-US" sz="2000" kern="100" dirty="0">
                          <a:effectLst/>
                        </a:rPr>
                        <a:t>ls </a:t>
                      </a:r>
                      <a:r>
                        <a:rPr lang="en-US" sz="2000" kern="100" dirty="0" err="1">
                          <a:effectLst/>
                        </a:rPr>
                        <a:t>hda</a:t>
                      </a:r>
                      <a:r>
                        <a:rPr lang="en-US" sz="2000" kern="100" dirty="0">
                          <a:effectLst/>
                        </a:rPr>
                        <a:t>[^b-d]  </a:t>
                      </a:r>
                      <a:endParaRPr lang="en-US" sz="2000" kern="100" dirty="0">
                        <a:effectLst/>
                      </a:endParaRPr>
                    </a:p>
                    <a:p>
                      <a:pPr algn="just">
                        <a:spcAft>
                          <a:spcPts val="0"/>
                        </a:spcAft>
                      </a:pPr>
                      <a:r>
                        <a:rPr lang="zh-CN" sz="2000" kern="100" dirty="0">
                          <a:effectLst/>
                        </a:rPr>
                        <a:t>只与非</a:t>
                      </a:r>
                      <a:r>
                        <a:rPr lang="en-US" sz="2000" kern="100" dirty="0" err="1">
                          <a:effectLst/>
                        </a:rPr>
                        <a:t>hdab</a:t>
                      </a:r>
                      <a:r>
                        <a:rPr lang="zh-CN" sz="2000" kern="100" dirty="0">
                          <a:effectLst/>
                        </a:rPr>
                        <a:t>、</a:t>
                      </a:r>
                      <a:r>
                        <a:rPr lang="en-US" sz="2000" kern="100" dirty="0" err="1">
                          <a:effectLst/>
                        </a:rPr>
                        <a:t>hdac</a:t>
                      </a:r>
                      <a:r>
                        <a:rPr lang="zh-CN" sz="2000" kern="100" dirty="0">
                          <a:effectLst/>
                        </a:rPr>
                        <a:t>、</a:t>
                      </a:r>
                      <a:r>
                        <a:rPr lang="en-US" sz="2000" kern="100" dirty="0" err="1">
                          <a:effectLst/>
                        </a:rPr>
                        <a:t>hdad</a:t>
                      </a:r>
                      <a:r>
                        <a:rPr lang="zh-CN" sz="2000" kern="100" dirty="0">
                          <a:effectLst/>
                        </a:rPr>
                        <a:t>匹配</a:t>
                      </a:r>
                      <a:endParaRPr lang="zh-CN" sz="2000" kern="100" dirty="0">
                        <a:effectLst/>
                        <a:latin typeface="Times New Roman" panose="02020603050405020304" pitchFamily="18" charset="0"/>
                        <a:ea typeface="宋体" panose="02010600030101010101" pitchFamily="2" charset="-122"/>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0">
                <a:tc>
                  <a:txBody>
                    <a:bodyPr/>
                    <a:lstStyle/>
                    <a:p>
                      <a:pPr algn="ctr">
                        <a:spcAft>
                          <a:spcPts val="0"/>
                        </a:spcAft>
                      </a:pPr>
                      <a:r>
                        <a:rPr lang="en-US" sz="2000" kern="100">
                          <a:effectLst/>
                        </a:rPr>
                        <a:t>{…</a:t>
                      </a:r>
                      <a:r>
                        <a:rPr lang="zh-CN" sz="2000" kern="100">
                          <a:effectLst/>
                        </a:rPr>
                        <a:t>，</a:t>
                      </a:r>
                      <a:r>
                        <a:rPr lang="en-US" sz="2000" kern="100">
                          <a:effectLst/>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zh-CN" sz="2000" kern="100">
                          <a:effectLst/>
                        </a:rPr>
                        <a:t>只与括号中的字符串匹配</a:t>
                      </a:r>
                      <a:endParaRPr lang="zh-CN" sz="2000" kern="100">
                        <a:effectLst/>
                        <a:latin typeface="Times New Roman" panose="02020603050405020304" pitchFamily="18" charset="0"/>
                        <a:ea typeface="宋体" panose="02010600030101010101" pitchFamily="2" charset="-122"/>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just">
                        <a:spcAft>
                          <a:spcPts val="0"/>
                        </a:spcAft>
                      </a:pPr>
                      <a:r>
                        <a:rPr lang="en-US" sz="2000" kern="100" dirty="0">
                          <a:effectLst/>
                        </a:rPr>
                        <a:t>ls a{a1,b2,c3}  </a:t>
                      </a:r>
                      <a:endParaRPr lang="en-US" sz="2000" kern="100" dirty="0">
                        <a:effectLst/>
                      </a:endParaRPr>
                    </a:p>
                    <a:p>
                      <a:pPr algn="just">
                        <a:spcAft>
                          <a:spcPts val="0"/>
                        </a:spcAft>
                      </a:pPr>
                      <a:r>
                        <a:rPr lang="zh-CN" sz="2000" kern="100" dirty="0">
                          <a:effectLst/>
                        </a:rPr>
                        <a:t>只与</a:t>
                      </a:r>
                      <a:r>
                        <a:rPr lang="en-US" sz="2000" kern="100" dirty="0">
                          <a:effectLst/>
                        </a:rPr>
                        <a:t>aa1,ab2,ac3</a:t>
                      </a:r>
                      <a:r>
                        <a:rPr lang="zh-CN" sz="2000" kern="100" dirty="0">
                          <a:effectLst/>
                        </a:rPr>
                        <a:t>匹配</a:t>
                      </a:r>
                      <a:endParaRPr lang="zh-CN" sz="2000" kern="100" dirty="0">
                        <a:effectLst/>
                        <a:latin typeface="Times New Roman" panose="02020603050405020304" pitchFamily="18" charset="0"/>
                        <a:ea typeface="宋体" panose="02010600030101010101" pitchFamily="2" charset="-122"/>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57200" y="304800"/>
            <a:ext cx="8229600" cy="1143000"/>
          </a:xfrm>
        </p:spPr>
        <p:txBody>
          <a:bodyPr/>
          <a:lstStyle/>
          <a:p>
            <a:r>
              <a:rPr dirty="0"/>
              <a:t>（4）touch命令</a:t>
            </a:r>
            <a:endParaRPr dirty="0"/>
          </a:p>
        </p:txBody>
      </p:sp>
      <p:sp>
        <p:nvSpPr>
          <p:cNvPr id="29699" name="内容占位符 2"/>
          <p:cNvSpPr>
            <a:spLocks noGrp="1"/>
          </p:cNvSpPr>
          <p:nvPr>
            <p:ph idx="1"/>
          </p:nvPr>
        </p:nvSpPr>
        <p:spPr>
          <a:xfrm>
            <a:off x="838200" y="1414072"/>
            <a:ext cx="7772400" cy="4114800"/>
          </a:xfrm>
        </p:spPr>
        <p:txBody>
          <a:bodyPr/>
          <a:lstStyle/>
          <a:p>
            <a:pPr eaLnBrk="1" hangingPunct="1"/>
            <a:r>
              <a:rPr lang="en-US" altLang="zh-CN" sz="2800" dirty="0"/>
              <a:t>touch [option] &lt;filename&gt;…</a:t>
            </a:r>
            <a:endParaRPr lang="en-US" altLang="zh-CN" sz="2800" dirty="0"/>
          </a:p>
          <a:p>
            <a:pPr lvl="1" eaLnBrk="1" hangingPunct="1"/>
            <a:r>
              <a:rPr lang="zh-CN" altLang="en-US" dirty="0">
                <a:latin typeface="Arial" panose="020B0604020202020204" pitchFamily="34" charset="0"/>
              </a:rPr>
              <a:t>功能是生成新的空文件或者改变现有文件的时间戳</a:t>
            </a:r>
            <a:endParaRPr lang="en-US" altLang="zh-CN" dirty="0">
              <a:latin typeface="Arial" panose="020B0604020202020204" pitchFamily="34" charset="0"/>
            </a:endParaRPr>
          </a:p>
          <a:p>
            <a:pPr marL="0" indent="0">
              <a:buNone/>
            </a:pPr>
            <a:endParaRPr lang="en-US" altLang="zh-CN" sz="2800" dirty="0"/>
          </a:p>
          <a:p>
            <a:pPr lvl="1"/>
            <a:endParaRPr lang="en-US" altLang="zh-CN" dirty="0">
              <a:latin typeface="Arial" panose="020B0604020202020204" pitchFamily="34" charset="0"/>
            </a:endParaRPr>
          </a:p>
          <a:p>
            <a:pPr lvl="1"/>
            <a:endParaRPr lang="en-US" altLang="zh-CN" sz="800" dirty="0">
              <a:latin typeface="Arial" panose="020B0604020202020204" pitchFamily="34" charset="0"/>
            </a:endParaRPr>
          </a:p>
          <a:p>
            <a:endParaRPr lang="en-US" altLang="zh-CN" dirty="0"/>
          </a:p>
        </p:txBody>
      </p:sp>
      <p:pic>
        <p:nvPicPr>
          <p:cNvPr id="29700" name="Picture 8" descr="Ubuntu-2013-11-05-20-29-08"/>
          <p:cNvPicPr>
            <a:picLocks noChangeAspect="1" noChangeArrowheads="1"/>
          </p:cNvPicPr>
          <p:nvPr/>
        </p:nvPicPr>
        <p:blipFill>
          <a:blip r:embed="rId1">
            <a:extLst>
              <a:ext uri="{28A0092B-C50C-407E-A947-70E740481C1C}">
                <a14:useLocalDpi xmlns:a14="http://schemas.microsoft.com/office/drawing/2010/main" val="0"/>
              </a:ext>
            </a:extLst>
          </a:blip>
          <a:srcRect l="25626" t="21001" r="39999" b="70999"/>
          <a:stretch>
            <a:fillRect/>
          </a:stretch>
        </p:blipFill>
        <p:spPr bwMode="auto">
          <a:xfrm>
            <a:off x="1296270" y="3276600"/>
            <a:ext cx="6978316"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（4）touch命令</a:t>
            </a:r>
            <a:endParaRPr dirty="0"/>
          </a:p>
        </p:txBody>
      </p:sp>
      <p:sp>
        <p:nvSpPr>
          <p:cNvPr id="3" name="内容占位符 2"/>
          <p:cNvSpPr>
            <a:spLocks noGrp="1"/>
          </p:cNvSpPr>
          <p:nvPr>
            <p:ph idx="1"/>
          </p:nvPr>
        </p:nvSpPr>
        <p:spPr>
          <a:xfrm>
            <a:off x="685800" y="1600200"/>
            <a:ext cx="7772400" cy="4114800"/>
          </a:xfrm>
        </p:spPr>
        <p:txBody>
          <a:bodyPr/>
          <a:lstStyle/>
          <a:p>
            <a:pPr marL="457200" lvl="1" indent="0">
              <a:lnSpc>
                <a:spcPct val="150000"/>
              </a:lnSpc>
              <a:buNone/>
            </a:pPr>
            <a:r>
              <a:rPr lang="en-US" altLang="zh-CN" b="1" dirty="0">
                <a:latin typeface="Times New Roman" panose="02020603050405020304" pitchFamily="18" charset="0"/>
                <a:cs typeface="Times New Roman" panose="02020603050405020304" pitchFamily="18" charset="0"/>
              </a:rPr>
              <a:t>-r   </a:t>
            </a:r>
            <a:r>
              <a:rPr lang="zh-CN" altLang="en-US" dirty="0">
                <a:latin typeface="Arial" panose="020B0604020202020204" pitchFamily="34" charset="0"/>
              </a:rPr>
              <a:t>把指定文档或目录的日期时间，统统设成和参考文档或目录的日期时间相同。</a:t>
            </a:r>
            <a:endParaRPr lang="en-US" altLang="zh-CN" dirty="0">
              <a:latin typeface="Arial" panose="020B0604020202020204" pitchFamily="34" charset="0"/>
            </a:endParaRPr>
          </a:p>
          <a:p>
            <a:pPr marL="457200" lvl="1" indent="0">
              <a:lnSpc>
                <a:spcPct val="150000"/>
              </a:lnSpc>
              <a:buNone/>
            </a:pPr>
            <a:r>
              <a:rPr lang="en-US" altLang="zh-CN" dirty="0">
                <a:latin typeface="Times New Roman" panose="02020603050405020304" pitchFamily="18" charset="0"/>
                <a:cs typeface="Times New Roman" panose="02020603050405020304" pitchFamily="18" charset="0"/>
              </a:rPr>
              <a:t>-c   </a:t>
            </a:r>
            <a:r>
              <a:rPr lang="zh-CN" altLang="en-US" dirty="0">
                <a:latin typeface="Arial" panose="020B0604020202020204" pitchFamily="34" charset="0"/>
              </a:rPr>
              <a:t>不建立任何文件。  </a:t>
            </a:r>
            <a:endParaRPr lang="zh-CN" altLang="en-US" dirty="0">
              <a:latin typeface="Arial" panose="020B0604020202020204" pitchFamily="34" charset="0"/>
            </a:endParaRPr>
          </a:p>
          <a:p>
            <a:pPr marL="457200" lvl="1" indent="0">
              <a:lnSpc>
                <a:spcPct val="150000"/>
              </a:lnSpc>
              <a:buNone/>
            </a:pPr>
            <a:r>
              <a:rPr lang="en-US" altLang="zh-CN" dirty="0">
                <a:latin typeface="Times New Roman" panose="02020603050405020304" pitchFamily="18" charset="0"/>
                <a:cs typeface="Times New Roman" panose="02020603050405020304" pitchFamily="18" charset="0"/>
              </a:rPr>
              <a:t>-t </a:t>
            </a:r>
            <a:r>
              <a:rPr lang="en-US" altLang="zh-CN" dirty="0">
                <a:latin typeface="Arial" panose="020B0604020202020204" pitchFamily="34" charset="0"/>
              </a:rPr>
              <a:t>&lt;</a:t>
            </a:r>
            <a:r>
              <a:rPr lang="zh-CN" altLang="en-US" dirty="0">
                <a:latin typeface="Arial" panose="020B0604020202020204" pitchFamily="34" charset="0"/>
              </a:rPr>
              <a:t>日期时间</a:t>
            </a:r>
            <a:r>
              <a:rPr lang="en-US" altLang="zh-CN" dirty="0">
                <a:latin typeface="Arial" panose="020B0604020202020204" pitchFamily="34" charset="0"/>
              </a:rPr>
              <a:t>&gt; </a:t>
            </a:r>
            <a:r>
              <a:rPr lang="zh-CN" altLang="en-US" dirty="0">
                <a:latin typeface="Arial" panose="020B0604020202020204" pitchFamily="34" charset="0"/>
              </a:rPr>
              <a:t>　使用指定的日期时间，而非现在的时间。 </a:t>
            </a:r>
            <a:endParaRPr lang="zh-CN" altLang="en-US" dirty="0">
              <a:latin typeface="Arial" panose="020B0604020202020204" pitchFamily="34" charset="0"/>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solidFill>
                  <a:srgbClr val="C00000"/>
                </a:solidFill>
                <a:sym typeface="+mn-ea"/>
              </a:rPr>
              <a:t>2.2 </a:t>
            </a:r>
            <a:r>
              <a:rPr dirty="0">
                <a:solidFill>
                  <a:srgbClr val="C00000"/>
                </a:solidFill>
                <a:sym typeface="+mn-ea"/>
              </a:rPr>
              <a:t>Linux Shell与常用命令</a:t>
            </a:r>
            <a:endParaRPr lang="en-US" altLang="zh-CN">
              <a:solidFill>
                <a:srgbClr val="C00000"/>
              </a:solidFill>
            </a:endParaRPr>
          </a:p>
        </p:txBody>
      </p:sp>
      <p:sp>
        <p:nvSpPr>
          <p:cNvPr id="12291" name="Rectangle 3"/>
          <p:cNvSpPr>
            <a:spLocks noGrp="1" noChangeArrowheads="1"/>
          </p:cNvSpPr>
          <p:nvPr>
            <p:ph type="body" idx="1"/>
          </p:nvPr>
        </p:nvSpPr>
        <p:spPr>
          <a:xfrm>
            <a:off x="914400" y="1143000"/>
            <a:ext cx="7772400" cy="4267200"/>
          </a:xfrm>
        </p:spPr>
        <p:txBody>
          <a:bodyPr/>
          <a:lstStyle/>
          <a:p>
            <a:endParaRPr sz="2800" dirty="0"/>
          </a:p>
          <a:p>
            <a:pPr latinLnBrk="0">
              <a:lnSpc>
                <a:spcPct val="200000"/>
              </a:lnSpc>
              <a:spcBef>
                <a:spcPts val="0"/>
              </a:spcBef>
            </a:pPr>
            <a:r>
              <a:rPr sz="2800" dirty="0"/>
              <a:t>2.2.1  Linux Shell简介</a:t>
            </a:r>
            <a:endParaRPr sz="2800" dirty="0"/>
          </a:p>
          <a:p>
            <a:pPr latinLnBrk="0">
              <a:lnSpc>
                <a:spcPct val="200000"/>
              </a:lnSpc>
              <a:spcBef>
                <a:spcPts val="0"/>
              </a:spcBef>
            </a:pPr>
            <a:r>
              <a:rPr sz="2800" dirty="0"/>
              <a:t>2.2.2  Linux常用命令与使用</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dirty="0"/>
              <a:t>（5）mkdir命令</a:t>
            </a:r>
            <a:endParaRPr dirty="0"/>
          </a:p>
        </p:txBody>
      </p:sp>
      <p:sp>
        <p:nvSpPr>
          <p:cNvPr id="30723" name="内容占位符 2"/>
          <p:cNvSpPr>
            <a:spLocks noGrp="1"/>
          </p:cNvSpPr>
          <p:nvPr>
            <p:ph idx="1"/>
          </p:nvPr>
        </p:nvSpPr>
        <p:spPr/>
        <p:txBody>
          <a:bodyPr/>
          <a:lstStyle/>
          <a:p>
            <a:pPr eaLnBrk="1" hangingPunct="1">
              <a:lnSpc>
                <a:spcPct val="150000"/>
              </a:lnSpc>
            </a:pPr>
            <a:r>
              <a:rPr lang="en-US" altLang="zh-CN" sz="2800" dirty="0" err="1"/>
              <a:t>mkdir</a:t>
            </a:r>
            <a:r>
              <a:rPr lang="en-US" altLang="zh-CN" sz="2800" dirty="0"/>
              <a:t>  [option]  </a:t>
            </a:r>
            <a:r>
              <a:rPr lang="en-US" altLang="zh-CN" sz="2800" dirty="0" err="1"/>
              <a:t>dirname</a:t>
            </a:r>
            <a:endParaRPr lang="en-US" altLang="zh-CN" sz="2800" dirty="0"/>
          </a:p>
          <a:p>
            <a:pPr lvl="1" eaLnBrk="1" hangingPunct="1">
              <a:lnSpc>
                <a:spcPct val="150000"/>
              </a:lnSpc>
            </a:pPr>
            <a:r>
              <a:rPr lang="zh-CN" altLang="en-US" dirty="0">
                <a:latin typeface="Arial" panose="020B0604020202020204" pitchFamily="34" charset="0"/>
              </a:rPr>
              <a:t>功能是建立目录并同时设置目录的权限。</a:t>
            </a:r>
            <a:endParaRPr lang="en-US" altLang="zh-CN" dirty="0">
              <a:latin typeface="Arial" panose="020B0604020202020204" pitchFamily="34" charset="0"/>
            </a:endParaRP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zh-CN" altLang="en-US" sz="1800" dirty="0"/>
          </a:p>
          <a:p>
            <a:pPr eaLnBrk="1" hangingPunct="1"/>
            <a:endParaRPr lang="en-US" altLang="zh-CN" dirty="0"/>
          </a:p>
          <a:p>
            <a:pPr eaLnBrk="1" hangingPunct="1"/>
            <a:endParaRPr lang="en-US" altLang="zh-CN" dirty="0"/>
          </a:p>
          <a:p>
            <a:pPr eaLnBrk="1" hangingPunct="1"/>
            <a:endParaRPr lang="en-US" altLang="zh-CN" dirty="0"/>
          </a:p>
          <a:p>
            <a:pPr lvl="2"/>
            <a:endParaRPr lang="en-US" altLang="zh-CN" dirty="0">
              <a:latin typeface="Arial" panose="020B0604020202020204" pitchFamily="34" charset="0"/>
            </a:endParaRPr>
          </a:p>
          <a:p>
            <a:pPr eaLnBrk="1" hangingPunct="1"/>
            <a:endParaRPr lang="en-US" altLang="zh-CN" dirty="0"/>
          </a:p>
        </p:txBody>
      </p:sp>
      <p:pic>
        <p:nvPicPr>
          <p:cNvPr id="3072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4049" y="3429000"/>
            <a:ext cx="8507643" cy="192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（5）mkdir命令</a:t>
            </a:r>
            <a:endParaRPr dirty="0"/>
          </a:p>
        </p:txBody>
      </p:sp>
      <p:sp>
        <p:nvSpPr>
          <p:cNvPr id="3" name="内容占位符 2"/>
          <p:cNvSpPr>
            <a:spLocks noGrp="1"/>
          </p:cNvSpPr>
          <p:nvPr>
            <p:ph idx="1"/>
          </p:nvPr>
        </p:nvSpPr>
        <p:spPr/>
        <p:txBody>
          <a:bodyPr/>
          <a:lstStyle/>
          <a:p>
            <a:r>
              <a:rPr lang="en-US" altLang="zh-CN" sz="2800" dirty="0"/>
              <a:t>-p   </a:t>
            </a:r>
            <a:r>
              <a:rPr lang="zh-CN" altLang="en-US" sz="2800" dirty="0"/>
              <a:t>若所要建立目录的上层目录目前尚未建立，则会一并建立上层目录。</a:t>
            </a:r>
            <a:endParaRPr lang="en-US" altLang="zh-CN" sz="2800" dirty="0"/>
          </a:p>
          <a:p>
            <a:endParaRPr lang="zh-CN" altLang="en-US" sz="2800" dirty="0"/>
          </a:p>
          <a:p>
            <a:r>
              <a:rPr lang="en-US" altLang="zh-CN" sz="2800" dirty="0"/>
              <a:t>-v   </a:t>
            </a:r>
            <a:r>
              <a:rPr lang="zh-CN" altLang="en-US" sz="2800" dirty="0"/>
              <a:t>执行时显示详细的信息。</a:t>
            </a:r>
            <a:endParaRPr lang="en-US" altLang="zh-CN" sz="2800" dirty="0"/>
          </a:p>
          <a:p>
            <a:endParaRPr lang="zh-CN" altLang="en-US" sz="2800" dirty="0"/>
          </a:p>
          <a:p>
            <a:r>
              <a:rPr lang="en-US" altLang="zh-CN" sz="2800" dirty="0"/>
              <a:t>--help   </a:t>
            </a:r>
            <a:r>
              <a:rPr lang="zh-CN" altLang="en-US" sz="2800" dirty="0"/>
              <a:t>显示帮助。</a:t>
            </a:r>
            <a:endParaRPr lang="zh-CN" altLang="en-US" sz="2800"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dirty="0"/>
              <a:t>（</a:t>
            </a:r>
            <a:r>
              <a:rPr lang="en-US" dirty="0"/>
              <a:t>6</a:t>
            </a:r>
            <a:r>
              <a:rPr dirty="0"/>
              <a:t>）cp 命令</a:t>
            </a:r>
            <a:endParaRPr dirty="0"/>
          </a:p>
        </p:txBody>
      </p:sp>
      <p:sp>
        <p:nvSpPr>
          <p:cNvPr id="31747" name="内容占位符 2"/>
          <p:cNvSpPr>
            <a:spLocks noGrp="1"/>
          </p:cNvSpPr>
          <p:nvPr>
            <p:ph idx="1"/>
          </p:nvPr>
        </p:nvSpPr>
        <p:spPr/>
        <p:txBody>
          <a:bodyPr/>
          <a:lstStyle/>
          <a:p>
            <a:pPr eaLnBrk="1" hangingPunct="1">
              <a:lnSpc>
                <a:spcPct val="150000"/>
              </a:lnSpc>
            </a:pPr>
            <a:r>
              <a:rPr lang="en-US" altLang="zh-CN" sz="2800" dirty="0"/>
              <a:t>cp [option] </a:t>
            </a:r>
            <a:r>
              <a:rPr lang="en-US" altLang="zh-CN" sz="2400" dirty="0"/>
              <a:t>&lt;source-file&gt; &lt;</a:t>
            </a:r>
            <a:r>
              <a:rPr lang="en-US" altLang="zh-CN" sz="2400" dirty="0" err="1"/>
              <a:t>destinnation</a:t>
            </a:r>
            <a:r>
              <a:rPr lang="en-US" altLang="zh-CN" sz="2400" dirty="0"/>
              <a:t>-file&gt;</a:t>
            </a:r>
            <a:endParaRPr lang="en-US" altLang="zh-CN" sz="2400" dirty="0"/>
          </a:p>
          <a:p>
            <a:pPr lvl="1" eaLnBrk="1" hangingPunct="1">
              <a:lnSpc>
                <a:spcPct val="150000"/>
              </a:lnSpc>
            </a:pPr>
            <a:r>
              <a:rPr lang="zh-CN" altLang="en-US" dirty="0">
                <a:latin typeface="Arial" panose="020B0604020202020204" pitchFamily="34" charset="0"/>
              </a:rPr>
              <a:t>功能是实现文件和目录的复制</a:t>
            </a:r>
            <a:endParaRPr lang="en-US" altLang="zh-CN" sz="2800" dirty="0">
              <a:latin typeface="Arial" panose="020B0604020202020204" pitchFamily="34" charset="0"/>
            </a:endParaRPr>
          </a:p>
          <a:p>
            <a:pPr lvl="2">
              <a:lnSpc>
                <a:spcPct val="150000"/>
              </a:lnSpc>
            </a:pPr>
            <a:r>
              <a:rPr lang="zh-CN" altLang="en-US" sz="2800" dirty="0">
                <a:latin typeface="Arial" panose="020B0604020202020204" pitchFamily="34" charset="0"/>
              </a:rPr>
              <a:t>注：</a:t>
            </a:r>
            <a:endParaRPr lang="zh-CN" altLang="en-US" sz="2800" dirty="0">
              <a:latin typeface="Arial" panose="020B0604020202020204" pitchFamily="34" charset="0"/>
            </a:endParaRPr>
          </a:p>
          <a:p>
            <a:pPr lvl="2">
              <a:lnSpc>
                <a:spcPct val="150000"/>
              </a:lnSpc>
            </a:pPr>
            <a:r>
              <a:rPr lang="en-US" altLang="zh-CN" sz="2800" dirty="0">
                <a:latin typeface="Arial" panose="020B0604020202020204" pitchFamily="34" charset="0"/>
              </a:rPr>
              <a:t>-</a:t>
            </a:r>
            <a:r>
              <a:rPr lang="en-US" altLang="zh-CN" sz="2800" dirty="0" err="1">
                <a:latin typeface="Arial" panose="020B0604020202020204" pitchFamily="34" charset="0"/>
              </a:rPr>
              <a:t>i</a:t>
            </a:r>
            <a:r>
              <a:rPr lang="en-US" altLang="zh-CN" sz="2800" dirty="0">
                <a:latin typeface="Arial" panose="020B0604020202020204" pitchFamily="34" charset="0"/>
              </a:rPr>
              <a:t>  </a:t>
            </a:r>
            <a:r>
              <a:rPr lang="zh-CN" altLang="en-US" sz="2800" dirty="0">
                <a:latin typeface="Arial" panose="020B0604020202020204" pitchFamily="34" charset="0"/>
              </a:rPr>
              <a:t>覆盖既有文件之前先询问用户。 </a:t>
            </a:r>
            <a:endParaRPr lang="zh-CN" altLang="en-US" sz="2800" dirty="0">
              <a:latin typeface="Arial" panose="020B0604020202020204" pitchFamily="34" charset="0"/>
            </a:endParaRPr>
          </a:p>
          <a:p>
            <a:pPr lvl="2">
              <a:lnSpc>
                <a:spcPct val="150000"/>
              </a:lnSpc>
            </a:pPr>
            <a:r>
              <a:rPr lang="en-US" altLang="zh-CN" sz="2800" dirty="0">
                <a:latin typeface="Arial" panose="020B0604020202020204" pitchFamily="34" charset="0"/>
              </a:rPr>
              <a:t>-r  </a:t>
            </a:r>
            <a:r>
              <a:rPr lang="zh-CN" altLang="en-US" sz="2800" dirty="0">
                <a:latin typeface="Arial" panose="020B0604020202020204" pitchFamily="34" charset="0"/>
              </a:rPr>
              <a:t>递归处理，将指定目录下的文件与子目录一并处理。 </a:t>
            </a:r>
            <a:endParaRPr lang="zh-CN" altLang="en-US" sz="2800" dirty="0">
              <a:latin typeface="Arial" panose="020B0604020202020204" pitchFamily="34" charset="0"/>
            </a:endParaRPr>
          </a:p>
          <a:p>
            <a:pPr lvl="2"/>
            <a:endParaRPr lang="zh-CN" altLang="en-US" sz="1800" dirty="0">
              <a:latin typeface="Arial" panose="020B0604020202020204" pitchFamily="34" charset="0"/>
            </a:endParaRPr>
          </a:p>
          <a:p>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a:t>
            </a:r>
            <a:r>
              <a:rPr lang="en-US" dirty="0"/>
              <a:t>6</a:t>
            </a:r>
            <a:r>
              <a:rPr dirty="0"/>
              <a:t>）cp 命令</a:t>
            </a:r>
            <a:endParaRPr dirty="0"/>
          </a:p>
        </p:txBody>
      </p:sp>
      <p:sp>
        <p:nvSpPr>
          <p:cNvPr id="3" name="内容占位符 2"/>
          <p:cNvSpPr>
            <a:spLocks noGrp="1"/>
          </p:cNvSpPr>
          <p:nvPr>
            <p:ph idx="1"/>
          </p:nvPr>
        </p:nvSpPr>
        <p:spPr/>
        <p:txBody>
          <a:bodyPr/>
          <a:lstStyle/>
          <a:p>
            <a:pPr lvl="1"/>
            <a:r>
              <a:rPr lang="zh-CN" altLang="en-US" dirty="0">
                <a:latin typeface="Arial" panose="020B0604020202020204" pitchFamily="34" charset="0"/>
              </a:rPr>
              <a:t>举例</a:t>
            </a:r>
            <a:endParaRPr lang="en-US" altLang="zh-CN" dirty="0">
              <a:latin typeface="Arial" panose="020B0604020202020204" pitchFamily="34" charset="0"/>
            </a:endParaRPr>
          </a:p>
          <a:p>
            <a:pPr lvl="2"/>
            <a:r>
              <a:rPr lang="zh-CN" altLang="en-US" sz="2800" dirty="0">
                <a:latin typeface="Arial" panose="020B0604020202020204" pitchFamily="34" charset="0"/>
              </a:rPr>
              <a:t>文件复制</a:t>
            </a:r>
            <a:endParaRPr lang="en-US" altLang="zh-CN" sz="2800" dirty="0">
              <a:latin typeface="Arial" panose="020B0604020202020204" pitchFamily="34" charset="0"/>
            </a:endParaRPr>
          </a:p>
          <a:p>
            <a:pPr lvl="2"/>
            <a:endParaRPr lang="en-US" altLang="zh-CN" sz="2800" dirty="0">
              <a:latin typeface="Arial" panose="020B0604020202020204" pitchFamily="34" charset="0"/>
            </a:endParaRPr>
          </a:p>
          <a:p>
            <a:pPr lvl="2"/>
            <a:endParaRPr lang="en-US" altLang="zh-CN" sz="2800" dirty="0">
              <a:latin typeface="Arial" panose="020B0604020202020204" pitchFamily="34" charset="0"/>
            </a:endParaRPr>
          </a:p>
          <a:p>
            <a:pPr lvl="2"/>
            <a:endParaRPr lang="en-US" altLang="zh-CN" sz="2800" dirty="0">
              <a:latin typeface="Arial" panose="020B0604020202020204" pitchFamily="34" charset="0"/>
            </a:endParaRPr>
          </a:p>
          <a:p>
            <a:pPr lvl="2"/>
            <a:r>
              <a:rPr lang="zh-CN" altLang="en-US" sz="2800" dirty="0">
                <a:latin typeface="Arial" panose="020B0604020202020204" pitchFamily="34" charset="0"/>
              </a:rPr>
              <a:t>目录复制</a:t>
            </a:r>
            <a:endParaRPr lang="zh-CN" altLang="en-US" sz="2800" dirty="0">
              <a:latin typeface="Arial" panose="020B0604020202020204" pitchFamily="34" charset="0"/>
            </a:endParaRPr>
          </a:p>
          <a:p>
            <a:pPr lvl="2"/>
            <a:endParaRPr lang="en-US" altLang="zh-CN" sz="2000" dirty="0">
              <a:latin typeface="Arial" panose="020B0604020202020204" pitchFamily="34" charset="0"/>
            </a:endParaRPr>
          </a:p>
          <a:p>
            <a:endParaRPr lang="zh-CN" alt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2694780"/>
            <a:ext cx="5749990" cy="142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515" y="4821235"/>
            <a:ext cx="571527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dirty="0"/>
              <a:t>（7）rm命令</a:t>
            </a:r>
            <a:endParaRPr dirty="0"/>
          </a:p>
        </p:txBody>
      </p:sp>
      <p:sp>
        <p:nvSpPr>
          <p:cNvPr id="32771" name="内容占位符 2"/>
          <p:cNvSpPr>
            <a:spLocks noGrp="1"/>
          </p:cNvSpPr>
          <p:nvPr>
            <p:ph idx="1"/>
          </p:nvPr>
        </p:nvSpPr>
        <p:spPr/>
        <p:txBody>
          <a:bodyPr/>
          <a:lstStyle/>
          <a:p>
            <a:pPr eaLnBrk="1" hangingPunct="1"/>
            <a:r>
              <a:rPr lang="en-US" altLang="zh-CN" sz="2800" dirty="0"/>
              <a:t>rm [option] &lt;file&gt;…</a:t>
            </a:r>
            <a:endParaRPr lang="en-US" altLang="zh-CN" sz="2800" dirty="0"/>
          </a:p>
          <a:p>
            <a:pPr lvl="1" eaLnBrk="1" hangingPunct="1"/>
            <a:r>
              <a:rPr lang="zh-CN" altLang="en-US" dirty="0">
                <a:latin typeface="Arial" panose="020B0604020202020204" pitchFamily="34" charset="0"/>
              </a:rPr>
              <a:t>功能是删除文件和目录</a:t>
            </a:r>
            <a:endParaRPr lang="en-US" altLang="zh-CN" dirty="0">
              <a:latin typeface="Arial" panose="020B0604020202020204" pitchFamily="34" charset="0"/>
            </a:endParaRPr>
          </a:p>
          <a:p>
            <a:pPr lvl="1"/>
            <a:r>
              <a:rPr lang="zh-CN" altLang="en-US" dirty="0">
                <a:latin typeface="Arial" panose="020B0604020202020204" pitchFamily="34" charset="0"/>
              </a:rPr>
              <a:t>注：</a:t>
            </a:r>
            <a:endParaRPr lang="zh-CN" altLang="en-US" dirty="0">
              <a:latin typeface="Arial" panose="020B0604020202020204" pitchFamily="34" charset="0"/>
            </a:endParaRPr>
          </a:p>
          <a:p>
            <a:pPr lvl="1">
              <a:spcBef>
                <a:spcPct val="0"/>
              </a:spcBef>
            </a:pPr>
            <a:r>
              <a:rPr lang="en-US" altLang="zh-CN" dirty="0">
                <a:latin typeface="Arial" panose="020B0604020202020204" pitchFamily="34" charset="0"/>
              </a:rPr>
              <a:t>-f</a:t>
            </a:r>
            <a:r>
              <a:rPr lang="zh-CN" altLang="en-US" dirty="0">
                <a:latin typeface="Arial" panose="020B0604020202020204" pitchFamily="34" charset="0"/>
              </a:rPr>
              <a:t>           强制删除文件或目录。 </a:t>
            </a:r>
            <a:endParaRPr lang="zh-CN" altLang="en-US" dirty="0">
              <a:latin typeface="Arial" panose="020B0604020202020204" pitchFamily="34" charset="0"/>
            </a:endParaRPr>
          </a:p>
          <a:p>
            <a:pPr lvl="1">
              <a:spcBef>
                <a:spcPct val="0"/>
              </a:spcBef>
            </a:pPr>
            <a:r>
              <a:rPr lang="en-US" altLang="zh-CN" dirty="0">
                <a:latin typeface="Arial" panose="020B0604020202020204" pitchFamily="34" charset="0"/>
              </a:rPr>
              <a:t>-</a:t>
            </a:r>
            <a:r>
              <a:rPr lang="en-US" altLang="zh-CN" dirty="0" err="1">
                <a:latin typeface="Arial" panose="020B0604020202020204" pitchFamily="34" charset="0"/>
              </a:rPr>
              <a:t>i</a:t>
            </a:r>
            <a:r>
              <a:rPr lang="en-US" altLang="zh-CN" dirty="0">
                <a:latin typeface="Arial" panose="020B0604020202020204" pitchFamily="34" charset="0"/>
              </a:rPr>
              <a:t>        </a:t>
            </a:r>
            <a:r>
              <a:rPr lang="zh-CN" altLang="en-US" dirty="0">
                <a:latin typeface="Arial" panose="020B0604020202020204" pitchFamily="34" charset="0"/>
              </a:rPr>
              <a:t>   删除既有文件或目录之前先询问用户。 </a:t>
            </a:r>
            <a:endParaRPr lang="zh-CN" altLang="en-US" dirty="0">
              <a:latin typeface="Arial" panose="020B0604020202020204" pitchFamily="34" charset="0"/>
            </a:endParaRPr>
          </a:p>
          <a:p>
            <a:pPr lvl="1">
              <a:spcBef>
                <a:spcPct val="0"/>
              </a:spcBef>
            </a:pPr>
            <a:r>
              <a:rPr lang="en-US" altLang="zh-CN" dirty="0">
                <a:latin typeface="Arial" panose="020B0604020202020204" pitchFamily="34" charset="0"/>
              </a:rPr>
              <a:t>-r</a:t>
            </a:r>
            <a:r>
              <a:rPr lang="zh-CN" altLang="en-US" dirty="0">
                <a:latin typeface="Arial" panose="020B0604020202020204" pitchFamily="34" charset="0"/>
              </a:rPr>
              <a:t>或</a:t>
            </a:r>
            <a:r>
              <a:rPr lang="en-US" altLang="zh-CN" dirty="0">
                <a:latin typeface="Arial" panose="020B0604020202020204" pitchFamily="34" charset="0"/>
              </a:rPr>
              <a:t>-R</a:t>
            </a:r>
            <a:r>
              <a:rPr lang="zh-CN" altLang="en-US" dirty="0">
                <a:latin typeface="Arial" panose="020B0604020202020204" pitchFamily="34" charset="0"/>
              </a:rPr>
              <a:t>   递归处理，将指定目录下的所有文件及子目录一并处理。 </a:t>
            </a:r>
            <a:endParaRPr lang="zh-CN" altLang="en-US" dirty="0">
              <a:latin typeface="Arial" panose="020B0604020202020204" pitchFamily="34" charset="0"/>
            </a:endParaRPr>
          </a:p>
          <a:p>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（7）rm命令</a:t>
            </a:r>
            <a:endParaRPr dirty="0"/>
          </a:p>
        </p:txBody>
      </p:sp>
      <p:sp>
        <p:nvSpPr>
          <p:cNvPr id="3" name="内容占位符 2"/>
          <p:cNvSpPr>
            <a:spLocks noGrp="1"/>
          </p:cNvSpPr>
          <p:nvPr>
            <p:ph idx="1"/>
          </p:nvPr>
        </p:nvSpPr>
        <p:spPr/>
        <p:txBody>
          <a:bodyPr/>
          <a:lstStyle/>
          <a:p>
            <a:pPr lvl="1" eaLnBrk="1" hangingPunct="1"/>
            <a:r>
              <a:rPr lang="zh-CN" altLang="en-US" dirty="0">
                <a:latin typeface="Arial" panose="020B0604020202020204" pitchFamily="34" charset="0"/>
              </a:rPr>
              <a:t>举例：</a:t>
            </a:r>
            <a:endParaRPr lang="en-US" altLang="zh-CN" dirty="0">
              <a:latin typeface="Arial" panose="020B0604020202020204" pitchFamily="34" charset="0"/>
            </a:endParaRPr>
          </a:p>
          <a:p>
            <a:pPr lvl="2" eaLnBrk="1" hangingPunct="1"/>
            <a:r>
              <a:rPr lang="zh-CN" altLang="en-US" sz="2800" dirty="0">
                <a:latin typeface="Arial" panose="020B0604020202020204" pitchFamily="34" charset="0"/>
              </a:rPr>
              <a:t>删除文件</a:t>
            </a:r>
            <a:endParaRPr lang="en-US" altLang="zh-CN" sz="2800" dirty="0">
              <a:latin typeface="Arial" panose="020B0604020202020204" pitchFamily="34" charset="0"/>
            </a:endParaRPr>
          </a:p>
          <a:p>
            <a:pPr lvl="2" eaLnBrk="1" hangingPunct="1"/>
            <a:endParaRPr lang="en-US" altLang="zh-CN" sz="2800" dirty="0">
              <a:latin typeface="Arial" panose="020B0604020202020204" pitchFamily="34" charset="0"/>
            </a:endParaRPr>
          </a:p>
          <a:p>
            <a:pPr lvl="2" eaLnBrk="1" hangingPunct="1"/>
            <a:endParaRPr lang="en-US" altLang="zh-CN" sz="2800" dirty="0">
              <a:latin typeface="Arial" panose="020B0604020202020204" pitchFamily="34" charset="0"/>
            </a:endParaRPr>
          </a:p>
          <a:p>
            <a:pPr lvl="1"/>
            <a:endParaRPr lang="en-US" altLang="zh-CN" dirty="0">
              <a:latin typeface="Arial" panose="020B0604020202020204" pitchFamily="34" charset="0"/>
            </a:endParaRPr>
          </a:p>
          <a:p>
            <a:pPr lvl="1"/>
            <a:endParaRPr lang="en-US" altLang="zh-CN" dirty="0">
              <a:latin typeface="Arial" panose="020B0604020202020204" pitchFamily="34" charset="0"/>
            </a:endParaRPr>
          </a:p>
          <a:p>
            <a:pPr lvl="1"/>
            <a:r>
              <a:rPr lang="zh-CN" altLang="en-US" dirty="0">
                <a:latin typeface="Arial" panose="020B0604020202020204" pitchFamily="34" charset="0"/>
              </a:rPr>
              <a:t>默认时，</a:t>
            </a:r>
            <a:r>
              <a:rPr lang="en-US" altLang="zh-CN" dirty="0">
                <a:latin typeface="Arial" panose="020B0604020202020204" pitchFamily="34" charset="0"/>
              </a:rPr>
              <a:t>rm</a:t>
            </a:r>
            <a:r>
              <a:rPr lang="zh-CN" altLang="en-US" dirty="0">
                <a:latin typeface="Arial" panose="020B0604020202020204" pitchFamily="34" charset="0"/>
              </a:rPr>
              <a:t>不会删除目录。使用</a:t>
            </a:r>
            <a:r>
              <a:rPr lang="en-US" altLang="zh-CN" dirty="0">
                <a:latin typeface="Arial" panose="020B0604020202020204" pitchFamily="34" charset="0"/>
              </a:rPr>
              <a:t>-recursive</a:t>
            </a:r>
            <a:r>
              <a:rPr lang="zh-CN" altLang="en-US" dirty="0">
                <a:latin typeface="Arial" panose="020B0604020202020204" pitchFamily="34" charset="0"/>
              </a:rPr>
              <a:t>（</a:t>
            </a:r>
            <a:r>
              <a:rPr lang="en-US" altLang="zh-CN" dirty="0">
                <a:latin typeface="Arial" panose="020B0604020202020204" pitchFamily="34" charset="0"/>
              </a:rPr>
              <a:t>-r</a:t>
            </a:r>
            <a:r>
              <a:rPr lang="zh-CN" altLang="en-US" dirty="0">
                <a:latin typeface="Arial" panose="020B0604020202020204" pitchFamily="34" charset="0"/>
              </a:rPr>
              <a:t>或</a:t>
            </a:r>
            <a:r>
              <a:rPr lang="en-US" altLang="zh-CN" dirty="0">
                <a:latin typeface="Arial" panose="020B0604020202020204" pitchFamily="34" charset="0"/>
              </a:rPr>
              <a:t>–R</a:t>
            </a:r>
            <a:r>
              <a:rPr lang="zh-CN" altLang="en-US" dirty="0">
                <a:latin typeface="Arial" panose="020B0604020202020204" pitchFamily="34" charset="0"/>
              </a:rPr>
              <a:t>）选项可删除每个给定的目录，以及其下所有的内容。</a:t>
            </a:r>
            <a:endParaRPr lang="zh-CN" altLang="en-US" dirty="0">
              <a:latin typeface="Arial" panose="020B0604020202020204" pitchFamily="34" charset="0"/>
            </a:endParaRPr>
          </a:p>
          <a:p>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743200"/>
            <a:ext cx="740141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dirty="0"/>
              <a:t>（8）mv命令</a:t>
            </a:r>
            <a:endParaRPr dirty="0"/>
          </a:p>
        </p:txBody>
      </p:sp>
      <p:sp>
        <p:nvSpPr>
          <p:cNvPr id="34819" name="内容占位符 2"/>
          <p:cNvSpPr>
            <a:spLocks noGrp="1"/>
          </p:cNvSpPr>
          <p:nvPr>
            <p:ph idx="1"/>
          </p:nvPr>
        </p:nvSpPr>
        <p:spPr/>
        <p:txBody>
          <a:bodyPr/>
          <a:lstStyle/>
          <a:p>
            <a:pPr eaLnBrk="1" hangingPunct="1"/>
            <a:r>
              <a:rPr lang="en-US" altLang="zh-CN" sz="2800" dirty="0"/>
              <a:t>mv [option] source-file destination-file</a:t>
            </a:r>
            <a:endParaRPr lang="en-US" altLang="zh-CN" sz="2800" dirty="0"/>
          </a:p>
          <a:p>
            <a:pPr lvl="1" eaLnBrk="1" hangingPunct="1"/>
            <a:r>
              <a:rPr lang="zh-CN" altLang="en-US" dirty="0">
                <a:latin typeface="Arial" panose="020B0604020202020204" pitchFamily="34" charset="0"/>
              </a:rPr>
              <a:t>功能是移动文件或目录、文件或目录改名</a:t>
            </a:r>
            <a:endParaRPr lang="en-US" altLang="zh-CN" dirty="0">
              <a:latin typeface="Arial" panose="020B0604020202020204" pitchFamily="34" charset="0"/>
            </a:endParaRPr>
          </a:p>
          <a:p>
            <a:pPr lvl="1" eaLnBrk="1" hangingPunct="1"/>
            <a:endParaRPr lang="en-US" altLang="zh-CN" dirty="0">
              <a:latin typeface="Arial" panose="020B0604020202020204" pitchFamily="34" charset="0"/>
            </a:endParaRPr>
          </a:p>
          <a:p>
            <a:pPr lvl="1" eaLnBrk="1" hangingPunct="1"/>
            <a:endParaRPr lang="en-US" altLang="zh-CN" dirty="0">
              <a:latin typeface="Arial" panose="020B0604020202020204" pitchFamily="34" charset="0"/>
            </a:endParaRPr>
          </a:p>
          <a:p>
            <a:pPr lvl="1" eaLnBrk="1" hangingPunct="1"/>
            <a:endParaRPr lang="en-US" altLang="zh-CN" dirty="0">
              <a:latin typeface="Arial" panose="020B0604020202020204" pitchFamily="34" charset="0"/>
            </a:endParaRPr>
          </a:p>
          <a:p>
            <a:pPr lvl="1" eaLnBrk="1" hangingPunct="1"/>
            <a:endParaRPr lang="en-US" altLang="zh-CN" dirty="0">
              <a:latin typeface="Arial" panose="020B0604020202020204" pitchFamily="34" charset="0"/>
            </a:endParaRPr>
          </a:p>
          <a:p>
            <a:pPr lvl="1" eaLnBrk="1" hangingPunct="1"/>
            <a:endParaRPr lang="en-US" altLang="zh-CN" dirty="0">
              <a:latin typeface="Arial" panose="020B0604020202020204" pitchFamily="34" charset="0"/>
            </a:endParaRPr>
          </a:p>
          <a:p>
            <a:pPr lvl="1" eaLnBrk="1" hangingPunct="1"/>
            <a:endParaRPr lang="en-US" altLang="zh-CN" sz="900" dirty="0">
              <a:latin typeface="Arial" panose="020B0604020202020204" pitchFamily="34" charset="0"/>
            </a:endParaRPr>
          </a:p>
          <a:p>
            <a:pPr lvl="1" eaLnBrk="1" hangingPunct="1"/>
            <a:r>
              <a:rPr lang="zh-CN" altLang="en-US" dirty="0">
                <a:latin typeface="Arial" panose="020B0604020202020204" pitchFamily="34" charset="0"/>
              </a:rPr>
              <a:t>通过实例验证其他常用选项的使用。</a:t>
            </a:r>
            <a:endParaRPr lang="en-US" altLang="zh-CN" dirty="0">
              <a:latin typeface="Arial" panose="020B0604020202020204" pitchFamily="34" charset="0"/>
            </a:endParaRPr>
          </a:p>
        </p:txBody>
      </p:sp>
      <p:pic>
        <p:nvPicPr>
          <p:cNvPr id="348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121" y="2819400"/>
            <a:ext cx="816186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a:sym typeface="+mn-ea"/>
              </a:rPr>
              <a:t>2．Linux文件系统</a:t>
            </a:r>
            <a:endParaRPr lang="en-US" altLang="zh-CN" b="0" dirty="0"/>
          </a:p>
        </p:txBody>
      </p:sp>
      <p:sp>
        <p:nvSpPr>
          <p:cNvPr id="13315" name="内容占位符 2"/>
          <p:cNvSpPr>
            <a:spLocks noGrp="1"/>
          </p:cNvSpPr>
          <p:nvPr>
            <p:ph idx="1"/>
          </p:nvPr>
        </p:nvSpPr>
        <p:spPr/>
        <p:txBody>
          <a:bodyPr/>
          <a:lstStyle/>
          <a:p>
            <a:pPr algn="just" eaLnBrk="1" hangingPunct="1"/>
            <a:r>
              <a:rPr lang="en-US" altLang="zh-CN" sz="2400" dirty="0"/>
              <a:t>Linux</a:t>
            </a:r>
            <a:r>
              <a:rPr lang="zh-CN" altLang="en-US" sz="2400" dirty="0"/>
              <a:t>操作系统的兼容性很强，支持的文件系统格式大体可以分为以下几类。</a:t>
            </a:r>
            <a:endParaRPr lang="en-US" altLang="zh-CN" sz="2400" dirty="0"/>
          </a:p>
          <a:p>
            <a:pPr lvl="1" algn="just" eaLnBrk="1" hangingPunct="1"/>
            <a:r>
              <a:rPr lang="zh-CN" altLang="en-US" sz="2400" dirty="0">
                <a:latin typeface="Arial" panose="020B0604020202020204" pitchFamily="34" charset="0"/>
              </a:rPr>
              <a:t>磁盘文件系统</a:t>
            </a:r>
            <a:endParaRPr lang="en-US" altLang="zh-CN" sz="2400" dirty="0">
              <a:latin typeface="Arial" panose="020B0604020202020204" pitchFamily="34" charset="0"/>
            </a:endParaRPr>
          </a:p>
          <a:p>
            <a:pPr lvl="1" algn="just" eaLnBrk="1" hangingPunct="1"/>
            <a:r>
              <a:rPr lang="zh-CN" altLang="en-US" sz="2400" dirty="0">
                <a:latin typeface="Arial" panose="020B0604020202020204" pitchFamily="34" charset="0"/>
              </a:rPr>
              <a:t>网络文件系统（</a:t>
            </a:r>
            <a:r>
              <a:rPr lang="en-US" altLang="zh-CN" sz="2400" dirty="0">
                <a:latin typeface="Arial" panose="020B0604020202020204" pitchFamily="34" charset="0"/>
              </a:rPr>
              <a:t>NFS</a:t>
            </a:r>
            <a:r>
              <a:rPr lang="zh-CN" altLang="en-US" sz="2400" dirty="0">
                <a:latin typeface="Arial" panose="020B0604020202020204" pitchFamily="34" charset="0"/>
              </a:rPr>
              <a:t>）</a:t>
            </a:r>
            <a:r>
              <a:rPr lang="en-US" altLang="zh-CN" sz="2400" dirty="0">
                <a:latin typeface="Arial" panose="020B0604020202020204" pitchFamily="34" charset="0"/>
              </a:rPr>
              <a:t>—</a:t>
            </a:r>
            <a:r>
              <a:rPr lang="zh-CN" altLang="en-US" sz="2400" dirty="0">
                <a:latin typeface="Arial" panose="020B0604020202020204" pitchFamily="34" charset="0"/>
              </a:rPr>
              <a:t>类</a:t>
            </a:r>
            <a:r>
              <a:rPr lang="en-US" altLang="zh-CN" sz="2400" dirty="0">
                <a:latin typeface="Arial" panose="020B0604020202020204" pitchFamily="34" charset="0"/>
              </a:rPr>
              <a:t>UNIX</a:t>
            </a:r>
            <a:r>
              <a:rPr lang="zh-CN" altLang="en-US" sz="2400" dirty="0">
                <a:latin typeface="Arial" panose="020B0604020202020204" pitchFamily="34" charset="0"/>
              </a:rPr>
              <a:t>之间文件共享</a:t>
            </a:r>
            <a:endParaRPr lang="en-US" altLang="zh-CN" sz="2400" dirty="0">
              <a:latin typeface="Arial" panose="020B0604020202020204" pitchFamily="34" charset="0"/>
            </a:endParaRPr>
          </a:p>
          <a:p>
            <a:pPr lvl="1" algn="just" eaLnBrk="1" hangingPunct="1"/>
            <a:r>
              <a:rPr lang="zh-CN" altLang="en-US" sz="2400" dirty="0">
                <a:latin typeface="Arial" panose="020B0604020202020204" pitchFamily="34" charset="0"/>
              </a:rPr>
              <a:t>专有、虚拟文件系统</a:t>
            </a:r>
            <a:endParaRPr lang="en-US" altLang="zh-CN" sz="2400" dirty="0"/>
          </a:p>
          <a:p>
            <a:pPr algn="just" eaLnBrk="1" hangingPunct="1">
              <a:buFontTx/>
              <a:buNone/>
            </a:pPr>
            <a:r>
              <a:rPr lang="en-US" altLang="zh-CN" sz="2400" dirty="0"/>
              <a:t>	      </a:t>
            </a:r>
            <a:r>
              <a:rPr lang="zh-CN" altLang="en-US" sz="2400" dirty="0"/>
              <a:t>目前</a:t>
            </a:r>
            <a:r>
              <a:rPr lang="en-US" altLang="zh-CN" sz="2400" dirty="0"/>
              <a:t>Linux</a:t>
            </a:r>
            <a:r>
              <a:rPr lang="zh-CN" altLang="en-US" sz="2400" dirty="0"/>
              <a:t>磁盘文件系统中普遍采用的文件格式是</a:t>
            </a:r>
            <a:r>
              <a:rPr lang="en-US" altLang="zh-CN" sz="2400" dirty="0"/>
              <a:t>Ext4</a:t>
            </a:r>
            <a:r>
              <a:rPr lang="zh-CN" altLang="en-US" sz="2400" dirty="0"/>
              <a:t>。虽然</a:t>
            </a:r>
            <a:r>
              <a:rPr lang="en-US" altLang="zh-CN" sz="2400" dirty="0"/>
              <a:t>FAT16</a:t>
            </a:r>
            <a:r>
              <a:rPr lang="zh-CN" altLang="en-US" sz="2400" dirty="0"/>
              <a:t>、</a:t>
            </a:r>
            <a:r>
              <a:rPr lang="en-US" altLang="zh-CN" sz="2400" dirty="0"/>
              <a:t>FAT32</a:t>
            </a:r>
            <a:r>
              <a:rPr lang="zh-CN" altLang="en-US" sz="2400" dirty="0"/>
              <a:t>、</a:t>
            </a:r>
            <a:r>
              <a:rPr lang="en-US" altLang="zh-CN" sz="2400" dirty="0"/>
              <a:t>NTFS</a:t>
            </a:r>
            <a:r>
              <a:rPr lang="zh-CN" altLang="en-US" sz="2400" dirty="0"/>
              <a:t>是</a:t>
            </a:r>
            <a:r>
              <a:rPr lang="en-US" altLang="zh-CN" sz="2400" dirty="0"/>
              <a:t>Windows</a:t>
            </a:r>
            <a:r>
              <a:rPr lang="zh-CN" altLang="en-US" sz="2400" dirty="0"/>
              <a:t>系统的文件格式，但是</a:t>
            </a:r>
            <a:r>
              <a:rPr lang="en-US" altLang="zh-CN" sz="2400" dirty="0"/>
              <a:t>Linux</a:t>
            </a:r>
            <a:r>
              <a:rPr lang="zh-CN" altLang="en-US" sz="2400" dirty="0"/>
              <a:t>系统同样可以很好的支持这些文件格式。</a:t>
            </a:r>
            <a:endParaRPr lang="en-US" altLang="zh-CN" sz="2400" dirty="0"/>
          </a:p>
          <a:p>
            <a:pPr algn="just" eaLnBrk="1" hangingPunct="1"/>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endParaRPr lang="en-US" altLang="zh-CN" b="0" dirty="0"/>
          </a:p>
        </p:txBody>
      </p:sp>
      <p:sp>
        <p:nvSpPr>
          <p:cNvPr id="15363" name="内容占位符 2"/>
          <p:cNvSpPr>
            <a:spLocks noGrp="1"/>
          </p:cNvSpPr>
          <p:nvPr>
            <p:ph idx="1"/>
          </p:nvPr>
        </p:nvSpPr>
        <p:spPr/>
        <p:txBody>
          <a:bodyPr/>
          <a:lstStyle/>
          <a:p>
            <a:pPr eaLnBrk="1" hangingPunct="1"/>
            <a:r>
              <a:rPr sz="2800" dirty="0"/>
              <a:t>Linux的文件系统采用分层标准FHS（Filesystem Hierarchy Standard），其文件系统是一棵倒置的树，树的根即是“/”根目录，系统中所有的存储设备都作为这棵树的一个子目录存在。在Linux系统中，不同的文件存放在不同的基本目录中，了解这些基本目录，有助于对Linux系统的整体了解。</a:t>
            </a:r>
            <a:endParaRPr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7" name="图片 6"/>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5512" t="6847" r="5512" b="7495"/>
          <a:stretch>
            <a:fillRect/>
          </a:stretch>
        </p:blipFill>
        <p:spPr>
          <a:xfrm>
            <a:off x="609600" y="1295400"/>
            <a:ext cx="7938135" cy="37376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dirty="0"/>
              <a:t>2.2.1 Linux Shell简介</a:t>
            </a:r>
            <a:endParaRPr dirty="0"/>
          </a:p>
        </p:txBody>
      </p:sp>
      <p:sp>
        <p:nvSpPr>
          <p:cNvPr id="14339" name="Rectangle 3"/>
          <p:cNvSpPr>
            <a:spLocks noGrp="1" noChangeArrowheads="1"/>
          </p:cNvSpPr>
          <p:nvPr>
            <p:ph type="body" idx="1"/>
          </p:nvPr>
        </p:nvSpPr>
        <p:spPr/>
        <p:txBody>
          <a:bodyPr/>
          <a:lstStyle/>
          <a:p>
            <a:r>
              <a:rPr sz="2500" dirty="0"/>
              <a:t>Linux下的Shell，是内核的一个外层保护工具，我们可以通过Shell来控制内核工作。</a:t>
            </a:r>
            <a:endParaRPr sz="2500" dirty="0"/>
          </a:p>
          <a:p>
            <a:r>
              <a:rPr sz="2500" dirty="0"/>
              <a:t>Shell是一个命令语言解释器（Command-Language Interpreter），是Linux提供的一个控制台终端接口，类似于MS-DOS下的command和Windows下的cmd.exe，它接收用户命令，然后调用相应的应用程序。</a:t>
            </a:r>
            <a:endParaRPr sz="2500" dirty="0"/>
          </a:p>
          <a:p>
            <a:endParaRPr sz="2500" dirty="0"/>
          </a:p>
          <a:p>
            <a:r>
              <a:rPr lang="en-US" altLang="zh-CN" sz="2500" dirty="0"/>
              <a:t>Shell</a:t>
            </a:r>
            <a:r>
              <a:rPr lang="zh-CN" altLang="en-US" sz="2500" dirty="0"/>
              <a:t>主要有</a:t>
            </a:r>
            <a:r>
              <a:rPr lang="en-US" altLang="zh-CN" sz="2500" dirty="0"/>
              <a:t>bash</a:t>
            </a:r>
            <a:r>
              <a:rPr lang="zh-CN" altLang="en-US" sz="2500" dirty="0"/>
              <a:t>、</a:t>
            </a:r>
            <a:r>
              <a:rPr lang="en-US" altLang="zh-CN" sz="2500" dirty="0" err="1"/>
              <a:t>tcsh</a:t>
            </a:r>
            <a:r>
              <a:rPr lang="zh-CN" altLang="en-US" sz="2500" dirty="0"/>
              <a:t>、</a:t>
            </a:r>
            <a:r>
              <a:rPr lang="en-US" altLang="zh-CN" sz="2500" dirty="0" err="1"/>
              <a:t>zsh</a:t>
            </a:r>
            <a:r>
              <a:rPr lang="zh-CN" altLang="en-US" sz="2500" dirty="0"/>
              <a:t>、</a:t>
            </a:r>
            <a:r>
              <a:rPr lang="en-US" altLang="zh-CN" sz="2500" dirty="0" err="1"/>
              <a:t>csh</a:t>
            </a:r>
            <a:r>
              <a:rPr lang="zh-CN" altLang="en-US" sz="2500" dirty="0"/>
              <a:t>等几种。</a:t>
            </a:r>
            <a:endParaRPr lang="zh-CN" altLang="en-US" sz="2500" dirty="0"/>
          </a:p>
          <a:p>
            <a:r>
              <a:rPr lang="en-US" altLang="zh-CN" sz="2500" dirty="0"/>
              <a:t>bash</a:t>
            </a:r>
            <a:r>
              <a:rPr lang="zh-CN" altLang="en-US" sz="2500" dirty="0"/>
              <a:t>（</a:t>
            </a:r>
            <a:r>
              <a:rPr lang="en-US" altLang="zh-CN" sz="2500" dirty="0"/>
              <a:t>Bourne Again shell</a:t>
            </a:r>
            <a:r>
              <a:rPr lang="zh-CN" altLang="en-US" sz="2500" dirty="0"/>
              <a:t>），是目前</a:t>
            </a:r>
            <a:r>
              <a:rPr lang="en-US" altLang="zh-CN" sz="2500" dirty="0"/>
              <a:t>Linux</a:t>
            </a:r>
            <a:r>
              <a:rPr lang="zh-CN" altLang="en-US" sz="2500" dirty="0"/>
              <a:t>上最流行的</a:t>
            </a:r>
            <a:r>
              <a:rPr lang="en-US" altLang="zh-CN" sz="2500" dirty="0"/>
              <a:t>Shell</a:t>
            </a:r>
            <a:r>
              <a:rPr lang="zh-CN" altLang="en-US" sz="2500" dirty="0"/>
              <a:t>。</a:t>
            </a:r>
            <a:endParaRPr lang="zh-CN" altLang="en-US" sz="2500" dirty="0"/>
          </a:p>
          <a:p>
            <a:pPr>
              <a:lnSpc>
                <a:spcPct val="80000"/>
              </a:lnSpc>
            </a:pPr>
            <a:endParaRPr lang="zh-CN" altLang="en-US" sz="1800" dirty="0"/>
          </a:p>
          <a:p>
            <a:pPr>
              <a:lnSpc>
                <a:spcPct val="80000"/>
              </a:lnSpc>
            </a:pPr>
            <a:endParaRPr lang="zh-CN" altLang="en-US" sz="1800" dirty="0"/>
          </a:p>
          <a:p>
            <a:pPr>
              <a:lnSpc>
                <a:spcPct val="80000"/>
              </a:lnSpc>
            </a:pPr>
            <a:endParaRPr lang="zh-CN" altLang="en-US" sz="1800" dirty="0"/>
          </a:p>
          <a:p>
            <a:pPr>
              <a:lnSpc>
                <a:spcPct val="80000"/>
              </a:lnSpc>
            </a:pPr>
            <a:endParaRPr lang="en-US" altLang="zh-CN" sz="1400" dirty="0"/>
          </a:p>
          <a:p>
            <a:pPr>
              <a:lnSpc>
                <a:spcPct val="80000"/>
              </a:lnSpc>
            </a:pPr>
            <a:endParaRPr lang="en-US" altLang="zh-CN" sz="1000" dirty="0"/>
          </a:p>
          <a:p>
            <a:pPr>
              <a:lnSpc>
                <a:spcPct val="80000"/>
              </a:lnSpc>
            </a:pPr>
            <a:endParaRPr lang="en-US" altLang="zh-CN" sz="1000" dirty="0"/>
          </a:p>
          <a:p>
            <a:pPr>
              <a:lnSpc>
                <a:spcPct val="80000"/>
              </a:lnSpc>
            </a:pPr>
            <a:endParaRPr lang="en-US" altLang="zh-CN" sz="1000" dirty="0"/>
          </a:p>
          <a:p>
            <a:pPr eaLnBrk="1" hangingPunct="1">
              <a:lnSpc>
                <a:spcPct val="80000"/>
              </a:lnSpc>
            </a:pPr>
            <a:endParaRPr lang="en-US" altLang="zh-CN" sz="1000" dirty="0"/>
          </a:p>
          <a:p>
            <a:pPr eaLnBrk="1" hangingPunct="1">
              <a:lnSpc>
                <a:spcPct val="80000"/>
              </a:lnSpc>
            </a:pPr>
            <a:endParaRPr lang="en-US" altLang="zh-CN" sz="1000" dirty="0"/>
          </a:p>
          <a:p>
            <a:pPr eaLnBrk="1" hangingPunct="1">
              <a:lnSpc>
                <a:spcPct val="80000"/>
              </a:lnSpc>
            </a:pPr>
            <a:endParaRPr lang="en-US" altLang="zh-CN" sz="1000" dirty="0"/>
          </a:p>
          <a:p>
            <a:pPr eaLnBrk="1" hangingPunct="1">
              <a:lnSpc>
                <a:spcPct val="80000"/>
              </a:lnSpc>
            </a:pPr>
            <a:endParaRPr lang="en-US" altLang="zh-CN" sz="1000" dirty="0"/>
          </a:p>
          <a:p>
            <a:pPr eaLnBrk="1" hangingPunct="1">
              <a:lnSpc>
                <a:spcPct val="80000"/>
              </a:lnSpc>
            </a:pPr>
            <a:endParaRPr lang="en-US" altLang="zh-CN" sz="1000" dirty="0"/>
          </a:p>
          <a:p>
            <a:pPr eaLnBrk="1" hangingPunct="1">
              <a:lnSpc>
                <a:spcPct val="80000"/>
              </a:lnSpc>
            </a:pPr>
            <a:endParaRPr lang="zh-CN" altLang="en-US" sz="1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2407" t="21793"/>
          <a:stretch>
            <a:fillRect/>
          </a:stretch>
        </p:blipFill>
        <p:spPr>
          <a:xfrm>
            <a:off x="152400" y="1218883"/>
            <a:ext cx="8883844" cy="39925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b="0" dirty="0"/>
              <a:t>基本目录</a:t>
            </a:r>
            <a:endParaRPr lang="zh-CN" altLang="en-US" dirty="0"/>
          </a:p>
        </p:txBody>
      </p:sp>
      <p:sp>
        <p:nvSpPr>
          <p:cNvPr id="134147" name="Rectangle 3"/>
          <p:cNvSpPr>
            <a:spLocks noGrp="1" noChangeArrowheads="1"/>
          </p:cNvSpPr>
          <p:nvPr>
            <p:ph type="body" idx="1"/>
          </p:nvPr>
        </p:nvSpPr>
        <p:spPr>
          <a:xfrm>
            <a:off x="914400" y="1600200"/>
            <a:ext cx="7772400" cy="4038600"/>
          </a:xfrm>
        </p:spPr>
        <p:txBody>
          <a:bodyPr/>
          <a:lstStyle/>
          <a:p>
            <a:r>
              <a:rPr lang="en-US" altLang="zh-CN" sz="2400" b="1" dirty="0"/>
              <a:t>/           </a:t>
            </a:r>
            <a:r>
              <a:rPr lang="zh-CN" altLang="en-US" sz="2400" b="1" dirty="0"/>
              <a:t>根目录</a:t>
            </a:r>
            <a:endParaRPr lang="zh-CN" altLang="en-US" sz="2400" b="1" dirty="0"/>
          </a:p>
          <a:p>
            <a:r>
              <a:rPr lang="en-US" altLang="zh-CN" sz="2400" b="1" dirty="0"/>
              <a:t>/boot    </a:t>
            </a:r>
            <a:r>
              <a:rPr lang="zh-CN" altLang="en-US" sz="2400" b="1" dirty="0"/>
              <a:t>启动文件，包括内核和其它系统启动期间有关的文件。 </a:t>
            </a:r>
            <a:endParaRPr lang="zh-CN" altLang="en-US" sz="2400" b="1" dirty="0"/>
          </a:p>
          <a:p>
            <a:r>
              <a:rPr lang="en-US" altLang="zh-CN" sz="2400" b="1" dirty="0"/>
              <a:t>/dev      </a:t>
            </a:r>
            <a:r>
              <a:rPr lang="zh-CN" altLang="en-US" sz="2400" b="1" dirty="0"/>
              <a:t>设备文件</a:t>
            </a:r>
            <a:endParaRPr lang="zh-CN" altLang="en-US" sz="2400" b="1" dirty="0"/>
          </a:p>
          <a:p>
            <a:r>
              <a:rPr lang="en-US" altLang="zh-CN" sz="2400" b="1" dirty="0"/>
              <a:t>/proc     </a:t>
            </a:r>
            <a:r>
              <a:rPr lang="zh-CN" altLang="en-US" sz="2400" b="1" dirty="0"/>
              <a:t>内核与进程镜像</a:t>
            </a:r>
            <a:endParaRPr lang="en-US" altLang="zh-CN" sz="2400" b="1" dirty="0"/>
          </a:p>
          <a:p>
            <a:r>
              <a:rPr lang="en-US" altLang="zh-CN" sz="2400" b="1" dirty="0"/>
              <a:t>/</a:t>
            </a:r>
            <a:r>
              <a:rPr lang="en-US" altLang="zh-CN" sz="2400" b="1" dirty="0" err="1"/>
              <a:t>mnt</a:t>
            </a:r>
            <a:r>
              <a:rPr lang="en-US" altLang="zh-CN" sz="2400" b="1" dirty="0"/>
              <a:t>      </a:t>
            </a:r>
            <a:r>
              <a:rPr lang="zh-CN" altLang="en-US" sz="2400" b="1" dirty="0"/>
              <a:t>临时挂载</a:t>
            </a:r>
            <a:endParaRPr lang="zh-CN" altLang="en-US" sz="2400" b="1" dirty="0"/>
          </a:p>
          <a:p>
            <a:r>
              <a:rPr lang="en-US" altLang="zh-CN" sz="2400" b="1" dirty="0"/>
              <a:t>/root      </a:t>
            </a:r>
            <a:r>
              <a:rPr lang="en-US" altLang="zh-CN" sz="2400" b="1" dirty="0" err="1"/>
              <a:t>root</a:t>
            </a:r>
            <a:r>
              <a:rPr lang="zh-CN" altLang="en-US" sz="2400" b="1" dirty="0"/>
              <a:t>用户的主目录</a:t>
            </a:r>
            <a:endParaRPr lang="zh-CN" altLang="en-US" sz="2400" b="1" dirty="0"/>
          </a:p>
          <a:p>
            <a:r>
              <a:rPr lang="en-US" altLang="zh-CN" sz="2400" b="1" dirty="0"/>
              <a:t>/home/xx    </a:t>
            </a:r>
            <a:r>
              <a:rPr lang="zh-CN" altLang="en-US" sz="2400" b="1" dirty="0"/>
              <a:t>普通用户</a:t>
            </a:r>
            <a:r>
              <a:rPr lang="en-US" altLang="zh-CN" sz="2400" b="1" dirty="0"/>
              <a:t>xx</a:t>
            </a:r>
            <a:r>
              <a:rPr lang="zh-CN" altLang="en-US" sz="2400" b="1" dirty="0"/>
              <a:t>的主目录</a:t>
            </a:r>
            <a:endParaRPr lang="zh-CN" altLang="en-US"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b="0" dirty="0"/>
              <a:t>基本目录</a:t>
            </a:r>
            <a:endParaRPr lang="zh-CN" altLang="en-US" dirty="0"/>
          </a:p>
        </p:txBody>
      </p:sp>
      <p:sp>
        <p:nvSpPr>
          <p:cNvPr id="135171" name="Rectangle 3"/>
          <p:cNvSpPr>
            <a:spLocks noGrp="1" noChangeArrowheads="1"/>
          </p:cNvSpPr>
          <p:nvPr>
            <p:ph type="body" idx="1"/>
          </p:nvPr>
        </p:nvSpPr>
        <p:spPr/>
        <p:txBody>
          <a:bodyPr/>
          <a:lstStyle/>
          <a:p>
            <a:r>
              <a:rPr lang="en-US" altLang="zh-CN" sz="2400" b="1" dirty="0"/>
              <a:t>/bin      </a:t>
            </a:r>
            <a:r>
              <a:rPr lang="zh-CN" altLang="en-US" sz="2400" b="1" dirty="0"/>
              <a:t>系统程序</a:t>
            </a:r>
            <a:endParaRPr lang="en-US" altLang="zh-CN" sz="2400" b="1" dirty="0"/>
          </a:p>
          <a:p>
            <a:pPr marL="0" indent="0">
              <a:buNone/>
            </a:pPr>
            <a:r>
              <a:rPr lang="en-US" altLang="zh-CN" sz="2400" b="1" dirty="0"/>
              <a:t>                </a:t>
            </a:r>
            <a:r>
              <a:rPr lang="zh-CN" altLang="en-US" sz="2400" b="1" dirty="0"/>
              <a:t>存放系统中的最常用的可执行文件</a:t>
            </a:r>
            <a:endParaRPr lang="en-US" altLang="zh-CN" sz="2400" b="1" dirty="0"/>
          </a:p>
          <a:p>
            <a:r>
              <a:rPr lang="en-US" altLang="zh-CN" sz="2400" b="1" dirty="0"/>
              <a:t>/</a:t>
            </a:r>
            <a:r>
              <a:rPr lang="en-US" altLang="zh-CN" sz="2400" b="1" dirty="0" err="1"/>
              <a:t>sbin</a:t>
            </a:r>
            <a:r>
              <a:rPr lang="en-US" altLang="zh-CN" sz="2400" b="1" dirty="0"/>
              <a:t>     </a:t>
            </a:r>
            <a:r>
              <a:rPr lang="zh-CN" altLang="en-US" sz="2400" b="1" dirty="0"/>
              <a:t>管理员系统程序</a:t>
            </a:r>
            <a:endParaRPr lang="zh-CN" altLang="en-US" sz="2400" b="1" dirty="0"/>
          </a:p>
          <a:p>
            <a:r>
              <a:rPr lang="en-US" altLang="zh-CN" sz="2400" b="1" dirty="0"/>
              <a:t>/lib        </a:t>
            </a:r>
            <a:r>
              <a:rPr lang="zh-CN" altLang="en-US" sz="2400" b="1" dirty="0"/>
              <a:t>系统程序库文件</a:t>
            </a:r>
            <a:endParaRPr lang="zh-CN" altLang="en-US" sz="2400" b="1" dirty="0"/>
          </a:p>
          <a:p>
            <a:r>
              <a:rPr lang="en-US" altLang="zh-CN" sz="2400" b="1" dirty="0"/>
              <a:t>/</a:t>
            </a:r>
            <a:r>
              <a:rPr lang="en-US" altLang="zh-CN" sz="2400" b="1" dirty="0" err="1"/>
              <a:t>etc</a:t>
            </a:r>
            <a:r>
              <a:rPr lang="en-US" altLang="zh-CN" sz="2400" b="1" dirty="0"/>
              <a:t>       </a:t>
            </a:r>
            <a:r>
              <a:rPr lang="zh-CN" altLang="en-US" sz="2400" b="1" dirty="0"/>
              <a:t>系统程序和大部分应用程序的全局配置文件</a:t>
            </a:r>
            <a:endParaRPr lang="zh-CN" altLang="en-US"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b="0" dirty="0"/>
              <a:t>基本目录</a:t>
            </a:r>
            <a:endParaRPr lang="zh-CN" altLang="en-US" dirty="0"/>
          </a:p>
        </p:txBody>
      </p:sp>
      <p:sp>
        <p:nvSpPr>
          <p:cNvPr id="136195" name="Rectangle 3"/>
          <p:cNvSpPr>
            <a:spLocks noGrp="1" noChangeArrowheads="1"/>
          </p:cNvSpPr>
          <p:nvPr>
            <p:ph type="body" idx="1"/>
          </p:nvPr>
        </p:nvSpPr>
        <p:spPr/>
        <p:txBody>
          <a:bodyPr/>
          <a:lstStyle/>
          <a:p>
            <a:pPr marL="0" indent="0">
              <a:buNone/>
            </a:pPr>
            <a:r>
              <a:rPr lang="en-US" altLang="zh-CN" sz="2400" b="1" dirty="0"/>
              <a:t>/</a:t>
            </a:r>
            <a:r>
              <a:rPr lang="en-US" altLang="zh-CN" sz="2400" b="1" dirty="0" err="1"/>
              <a:t>usr</a:t>
            </a:r>
            <a:r>
              <a:rPr lang="en-US" altLang="zh-CN" sz="2400" b="1" dirty="0"/>
              <a:t>/     </a:t>
            </a:r>
            <a:r>
              <a:rPr lang="zh-CN" altLang="en-US" sz="2400" b="1" dirty="0"/>
              <a:t>存放与系统用户有关的文件和目录。</a:t>
            </a:r>
            <a:endParaRPr lang="zh-CN" altLang="en-US" sz="2400" b="1" dirty="0"/>
          </a:p>
          <a:p>
            <a:r>
              <a:rPr lang="zh-CN" altLang="en-US" sz="2400" b="1" dirty="0"/>
              <a:t>    </a:t>
            </a:r>
            <a:r>
              <a:rPr lang="en-US" altLang="zh-CN" sz="2400" b="1" dirty="0"/>
              <a:t>bin/		</a:t>
            </a:r>
            <a:r>
              <a:rPr lang="zh-CN" altLang="en-US" sz="2400" b="1" dirty="0"/>
              <a:t>应用程序</a:t>
            </a:r>
            <a:endParaRPr lang="zh-CN" altLang="en-US" sz="2400" b="1" dirty="0"/>
          </a:p>
          <a:p>
            <a:r>
              <a:rPr lang="zh-CN" altLang="en-US" sz="2400" b="1" dirty="0"/>
              <a:t>    </a:t>
            </a:r>
            <a:r>
              <a:rPr lang="en-US" altLang="zh-CN" sz="2400" b="1" dirty="0" err="1"/>
              <a:t>sbin</a:t>
            </a:r>
            <a:r>
              <a:rPr lang="en-US" altLang="zh-CN" sz="2400" b="1" dirty="0"/>
              <a:t>	</a:t>
            </a:r>
            <a:r>
              <a:rPr lang="zh-CN" altLang="en-US" sz="2400" b="1" dirty="0"/>
              <a:t>管理员应用程序</a:t>
            </a:r>
            <a:endParaRPr lang="zh-CN" altLang="en-US" sz="2400" b="1" dirty="0"/>
          </a:p>
          <a:p>
            <a:r>
              <a:rPr lang="zh-CN" altLang="en-US" sz="2400" b="1" dirty="0"/>
              <a:t>    </a:t>
            </a:r>
            <a:r>
              <a:rPr lang="en-US" altLang="zh-CN" sz="2400" b="1" dirty="0"/>
              <a:t>lib/		</a:t>
            </a:r>
            <a:r>
              <a:rPr lang="zh-CN" altLang="en-US" sz="2400" b="1" dirty="0"/>
              <a:t>应用程序库文件</a:t>
            </a:r>
            <a:endParaRPr lang="zh-CN" altLang="en-US" sz="2400" b="1" dirty="0"/>
          </a:p>
          <a:p>
            <a:r>
              <a:rPr lang="zh-CN" altLang="en-US" sz="2400" b="1" dirty="0"/>
              <a:t>    </a:t>
            </a:r>
            <a:r>
              <a:rPr lang="en-US" altLang="zh-CN" sz="2400" b="1" dirty="0"/>
              <a:t>share/		</a:t>
            </a:r>
            <a:r>
              <a:rPr lang="zh-CN" altLang="en-US" sz="2400" b="1" dirty="0"/>
              <a:t>应用程序资源文件</a:t>
            </a:r>
            <a:endParaRPr lang="zh-CN" altLang="en-US" sz="2400" b="1" dirty="0"/>
          </a:p>
          <a:p>
            <a:r>
              <a:rPr lang="zh-CN" altLang="en-US" sz="2400" b="1" dirty="0"/>
              <a:t>    </a:t>
            </a:r>
            <a:r>
              <a:rPr lang="en-US" altLang="zh-CN" sz="2400" b="1" dirty="0" err="1"/>
              <a:t>src</a:t>
            </a:r>
            <a:r>
              <a:rPr lang="en-US" altLang="zh-CN" sz="2400" b="1" dirty="0"/>
              <a:t>	Linux</a:t>
            </a:r>
            <a:r>
              <a:rPr lang="zh-CN" altLang="en-US" sz="2400" b="1" dirty="0"/>
              <a:t>开放的源代码就存在这个目录</a:t>
            </a:r>
            <a:endParaRPr lang="zh-CN" altLang="en-US" sz="2400" b="1" dirty="0"/>
          </a:p>
          <a:p>
            <a:r>
              <a:rPr lang="zh-CN" altLang="en-US" sz="2400" b="1" dirty="0"/>
              <a:t>    </a:t>
            </a:r>
            <a:r>
              <a:rPr lang="en-US" altLang="zh-CN" sz="2400" b="1" dirty="0"/>
              <a:t>include/	</a:t>
            </a:r>
            <a:r>
              <a:rPr lang="zh-CN" altLang="en-US" sz="2400" b="1" dirty="0"/>
              <a:t>开发和编译应用程序需要的头文件</a:t>
            </a:r>
            <a:endParaRPr lang="zh-CN" altLang="en-US"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b="0" dirty="0"/>
              <a:t>基本目录</a:t>
            </a:r>
            <a:endParaRPr lang="zh-CN" altLang="en-US" dirty="0"/>
          </a:p>
        </p:txBody>
      </p:sp>
      <p:sp>
        <p:nvSpPr>
          <p:cNvPr id="137219" name="Rectangle 3"/>
          <p:cNvSpPr>
            <a:spLocks noGrp="1" noChangeArrowheads="1"/>
          </p:cNvSpPr>
          <p:nvPr>
            <p:ph type="body" idx="1"/>
          </p:nvPr>
        </p:nvSpPr>
        <p:spPr/>
        <p:txBody>
          <a:bodyPr/>
          <a:lstStyle/>
          <a:p>
            <a:r>
              <a:rPr lang="en-US" altLang="zh-CN" sz="2400" b="1" dirty="0"/>
              <a:t>/var          </a:t>
            </a:r>
            <a:r>
              <a:rPr lang="zh-CN" altLang="en-US" sz="2400" b="1" dirty="0"/>
              <a:t>动态数据。这个目录中存放着那些不断在扩充着的东西，为了保持</a:t>
            </a:r>
            <a:r>
              <a:rPr lang="en-US" altLang="zh-CN" sz="2400" b="1" dirty="0"/>
              <a:t>/</a:t>
            </a:r>
            <a:r>
              <a:rPr lang="en-US" altLang="zh-CN" sz="2400" b="1" dirty="0" err="1"/>
              <a:t>usr</a:t>
            </a:r>
            <a:r>
              <a:rPr lang="zh-CN" altLang="en-US" sz="2400" b="1" dirty="0"/>
              <a:t>的相对稳定，那些经常被修改的目录可以放在这个目录下。系统的日志文件就在</a:t>
            </a:r>
            <a:r>
              <a:rPr lang="en-US" altLang="zh-CN" sz="2400" b="1" dirty="0"/>
              <a:t>/var/log</a:t>
            </a:r>
            <a:r>
              <a:rPr lang="zh-CN" altLang="en-US" sz="2400" b="1" dirty="0"/>
              <a:t>目录中。</a:t>
            </a:r>
            <a:endParaRPr lang="zh-CN" altLang="en-US" sz="2400" b="1" dirty="0"/>
          </a:p>
          <a:p>
            <a:r>
              <a:rPr lang="en-US" altLang="zh-CN" sz="2400" b="1" dirty="0"/>
              <a:t>/opt          </a:t>
            </a:r>
            <a:r>
              <a:rPr lang="zh-CN" altLang="en-US" sz="2400" b="1" dirty="0"/>
              <a:t>可选的应用程序。</a:t>
            </a:r>
            <a:endParaRPr lang="en-US" altLang="zh-CN" sz="2400" b="1" dirty="0"/>
          </a:p>
          <a:p>
            <a:pPr marL="0" indent="0">
              <a:buNone/>
            </a:pPr>
            <a:r>
              <a:rPr lang="en-US" altLang="zh-CN" sz="2400" b="1" dirty="0"/>
              <a:t>                    </a:t>
            </a:r>
            <a:r>
              <a:rPr lang="zh-CN" altLang="en-US" sz="2400" b="1" dirty="0"/>
              <a:t>作为可选文件和程序的存放目录</a:t>
            </a:r>
            <a:endParaRPr lang="en-US" altLang="zh-CN" sz="2400" b="1" dirty="0"/>
          </a:p>
          <a:p>
            <a:r>
              <a:rPr lang="en-US" altLang="zh-CN" sz="2400" b="1" dirty="0"/>
              <a:t>/</a:t>
            </a:r>
            <a:r>
              <a:rPr lang="en-US" altLang="zh-CN" sz="2400" b="1" dirty="0" err="1"/>
              <a:t>tmp</a:t>
            </a:r>
            <a:r>
              <a:rPr lang="en-US" altLang="zh-CN" sz="2400" b="1" dirty="0"/>
              <a:t>         </a:t>
            </a:r>
            <a:r>
              <a:rPr lang="zh-CN" altLang="en-US" sz="2400" b="1" dirty="0"/>
              <a:t>临时文件</a:t>
            </a:r>
            <a:endParaRPr lang="zh-CN" alt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b="0" dirty="0"/>
              <a:t>基本目录</a:t>
            </a:r>
            <a:endParaRPr lang="zh-CN" altLang="en-US" dirty="0"/>
          </a:p>
        </p:txBody>
      </p:sp>
      <p:sp>
        <p:nvSpPr>
          <p:cNvPr id="138243" name="Rectangle 3"/>
          <p:cNvSpPr>
            <a:spLocks noGrp="1" noChangeArrowheads="1"/>
          </p:cNvSpPr>
          <p:nvPr>
            <p:ph type="body" idx="1"/>
          </p:nvPr>
        </p:nvSpPr>
        <p:spPr/>
        <p:txBody>
          <a:bodyPr/>
          <a:lstStyle/>
          <a:p>
            <a:r>
              <a:rPr lang="en-US" altLang="zh-CN" sz="2400" b="1" dirty="0"/>
              <a:t>/</a:t>
            </a:r>
            <a:r>
              <a:rPr lang="en-US" altLang="zh-CN" sz="2400" b="1" dirty="0" err="1"/>
              <a:t>lost+found</a:t>
            </a:r>
            <a:r>
              <a:rPr lang="en-US" altLang="zh-CN" sz="2400" b="1" dirty="0"/>
              <a:t>   </a:t>
            </a:r>
            <a:r>
              <a:rPr lang="zh-CN" altLang="en-US" sz="2400" b="1" dirty="0"/>
              <a:t>磁盘修复文件</a:t>
            </a:r>
            <a:r>
              <a:rPr lang="en-US" altLang="zh-CN" sz="2400" b="1" dirty="0"/>
              <a:t>[</a:t>
            </a:r>
            <a:r>
              <a:rPr lang="zh-CN" altLang="en-US" sz="2400" b="1" dirty="0"/>
              <a:t>当系统意外崩溃或机器意外关机，而产生一些文件碎片放在这里</a:t>
            </a:r>
            <a:r>
              <a:rPr lang="en-US" altLang="zh-CN" sz="2400" b="1" dirty="0"/>
              <a:t>]</a:t>
            </a:r>
            <a:endParaRPr lang="en-US" altLang="zh-CN" sz="2400" b="1" dirty="0"/>
          </a:p>
          <a:p>
            <a:r>
              <a:rPr lang="en-US" altLang="zh-CN" sz="2400" b="1" dirty="0"/>
              <a:t>/media    </a:t>
            </a:r>
            <a:r>
              <a:rPr lang="zh-CN" altLang="en-US" sz="2400" b="1" dirty="0"/>
              <a:t>挂载媒体设备</a:t>
            </a:r>
            <a:endParaRPr lang="zh-CN" altLang="en-US" sz="2400" b="1" dirty="0"/>
          </a:p>
          <a:p>
            <a:r>
              <a:rPr lang="en-US" altLang="zh-CN" sz="2400" b="1" dirty="0"/>
              <a:t>/</a:t>
            </a:r>
            <a:r>
              <a:rPr lang="en-US" altLang="zh-CN" sz="2400" b="1" dirty="0" err="1"/>
              <a:t>cdrom</a:t>
            </a:r>
            <a:endParaRPr lang="en-US" altLang="zh-CN" sz="2400" b="1" dirty="0"/>
          </a:p>
          <a:p>
            <a:r>
              <a:rPr lang="en-US" altLang="zh-CN" sz="2400" b="1" dirty="0"/>
              <a:t>/sys        </a:t>
            </a:r>
            <a:r>
              <a:rPr lang="zh-CN" altLang="en-US" sz="2400" b="1" dirty="0"/>
              <a:t>该目录用于将系统设备组织或层次结构，</a:t>
            </a:r>
            <a:endParaRPr lang="en-US" altLang="zh-CN" sz="2400" b="1" dirty="0"/>
          </a:p>
          <a:p>
            <a:pPr marL="0" indent="0">
              <a:buNone/>
            </a:pPr>
            <a:r>
              <a:rPr lang="en-US" altLang="zh-CN" sz="2400" b="1" dirty="0"/>
              <a:t>                  </a:t>
            </a:r>
            <a:r>
              <a:rPr lang="zh-CN" altLang="en-US" sz="2400" b="1" dirty="0"/>
              <a:t>并向用户提供详细的内核数据信息。   </a:t>
            </a:r>
            <a:endParaRPr lang="zh-CN" altLang="en-US" sz="2400" b="1" dirty="0"/>
          </a:p>
          <a:p>
            <a:r>
              <a:rPr lang="en-US" altLang="zh-CN" sz="2400" b="1" dirty="0"/>
              <a:t>/</a:t>
            </a:r>
            <a:r>
              <a:rPr lang="en-US" altLang="zh-CN" sz="2400" b="1" dirty="0" err="1"/>
              <a:t>srv</a:t>
            </a:r>
            <a:r>
              <a:rPr lang="en-US" altLang="zh-CN" sz="2400" b="1" dirty="0"/>
              <a:t>        </a:t>
            </a:r>
            <a:r>
              <a:rPr lang="zh-CN" altLang="en-US" sz="2400" b="1" dirty="0"/>
              <a:t>存放系统所提供的服务数据。</a:t>
            </a:r>
            <a:endParaRPr lang="zh-CN" altLang="en-US" sz="2400" b="1" dirty="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idx="4294967295"/>
          </p:nvPr>
        </p:nvSpPr>
        <p:spPr/>
        <p:txBody>
          <a:bodyPr/>
          <a:lstStyle/>
          <a:p>
            <a:pPr eaLnBrk="1" hangingPunct="1"/>
            <a:r>
              <a:rPr lang="en-US" altLang="zh-CN" sz="3200"/>
              <a:t>3. </a:t>
            </a:r>
            <a:r>
              <a:rPr lang="zh-CN" altLang="en-US" sz="3200"/>
              <a:t>磁盘管理</a:t>
            </a:r>
            <a:br>
              <a:rPr lang="zh-CN" altLang="en-US" sz="3200"/>
            </a:br>
            <a:r>
              <a:rPr lang="zh-CN" altLang="en-US" sz="2800"/>
              <a:t>（</a:t>
            </a:r>
            <a:r>
              <a:rPr lang="en-US" altLang="zh-CN" sz="2800"/>
              <a:t>1</a:t>
            </a:r>
            <a:r>
              <a:rPr lang="zh-CN" altLang="en-US" sz="2800"/>
              <a:t>）查看硬盘及分区信息</a:t>
            </a:r>
            <a:endParaRPr lang="en-US" altLang="zh-CN" sz="2800"/>
          </a:p>
        </p:txBody>
      </p:sp>
      <p:sp>
        <p:nvSpPr>
          <p:cNvPr id="12291" name="内容占位符 2"/>
          <p:cNvSpPr>
            <a:spLocks noGrp="1" noChangeArrowheads="1"/>
          </p:cNvSpPr>
          <p:nvPr>
            <p:ph idx="4294967295"/>
          </p:nvPr>
        </p:nvSpPr>
        <p:spPr>
          <a:xfrm>
            <a:off x="838200" y="1447800"/>
            <a:ext cx="7772400" cy="4648200"/>
          </a:xfrm>
        </p:spPr>
        <p:txBody>
          <a:bodyPr/>
          <a:lstStyle/>
          <a:p>
            <a:r>
              <a:rPr lang="zh-CN" altLang="en-US" sz="2000"/>
              <a:t>使用命令</a:t>
            </a:r>
            <a:r>
              <a:rPr lang="en-US" altLang="zh-CN" sz="2000"/>
              <a:t>fdisk -l</a:t>
            </a:r>
            <a:r>
              <a:rPr lang="zh-CN" altLang="en-US" sz="2000"/>
              <a:t>，我们能找出机器中所有硬盘个数及设备名称。</a:t>
            </a:r>
            <a:endParaRPr lang="zh-CN" altLang="en-US" sz="2000"/>
          </a:p>
          <a:p>
            <a:r>
              <a:rPr lang="zh-CN" altLang="en-US" sz="2000"/>
              <a:t>需要超级用户身份执行，如：</a:t>
            </a:r>
            <a:r>
              <a:rPr lang="en-US" altLang="zh-CN" sz="2000"/>
              <a:t>sudo </a:t>
            </a:r>
            <a:r>
              <a:rPr lang="en-US" altLang="zh-CN">
                <a:sym typeface="+mn-ea"/>
              </a:rPr>
              <a:t>fdisk -l</a:t>
            </a:r>
            <a:endParaRPr lang="zh-CN" altLang="en-US" sz="2000"/>
          </a:p>
          <a:p>
            <a:endParaRPr lang="zh-CN" altLang="en-US" sz="2000"/>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sz="2000"/>
              <a:t>显示信息为：分区序列</a:t>
            </a:r>
            <a:r>
              <a:rPr lang="en-US" altLang="zh-CN" sz="2000"/>
              <a:t>  </a:t>
            </a:r>
            <a:r>
              <a:rPr lang="zh-CN" altLang="en-US" sz="2000"/>
              <a:t>引导</a:t>
            </a:r>
            <a:r>
              <a:rPr lang="en-US" altLang="zh-CN" sz="2000"/>
              <a:t>  </a:t>
            </a:r>
            <a:r>
              <a:rPr lang="zh-CN" altLang="en-US" sz="2000"/>
              <a:t>开始</a:t>
            </a:r>
            <a:r>
              <a:rPr lang="en-US" altLang="zh-CN" sz="2000"/>
              <a:t>   </a:t>
            </a:r>
            <a:r>
              <a:rPr lang="zh-CN" altLang="en-US" sz="2000"/>
              <a:t>终止</a:t>
            </a:r>
            <a:r>
              <a:rPr lang="en-US" altLang="zh-CN" sz="2000"/>
              <a:t>  </a:t>
            </a:r>
            <a:r>
              <a:rPr lang="zh-CN" altLang="en-US" sz="2000"/>
              <a:t>容量</a:t>
            </a:r>
            <a:r>
              <a:rPr lang="en-US" altLang="zh-CN" sz="2000"/>
              <a:t>   ID  </a:t>
            </a:r>
            <a:r>
              <a:rPr lang="zh-CN" altLang="en-US" sz="2000"/>
              <a:t>分区类型</a:t>
            </a:r>
            <a:endParaRPr lang="en-US" altLang="zh-CN" sz="2000"/>
          </a:p>
          <a:p>
            <a:endParaRPr lang="en-US" altLang="zh-CN" sz="2000"/>
          </a:p>
        </p:txBody>
      </p:sp>
      <p:pic>
        <p:nvPicPr>
          <p:cNvPr id="12292"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2590800"/>
            <a:ext cx="8001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dirty="0">
                <a:solidFill>
                  <a:srgbClr val="C00000"/>
                </a:solidFill>
              </a:rPr>
              <a:t>（</a:t>
            </a:r>
            <a:r>
              <a:rPr lang="en-US" altLang="zh-CN" dirty="0">
                <a:solidFill>
                  <a:srgbClr val="C00000"/>
                </a:solidFill>
              </a:rPr>
              <a:t>2</a:t>
            </a:r>
            <a:r>
              <a:rPr lang="zh-CN" dirty="0">
                <a:solidFill>
                  <a:srgbClr val="C00000"/>
                </a:solidFill>
              </a:rPr>
              <a:t>）</a:t>
            </a:r>
            <a:r>
              <a:rPr lang="zh-CN" altLang="en-US" dirty="0">
                <a:solidFill>
                  <a:srgbClr val="C00000"/>
                </a:solidFill>
              </a:rPr>
              <a:t>挂载分区</a:t>
            </a:r>
            <a:endParaRPr lang="en-US" altLang="zh-CN" dirty="0">
              <a:solidFill>
                <a:srgbClr val="C00000"/>
              </a:solidFill>
            </a:endParaRPr>
          </a:p>
        </p:txBody>
      </p:sp>
      <p:sp>
        <p:nvSpPr>
          <p:cNvPr id="13315" name="Rectangle 3"/>
          <p:cNvSpPr>
            <a:spLocks noGrp="1" noChangeArrowheads="1"/>
          </p:cNvSpPr>
          <p:nvPr>
            <p:ph type="body" idx="1"/>
          </p:nvPr>
        </p:nvSpPr>
        <p:spPr/>
        <p:txBody>
          <a:bodyPr/>
          <a:lstStyle/>
          <a:p>
            <a:pPr eaLnBrk="1" hangingPunct="1">
              <a:lnSpc>
                <a:spcPct val="90000"/>
              </a:lnSpc>
            </a:pPr>
            <a:r>
              <a:rPr sz="2800" dirty="0"/>
              <a:t>使用mount命令可以挂载不同文件系统类型的分区。</a:t>
            </a:r>
            <a:endParaRPr sz="2800" dirty="0"/>
          </a:p>
          <a:p>
            <a:pPr eaLnBrk="1" hangingPunct="1">
              <a:lnSpc>
                <a:spcPct val="90000"/>
              </a:lnSpc>
            </a:pPr>
            <a:r>
              <a:rPr sz="2800" dirty="0"/>
              <a:t>Linux与Windows使用磁盘设备的方法不同，Linux采用单根目录树管理全部文件系统，磁盘设备必须挂载到系统目录树上才能使用。</a:t>
            </a:r>
            <a:endParaRPr sz="2800" dirty="0"/>
          </a:p>
          <a:p>
            <a:pPr eaLnBrk="1" hangingPunct="1">
              <a:lnSpc>
                <a:spcPct val="90000"/>
              </a:lnSpc>
            </a:pPr>
            <a:r>
              <a:rPr sz="2800" dirty="0"/>
              <a:t>所谓挂载，就是将该设备的文件系统作为一个分枝嫁接到主文件系统的过程。嫁接的位置称为挂载点，挂载点必须是个已经存在的目录。</a:t>
            </a:r>
            <a:endParaRPr sz="2800" dirty="0"/>
          </a:p>
          <a:p>
            <a:pPr eaLnBrk="1" hangingPunct="1">
              <a:lnSpc>
                <a:spcPct val="90000"/>
              </a:lnSpc>
            </a:pPr>
            <a:r>
              <a:rPr sz="2800" dirty="0"/>
              <a:t>mount命令需要超级用户root权限才能执行。</a:t>
            </a:r>
            <a:endParaRPr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olidFill>
                  <a:srgbClr val="C00000"/>
                </a:solidFill>
                <a:sym typeface="+mn-ea"/>
              </a:rPr>
              <a:t>（</a:t>
            </a:r>
            <a:r>
              <a:rPr lang="en-US" altLang="zh-CN" dirty="0">
                <a:solidFill>
                  <a:srgbClr val="C00000"/>
                </a:solidFill>
                <a:sym typeface="+mn-ea"/>
              </a:rPr>
              <a:t>2</a:t>
            </a:r>
            <a:r>
              <a:rPr lang="zh-CN" dirty="0">
                <a:solidFill>
                  <a:srgbClr val="C00000"/>
                </a:solidFill>
                <a:sym typeface="+mn-ea"/>
              </a:rPr>
              <a:t>）</a:t>
            </a:r>
            <a:r>
              <a:rPr lang="zh-CN" altLang="en-US" dirty="0">
                <a:solidFill>
                  <a:srgbClr val="C00000"/>
                </a:solidFill>
                <a:sym typeface="+mn-ea"/>
              </a:rPr>
              <a:t>挂载分区</a:t>
            </a:r>
            <a:endParaRPr lang="zh-CN" altLang="en-US" dirty="0"/>
          </a:p>
        </p:txBody>
      </p:sp>
      <p:sp>
        <p:nvSpPr>
          <p:cNvPr id="3" name="内容占位符 2"/>
          <p:cNvSpPr>
            <a:spLocks noGrp="1"/>
          </p:cNvSpPr>
          <p:nvPr>
            <p:ph idx="1"/>
          </p:nvPr>
        </p:nvSpPr>
        <p:spPr>
          <a:xfrm>
            <a:off x="533400" y="1600200"/>
            <a:ext cx="8190230" cy="4114800"/>
          </a:xfrm>
        </p:spPr>
        <p:txBody>
          <a:bodyPr/>
          <a:lstStyle/>
          <a:p>
            <a:endParaRPr lang="en-US" altLang="zh-CN" dirty="0"/>
          </a:p>
          <a:p>
            <a:r>
              <a:rPr lang="zh-CN" altLang="en-US" dirty="0"/>
              <a:t>命令格式：</a:t>
            </a:r>
            <a:endParaRPr lang="zh-CN" altLang="en-US" dirty="0"/>
          </a:p>
          <a:p>
            <a:r>
              <a:rPr lang="en-US" altLang="zh-CN" dirty="0"/>
              <a:t>mount  [-t </a:t>
            </a:r>
            <a:r>
              <a:rPr lang="zh-CN" altLang="en-US" dirty="0"/>
              <a:t>文件系统类型</a:t>
            </a:r>
            <a:r>
              <a:rPr lang="en-US" altLang="zh-CN" dirty="0"/>
              <a:t>]  [-o</a:t>
            </a:r>
            <a:r>
              <a:rPr lang="zh-CN" altLang="en-US" dirty="0"/>
              <a:t>选项</a:t>
            </a:r>
            <a:r>
              <a:rPr lang="en-US" altLang="zh-CN" dirty="0"/>
              <a:t>]  [</a:t>
            </a:r>
            <a:r>
              <a:rPr lang="zh-CN" altLang="en-US" dirty="0"/>
              <a:t>被挂载的设备文件</a:t>
            </a:r>
            <a:r>
              <a:rPr lang="en-US" altLang="zh-CN" dirty="0"/>
              <a:t>]   [</a:t>
            </a:r>
            <a:r>
              <a:rPr lang="zh-CN" altLang="en-US" dirty="0"/>
              <a:t>挂载点</a:t>
            </a:r>
            <a:r>
              <a:rPr lang="en-US" altLang="zh-CN" dirty="0"/>
              <a:t>]</a:t>
            </a:r>
            <a:endParaRPr lang="en-US" altLang="zh-CN" dirty="0"/>
          </a:p>
          <a:p>
            <a:r>
              <a:rPr lang="en-US" altLang="zh-CN" dirty="0" err="1"/>
              <a:t>umount</a:t>
            </a:r>
            <a:r>
              <a:rPr lang="en-US" altLang="zh-CN" dirty="0"/>
              <a:t>  [</a:t>
            </a:r>
            <a:r>
              <a:rPr lang="zh-CN" altLang="en-US" dirty="0"/>
              <a:t>挂载点或被挂载的设备文件</a:t>
            </a:r>
            <a:r>
              <a:rPr lang="en-US" altLang="zh-CN" dirty="0"/>
              <a:t>]</a:t>
            </a:r>
            <a:endParaRPr lang="en-US" altLang="zh-CN" dirty="0"/>
          </a:p>
          <a:p>
            <a:endParaRPr lang="en-US" altLang="zh-CN" dirty="0"/>
          </a:p>
          <a:p>
            <a:pPr eaLnBrk="1" hangingPunct="1">
              <a:lnSpc>
                <a:spcPct val="90000"/>
              </a:lnSpc>
            </a:pPr>
            <a:r>
              <a:rPr lang="en-US" altLang="zh-CN" sz="2800" dirty="0">
                <a:solidFill>
                  <a:srgbClr val="CC0000"/>
                </a:solidFill>
              </a:rPr>
              <a:t>mount  </a:t>
            </a:r>
            <a:r>
              <a:rPr lang="zh-CN" altLang="en-US" sz="2800" dirty="0">
                <a:solidFill>
                  <a:srgbClr val="CC0000"/>
                </a:solidFill>
              </a:rPr>
              <a:t>命令挂载常用的选项；</a:t>
            </a:r>
            <a:endParaRPr lang="en-US" altLang="zh-CN" sz="2800" dirty="0">
              <a:solidFill>
                <a:srgbClr val="CC0000"/>
              </a:solidFill>
            </a:endParaRPr>
          </a:p>
          <a:p>
            <a:pPr lvl="1" eaLnBrk="1" hangingPunct="1">
              <a:lnSpc>
                <a:spcPct val="90000"/>
              </a:lnSpc>
            </a:pPr>
            <a:r>
              <a:rPr lang="en-US" altLang="zh-CN" sz="2800" dirty="0">
                <a:solidFill>
                  <a:srgbClr val="CC0000"/>
                </a:solidFill>
                <a:latin typeface="Arial" panose="020B0604020202020204" pitchFamily="34" charset="0"/>
              </a:rPr>
              <a:t>-t  </a:t>
            </a:r>
            <a:r>
              <a:rPr lang="zh-CN" altLang="en-US" sz="2800" dirty="0">
                <a:solidFill>
                  <a:srgbClr val="CC0000"/>
                </a:solidFill>
                <a:latin typeface="Arial" panose="020B0604020202020204" pitchFamily="34" charset="0"/>
              </a:rPr>
              <a:t>指定挂载的文件系统类型；</a:t>
            </a:r>
            <a:endParaRPr lang="en-US" altLang="zh-CN" sz="2800" dirty="0">
              <a:solidFill>
                <a:srgbClr val="CC0000"/>
              </a:solidFill>
              <a:latin typeface="Arial" panose="020B0604020202020204" pitchFamily="34" charset="0"/>
            </a:endParaRPr>
          </a:p>
          <a:p>
            <a:pPr lvl="1" eaLnBrk="1" hangingPunct="1">
              <a:lnSpc>
                <a:spcPct val="90000"/>
              </a:lnSpc>
            </a:pPr>
            <a:r>
              <a:rPr lang="en-US" altLang="zh-CN" sz="2800" dirty="0">
                <a:solidFill>
                  <a:srgbClr val="CC0000"/>
                </a:solidFill>
                <a:latin typeface="Arial" panose="020B0604020202020204" pitchFamily="34" charset="0"/>
              </a:rPr>
              <a:t>-o  </a:t>
            </a:r>
            <a:r>
              <a:rPr lang="zh-CN" altLang="en-US" sz="2800" dirty="0">
                <a:solidFill>
                  <a:srgbClr val="CC0000"/>
                </a:solidFill>
                <a:latin typeface="Arial" panose="020B0604020202020204" pitchFamily="34" charset="0"/>
              </a:rPr>
              <a:t>挂载选项。</a:t>
            </a:r>
            <a:endParaRPr lang="en-US" altLang="zh-CN" sz="2800" dirty="0">
              <a:solidFill>
                <a:srgbClr val="CC0000"/>
              </a:solidFill>
              <a:latin typeface="Arial" panose="020B0604020202020204" pitchFamily="34" charset="0"/>
            </a:endParaRPr>
          </a:p>
          <a:p>
            <a:endParaRPr lang="zh-CN"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olidFill>
                  <a:srgbClr val="C00000"/>
                </a:solidFill>
                <a:sym typeface="+mn-ea"/>
              </a:rPr>
              <a:t>（</a:t>
            </a:r>
            <a:r>
              <a:rPr lang="en-US" altLang="zh-CN" dirty="0">
                <a:solidFill>
                  <a:srgbClr val="C00000"/>
                </a:solidFill>
                <a:sym typeface="+mn-ea"/>
              </a:rPr>
              <a:t>2</a:t>
            </a:r>
            <a:r>
              <a:rPr lang="zh-CN" dirty="0">
                <a:solidFill>
                  <a:srgbClr val="C00000"/>
                </a:solidFill>
                <a:sym typeface="+mn-ea"/>
              </a:rPr>
              <a:t>）</a:t>
            </a:r>
            <a:r>
              <a:rPr lang="zh-CN" altLang="en-US" dirty="0">
                <a:solidFill>
                  <a:srgbClr val="C00000"/>
                </a:solidFill>
                <a:sym typeface="+mn-ea"/>
              </a:rPr>
              <a:t>挂载分区</a:t>
            </a:r>
            <a:endParaRPr lang="zh-CN" altLang="en-US" dirty="0"/>
          </a:p>
        </p:txBody>
      </p:sp>
      <p:sp>
        <p:nvSpPr>
          <p:cNvPr id="3" name="内容占位符 2"/>
          <p:cNvSpPr>
            <a:spLocks noGrp="1"/>
          </p:cNvSpPr>
          <p:nvPr>
            <p:ph idx="1"/>
          </p:nvPr>
        </p:nvSpPr>
        <p:spPr>
          <a:xfrm>
            <a:off x="533400" y="1600200"/>
            <a:ext cx="8190230" cy="4114800"/>
          </a:xfrm>
        </p:spPr>
        <p:txBody>
          <a:bodyPr/>
          <a:lstStyle/>
          <a:p>
            <a:r>
              <a:rPr lang="en-US" altLang="zh-CN" sz="2400" dirty="0"/>
              <a:t>-t  指定文件系统类型，常用的文件系统类型：</a:t>
            </a:r>
            <a:endParaRPr lang="en-US" altLang="zh-CN" sz="2400" dirty="0"/>
          </a:p>
          <a:p>
            <a:r>
              <a:rPr lang="en-US" altLang="zh-CN" sz="2400" dirty="0"/>
              <a:t>ext4：Linux的EXT4文件系统</a:t>
            </a:r>
            <a:endParaRPr lang="en-US" altLang="zh-CN" sz="2400" dirty="0"/>
          </a:p>
          <a:p>
            <a:r>
              <a:rPr lang="en-US" altLang="zh-CN" sz="2400" dirty="0"/>
              <a:t>msdos：MS-DOS的FAT16文件系统</a:t>
            </a:r>
            <a:endParaRPr lang="en-US" altLang="zh-CN" sz="2400" dirty="0"/>
          </a:p>
          <a:p>
            <a:r>
              <a:rPr lang="en-US" altLang="zh-CN" sz="2400" dirty="0"/>
              <a:t>vfat：Windows FAT32文件系统</a:t>
            </a:r>
            <a:endParaRPr lang="en-US" altLang="zh-CN" sz="2400" dirty="0"/>
          </a:p>
          <a:p>
            <a:r>
              <a:rPr lang="en-US" altLang="zh-CN" sz="2400" dirty="0"/>
              <a:t>nfs：UNIX（Linux）网络文件系统</a:t>
            </a:r>
            <a:endParaRPr lang="en-US" altLang="zh-CN" sz="2400" dirty="0"/>
          </a:p>
          <a:p>
            <a:r>
              <a:rPr lang="en-US" altLang="zh-CN" sz="2400" dirty="0"/>
              <a:t>iso9660：CD-ROM光盘的标准文件系统</a:t>
            </a:r>
            <a:endParaRPr lang="en-US" altLang="zh-CN" sz="2400" dirty="0"/>
          </a:p>
          <a:p>
            <a:r>
              <a:rPr lang="en-US" altLang="zh-CN" sz="2400" dirty="0"/>
              <a:t>ntfs：Windows NTFS文件系统</a:t>
            </a:r>
            <a:endParaRPr lang="en-US" altLang="zh-CN" sz="2400" dirty="0"/>
          </a:p>
          <a:p>
            <a:r>
              <a:rPr lang="en-US" altLang="zh-CN" sz="2400" dirty="0"/>
              <a:t>auto：自动检测文件系统的类型</a:t>
            </a: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dirty="0"/>
              <a:t>1．Shell命令格式</a:t>
            </a:r>
            <a:endParaRPr dirty="0"/>
          </a:p>
        </p:txBody>
      </p:sp>
      <p:sp>
        <p:nvSpPr>
          <p:cNvPr id="15363" name="内容占位符 2"/>
          <p:cNvSpPr>
            <a:spLocks noGrp="1"/>
          </p:cNvSpPr>
          <p:nvPr>
            <p:ph idx="1"/>
          </p:nvPr>
        </p:nvSpPr>
        <p:spPr>
          <a:xfrm>
            <a:off x="914400" y="1219200"/>
            <a:ext cx="7772400" cy="4114800"/>
          </a:xfrm>
        </p:spPr>
        <p:txBody>
          <a:bodyPr/>
          <a:lstStyle/>
          <a:p>
            <a:pPr>
              <a:defRPr/>
            </a:pPr>
            <a:r>
              <a:rPr lang="zh-CN" sz="2800" dirty="0"/>
              <a:t>命令提示符</a:t>
            </a:r>
            <a:endParaRPr lang="en-US" sz="2800" dirty="0"/>
          </a:p>
          <a:p>
            <a:pPr marL="457200" lvl="1" indent="0">
              <a:buNone/>
              <a:defRPr/>
            </a:pPr>
            <a:r>
              <a:rPr>
                <a:latin typeface="+mn-lt"/>
                <a:cs typeface="+mn-cs"/>
              </a:rPr>
              <a:t>[用户名@主机名  当前目录]$</a:t>
            </a:r>
            <a:endParaRPr>
              <a:latin typeface="+mn-lt"/>
              <a:cs typeface="+mn-cs"/>
            </a:endParaRPr>
          </a:p>
          <a:p>
            <a:pPr lvl="1">
              <a:defRPr/>
            </a:pPr>
            <a:endParaRPr lang="en-US" dirty="0">
              <a:latin typeface="+mn-lt"/>
              <a:cs typeface="+mn-cs"/>
            </a:endParaRPr>
          </a:p>
          <a:p>
            <a:pPr lvl="1">
              <a:defRPr/>
            </a:pPr>
            <a:endParaRPr lang="en-US" dirty="0">
              <a:latin typeface="+mn-lt"/>
              <a:cs typeface="+mn-cs"/>
            </a:endParaRPr>
          </a:p>
          <a:p>
            <a:pPr lvl="1">
              <a:defRPr/>
            </a:pPr>
            <a:endParaRPr lang="en-US" dirty="0">
              <a:latin typeface="+mn-lt"/>
              <a:cs typeface="+mn-cs"/>
            </a:endParaRPr>
          </a:p>
          <a:p>
            <a:pPr lvl="1">
              <a:defRPr/>
            </a:pPr>
            <a:endParaRPr lang="en-US" dirty="0">
              <a:latin typeface="+mn-lt"/>
              <a:cs typeface="+mn-cs"/>
            </a:endParaRPr>
          </a:p>
          <a:p>
            <a:pPr marL="457200" lvl="1" indent="0">
              <a:buNone/>
              <a:defRPr/>
            </a:pPr>
            <a:endParaRPr lang="en-US" altLang="zh-CN" sz="800" dirty="0">
              <a:latin typeface="+mn-lt"/>
              <a:cs typeface="+mn-cs"/>
            </a:endParaRPr>
          </a:p>
          <a:p>
            <a:pPr marL="457200" lvl="1" indent="0">
              <a:buNone/>
              <a:defRPr/>
            </a:pPr>
            <a:r>
              <a:rPr lang="zh-CN" altLang="en-US" dirty="0"/>
              <a:t>一般用户显示的命令提示符都是“</a:t>
            </a:r>
            <a:r>
              <a:rPr lang="en-US" dirty="0"/>
              <a:t>$</a:t>
            </a:r>
            <a:r>
              <a:rPr lang="zh-CN" altLang="en-US" dirty="0"/>
              <a:t>”符号，超级用户（</a:t>
            </a:r>
            <a:r>
              <a:rPr lang="en-US" altLang="zh-CN" dirty="0"/>
              <a:t>root</a:t>
            </a:r>
            <a:r>
              <a:rPr lang="zh-CN" altLang="en-US" dirty="0"/>
              <a:t>）的命令提示符是“</a:t>
            </a:r>
            <a:r>
              <a:rPr lang="en-US" dirty="0"/>
              <a:t>#</a:t>
            </a:r>
            <a:r>
              <a:rPr lang="zh-CN" altLang="en-US" dirty="0"/>
              <a:t>”号。</a:t>
            </a:r>
            <a:endParaRPr lang="en-US" dirty="0"/>
          </a:p>
          <a:p>
            <a:pPr lvl="1">
              <a:defRPr/>
            </a:pPr>
            <a:endParaRPr lang="en-US" sz="2000" dirty="0">
              <a:latin typeface="+mn-lt"/>
              <a:cs typeface="+mn-cs"/>
            </a:endParaRPr>
          </a:p>
          <a:p>
            <a:pPr lvl="1">
              <a:defRPr/>
            </a:pPr>
            <a:endParaRPr lang="en-US" sz="2000" dirty="0">
              <a:latin typeface="+mn-lt"/>
              <a:cs typeface="+mn-cs"/>
            </a:endParaRPr>
          </a:p>
          <a:p>
            <a:pPr lvl="1">
              <a:defRPr/>
            </a:pPr>
            <a:endParaRPr lang="en-US" sz="2000" dirty="0">
              <a:latin typeface="+mn-lt"/>
              <a:cs typeface="+mn-cs"/>
            </a:endParaRPr>
          </a:p>
          <a:p>
            <a:pPr lvl="1">
              <a:defRPr/>
            </a:pPr>
            <a:endParaRPr lang="en-US" sz="2000" dirty="0">
              <a:latin typeface="+mn-lt"/>
              <a:cs typeface="+mn-cs"/>
            </a:endParaRPr>
          </a:p>
          <a:p>
            <a:pPr lvl="1">
              <a:defRPr/>
            </a:pPr>
            <a:endParaRPr lang="en-US" sz="2000" dirty="0">
              <a:latin typeface="+mn-lt"/>
              <a:cs typeface="+mn-cs"/>
            </a:endParaRPr>
          </a:p>
          <a:p>
            <a:pPr lvl="1">
              <a:defRPr/>
            </a:pPr>
            <a:endParaRPr lang="en-US" sz="2000" dirty="0"/>
          </a:p>
          <a:p>
            <a:pPr>
              <a:defRPr/>
            </a:pPr>
            <a:endParaRPr lang="en-US" dirty="0"/>
          </a:p>
          <a:p>
            <a:pPr>
              <a:defRPr/>
            </a:pPr>
            <a:endParaRPr lang="en-US" dirty="0"/>
          </a:p>
        </p:txBody>
      </p:sp>
      <p:pic>
        <p:nvPicPr>
          <p:cNvPr id="184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0686" y="2362200"/>
            <a:ext cx="7278914"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olidFill>
                  <a:srgbClr val="C00000"/>
                </a:solidFill>
                <a:sym typeface="+mn-ea"/>
              </a:rPr>
              <a:t>（</a:t>
            </a:r>
            <a:r>
              <a:rPr lang="en-US" altLang="zh-CN" dirty="0">
                <a:solidFill>
                  <a:srgbClr val="C00000"/>
                </a:solidFill>
                <a:sym typeface="+mn-ea"/>
              </a:rPr>
              <a:t>2</a:t>
            </a:r>
            <a:r>
              <a:rPr lang="zh-CN" dirty="0">
                <a:solidFill>
                  <a:srgbClr val="C00000"/>
                </a:solidFill>
                <a:sym typeface="+mn-ea"/>
              </a:rPr>
              <a:t>）</a:t>
            </a:r>
            <a:r>
              <a:rPr lang="zh-CN" altLang="en-US" dirty="0">
                <a:solidFill>
                  <a:srgbClr val="C00000"/>
                </a:solidFill>
                <a:sym typeface="+mn-ea"/>
              </a:rPr>
              <a:t>挂载分区</a:t>
            </a:r>
            <a:endParaRPr lang="zh-CN" altLang="en-US" dirty="0"/>
          </a:p>
        </p:txBody>
      </p:sp>
      <p:sp>
        <p:nvSpPr>
          <p:cNvPr id="3" name="内容占位符 2"/>
          <p:cNvSpPr>
            <a:spLocks noGrp="1"/>
          </p:cNvSpPr>
          <p:nvPr>
            <p:ph idx="1"/>
          </p:nvPr>
        </p:nvSpPr>
        <p:spPr>
          <a:xfrm>
            <a:off x="533400" y="1600200"/>
            <a:ext cx="8190230" cy="4114800"/>
          </a:xfrm>
        </p:spPr>
        <p:txBody>
          <a:bodyPr/>
          <a:lstStyle/>
          <a:p>
            <a:r>
              <a:rPr lang="en-US" altLang="zh-CN" sz="2400" dirty="0"/>
              <a:t>-o：描述设备的挂载方式。常用的参数有：</a:t>
            </a:r>
            <a:endParaRPr lang="en-US" altLang="zh-CN" sz="2400" dirty="0"/>
          </a:p>
          <a:p>
            <a:pPr lvl="1"/>
            <a:r>
              <a:rPr lang="en-US" altLang="zh-CN" sz="2400" dirty="0"/>
              <a:t>loop：把一个文件当成硬盘分区挂载</a:t>
            </a:r>
            <a:endParaRPr lang="en-US" altLang="zh-CN" sz="2400" dirty="0"/>
          </a:p>
          <a:p>
            <a:pPr lvl="1"/>
            <a:r>
              <a:rPr lang="en-US" altLang="zh-CN" sz="2400" dirty="0"/>
              <a:t>ro：采用只读方式挂载 </a:t>
            </a:r>
            <a:endParaRPr lang="en-US" altLang="zh-CN" sz="2400" dirty="0"/>
          </a:p>
          <a:p>
            <a:pPr lvl="1"/>
            <a:r>
              <a:rPr lang="en-US" altLang="zh-CN" sz="2400" dirty="0"/>
              <a:t>rw：采用读写方式挂载</a:t>
            </a:r>
            <a:endParaRPr lang="en-US" altLang="zh-CN" sz="2400" dirty="0"/>
          </a:p>
          <a:p>
            <a:pPr lvl="1"/>
            <a:r>
              <a:rPr lang="en-US" altLang="zh-CN" sz="2400" dirty="0"/>
              <a:t>nolock：禁用文件锁</a:t>
            </a:r>
            <a:endParaRPr lang="en-US" altLang="zh-CN" sz="2400" dirty="0"/>
          </a:p>
          <a:p>
            <a:pPr lvl="1"/>
            <a:r>
              <a:rPr lang="en-US" altLang="zh-CN" sz="2400" dirty="0"/>
              <a:t>rsize = n：一次读操作文件系统能读取最大数据块大小</a:t>
            </a:r>
            <a:endParaRPr lang="en-US" altLang="zh-CN" sz="2400" dirty="0"/>
          </a:p>
          <a:p>
            <a:pPr lvl="1"/>
            <a:r>
              <a:rPr lang="en-US" altLang="zh-CN" sz="2400" dirty="0"/>
              <a:t>wsize = m：一次写操作文件系统能写入最大数据块大小</a:t>
            </a:r>
            <a:endParaRPr lang="en-US" altLang="zh-C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idx="4294967295"/>
          </p:nvPr>
        </p:nvSpPr>
        <p:spPr/>
        <p:txBody>
          <a:bodyPr/>
          <a:lstStyle/>
          <a:p>
            <a:r>
              <a:rPr lang="zh-CN" altLang="en-US" sz="2800">
                <a:solidFill>
                  <a:schemeClr val="tx1"/>
                </a:solidFill>
              </a:rPr>
              <a:t>挂载命令</a:t>
            </a:r>
            <a:endParaRPr lang="en-US" altLang="zh-CN" sz="2800">
              <a:solidFill>
                <a:schemeClr val="tx1"/>
              </a:solidFill>
            </a:endParaRPr>
          </a:p>
        </p:txBody>
      </p:sp>
      <p:sp>
        <p:nvSpPr>
          <p:cNvPr id="14339" name="内容占位符 2"/>
          <p:cNvSpPr>
            <a:spLocks noGrp="1" noChangeArrowheads="1"/>
          </p:cNvSpPr>
          <p:nvPr>
            <p:ph idx="4294967295"/>
          </p:nvPr>
        </p:nvSpPr>
        <p:spPr/>
        <p:txBody>
          <a:bodyPr/>
          <a:lstStyle/>
          <a:p>
            <a:pPr eaLnBrk="1" hangingPunct="1"/>
            <a:r>
              <a:rPr lang="zh-CN" altLang="en-US"/>
              <a:t>以只读方式挂载一个</a:t>
            </a:r>
            <a:r>
              <a:rPr lang="en-US" altLang="zh-CN"/>
              <a:t>fat32</a:t>
            </a:r>
            <a:r>
              <a:rPr lang="zh-CN" altLang="en-US"/>
              <a:t>分区到</a:t>
            </a:r>
            <a:r>
              <a:rPr lang="en-US" altLang="zh-CN"/>
              <a:t>/mnt/hd</a:t>
            </a:r>
            <a:r>
              <a:rPr lang="zh-CN" altLang="en-US"/>
              <a:t>目录上。</a:t>
            </a:r>
            <a:endParaRPr lang="en-US" altLang="zh-CN"/>
          </a:p>
          <a:p>
            <a:pPr lvl="1" eaLnBrk="1" hangingPunct="1"/>
            <a:r>
              <a:rPr lang="en-US" altLang="zh-CN">
                <a:latin typeface="Arial" panose="020B0604020202020204" pitchFamily="34" charset="0"/>
              </a:rPr>
              <a:t>mount  -t  vfat  -o  ro  /dev/sda4  /mnt/hd</a:t>
            </a:r>
            <a:endParaRPr lang="en-US" altLang="zh-CN">
              <a:latin typeface="Arial" panose="020B0604020202020204" pitchFamily="34" charset="0"/>
            </a:endParaRPr>
          </a:p>
          <a:p>
            <a:pPr eaLnBrk="1" hangingPunct="1"/>
            <a:r>
              <a:rPr lang="zh-CN" altLang="en-US"/>
              <a:t>挂载光驱。</a:t>
            </a:r>
            <a:endParaRPr lang="en-US" altLang="zh-CN"/>
          </a:p>
          <a:p>
            <a:pPr lvl="1" eaLnBrk="1" hangingPunct="1"/>
            <a:r>
              <a:rPr lang="en-US" altLang="zh-CN">
                <a:latin typeface="Arial" panose="020B0604020202020204" pitchFamily="34" charset="0"/>
              </a:rPr>
              <a:t>mount  /dev/hdc  /mnt/cdrom</a:t>
            </a:r>
            <a:endParaRPr lang="en-US" altLang="zh-CN">
              <a:latin typeface="Arial" panose="020B0604020202020204" pitchFamily="34" charset="0"/>
            </a:endParaRPr>
          </a:p>
          <a:p>
            <a:pPr eaLnBrk="1" hangingPunct="1"/>
            <a:r>
              <a:rPr lang="zh-CN" altLang="en-US"/>
              <a:t>挂载</a:t>
            </a:r>
            <a:r>
              <a:rPr lang="en-US" altLang="zh-CN"/>
              <a:t>U</a:t>
            </a:r>
            <a:r>
              <a:rPr lang="zh-CN" altLang="en-US"/>
              <a:t>盘或移动硬盘。</a:t>
            </a:r>
            <a:endParaRPr lang="en-US" altLang="zh-CN"/>
          </a:p>
          <a:p>
            <a:pPr lvl="1" eaLnBrk="1" hangingPunct="1"/>
            <a:r>
              <a:rPr lang="en-US" altLang="zh-CN">
                <a:latin typeface="Arial" panose="020B0604020202020204" pitchFamily="34" charset="0"/>
              </a:rPr>
              <a:t>mount  /dev/sda3  /mnt/sd</a:t>
            </a:r>
            <a:endParaRPr lang="en-US" altLang="zh-CN">
              <a:latin typeface="Arial" panose="020B0604020202020204" pitchFamily="34" charset="0"/>
            </a:endParaRPr>
          </a:p>
          <a:p>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idx="4294967295"/>
          </p:nvPr>
        </p:nvSpPr>
        <p:spPr/>
        <p:txBody>
          <a:bodyPr/>
          <a:lstStyle/>
          <a:p>
            <a:pPr eaLnBrk="1" hangingPunct="1"/>
            <a:r>
              <a:rPr lang="zh-CN" altLang="en-US" sz="2800">
                <a:solidFill>
                  <a:schemeClr val="tx1"/>
                </a:solidFill>
              </a:rPr>
              <a:t>卸载命令</a:t>
            </a:r>
            <a:endParaRPr lang="zh-CN" altLang="en-US" sz="2800">
              <a:solidFill>
                <a:schemeClr val="tx1"/>
              </a:solidFill>
            </a:endParaRPr>
          </a:p>
        </p:txBody>
      </p:sp>
      <p:sp>
        <p:nvSpPr>
          <p:cNvPr id="15363" name="内容占位符 2"/>
          <p:cNvSpPr>
            <a:spLocks noGrp="1" noChangeArrowheads="1"/>
          </p:cNvSpPr>
          <p:nvPr>
            <p:ph idx="4294967295"/>
          </p:nvPr>
        </p:nvSpPr>
        <p:spPr/>
        <p:txBody>
          <a:bodyPr/>
          <a:lstStyle/>
          <a:p>
            <a:pPr eaLnBrk="1" hangingPunct="1"/>
            <a:r>
              <a:rPr lang="zh-CN" altLang="en-US"/>
              <a:t>卸载一个文件系统使用</a:t>
            </a:r>
            <a:r>
              <a:rPr lang="en-US" altLang="zh-CN"/>
              <a:t>umount</a:t>
            </a:r>
            <a:r>
              <a:rPr lang="zh-CN" altLang="en-US"/>
              <a:t>命令</a:t>
            </a:r>
            <a:endParaRPr lang="zh-CN" altLang="en-US"/>
          </a:p>
          <a:p>
            <a:pPr eaLnBrk="1" hangingPunct="1"/>
            <a:endParaRPr lang="en-US" altLang="zh-CN"/>
          </a:p>
          <a:p>
            <a:pPr lvl="1" eaLnBrk="1" hangingPunct="1"/>
            <a:r>
              <a:rPr lang="en-US" altLang="zh-CN" sz="2000">
                <a:latin typeface="Arial" panose="020B0604020202020204" pitchFamily="34" charset="0"/>
              </a:rPr>
              <a:t>umount  </a:t>
            </a:r>
            <a:r>
              <a:rPr lang="zh-CN" altLang="en-US" sz="2000">
                <a:latin typeface="Arial" panose="020B0604020202020204" pitchFamily="34" charset="0"/>
              </a:rPr>
              <a:t>挂载设备或</a:t>
            </a:r>
            <a:r>
              <a:rPr lang="en-US" altLang="zh-CN" sz="2000">
                <a:latin typeface="Arial" panose="020B0604020202020204" pitchFamily="34" charset="0"/>
              </a:rPr>
              <a:t>umount </a:t>
            </a:r>
            <a:r>
              <a:rPr lang="zh-CN" altLang="en-US" sz="2000">
                <a:latin typeface="Arial" panose="020B0604020202020204" pitchFamily="34" charset="0"/>
              </a:rPr>
              <a:t>挂载路径</a:t>
            </a:r>
            <a:endParaRPr lang="zh-CN" altLang="en-US" sz="2000">
              <a:latin typeface="Arial" panose="020B0604020202020204" pitchFamily="34" charset="0"/>
            </a:endParaRPr>
          </a:p>
          <a:p>
            <a:pPr lvl="1" eaLnBrk="1" hangingPunct="1"/>
            <a:endParaRPr lang="en-US" altLang="zh-CN" sz="2000">
              <a:latin typeface="Arial" panose="020B0604020202020204" pitchFamily="34" charset="0"/>
            </a:endParaRPr>
          </a:p>
          <a:p>
            <a:pPr lvl="1" eaLnBrk="1" hangingPunct="1"/>
            <a:r>
              <a:rPr lang="zh-CN" altLang="en-US" sz="2000">
                <a:latin typeface="Arial" panose="020B0604020202020204" pitchFamily="34" charset="0"/>
              </a:rPr>
              <a:t>注意：假如要卸载一个文件系统，这个文件系统不能处于正在使用状态，比如运行了目标文件系统的程序，或打开了某个文件，包括使用的某个终端是否正处在目标文件系统中。如果无法卸载文件系统，就需要检查一下上面的几种可能性。</a:t>
            </a:r>
            <a:endParaRPr lang="en-US" altLang="zh-CN" sz="200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noChangeArrowheads="1"/>
          </p:cNvSpPr>
          <p:nvPr>
            <p:ph idx="4294967295"/>
          </p:nvPr>
        </p:nvSpPr>
        <p:spPr>
          <a:xfrm>
            <a:off x="762000" y="609600"/>
            <a:ext cx="7772400" cy="5358130"/>
          </a:xfrm>
        </p:spPr>
        <p:txBody>
          <a:bodyPr/>
          <a:lstStyle/>
          <a:p>
            <a:pPr marL="0" indent="0" eaLnBrk="1" hangingPunct="1">
              <a:buNone/>
            </a:pPr>
            <a:r>
              <a:rPr sz="2800"/>
              <a:t>（3）df命令</a:t>
            </a:r>
            <a:endParaRPr sz="2800"/>
          </a:p>
          <a:p>
            <a:pPr eaLnBrk="1" hangingPunct="1"/>
            <a:r>
              <a:rPr sz="2800"/>
              <a:t>使用df命令检查磁盘空间及利用状况。</a:t>
            </a:r>
            <a:endParaRPr sz="2800"/>
          </a:p>
          <a:p>
            <a:pPr marL="0" indent="0" eaLnBrk="1" hangingPunct="1">
              <a:buNone/>
            </a:pPr>
            <a:endParaRPr sz="2800"/>
          </a:p>
          <a:p>
            <a:pPr marL="0" indent="0" eaLnBrk="1" hangingPunct="1">
              <a:buNone/>
            </a:pPr>
            <a:r>
              <a:rPr sz="2800"/>
              <a:t>（4）du命令</a:t>
            </a:r>
            <a:endParaRPr sz="2800"/>
          </a:p>
          <a:p>
            <a:pPr eaLnBrk="1" hangingPunct="1"/>
            <a:r>
              <a:rPr sz="2800"/>
              <a:t>使用du命令显示磁盘中目录或文件的大小。</a:t>
            </a:r>
            <a:endParaRPr sz="2800"/>
          </a:p>
          <a:p>
            <a:pPr marL="0" indent="0" eaLnBrk="1" hangingPunct="1">
              <a:buNone/>
            </a:pPr>
            <a:r>
              <a:rPr sz="2800"/>
              <a:t>命令格式：</a:t>
            </a:r>
            <a:endParaRPr sz="2800"/>
          </a:p>
          <a:p>
            <a:pPr eaLnBrk="1" hangingPunct="1"/>
            <a:r>
              <a:rPr sz="2800"/>
              <a:t>	du  [选项]  [文件名或目录名]</a:t>
            </a:r>
            <a:endParaRPr sz="2800"/>
          </a:p>
          <a:p>
            <a:pPr marL="0" indent="0" eaLnBrk="1" hangingPunct="1">
              <a:buNone/>
            </a:pPr>
            <a:r>
              <a:rPr sz="2800"/>
              <a:t>命令选项：</a:t>
            </a:r>
            <a:endParaRPr sz="2800"/>
          </a:p>
          <a:p>
            <a:pPr eaLnBrk="1" hangingPunct="1"/>
            <a:r>
              <a:rPr sz="2400"/>
              <a:t>	-h：以可读性较高的方式显示。</a:t>
            </a:r>
            <a:endParaRPr sz="2400"/>
          </a:p>
          <a:p>
            <a:pPr eaLnBrk="1" hangingPunct="1"/>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idx="4294967295"/>
          </p:nvPr>
        </p:nvSpPr>
        <p:spPr/>
        <p:txBody>
          <a:bodyPr/>
          <a:lstStyle/>
          <a:p>
            <a:pPr eaLnBrk="1" hangingPunct="1"/>
            <a:r>
              <a:rPr lang="en-US" altLang="zh-CN" sz="2800">
                <a:solidFill>
                  <a:schemeClr val="tx1"/>
                </a:solidFill>
              </a:rPr>
              <a:t>4．用户管理命令</a:t>
            </a:r>
            <a:endParaRPr lang="en-US" altLang="zh-CN" sz="2800">
              <a:solidFill>
                <a:schemeClr val="tx1"/>
              </a:solidFill>
            </a:endParaRPr>
          </a:p>
        </p:txBody>
      </p:sp>
      <p:sp>
        <p:nvSpPr>
          <p:cNvPr id="15363" name="内容占位符 2"/>
          <p:cNvSpPr>
            <a:spLocks noGrp="1" noChangeArrowheads="1"/>
          </p:cNvSpPr>
          <p:nvPr>
            <p:ph idx="4294967295"/>
          </p:nvPr>
        </p:nvSpPr>
        <p:spPr>
          <a:xfrm>
            <a:off x="762000" y="1143000"/>
            <a:ext cx="7772400" cy="4114800"/>
          </a:xfrm>
        </p:spPr>
        <p:txBody>
          <a:bodyPr/>
          <a:lstStyle/>
          <a:p>
            <a:pPr eaLnBrk="1" hangingPunct="1"/>
            <a:r>
              <a:rPr lang="zh-CN" altLang="en-US" sz="2800" b="1" dirty="0">
                <a:sym typeface="+mn-ea"/>
              </a:rPr>
              <a:t>（</a:t>
            </a:r>
            <a:r>
              <a:rPr lang="en-US" altLang="zh-CN" sz="2800" b="1" dirty="0">
                <a:sym typeface="+mn-ea"/>
              </a:rPr>
              <a:t>1</a:t>
            </a:r>
            <a:r>
              <a:rPr lang="zh-CN" altLang="en-US" sz="2800" b="1" dirty="0">
                <a:sym typeface="+mn-ea"/>
              </a:rPr>
              <a:t>）</a:t>
            </a:r>
            <a:r>
              <a:rPr lang="en-US" altLang="zh-CN" sz="2800" b="1" dirty="0" err="1">
                <a:sym typeface="+mn-ea"/>
              </a:rPr>
              <a:t>adduser</a:t>
            </a:r>
            <a:endParaRPr lang="zh-CN" altLang="en-US" sz="2800" b="1" dirty="0">
              <a:sym typeface="+mn-ea"/>
            </a:endParaRPr>
          </a:p>
          <a:p>
            <a:pPr eaLnBrk="1" hangingPunct="1"/>
            <a:r>
              <a:rPr lang="zh-CN" altLang="en-US" sz="2400" dirty="0">
                <a:sym typeface="+mn-ea"/>
              </a:rPr>
              <a:t>如果没有特殊的要求，通常使用</a:t>
            </a:r>
            <a:r>
              <a:rPr lang="en-US" altLang="zh-CN" sz="2400" dirty="0" err="1">
                <a:sym typeface="+mn-ea"/>
              </a:rPr>
              <a:t>adduser</a:t>
            </a:r>
            <a:r>
              <a:rPr lang="zh-CN" altLang="en-US" sz="2400" dirty="0">
                <a:sym typeface="+mn-ea"/>
              </a:rPr>
              <a:t>命令接上用户名称直接创建用户帐号。</a:t>
            </a:r>
            <a:endParaRPr lang="en-US" altLang="zh-CN" sz="2400" dirty="0"/>
          </a:p>
          <a:p>
            <a:pPr eaLnBrk="1" hangingPunct="1"/>
            <a:endParaRPr lang="en-US" sz="2400"/>
          </a:p>
        </p:txBody>
      </p:sp>
      <p:pic>
        <p:nvPicPr>
          <p:cNvPr id="2150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2438400"/>
            <a:ext cx="4863465" cy="373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err="1">
                <a:sym typeface="+mn-ea"/>
              </a:rPr>
              <a:t>adduser</a:t>
            </a:r>
            <a:r>
              <a:rPr lang="zh-CN" altLang="en-US" dirty="0">
                <a:sym typeface="+mn-ea"/>
              </a:rPr>
              <a:t>命令</a:t>
            </a:r>
            <a:endParaRPr lang="en-US" altLang="zh-CN" dirty="0"/>
          </a:p>
        </p:txBody>
      </p:sp>
      <p:sp>
        <p:nvSpPr>
          <p:cNvPr id="22531" name="内容占位符 2"/>
          <p:cNvSpPr>
            <a:spLocks noGrp="1"/>
          </p:cNvSpPr>
          <p:nvPr>
            <p:ph idx="1"/>
          </p:nvPr>
        </p:nvSpPr>
        <p:spPr>
          <a:xfrm>
            <a:off x="685800" y="1417638"/>
            <a:ext cx="7772400" cy="4373562"/>
          </a:xfrm>
        </p:spPr>
        <p:txBody>
          <a:bodyPr/>
          <a:lstStyle/>
          <a:p>
            <a:r>
              <a:rPr lang="en-US" altLang="zh-CN" sz="2400" dirty="0" err="1"/>
              <a:t>adduser</a:t>
            </a:r>
            <a:r>
              <a:rPr lang="zh-CN" altLang="en-US" sz="2400" dirty="0"/>
              <a:t>命令执行后</a:t>
            </a:r>
            <a:endParaRPr lang="en-US" altLang="zh-CN" sz="2400" dirty="0"/>
          </a:p>
          <a:p>
            <a:pPr lvl="1"/>
            <a:r>
              <a:rPr lang="en-US" altLang="zh-CN" sz="2400" dirty="0">
                <a:latin typeface="Arial" panose="020B0604020202020204" pitchFamily="34" charset="0"/>
              </a:rPr>
              <a:t>passwd</a:t>
            </a:r>
            <a:r>
              <a:rPr lang="zh-CN" altLang="en-US" sz="2400" dirty="0">
                <a:latin typeface="Arial" panose="020B0604020202020204" pitchFamily="34" charset="0"/>
              </a:rPr>
              <a:t>的内容做了相应的修改</a:t>
            </a:r>
            <a:endParaRPr lang="en-US" altLang="zh-CN" sz="2400" dirty="0">
              <a:latin typeface="Arial" panose="020B0604020202020204" pitchFamily="34" charset="0"/>
            </a:endParaRPr>
          </a:p>
          <a:p>
            <a:pPr lvl="1"/>
            <a:endParaRPr lang="en-US" altLang="zh-CN" sz="2400" dirty="0">
              <a:latin typeface="Arial" panose="020B0604020202020204" pitchFamily="34" charset="0"/>
            </a:endParaRPr>
          </a:p>
          <a:p>
            <a:pPr lvl="1"/>
            <a:endParaRPr lang="en-US" altLang="zh-CN" sz="2400" dirty="0">
              <a:latin typeface="Arial" panose="020B0604020202020204" pitchFamily="34" charset="0"/>
            </a:endParaRPr>
          </a:p>
          <a:p>
            <a:pPr marL="457200" lvl="1" indent="0">
              <a:buNone/>
            </a:pPr>
            <a:endParaRPr lang="en-US" altLang="zh-CN" sz="2400" dirty="0">
              <a:latin typeface="Arial" panose="020B0604020202020204" pitchFamily="34" charset="0"/>
            </a:endParaRPr>
          </a:p>
          <a:p>
            <a:pPr lvl="1"/>
            <a:r>
              <a:rPr lang="en-US" altLang="zh-CN" sz="2400" dirty="0">
                <a:latin typeface="Arial" panose="020B0604020202020204" pitchFamily="34" charset="0"/>
              </a:rPr>
              <a:t>/</a:t>
            </a:r>
            <a:r>
              <a:rPr lang="en-US" altLang="zh-CN" sz="2400" dirty="0" err="1">
                <a:latin typeface="Arial" panose="020B0604020202020204" pitchFamily="34" charset="0"/>
              </a:rPr>
              <a:t>etc</a:t>
            </a:r>
            <a:r>
              <a:rPr lang="en-US" altLang="zh-CN" sz="2400" dirty="0">
                <a:latin typeface="Arial" panose="020B0604020202020204" pitchFamily="34" charset="0"/>
              </a:rPr>
              <a:t>/shadow</a:t>
            </a:r>
            <a:r>
              <a:rPr lang="zh-CN" altLang="en-US" sz="2400" dirty="0">
                <a:latin typeface="Arial" panose="020B0604020202020204" pitchFamily="34" charset="0"/>
              </a:rPr>
              <a:t>中内容做了相应的修改</a:t>
            </a:r>
            <a:endParaRPr lang="en-US" altLang="zh-CN" sz="2400" dirty="0">
              <a:latin typeface="Arial" panose="020B0604020202020204" pitchFamily="34" charset="0"/>
            </a:endParaRPr>
          </a:p>
          <a:p>
            <a:pPr marL="457200" lvl="1" indent="0">
              <a:buNone/>
            </a:pPr>
            <a:endParaRPr lang="en-US" altLang="zh-CN" sz="2400" dirty="0">
              <a:latin typeface="Arial" panose="020B0604020202020204" pitchFamily="34" charset="0"/>
            </a:endParaRPr>
          </a:p>
          <a:p>
            <a:pPr marL="457200" lvl="1" indent="0">
              <a:buNone/>
            </a:pPr>
            <a:endParaRPr lang="en-US" altLang="zh-CN" sz="2400" dirty="0">
              <a:latin typeface="Arial" panose="020B0604020202020204" pitchFamily="34" charset="0"/>
            </a:endParaRPr>
          </a:p>
          <a:p>
            <a:pPr lvl="1"/>
            <a:r>
              <a:rPr lang="en-US" altLang="zh-CN" sz="2400" dirty="0">
                <a:latin typeface="Arial" panose="020B0604020202020204" pitchFamily="34" charset="0"/>
              </a:rPr>
              <a:t>/</a:t>
            </a:r>
            <a:r>
              <a:rPr lang="en-US" altLang="zh-CN" sz="2400" dirty="0" err="1">
                <a:latin typeface="Arial" panose="020B0604020202020204" pitchFamily="34" charset="0"/>
              </a:rPr>
              <a:t>etc</a:t>
            </a:r>
            <a:r>
              <a:rPr lang="en-US" altLang="zh-CN" sz="2400" dirty="0">
                <a:latin typeface="Arial" panose="020B0604020202020204" pitchFamily="34" charset="0"/>
              </a:rPr>
              <a:t>/group</a:t>
            </a:r>
            <a:r>
              <a:rPr lang="zh-CN" altLang="en-US" sz="2400" dirty="0">
                <a:latin typeface="Arial" panose="020B0604020202020204" pitchFamily="34" charset="0"/>
              </a:rPr>
              <a:t>内容做了</a:t>
            </a:r>
            <a:endParaRPr lang="en-US" altLang="zh-CN" sz="2400" dirty="0">
              <a:latin typeface="Arial" panose="020B0604020202020204" pitchFamily="34" charset="0"/>
            </a:endParaRPr>
          </a:p>
          <a:p>
            <a:pPr marL="457200" lvl="1" indent="0">
              <a:buNone/>
            </a:pPr>
            <a:r>
              <a:rPr lang="en-US" altLang="zh-CN" sz="2400" dirty="0">
                <a:latin typeface="Arial" panose="020B0604020202020204" pitchFamily="34" charset="0"/>
              </a:rPr>
              <a:t>   </a:t>
            </a:r>
            <a:r>
              <a:rPr lang="zh-CN" altLang="en-US" sz="2400" dirty="0">
                <a:latin typeface="Arial" panose="020B0604020202020204" pitchFamily="34" charset="0"/>
              </a:rPr>
              <a:t>相应的修改</a:t>
            </a:r>
            <a:endParaRPr lang="en-US" altLang="zh-CN" sz="2400" dirty="0">
              <a:latin typeface="Arial" panose="020B0604020202020204" pitchFamily="34" charset="0"/>
            </a:endParaRPr>
          </a:p>
        </p:txBody>
      </p:sp>
      <p:pic>
        <p:nvPicPr>
          <p:cNvPr id="22532"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2364721"/>
            <a:ext cx="8229600" cy="122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40" y="4085115"/>
            <a:ext cx="8605119" cy="64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168" y="4858384"/>
            <a:ext cx="3890212" cy="123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idx="4294967295"/>
          </p:nvPr>
        </p:nvSpPr>
        <p:spPr/>
        <p:txBody>
          <a:bodyPr/>
          <a:lstStyle/>
          <a:p>
            <a:pPr eaLnBrk="1" hangingPunct="1"/>
            <a:r>
              <a:rPr lang="en-US" sz="2800">
                <a:sym typeface="+mn-ea"/>
              </a:rPr>
              <a:t>命令说明：</a:t>
            </a:r>
            <a:endParaRPr lang="en-US" altLang="zh-CN" sz="2800">
              <a:solidFill>
                <a:schemeClr val="tx1"/>
              </a:solidFill>
            </a:endParaRPr>
          </a:p>
        </p:txBody>
      </p:sp>
      <p:sp>
        <p:nvSpPr>
          <p:cNvPr id="15363" name="内容占位符 2"/>
          <p:cNvSpPr>
            <a:spLocks noGrp="1" noChangeArrowheads="1"/>
          </p:cNvSpPr>
          <p:nvPr>
            <p:ph idx="4294967295"/>
          </p:nvPr>
        </p:nvSpPr>
        <p:spPr/>
        <p:txBody>
          <a:bodyPr/>
          <a:lstStyle/>
          <a:p>
            <a:pPr eaLnBrk="1" hangingPunct="1"/>
            <a:r>
              <a:rPr lang="en-US" sz="2400"/>
              <a:t>Linux中有两大类用户类型，超级用户root和普通用户，root在安装好Linux就已有，普通用户可以通过命令创建，但是需要以root身份才能执行此命令。</a:t>
            </a:r>
            <a:endParaRPr lang="en-US" sz="2400"/>
          </a:p>
          <a:p>
            <a:pPr eaLnBrk="1" hangingPunct="1"/>
            <a:r>
              <a:rPr lang="en-US" sz="2400"/>
              <a:t>用户的UID作为用户标识，GID作为用户属于的用户组标识。</a:t>
            </a:r>
            <a:endParaRPr lang="en-US" sz="2400"/>
          </a:p>
          <a:p>
            <a:pPr eaLnBrk="1" hangingPunct="1"/>
            <a:r>
              <a:rPr lang="en-US" sz="2400"/>
              <a:t>添加新用户操作实际上是修改了/etc/passwd、/etc/shadow等配置文件，默认在/home下为新用户创建主目录，修改主目录的权限，并将/etc/skel目录内容拷入，/etc/skel目录中是用户的一些默认配置文件。</a:t>
            </a:r>
            <a:endParaRPr 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idx="4294967295"/>
          </p:nvPr>
        </p:nvSpPr>
        <p:spPr/>
        <p:txBody>
          <a:bodyPr/>
          <a:lstStyle/>
          <a:p>
            <a:pPr eaLnBrk="1" hangingPunct="1"/>
            <a:r>
              <a:rPr lang="en-US" altLang="zh-CN" sz="2800">
                <a:solidFill>
                  <a:schemeClr val="tx1"/>
                </a:solidFill>
              </a:rPr>
              <a:t>/etc/passwd文件中记录了用户的账户信息</a:t>
            </a:r>
            <a:endParaRPr lang="en-US" altLang="zh-CN" sz="2800">
              <a:solidFill>
                <a:schemeClr val="tx1"/>
              </a:solidFill>
            </a:endParaRPr>
          </a:p>
        </p:txBody>
      </p:sp>
      <p:sp>
        <p:nvSpPr>
          <p:cNvPr id="15363" name="内容占位符 2"/>
          <p:cNvSpPr>
            <a:spLocks noGrp="1" noChangeArrowheads="1"/>
          </p:cNvSpPr>
          <p:nvPr>
            <p:ph idx="4294967295"/>
          </p:nvPr>
        </p:nvSpPr>
        <p:spPr/>
        <p:txBody>
          <a:bodyPr/>
          <a:lstStyle/>
          <a:p>
            <a:pPr eaLnBrk="1" hangingPunct="1"/>
            <a:r>
              <a:rPr lang="en-US" sz="2800"/>
              <a:t>该文件每行由7个域组成，之间由冒号分隔，分别是用户名、登录密码、UID、GID、用户备注信息、用户主目录和默认Shell。在“密码”域中并不存储用户登录密码，登录密码实际上被加密存储到/etc/shadow文件中。</a:t>
            </a:r>
            <a:endParaRPr lang="en-US" sz="2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dirty="0"/>
              <a:t>（</a:t>
            </a:r>
            <a:r>
              <a:rPr lang="en-US" altLang="zh-CN" dirty="0"/>
              <a:t>2</a:t>
            </a:r>
            <a:r>
              <a:rPr lang="zh-CN" dirty="0"/>
              <a:t>）</a:t>
            </a:r>
            <a:r>
              <a:rPr lang="en-US" altLang="zh-CN" dirty="0">
                <a:sym typeface="+mn-ea"/>
              </a:rPr>
              <a:t>passwd</a:t>
            </a:r>
            <a:r>
              <a:rPr lang="zh-CN" altLang="en-US" dirty="0">
                <a:sym typeface="+mn-ea"/>
              </a:rPr>
              <a:t>命令</a:t>
            </a:r>
            <a:endParaRPr lang="zh-CN" altLang="en-US" b="0" dirty="0">
              <a:sym typeface="+mn-ea"/>
            </a:endParaRPr>
          </a:p>
        </p:txBody>
      </p:sp>
      <p:sp>
        <p:nvSpPr>
          <p:cNvPr id="50179" name="内容占位符 2"/>
          <p:cNvSpPr>
            <a:spLocks noGrp="1"/>
          </p:cNvSpPr>
          <p:nvPr>
            <p:ph idx="1"/>
          </p:nvPr>
        </p:nvSpPr>
        <p:spPr/>
        <p:txBody>
          <a:bodyPr/>
          <a:lstStyle/>
          <a:p>
            <a:pPr eaLnBrk="1" hangingPunct="1"/>
            <a:r>
              <a:rPr lang="zh-CN" altLang="en-US" sz="2800" dirty="0">
                <a:latin typeface="Arial" panose="020B0604020202020204" pitchFamily="34" charset="0"/>
              </a:rPr>
              <a:t>功能是为已有用户修改密码</a:t>
            </a:r>
            <a:endParaRPr lang="en-US" altLang="zh-CN" sz="2800" dirty="0">
              <a:latin typeface="Arial" panose="020B0604020202020204" pitchFamily="34" charset="0"/>
            </a:endParaRPr>
          </a:p>
          <a:p>
            <a:pPr eaLnBrk="1" hangingPunct="1"/>
            <a:endParaRPr lang="en-US" altLang="zh-CN" sz="2800" dirty="0"/>
          </a:p>
          <a:p>
            <a:r>
              <a:rPr lang="zh-CN" altLang="zh-CN" sz="2800" dirty="0"/>
              <a:t>命令格式：</a:t>
            </a:r>
            <a:r>
              <a:rPr lang="en-US" altLang="zh-CN" sz="2800" dirty="0"/>
              <a:t>passwd  </a:t>
            </a:r>
            <a:r>
              <a:rPr lang="zh-CN" altLang="zh-CN" sz="2800" dirty="0"/>
              <a:t>更改自己的密码</a:t>
            </a:r>
            <a:endParaRPr lang="zh-CN" altLang="zh-CN" sz="2800" dirty="0"/>
          </a:p>
          <a:p>
            <a:r>
              <a:rPr lang="en-US" altLang="zh-CN" sz="2800" dirty="0"/>
              <a:t>		   passwd  [</a:t>
            </a:r>
            <a:r>
              <a:rPr lang="zh-CN" altLang="zh-CN" sz="2800" dirty="0"/>
              <a:t>用户账户名称</a:t>
            </a:r>
            <a:r>
              <a:rPr lang="en-US" altLang="zh-CN" sz="2800" dirty="0"/>
              <a:t>]    </a:t>
            </a:r>
            <a:endParaRPr lang="en-US" altLang="zh-CN" sz="2800" dirty="0"/>
          </a:p>
          <a:p>
            <a:pPr marL="0" indent="0">
              <a:buNone/>
            </a:pPr>
            <a:r>
              <a:rPr lang="en-US" altLang="zh-CN" sz="2800" dirty="0"/>
              <a:t>       </a:t>
            </a:r>
            <a:r>
              <a:rPr lang="zh-CN" altLang="zh-CN" sz="2800" dirty="0"/>
              <a:t>更改其他账户的密码（需要</a:t>
            </a:r>
            <a:r>
              <a:rPr lang="en-US" altLang="zh-CN" sz="2800" dirty="0"/>
              <a:t>root</a:t>
            </a:r>
            <a:r>
              <a:rPr lang="zh-CN" altLang="zh-CN" sz="2800" dirty="0"/>
              <a:t>身份执行）</a:t>
            </a:r>
            <a:endParaRPr lang="zh-CN" altLang="zh-CN" sz="2800" dirty="0"/>
          </a:p>
          <a:p>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idx="4294967295"/>
          </p:nvPr>
        </p:nvSpPr>
        <p:spPr/>
        <p:txBody>
          <a:bodyPr/>
          <a:lstStyle/>
          <a:p>
            <a:pPr eaLnBrk="1" hangingPunct="1"/>
            <a:r>
              <a:rPr lang="en-US" altLang="zh-CN" sz="2800">
                <a:solidFill>
                  <a:schemeClr val="tx1"/>
                </a:solidFill>
              </a:rPr>
              <a:t>（3）su命令</a:t>
            </a:r>
            <a:endParaRPr lang="en-US" altLang="zh-CN" sz="2800">
              <a:solidFill>
                <a:schemeClr val="tx1"/>
              </a:solidFill>
            </a:endParaRPr>
          </a:p>
        </p:txBody>
      </p:sp>
      <p:sp>
        <p:nvSpPr>
          <p:cNvPr id="15363" name="内容占位符 2"/>
          <p:cNvSpPr>
            <a:spLocks noGrp="1" noChangeArrowheads="1"/>
          </p:cNvSpPr>
          <p:nvPr>
            <p:ph idx="4294967295"/>
          </p:nvPr>
        </p:nvSpPr>
        <p:spPr/>
        <p:txBody>
          <a:bodyPr/>
          <a:lstStyle/>
          <a:p>
            <a:pPr eaLnBrk="1" hangingPunct="1"/>
            <a:r>
              <a:rPr lang="en-US" sz="2800"/>
              <a:t>使用su命令切换用户。</a:t>
            </a:r>
            <a:endParaRPr lang="en-US" sz="2800"/>
          </a:p>
          <a:p>
            <a:pPr eaLnBrk="1" hangingPunct="1"/>
            <a:r>
              <a:rPr lang="en-US" sz="2800"/>
              <a:t>命令格式：</a:t>
            </a:r>
            <a:endParaRPr lang="en-US" sz="2800"/>
          </a:p>
          <a:p>
            <a:pPr eaLnBrk="1" hangingPunct="1"/>
            <a:r>
              <a:rPr lang="en-US" sz="2800"/>
              <a:t>	su  [-]  [用户名]</a:t>
            </a:r>
            <a:endParaRPr lang="en-US" sz="2800"/>
          </a:p>
          <a:p>
            <a:pPr eaLnBrk="1" hangingPunct="1"/>
            <a:r>
              <a:rPr lang="en-US" sz="2800"/>
              <a:t>命令说明：</a:t>
            </a:r>
            <a:endParaRPr lang="en-US" sz="2800"/>
          </a:p>
          <a:p>
            <a:pPr eaLnBrk="1" hangingPunct="1"/>
            <a:r>
              <a:rPr lang="en-US" sz="2800"/>
              <a:t>	su命令加“-”选项表示同时切换Shell环境配置，su命令不加参数，即执行“su”或“su  -”表示默认切换到root。</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dirty="0">
                <a:sym typeface="+mn-ea"/>
              </a:rPr>
              <a:t>1．Shell命令格式</a:t>
            </a:r>
            <a:endParaRPr lang="en-US" altLang="zh-CN" dirty="0"/>
          </a:p>
        </p:txBody>
      </p:sp>
      <p:sp>
        <p:nvSpPr>
          <p:cNvPr id="3" name="内容占位符 2"/>
          <p:cNvSpPr>
            <a:spLocks noGrp="1"/>
          </p:cNvSpPr>
          <p:nvPr>
            <p:ph idx="1"/>
          </p:nvPr>
        </p:nvSpPr>
        <p:spPr>
          <a:xfrm>
            <a:off x="914400" y="1447800"/>
            <a:ext cx="7772400" cy="4114800"/>
          </a:xfrm>
        </p:spPr>
        <p:txBody>
          <a:bodyPr/>
          <a:lstStyle/>
          <a:p>
            <a:pPr marL="342900" lvl="1" indent="-342900">
              <a:lnSpc>
                <a:spcPct val="150000"/>
              </a:lnSpc>
              <a:buClr>
                <a:srgbClr val="CC0000"/>
              </a:buClr>
              <a:buFontTx/>
              <a:buChar char="•"/>
              <a:defRPr/>
            </a:pPr>
            <a:r>
              <a:rPr lang="zh-CN" altLang="en-US" sz="2400" dirty="0"/>
              <a:t>命令格式</a:t>
            </a:r>
            <a:endParaRPr lang="zh-CN" altLang="en-US" sz="2400" dirty="0"/>
          </a:p>
          <a:p>
            <a:pPr marL="800100" lvl="2" indent="-342900">
              <a:lnSpc>
                <a:spcPct val="150000"/>
              </a:lnSpc>
              <a:buClr>
                <a:srgbClr val="CC0000"/>
              </a:buClr>
              <a:buFontTx/>
              <a:buChar char="•"/>
              <a:defRPr/>
            </a:pPr>
            <a:r>
              <a:rPr lang="en-US" sz="2055" dirty="0"/>
              <a:t>命令名称  [选项]  [参数]</a:t>
            </a:r>
            <a:endParaRPr lang="en-US" sz="2055" dirty="0"/>
          </a:p>
          <a:p>
            <a:pPr lvl="1">
              <a:lnSpc>
                <a:spcPct val="150000"/>
              </a:lnSpc>
              <a:defRPr/>
            </a:pPr>
            <a:r>
              <a:rPr lang="zh-CN" altLang="en-US" sz="2000" dirty="0"/>
              <a:t>一条命令一般情况下包含</a:t>
            </a:r>
            <a:r>
              <a:rPr lang="en-US" sz="2000" dirty="0"/>
              <a:t>3</a:t>
            </a:r>
            <a:r>
              <a:rPr lang="zh-CN" altLang="en-US" sz="2000" dirty="0"/>
              <a:t>个要素，命令名称，选项和参数。</a:t>
            </a:r>
            <a:endParaRPr lang="en-US" sz="2000" dirty="0"/>
          </a:p>
          <a:p>
            <a:pPr lvl="1">
              <a:lnSpc>
                <a:spcPct val="150000"/>
              </a:lnSpc>
              <a:defRPr/>
            </a:pPr>
            <a:r>
              <a:rPr lang="en-US" sz="2000" dirty="0"/>
              <a:t>Shell</a:t>
            </a:r>
            <a:r>
              <a:rPr lang="zh-CN" altLang="en-US" sz="2000" dirty="0"/>
              <a:t>命令或程序，严格区分大小写。</a:t>
            </a:r>
            <a:endParaRPr lang="en-US" altLang="zh-CN" sz="2000" dirty="0"/>
          </a:p>
          <a:p>
            <a:pPr lvl="1">
              <a:lnSpc>
                <a:spcPct val="150000"/>
              </a:lnSpc>
              <a:defRPr/>
            </a:pPr>
            <a:r>
              <a:rPr lang="zh-CN" altLang="en-US" sz="2000" dirty="0"/>
              <a:t>命令选项用来改变命令执行动作的类型，由“</a:t>
            </a:r>
            <a:r>
              <a:rPr lang="en-US" sz="2000" dirty="0"/>
              <a:t>-</a:t>
            </a:r>
            <a:r>
              <a:rPr lang="zh-CN" altLang="en-US" sz="2000" dirty="0"/>
              <a:t>”引导，可以同时带有多个选项。</a:t>
            </a:r>
            <a:endParaRPr lang="en-US" altLang="zh-CN" sz="2000" dirty="0"/>
          </a:p>
          <a:p>
            <a:pPr lvl="1">
              <a:lnSpc>
                <a:spcPct val="150000"/>
              </a:lnSpc>
              <a:defRPr/>
            </a:pPr>
            <a:r>
              <a:rPr lang="zh-CN" altLang="en-US" sz="2000" dirty="0"/>
              <a:t>命令参数指出命令作用的对象或目标，一些命令允许可以带有多个参数。</a:t>
            </a:r>
            <a:endParaRPr lang="en-US" altLang="zh-CN" sz="2000" dirty="0"/>
          </a:p>
          <a:p>
            <a:pPr lvl="1">
              <a:lnSpc>
                <a:spcPct val="150000"/>
              </a:lnSpc>
              <a:defRPr/>
            </a:pPr>
            <a:r>
              <a:rPr lang="zh-CN" altLang="zh-CN" sz="2000" b="1" dirty="0">
                <a:solidFill>
                  <a:srgbClr val="0070C0"/>
                </a:solidFill>
              </a:rPr>
              <a:t>特别注意，命令名称，选项和参数之间的分隔符是空格。</a:t>
            </a:r>
            <a:endParaRPr lang="en-US" sz="2000" b="1" dirty="0">
              <a:solidFill>
                <a:srgbClr val="0070C0"/>
              </a:solidFill>
            </a:endParaRPr>
          </a:p>
          <a:p>
            <a:pPr>
              <a:defRPr/>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a:t>
            </a:r>
            <a:r>
              <a:rPr lang="en-US" altLang="zh-CN">
                <a:sym typeface="+mn-ea"/>
              </a:rPr>
              <a:t>4</a:t>
            </a:r>
            <a:r>
              <a:rPr lang="zh-CN" altLang="en-US">
                <a:sym typeface="+mn-ea"/>
              </a:rPr>
              <a:t>）</a:t>
            </a:r>
            <a:r>
              <a:rPr lang="en-US" altLang="zh-CN">
                <a:sym typeface="+mn-ea"/>
              </a:rPr>
              <a:t>sudo</a:t>
            </a:r>
            <a:r>
              <a:rPr lang="zh-CN" altLang="en-US">
                <a:sym typeface="+mn-ea"/>
              </a:rPr>
              <a:t>命令</a:t>
            </a:r>
            <a:endParaRPr lang="zh-CN" altLang="en-US" dirty="0"/>
          </a:p>
        </p:txBody>
      </p:sp>
      <p:sp>
        <p:nvSpPr>
          <p:cNvPr id="3" name="内容占位符 2"/>
          <p:cNvSpPr>
            <a:spLocks noGrp="1"/>
          </p:cNvSpPr>
          <p:nvPr>
            <p:ph idx="1"/>
          </p:nvPr>
        </p:nvSpPr>
        <p:spPr/>
        <p:txBody>
          <a:bodyPr/>
          <a:lstStyle/>
          <a:p>
            <a:pPr marL="457200" lvl="1" indent="0" eaLnBrk="1" hangingPunct="1">
              <a:buNone/>
            </a:pPr>
            <a:r>
              <a:rPr lang="zh-CN" altLang="en-US" sz="2400" dirty="0">
                <a:latin typeface="Arial" panose="020B0604020202020204" pitchFamily="34" charset="0"/>
              </a:rPr>
              <a:t>临时为普通用户授权为超级用户的命令。</a:t>
            </a:r>
            <a:endParaRPr lang="zh-CN" altLang="en-US" sz="2400" dirty="0">
              <a:latin typeface="Arial" panose="020B0604020202020204" pitchFamily="34" charset="0"/>
            </a:endParaRPr>
          </a:p>
          <a:p>
            <a:pPr eaLnBrk="1" hangingPunct="1"/>
            <a:r>
              <a:rPr lang="en-US" sz="2400">
                <a:sym typeface="+mn-ea"/>
              </a:rPr>
              <a:t>sudo以命令作为参数，以root身份执行。</a:t>
            </a:r>
            <a:endParaRPr lang="en-US" sz="2400"/>
          </a:p>
          <a:p>
            <a:pPr eaLnBrk="1" hangingPunct="1"/>
            <a:r>
              <a:rPr lang="zh-CN" altLang="en-US" sz="2400" dirty="0">
                <a:sym typeface="+mn-ea"/>
              </a:rPr>
              <a:t>是允许系统管理员让普通用户执行一些或者全部的</a:t>
            </a:r>
            <a:r>
              <a:rPr lang="en-US" altLang="zh-CN" sz="2400" dirty="0">
                <a:sym typeface="+mn-ea"/>
              </a:rPr>
              <a:t>root</a:t>
            </a:r>
            <a:r>
              <a:rPr lang="zh-CN" altLang="en-US" sz="2400" dirty="0">
                <a:sym typeface="+mn-ea"/>
              </a:rPr>
              <a:t>命令的一个工具。</a:t>
            </a:r>
            <a:endParaRPr lang="en-US" altLang="zh-CN" sz="2400" dirty="0">
              <a:latin typeface="Arial" panose="020B0604020202020204" pitchFamily="34" charset="0"/>
            </a:endParaRPr>
          </a:p>
          <a:p>
            <a:r>
              <a:rPr lang="en-US" altLang="zh-CN" sz="2400" dirty="0" err="1"/>
              <a:t>sudo</a:t>
            </a:r>
            <a:r>
              <a:rPr lang="en-US" altLang="zh-CN" sz="2400" dirty="0"/>
              <a:t> –</a:t>
            </a:r>
            <a:r>
              <a:rPr lang="en-US" altLang="zh-CN" sz="2400" dirty="0" err="1"/>
              <a:t>i</a:t>
            </a:r>
            <a:r>
              <a:rPr lang="en-US" altLang="zh-CN" sz="2400" dirty="0"/>
              <a:t>  </a:t>
            </a:r>
            <a:r>
              <a:rPr lang="zh-CN" altLang="en-US" sz="2400" dirty="0"/>
              <a:t>终端命令下改变用户对命令使用权限的命令</a:t>
            </a:r>
            <a:endParaRPr lang="zh-CN" altLang="en-US" sz="2400" dirty="0"/>
          </a:p>
          <a:p>
            <a:pPr marL="0" lvl="1"/>
            <a:r>
              <a:rPr lang="zh-CN" altLang="en-US" sz="2000" dirty="0">
                <a:latin typeface="Arial" panose="020B0604020202020204" pitchFamily="34" charset="0"/>
                <a:sym typeface="+mn-ea"/>
              </a:rPr>
              <a:t>注意：默认授权时间大约在</a:t>
            </a:r>
            <a:r>
              <a:rPr lang="en-US" altLang="zh-CN" sz="2000" dirty="0">
                <a:latin typeface="Arial" panose="020B0604020202020204" pitchFamily="34" charset="0"/>
                <a:sym typeface="+mn-ea"/>
              </a:rPr>
              <a:t>5</a:t>
            </a:r>
            <a:r>
              <a:rPr lang="zh-CN" altLang="en-US" sz="2000" dirty="0">
                <a:latin typeface="Arial" panose="020B0604020202020204" pitchFamily="34" charset="0"/>
                <a:sym typeface="+mn-ea"/>
              </a:rPr>
              <a:t>分钟左右，超过</a:t>
            </a:r>
            <a:r>
              <a:rPr lang="en-US" altLang="zh-CN" sz="2000" dirty="0">
                <a:latin typeface="Arial" panose="020B0604020202020204" pitchFamily="34" charset="0"/>
                <a:sym typeface="+mn-ea"/>
              </a:rPr>
              <a:t>5</a:t>
            </a:r>
            <a:r>
              <a:rPr lang="zh-CN" altLang="en-US" sz="2000" dirty="0">
                <a:latin typeface="Arial" panose="020B0604020202020204" pitchFamily="34" charset="0"/>
                <a:sym typeface="+mn-ea"/>
              </a:rPr>
              <a:t>分钟系统会要求用户再次输入密码。</a:t>
            </a:r>
            <a:endParaRPr lang="en-US" altLang="zh-CN" sz="2000" dirty="0">
              <a:latin typeface="Arial" panose="020B0604020202020204" pitchFamily="34" charset="0"/>
            </a:endParaRPr>
          </a:p>
          <a:p>
            <a:r>
              <a:rPr lang="zh-CN" altLang="en-US" sz="2400" dirty="0"/>
              <a:t> </a:t>
            </a:r>
            <a:endParaRPr lang="zh-CN" altLang="en-US" sz="2400" dirty="0"/>
          </a:p>
          <a:p>
            <a:endParaRPr lang="zh-CN" altLang="en-US" sz="2400"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3250" y="4572000"/>
            <a:ext cx="5854065" cy="155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dirty="0"/>
              <a:t>5．查看文件内容命令</a:t>
            </a:r>
            <a:endParaRPr dirty="0"/>
          </a:p>
        </p:txBody>
      </p:sp>
      <p:sp>
        <p:nvSpPr>
          <p:cNvPr id="35843" name="内容占位符 2"/>
          <p:cNvSpPr>
            <a:spLocks noGrp="1"/>
          </p:cNvSpPr>
          <p:nvPr>
            <p:ph idx="1"/>
          </p:nvPr>
        </p:nvSpPr>
        <p:spPr>
          <a:xfrm>
            <a:off x="152400" y="1600200"/>
            <a:ext cx="7772400" cy="4114800"/>
          </a:xfrm>
        </p:spPr>
        <p:txBody>
          <a:bodyPr/>
          <a:lstStyle/>
          <a:p>
            <a:pPr eaLnBrk="1" hangingPunct="1"/>
            <a:r>
              <a:rPr lang="en-US" altLang="zh-CN" sz="2800" dirty="0"/>
              <a:t>cat	 [option]	[filename]…</a:t>
            </a:r>
            <a:endParaRPr lang="en-US" altLang="zh-CN" sz="2800" dirty="0"/>
          </a:p>
          <a:p>
            <a:pPr lvl="1" eaLnBrk="1" hangingPunct="1"/>
            <a:r>
              <a:rPr lang="zh-CN" altLang="en-US" dirty="0">
                <a:latin typeface="Arial" panose="020B0604020202020204" pitchFamily="34" charset="0"/>
              </a:rPr>
              <a:t>该命令的功能是把文件内容串联到一起然后输出到屏幕。</a:t>
            </a:r>
            <a:endParaRPr lang="en-US" altLang="zh-CN" dirty="0">
              <a:latin typeface="Arial" panose="020B0604020202020204" pitchFamily="34" charset="0"/>
            </a:endParaRPr>
          </a:p>
          <a:p>
            <a:pPr lvl="1" eaLnBrk="1" hangingPunct="1"/>
            <a:endParaRPr lang="en-US" altLang="zh-CN" dirty="0">
              <a:latin typeface="Arial" panose="020B0604020202020204" pitchFamily="34" charset="0"/>
            </a:endParaRPr>
          </a:p>
          <a:p>
            <a:pPr lvl="1" eaLnBrk="1" hangingPunct="1">
              <a:buFontTx/>
              <a:buNone/>
            </a:pPr>
            <a:r>
              <a:rPr lang="en-US" altLang="zh-CN" dirty="0">
                <a:latin typeface="Arial" panose="020B0604020202020204" pitchFamily="34" charset="0"/>
              </a:rPr>
              <a:t>cat  -n file1</a:t>
            </a:r>
            <a:endParaRPr lang="en-US" altLang="zh-CN" dirty="0">
              <a:latin typeface="Arial" panose="020B0604020202020204" pitchFamily="34" charset="0"/>
            </a:endParaRPr>
          </a:p>
          <a:p>
            <a:pPr lvl="1" eaLnBrk="1" hangingPunct="1">
              <a:buFontTx/>
              <a:buNone/>
            </a:pPr>
            <a:r>
              <a:rPr lang="zh-CN" altLang="en-US" dirty="0">
                <a:latin typeface="Arial" panose="020B0604020202020204" pitchFamily="34" charset="0"/>
              </a:rPr>
              <a:t>显示</a:t>
            </a:r>
            <a:r>
              <a:rPr lang="en-US" altLang="zh-CN" dirty="0">
                <a:latin typeface="Arial" panose="020B0604020202020204" pitchFamily="34" charset="0"/>
              </a:rPr>
              <a:t>file1</a:t>
            </a:r>
            <a:r>
              <a:rPr lang="zh-CN" altLang="en-US" dirty="0">
                <a:latin typeface="Arial" panose="020B0604020202020204" pitchFamily="34" charset="0"/>
              </a:rPr>
              <a:t>文件的内容，</a:t>
            </a:r>
            <a:endParaRPr lang="en-US" altLang="zh-CN" dirty="0">
              <a:latin typeface="Arial" panose="020B0604020202020204" pitchFamily="34" charset="0"/>
            </a:endParaRPr>
          </a:p>
          <a:p>
            <a:pPr lvl="1" eaLnBrk="1" hangingPunct="1">
              <a:buFontTx/>
              <a:buNone/>
            </a:pPr>
            <a:r>
              <a:rPr lang="zh-CN" altLang="en-US" dirty="0">
                <a:latin typeface="Arial" panose="020B0604020202020204" pitchFamily="34" charset="0"/>
              </a:rPr>
              <a:t>并同时显示行号</a:t>
            </a:r>
            <a:endParaRPr lang="zh-CN" altLang="en-US" dirty="0">
              <a:latin typeface="Arial" panose="020B0604020202020204" pitchFamily="34" charset="0"/>
            </a:endParaRPr>
          </a:p>
          <a:p>
            <a:pPr lvl="1" eaLnBrk="1" hangingPunct="1">
              <a:buFontTx/>
              <a:buNone/>
            </a:pPr>
            <a:endParaRPr lang="en-US" altLang="zh-CN" dirty="0">
              <a:latin typeface="Arial" panose="020B0604020202020204" pitchFamily="34" charset="0"/>
            </a:endParaRPr>
          </a:p>
          <a:p>
            <a:pPr lvl="1" eaLnBrk="1" hangingPunct="1"/>
            <a:endParaRPr lang="en-US" altLang="zh-CN" dirty="0">
              <a:latin typeface="Arial" panose="020B0604020202020204" pitchFamily="34" charset="0"/>
            </a:endParaRPr>
          </a:p>
          <a:p>
            <a:pPr lvl="1" eaLnBrk="1" hangingPunct="1"/>
            <a:endParaRPr lang="en-US" altLang="zh-CN" dirty="0">
              <a:latin typeface="Arial" panose="020B0604020202020204" pitchFamily="34" charset="0"/>
            </a:endParaRPr>
          </a:p>
          <a:p>
            <a:pPr lvl="1" eaLnBrk="1" hangingPunct="1"/>
            <a:endParaRPr lang="en-US" altLang="zh-CN" dirty="0">
              <a:latin typeface="Arial" panose="020B0604020202020204" pitchFamily="34" charset="0"/>
            </a:endParaRPr>
          </a:p>
          <a:p>
            <a:endParaRPr lang="en-US" altLang="zh-CN" dirty="0"/>
          </a:p>
        </p:txBody>
      </p:sp>
      <p:pic>
        <p:nvPicPr>
          <p:cNvPr id="3584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95775" y="2590800"/>
            <a:ext cx="46958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dirty="0">
                <a:sym typeface="+mn-ea"/>
              </a:rPr>
              <a:t>5．查看文件内容命令</a:t>
            </a:r>
            <a:endParaRPr lang="zh-CN" altLang="en-US" b="0" dirty="0"/>
          </a:p>
        </p:txBody>
      </p:sp>
      <p:sp>
        <p:nvSpPr>
          <p:cNvPr id="37891" name="Rectangle 3"/>
          <p:cNvSpPr>
            <a:spLocks noGrp="1" noChangeArrowheads="1"/>
          </p:cNvSpPr>
          <p:nvPr>
            <p:ph type="body" idx="1"/>
          </p:nvPr>
        </p:nvSpPr>
        <p:spPr>
          <a:xfrm>
            <a:off x="685800" y="1600200"/>
            <a:ext cx="7772400" cy="4114800"/>
          </a:xfrm>
        </p:spPr>
        <p:txBody>
          <a:bodyPr/>
          <a:lstStyle/>
          <a:p>
            <a:r>
              <a:rPr lang="en-US" altLang="zh-CN" sz="2800" dirty="0"/>
              <a:t>more [less]	  </a:t>
            </a:r>
            <a:r>
              <a:rPr lang="zh-CN" altLang="en-US" sz="2800" dirty="0"/>
              <a:t>分屏显示</a:t>
            </a:r>
            <a:endParaRPr lang="zh-CN" altLang="en-US" sz="2800" dirty="0"/>
          </a:p>
          <a:p>
            <a:r>
              <a:rPr lang="zh-CN" altLang="en-US" sz="2800" dirty="0"/>
              <a:t>用法：</a:t>
            </a:r>
            <a:r>
              <a:rPr lang="en-US" altLang="zh-CN" sz="2800" dirty="0"/>
              <a:t>more </a:t>
            </a:r>
            <a:r>
              <a:rPr lang="zh-CN" altLang="en-US" sz="2800" dirty="0"/>
              <a:t>文件名</a:t>
            </a:r>
            <a:endParaRPr lang="zh-CN" altLang="en-US" sz="2800" dirty="0"/>
          </a:p>
          <a:p>
            <a:endParaRPr lang="zh-CN" altLang="en-US" sz="2800" dirty="0"/>
          </a:p>
          <a:p>
            <a:r>
              <a:rPr lang="zh-CN" altLang="en-US" sz="2800" dirty="0"/>
              <a:t>翻屏操作：</a:t>
            </a:r>
            <a:endParaRPr lang="zh-CN" altLang="en-US" sz="2800" dirty="0"/>
          </a:p>
          <a:p>
            <a:r>
              <a:rPr lang="zh-CN" altLang="en-US" sz="2800" dirty="0"/>
              <a:t>空格键   下翻一屏		</a:t>
            </a:r>
            <a:endParaRPr lang="zh-CN" altLang="en-US" sz="2800" dirty="0"/>
          </a:p>
          <a:p>
            <a:r>
              <a:rPr lang="zh-CN" altLang="en-US" sz="2800" dirty="0"/>
              <a:t>回车键   下翻一行	</a:t>
            </a:r>
            <a:endParaRPr lang="zh-CN" altLang="en-US" sz="2800" dirty="0"/>
          </a:p>
          <a:p>
            <a:r>
              <a:rPr lang="en-US" altLang="zh-CN" sz="2800" dirty="0"/>
              <a:t>b    </a:t>
            </a:r>
            <a:r>
              <a:rPr lang="zh-CN" altLang="en-US" sz="2800" dirty="0"/>
              <a:t>前翻一屏	</a:t>
            </a:r>
            <a:endParaRPr lang="zh-CN" altLang="en-US" sz="2800" dirty="0"/>
          </a:p>
          <a:p>
            <a:r>
              <a:rPr lang="en-US" altLang="zh-CN" sz="2800" dirty="0"/>
              <a:t>q   </a:t>
            </a:r>
            <a:r>
              <a:rPr lang="zh-CN" altLang="en-US" sz="2800" dirty="0"/>
              <a:t>退出 </a:t>
            </a:r>
            <a:endParaRPr lang="zh-CN" altLang="en-US" sz="2800" dirty="0"/>
          </a:p>
        </p:txBody>
      </p:sp>
      <p:pic>
        <p:nvPicPr>
          <p:cNvPr id="2" name="图片 1"/>
          <p:cNvPicPr>
            <a:picLocks noChangeAspect="1"/>
          </p:cNvPicPr>
          <p:nvPr/>
        </p:nvPicPr>
        <p:blipFill>
          <a:blip r:embed="rId1"/>
          <a:stretch>
            <a:fillRect/>
          </a:stretch>
        </p:blipFill>
        <p:spPr>
          <a:xfrm>
            <a:off x="4071559" y="2819400"/>
            <a:ext cx="4790917" cy="3048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dirty="0"/>
              <a:t>6</a:t>
            </a:r>
            <a:r>
              <a:rPr dirty="0">
                <a:sym typeface="+mn-ea"/>
              </a:rPr>
              <a:t>．</a:t>
            </a:r>
            <a:r>
              <a:rPr lang="zh-CN" altLang="en-US" dirty="0"/>
              <a:t>文本搜索命令</a:t>
            </a:r>
            <a:endParaRPr lang="en-US" altLang="zh-CN" dirty="0"/>
          </a:p>
        </p:txBody>
      </p:sp>
      <p:sp>
        <p:nvSpPr>
          <p:cNvPr id="38915" name="内容占位符 2"/>
          <p:cNvSpPr>
            <a:spLocks noGrp="1"/>
          </p:cNvSpPr>
          <p:nvPr>
            <p:ph idx="1"/>
          </p:nvPr>
        </p:nvSpPr>
        <p:spPr/>
        <p:txBody>
          <a:bodyPr/>
          <a:lstStyle/>
          <a:p>
            <a:pPr eaLnBrk="1" hangingPunct="1"/>
            <a:r>
              <a:rPr lang="en-US" altLang="zh-CN" sz="2800" dirty="0"/>
              <a:t>grep [global search regular expression(RE) and print out the line</a:t>
            </a:r>
            <a:r>
              <a:rPr lang="zh-CN" altLang="en-US" sz="2800" dirty="0"/>
              <a:t>，全面搜索正则表达式并把行打印出来</a:t>
            </a:r>
            <a:r>
              <a:rPr lang="en-US" altLang="zh-CN" sz="2800" dirty="0"/>
              <a:t>]</a:t>
            </a:r>
            <a:r>
              <a:rPr lang="zh-CN" altLang="en-US" sz="2800" dirty="0"/>
              <a:t>是一种强大的文本搜索工具，它能使用正则表达式搜索文本，并把匹配的行打印出来。</a:t>
            </a:r>
            <a:endParaRPr lang="en-US" altLang="zh-CN" sz="2800" dirty="0"/>
          </a:p>
          <a:p>
            <a:pPr marL="0" indent="0" eaLnBrk="1" hangingPunct="1">
              <a:buNone/>
            </a:pPr>
            <a:r>
              <a:rPr lang="en-US" altLang="zh-CN" sz="2800" dirty="0"/>
              <a:t>grep  [option]  &lt;expression&gt;  &lt;filename&gt; …</a:t>
            </a:r>
            <a:endParaRPr lang="en-US" altLang="zh-CN" sz="2800" dirty="0">
              <a:latin typeface="Arial" panose="020B0604020202020204" pitchFamily="34" charset="0"/>
            </a:endParaRPr>
          </a:p>
          <a:p>
            <a:pPr lvl="1" eaLnBrk="1" hangingPunct="1"/>
            <a:r>
              <a:rPr lang="zh-CN" altLang="en-US" sz="2400" dirty="0">
                <a:latin typeface="Arial" panose="020B0604020202020204" pitchFamily="34" charset="0"/>
              </a:rPr>
              <a:t>功能是在一个或多个文件中搜索是否包含给定的字符串，该命令只显示查找到的文本行，并不修改文件。</a:t>
            </a:r>
            <a:endParaRPr lang="en-US" altLang="zh-CN" sz="2400" dirty="0">
              <a:latin typeface="Arial" panose="020B0604020202020204" pitchFamily="34" charset="0"/>
            </a:endParaRPr>
          </a:p>
          <a:p>
            <a:pPr lvl="1" eaLnBrk="1" hangingPunct="1"/>
            <a:endParaRPr lang="en-US" altLang="zh-CN" dirty="0">
              <a:latin typeface="Arial" panose="020B0604020202020204" pitchFamily="34" charset="0"/>
            </a:endParaRPr>
          </a:p>
          <a:p>
            <a:pPr eaLnBrk="1" hangingPunct="1"/>
            <a:endParaRPr lang="en-US" altLang="zh-CN" dirty="0"/>
          </a:p>
          <a:p>
            <a:pPr eaLnBrk="1" hangingPunct="1"/>
            <a:endParaRPr lang="en-US" altLang="zh-CN" dirty="0"/>
          </a:p>
          <a:p>
            <a:endParaRPr lang="en-US" altLang="zh-CN" dirty="0"/>
          </a:p>
          <a:p>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dirty="0"/>
              <a:t>7</a:t>
            </a:r>
            <a:r>
              <a:rPr dirty="0">
                <a:sym typeface="+mn-ea"/>
              </a:rPr>
              <a:t>．</a:t>
            </a:r>
            <a:r>
              <a:rPr lang="zh-CN" altLang="en-US" dirty="0"/>
              <a:t>文件查找命令</a:t>
            </a:r>
            <a:endParaRPr lang="en-US" altLang="zh-CN" dirty="0"/>
          </a:p>
        </p:txBody>
      </p:sp>
      <p:sp>
        <p:nvSpPr>
          <p:cNvPr id="41987" name="内容占位符 2"/>
          <p:cNvSpPr>
            <a:spLocks noGrp="1"/>
          </p:cNvSpPr>
          <p:nvPr>
            <p:ph idx="1"/>
          </p:nvPr>
        </p:nvSpPr>
        <p:spPr>
          <a:xfrm>
            <a:off x="914400" y="1371600"/>
            <a:ext cx="7772400" cy="4114800"/>
          </a:xfrm>
        </p:spPr>
        <p:txBody>
          <a:bodyPr/>
          <a:lstStyle/>
          <a:p>
            <a:pPr eaLnBrk="1" hangingPunct="1"/>
            <a:r>
              <a:rPr lang="en-US" altLang="zh-CN" sz="2400" dirty="0"/>
              <a:t>find   [path]…   [option]…</a:t>
            </a:r>
            <a:endParaRPr lang="en-US" altLang="zh-CN" sz="2400" dirty="0"/>
          </a:p>
          <a:p>
            <a:pPr lvl="1" eaLnBrk="1" hangingPunct="1"/>
            <a:r>
              <a:rPr lang="zh-CN" altLang="en-US" sz="2400" dirty="0">
                <a:latin typeface="Arial" panose="020B0604020202020204" pitchFamily="34" charset="0"/>
              </a:rPr>
              <a:t>功能是用于查找符合条件的文件。任何位于选项之前的字符串都将被视为欲查找的目录。</a:t>
            </a:r>
            <a:endParaRPr lang="en-US" altLang="zh-CN" sz="2400" dirty="0">
              <a:latin typeface="Arial" panose="020B0604020202020204" pitchFamily="34" charset="0"/>
            </a:endParaRPr>
          </a:p>
          <a:p>
            <a:pPr lvl="1" eaLnBrk="1" hangingPunct="1"/>
            <a:r>
              <a:rPr lang="en-US" altLang="zh-CN" sz="2400" dirty="0">
                <a:latin typeface="Arial" panose="020B0604020202020204" pitchFamily="34" charset="0"/>
              </a:rPr>
              <a:t>-name   filename       #</a:t>
            </a:r>
            <a:r>
              <a:rPr lang="zh-CN" altLang="en-US" sz="2400" dirty="0">
                <a:latin typeface="Arial" panose="020B0604020202020204" pitchFamily="34" charset="0"/>
              </a:rPr>
              <a:t>查找名为</a:t>
            </a:r>
            <a:r>
              <a:rPr lang="en-US" altLang="zh-CN" sz="2400" dirty="0">
                <a:latin typeface="Arial" panose="020B0604020202020204" pitchFamily="34" charset="0"/>
              </a:rPr>
              <a:t>filename</a:t>
            </a:r>
            <a:r>
              <a:rPr lang="zh-CN" altLang="en-US" sz="2400" dirty="0">
                <a:latin typeface="Arial" panose="020B0604020202020204" pitchFamily="34" charset="0"/>
              </a:rPr>
              <a:t>的文件</a:t>
            </a:r>
            <a:endParaRPr lang="en-US" altLang="zh-CN" sz="2400" dirty="0">
              <a:latin typeface="Arial" panose="020B0604020202020204" pitchFamily="34" charset="0"/>
            </a:endParaRPr>
          </a:p>
          <a:p>
            <a:pPr lvl="1" eaLnBrk="1" hangingPunct="1"/>
            <a:endParaRPr lang="en-US" altLang="zh-CN" sz="2000" dirty="0">
              <a:latin typeface="Arial" panose="020B0604020202020204" pitchFamily="34" charset="0"/>
            </a:endParaRPr>
          </a:p>
          <a:p>
            <a:pPr lvl="1" eaLnBrk="1" hangingPunct="1"/>
            <a:endParaRPr lang="en-US" altLang="zh-CN" sz="2000" dirty="0">
              <a:latin typeface="Arial" panose="020B0604020202020204" pitchFamily="34" charset="0"/>
            </a:endParaRPr>
          </a:p>
          <a:p>
            <a:pPr lvl="1" eaLnBrk="1" hangingPunct="1"/>
            <a:endParaRPr lang="en-US" altLang="zh-CN" sz="2000" dirty="0">
              <a:latin typeface="Arial" panose="020B0604020202020204" pitchFamily="34" charset="0"/>
            </a:endParaRPr>
          </a:p>
          <a:p>
            <a:pPr lvl="1" eaLnBrk="1" hangingPunct="1"/>
            <a:endParaRPr lang="en-US" altLang="zh-CN" sz="2000" dirty="0">
              <a:latin typeface="Arial" panose="020B0604020202020204" pitchFamily="34" charset="0"/>
            </a:endParaRPr>
          </a:p>
          <a:p>
            <a:pPr lvl="1" eaLnBrk="1" hangingPunct="1"/>
            <a:endParaRPr lang="en-US" altLang="zh-CN" sz="2000" dirty="0">
              <a:latin typeface="Arial" panose="020B0604020202020204" pitchFamily="34" charset="0"/>
            </a:endParaRPr>
          </a:p>
          <a:p>
            <a:pPr lvl="1" eaLnBrk="1" hangingPunct="1"/>
            <a:endParaRPr lang="en-US" altLang="zh-CN" sz="2000" dirty="0">
              <a:latin typeface="Arial" panose="020B0604020202020204" pitchFamily="34" charset="0"/>
            </a:endParaRPr>
          </a:p>
          <a:p>
            <a:pPr lvl="1" eaLnBrk="1" hangingPunct="1">
              <a:buFontTx/>
              <a:buNone/>
            </a:pPr>
            <a:br>
              <a:rPr lang="zh-CN" altLang="en-US" sz="2000" dirty="0">
                <a:latin typeface="Arial" panose="020B0604020202020204" pitchFamily="34" charset="0"/>
              </a:rPr>
            </a:br>
            <a:endParaRPr lang="en-US" altLang="zh-CN" sz="2000" dirty="0">
              <a:latin typeface="Arial" panose="020B0604020202020204" pitchFamily="34" charset="0"/>
            </a:endParaRPr>
          </a:p>
        </p:txBody>
      </p:sp>
      <p:pic>
        <p:nvPicPr>
          <p:cNvPr id="4198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9300" y="3124200"/>
            <a:ext cx="5105400" cy="305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a:sym typeface="+mn-ea"/>
              </a:rPr>
              <a:t>7</a:t>
            </a:r>
            <a:r>
              <a:rPr dirty="0">
                <a:sym typeface="+mn-ea"/>
              </a:rPr>
              <a:t>．</a:t>
            </a:r>
            <a:r>
              <a:rPr lang="zh-CN" altLang="en-US" dirty="0">
                <a:sym typeface="+mn-ea"/>
              </a:rPr>
              <a:t>文件查找命令</a:t>
            </a:r>
            <a:endParaRPr lang="zh-CN" altLang="en-US" b="0" dirty="0"/>
          </a:p>
        </p:txBody>
      </p:sp>
      <p:sp>
        <p:nvSpPr>
          <p:cNvPr id="43011" name="Rectangle 3"/>
          <p:cNvSpPr>
            <a:spLocks noGrp="1" noChangeArrowheads="1"/>
          </p:cNvSpPr>
          <p:nvPr>
            <p:ph type="body" idx="1"/>
          </p:nvPr>
        </p:nvSpPr>
        <p:spPr/>
        <p:txBody>
          <a:bodyPr/>
          <a:lstStyle/>
          <a:p>
            <a:r>
              <a:rPr lang="en-US" altLang="zh-CN" sz="2800" dirty="0"/>
              <a:t>locate</a:t>
            </a:r>
            <a:r>
              <a:rPr lang="zh-CN" altLang="en-US" sz="2800" dirty="0"/>
              <a:t>命令也可用来定位查找文件，执行速度要快地多。但有时需要执行</a:t>
            </a:r>
            <a:r>
              <a:rPr lang="en-US" altLang="zh-CN" sz="2800" dirty="0" err="1"/>
              <a:t>updatedb</a:t>
            </a:r>
            <a:r>
              <a:rPr lang="zh-CN" altLang="en-US" sz="2800" dirty="0"/>
              <a:t>更新其数据库。</a:t>
            </a:r>
            <a:r>
              <a:rPr lang="en-US" altLang="zh-CN" sz="2800" dirty="0"/>
              <a:t> </a:t>
            </a:r>
            <a:endParaRPr lang="en-US" altLang="zh-CN" sz="2800" dirty="0"/>
          </a:p>
          <a:p>
            <a:endParaRPr lang="en-US" altLang="zh-CN" dirty="0"/>
          </a:p>
          <a:p>
            <a:endParaRPr lang="en-US" altLang="zh-CN" dirty="0"/>
          </a:p>
          <a:p>
            <a:endParaRPr lang="en-US" altLang="zh-CN" dirty="0"/>
          </a:p>
          <a:p>
            <a:endParaRPr lang="en-US" altLang="zh-CN" dirty="0"/>
          </a:p>
        </p:txBody>
      </p:sp>
      <p:pic>
        <p:nvPicPr>
          <p:cNvPr id="43012" name="Picture 4" descr="Ubuntu-2013-11-05-21-30-14"/>
          <p:cNvPicPr>
            <a:picLocks noChangeAspect="1" noChangeArrowheads="1"/>
          </p:cNvPicPr>
          <p:nvPr/>
        </p:nvPicPr>
        <p:blipFill rotWithShape="1">
          <a:blip r:embed="rId1">
            <a:extLst>
              <a:ext uri="{28A0092B-C50C-407E-A947-70E740481C1C}">
                <a14:useLocalDpi xmlns:a14="http://schemas.microsoft.com/office/drawing/2010/main" val="0"/>
              </a:ext>
            </a:extLst>
          </a:blip>
          <a:srcRect l="26009" t="21739" r="47803" b="64000"/>
          <a:stretch>
            <a:fillRect/>
          </a:stretch>
        </p:blipFill>
        <p:spPr bwMode="auto">
          <a:xfrm>
            <a:off x="1608944" y="3429000"/>
            <a:ext cx="6383311" cy="2173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a:sym typeface="+mn-ea"/>
              </a:rPr>
              <a:t>8</a:t>
            </a:r>
            <a:r>
              <a:rPr dirty="0">
                <a:sym typeface="+mn-ea"/>
              </a:rPr>
              <a:t>．识别文件类型</a:t>
            </a:r>
            <a:endParaRPr dirty="0">
              <a:sym typeface="+mn-ea"/>
            </a:endParaRPr>
          </a:p>
        </p:txBody>
      </p:sp>
      <p:sp>
        <p:nvSpPr>
          <p:cNvPr id="43011" name="Rectangle 3"/>
          <p:cNvSpPr>
            <a:spLocks noGrp="1" noChangeArrowheads="1"/>
          </p:cNvSpPr>
          <p:nvPr>
            <p:ph type="body" idx="1"/>
          </p:nvPr>
        </p:nvSpPr>
        <p:spPr/>
        <p:txBody>
          <a:bodyPr/>
          <a:lstStyle/>
          <a:p>
            <a:r>
              <a:rPr sz="2800"/>
              <a:t>file命令识别文件类型</a:t>
            </a:r>
            <a:endParaRPr sz="2800"/>
          </a:p>
          <a:p>
            <a:r>
              <a:rPr sz="2800"/>
              <a:t>使用file命令可以查看文件类型。</a:t>
            </a:r>
            <a:endParaRPr sz="2800"/>
          </a:p>
          <a:p>
            <a:endParaRPr sz="2800"/>
          </a:p>
          <a:p>
            <a:r>
              <a:rPr sz="2800"/>
              <a:t>命令格式：</a:t>
            </a:r>
            <a:endParaRPr sz="2800"/>
          </a:p>
          <a:p>
            <a:r>
              <a:rPr sz="2800"/>
              <a:t>		file  [文件名]</a:t>
            </a:r>
            <a:endParaRPr sz="2800"/>
          </a:p>
          <a:p>
            <a:endParaRPr lang="en-US" altLang="zh-CN" dirty="0"/>
          </a:p>
          <a:p>
            <a:endParaRPr lang="en-US" altLang="zh-CN" dirty="0"/>
          </a:p>
          <a:p>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dirty="0">
                <a:solidFill>
                  <a:schemeClr val="tx2"/>
                </a:solidFill>
                <a:sym typeface="+mn-ea"/>
              </a:rPr>
              <a:t>9</a:t>
            </a:r>
            <a:r>
              <a:rPr dirty="0">
                <a:solidFill>
                  <a:schemeClr val="tx2"/>
                </a:solidFill>
                <a:sym typeface="+mn-ea"/>
              </a:rPr>
              <a:t>．</a:t>
            </a:r>
            <a:r>
              <a:rPr lang="zh-CN" altLang="en-US" dirty="0">
                <a:solidFill>
                  <a:schemeClr val="tx2"/>
                </a:solidFill>
              </a:rPr>
              <a:t>文件权限命令</a:t>
            </a:r>
            <a:endParaRPr lang="zh-CN" altLang="en-US" dirty="0">
              <a:solidFill>
                <a:schemeClr val="tx2"/>
              </a:solidFill>
            </a:endParaRPr>
          </a:p>
        </p:txBody>
      </p:sp>
      <p:sp>
        <p:nvSpPr>
          <p:cNvPr id="29699" name="内容占位符 2"/>
          <p:cNvSpPr>
            <a:spLocks noGrp="1"/>
          </p:cNvSpPr>
          <p:nvPr>
            <p:ph idx="1"/>
          </p:nvPr>
        </p:nvSpPr>
        <p:spPr/>
        <p:txBody>
          <a:bodyPr/>
          <a:lstStyle/>
          <a:p>
            <a:r>
              <a:rPr lang="zh-CN" altLang="en-US" sz="2400" dirty="0"/>
              <a:t>可以访问文件的用户共有</a:t>
            </a:r>
            <a:r>
              <a:rPr lang="en-US" altLang="zh-CN" sz="2400" dirty="0"/>
              <a:t>3</a:t>
            </a:r>
            <a:r>
              <a:rPr lang="zh-CN" altLang="en-US" sz="2400" dirty="0"/>
              <a:t>种类型：</a:t>
            </a:r>
            <a:endParaRPr lang="en-US" altLang="zh-CN" sz="2400" dirty="0"/>
          </a:p>
          <a:p>
            <a:pPr lvl="1"/>
            <a:r>
              <a:rPr lang="zh-CN" altLang="en-US" sz="2400" dirty="0">
                <a:latin typeface="Arial" panose="020B0604020202020204" pitchFamily="34" charset="0"/>
              </a:rPr>
              <a:t>文件所有者（</a:t>
            </a:r>
            <a:r>
              <a:rPr lang="en-US" altLang="zh-CN" sz="2400" dirty="0">
                <a:latin typeface="Arial" panose="020B0604020202020204" pitchFamily="34" charset="0"/>
              </a:rPr>
              <a:t>owner</a:t>
            </a:r>
            <a:r>
              <a:rPr lang="zh-CN" altLang="en-US" sz="2400" dirty="0">
                <a:latin typeface="Arial" panose="020B0604020202020204" pitchFamily="34" charset="0"/>
              </a:rPr>
              <a:t>）</a:t>
            </a:r>
            <a:endParaRPr lang="en-US" altLang="zh-CN" sz="2400" dirty="0">
              <a:latin typeface="Arial" panose="020B0604020202020204" pitchFamily="34" charset="0"/>
            </a:endParaRPr>
          </a:p>
          <a:p>
            <a:pPr lvl="1"/>
            <a:r>
              <a:rPr lang="zh-CN" altLang="en-US" sz="2400" dirty="0">
                <a:latin typeface="Arial" panose="020B0604020202020204" pitchFamily="34" charset="0"/>
              </a:rPr>
              <a:t>与文件相关联的组的成员，所属组（</a:t>
            </a:r>
            <a:r>
              <a:rPr lang="en-US" altLang="zh-CN" sz="2400" dirty="0">
                <a:latin typeface="Arial" panose="020B0604020202020204" pitchFamily="34" charset="0"/>
              </a:rPr>
              <a:t>group</a:t>
            </a:r>
            <a:r>
              <a:rPr lang="zh-CN" altLang="en-US" sz="2400" dirty="0">
                <a:latin typeface="Arial" panose="020B0604020202020204" pitchFamily="34" charset="0"/>
              </a:rPr>
              <a:t>）</a:t>
            </a:r>
            <a:endParaRPr lang="en-US" altLang="zh-CN" sz="2400" dirty="0">
              <a:latin typeface="Arial" panose="020B0604020202020204" pitchFamily="34" charset="0"/>
            </a:endParaRPr>
          </a:p>
          <a:p>
            <a:pPr lvl="1"/>
            <a:r>
              <a:rPr lang="zh-CN" altLang="en-US" sz="2400" dirty="0">
                <a:latin typeface="Arial" panose="020B0604020202020204" pitchFamily="34" charset="0"/>
              </a:rPr>
              <a:t>其他用户</a:t>
            </a:r>
            <a:endParaRPr lang="en-US" altLang="zh-CN" sz="2400" dirty="0">
              <a:latin typeface="Arial" panose="020B0604020202020204" pitchFamily="34" charset="0"/>
            </a:endParaRPr>
          </a:p>
          <a:p>
            <a:r>
              <a:rPr lang="zh-CN" altLang="en-US" sz="2400" dirty="0"/>
              <a:t>访问文件有</a:t>
            </a:r>
            <a:r>
              <a:rPr lang="en-US" altLang="zh-CN" sz="2400" dirty="0"/>
              <a:t>3</a:t>
            </a:r>
            <a:r>
              <a:rPr lang="zh-CN" altLang="en-US" sz="2400" dirty="0"/>
              <a:t>种方式：</a:t>
            </a:r>
            <a:endParaRPr lang="en-US" altLang="zh-CN" sz="2400" dirty="0"/>
          </a:p>
          <a:p>
            <a:pPr lvl="1"/>
            <a:r>
              <a:rPr lang="zh-CN" altLang="en-US" sz="2400" dirty="0">
                <a:latin typeface="Arial" panose="020B0604020202020204" pitchFamily="34" charset="0"/>
              </a:rPr>
              <a:t>读取、写入和执行文件。</a:t>
            </a:r>
            <a:endParaRPr lang="en-US" altLang="zh-CN" sz="2400" dirty="0">
              <a:latin typeface="Arial" panose="020B0604020202020204" pitchFamily="34" charset="0"/>
            </a:endParaRPr>
          </a:p>
          <a:p>
            <a:pPr lvl="1"/>
            <a:endParaRPr lang="en-US" altLang="zh-CN" sz="2000" dirty="0">
              <a:latin typeface="Arial" panose="020B0604020202020204" pitchFamily="34" charset="0"/>
            </a:endParaRPr>
          </a:p>
          <a:p>
            <a:pPr lvl="1"/>
            <a:endParaRPr lang="en-US" altLang="zh-CN" sz="2000" dirty="0">
              <a:latin typeface="Arial" panose="020B0604020202020204" pitchFamily="34" charset="0"/>
            </a:endParaRPr>
          </a:p>
          <a:p>
            <a:endParaRPr lang="en-US" altLang="zh-CN" dirty="0"/>
          </a:p>
          <a:p>
            <a:endParaRPr lang="en-US" altLang="zh-CN" dirty="0"/>
          </a:p>
          <a:p>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dirty="0">
                <a:solidFill>
                  <a:schemeClr val="tx2"/>
                </a:solidFill>
                <a:sym typeface="+mn-ea"/>
              </a:rPr>
              <a:t>9</a:t>
            </a:r>
            <a:r>
              <a:rPr dirty="0">
                <a:solidFill>
                  <a:schemeClr val="tx2"/>
                </a:solidFill>
                <a:sym typeface="+mn-ea"/>
              </a:rPr>
              <a:t>．</a:t>
            </a:r>
            <a:r>
              <a:rPr lang="zh-CN" altLang="en-US" dirty="0">
                <a:solidFill>
                  <a:schemeClr val="tx2"/>
                </a:solidFill>
                <a:sym typeface="+mn-ea"/>
              </a:rPr>
              <a:t>文件权限命令</a:t>
            </a:r>
            <a:endParaRPr lang="en-US" altLang="zh-CN" dirty="0">
              <a:solidFill>
                <a:srgbClr val="3333FF"/>
              </a:solidFill>
            </a:endParaRPr>
          </a:p>
        </p:txBody>
      </p:sp>
      <p:sp>
        <p:nvSpPr>
          <p:cNvPr id="30723" name="内容占位符 2"/>
          <p:cNvSpPr>
            <a:spLocks noGrp="1"/>
          </p:cNvSpPr>
          <p:nvPr>
            <p:ph idx="1"/>
          </p:nvPr>
        </p:nvSpPr>
        <p:spPr/>
        <p:txBody>
          <a:bodyPr/>
          <a:lstStyle/>
          <a:p>
            <a:r>
              <a:rPr lang="zh-CN" altLang="en-US" sz="2400" dirty="0"/>
              <a:t>使用了选项</a:t>
            </a:r>
            <a:r>
              <a:rPr lang="en-US" altLang="zh-CN" sz="2400" dirty="0"/>
              <a:t>-l</a:t>
            </a:r>
            <a:r>
              <a:rPr lang="zh-CN" altLang="en-US" sz="2400" dirty="0"/>
              <a:t>的</a:t>
            </a:r>
            <a:r>
              <a:rPr lang="en-US" altLang="zh-CN" sz="2400" dirty="0"/>
              <a:t>ls</a:t>
            </a:r>
            <a:r>
              <a:rPr lang="zh-CN" altLang="en-US" sz="2400" dirty="0"/>
              <a:t>命令，可以分行列出所有文件的详细信息，包括文件和目录。</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FontTx/>
              <a:buNone/>
            </a:pPr>
            <a:endParaRPr lang="en-US" altLang="zh-CN" dirty="0"/>
          </a:p>
          <a:p>
            <a:endParaRPr lang="en-US" altLang="zh-CN" dirty="0"/>
          </a:p>
        </p:txBody>
      </p:sp>
      <p:pic>
        <p:nvPicPr>
          <p:cNvPr id="3072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4670" y="2895600"/>
            <a:ext cx="831466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dirty="0">
                <a:solidFill>
                  <a:schemeClr val="tx2"/>
                </a:solidFill>
                <a:sym typeface="+mn-ea"/>
              </a:rPr>
              <a:t>9</a:t>
            </a:r>
            <a:r>
              <a:rPr dirty="0">
                <a:solidFill>
                  <a:schemeClr val="tx2"/>
                </a:solidFill>
                <a:sym typeface="+mn-ea"/>
              </a:rPr>
              <a:t>．</a:t>
            </a:r>
            <a:r>
              <a:rPr lang="zh-CN" altLang="en-US" dirty="0">
                <a:solidFill>
                  <a:schemeClr val="tx2"/>
                </a:solidFill>
                <a:sym typeface="+mn-ea"/>
              </a:rPr>
              <a:t>文件权限命令</a:t>
            </a:r>
            <a:endParaRPr lang="en-US" altLang="zh-CN" dirty="0">
              <a:solidFill>
                <a:srgbClr val="3333FF"/>
              </a:solidFill>
            </a:endParaRPr>
          </a:p>
        </p:txBody>
      </p:sp>
      <p:sp>
        <p:nvSpPr>
          <p:cNvPr id="31747" name="内容占位符 2"/>
          <p:cNvSpPr>
            <a:spLocks noGrp="1"/>
          </p:cNvSpPr>
          <p:nvPr>
            <p:ph idx="1"/>
          </p:nvPr>
        </p:nvSpPr>
        <p:spPr/>
        <p:txBody>
          <a:bodyPr/>
          <a:lstStyle/>
          <a:p>
            <a:r>
              <a:rPr lang="zh-CN" altLang="en-US" sz="2400" dirty="0"/>
              <a:t>文件信息最前面的</a:t>
            </a:r>
            <a:r>
              <a:rPr lang="en-US" altLang="zh-CN" sz="2400" dirty="0"/>
              <a:t>10</a:t>
            </a:r>
            <a:r>
              <a:rPr lang="zh-CN" altLang="en-US" sz="2400" dirty="0"/>
              <a:t>个字符代表以下含义：</a:t>
            </a:r>
            <a:endParaRPr lang="en-US" altLang="zh-CN" sz="2400" dirty="0"/>
          </a:p>
          <a:p>
            <a:pPr lvl="1"/>
            <a:r>
              <a:rPr lang="zh-CN" altLang="en-US" sz="2400" dirty="0">
                <a:latin typeface="Arial" panose="020B0604020202020204" pitchFamily="34" charset="0"/>
              </a:rPr>
              <a:t>第一个字符代表文件类型</a:t>
            </a:r>
            <a:endParaRPr lang="en-US" altLang="zh-CN" sz="2400" dirty="0">
              <a:latin typeface="Arial" panose="020B0604020202020204" pitchFamily="34" charset="0"/>
            </a:endParaRPr>
          </a:p>
          <a:p>
            <a:pPr lvl="1"/>
            <a:r>
              <a:rPr lang="zh-CN" altLang="en-US" sz="2400" dirty="0">
                <a:latin typeface="Arial" panose="020B0604020202020204" pitchFamily="34" charset="0"/>
              </a:rPr>
              <a:t>第一个字符后的九个字符为文件访问权限</a:t>
            </a:r>
            <a:endParaRPr lang="en-US" altLang="zh-CN" sz="2400" dirty="0">
              <a:latin typeface="Arial" panose="020B0604020202020204" pitchFamily="34" charset="0"/>
            </a:endParaRPr>
          </a:p>
          <a:p>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marL="441325" indent="-441325" eaLnBrk="1" hangingPunct="1"/>
            <a:r>
              <a:rPr dirty="0"/>
              <a:t>2．命令补全功能</a:t>
            </a:r>
            <a:endParaRPr dirty="0"/>
          </a:p>
        </p:txBody>
      </p:sp>
      <p:sp>
        <p:nvSpPr>
          <p:cNvPr id="20483" name="内容占位符 2"/>
          <p:cNvSpPr>
            <a:spLocks noGrp="1"/>
          </p:cNvSpPr>
          <p:nvPr>
            <p:ph idx="1"/>
          </p:nvPr>
        </p:nvSpPr>
        <p:spPr/>
        <p:txBody>
          <a:bodyPr/>
          <a:lstStyle/>
          <a:p>
            <a:r>
              <a:rPr lang="zh-CN" altLang="en-US" sz="2800" dirty="0"/>
              <a:t>在</a:t>
            </a:r>
            <a:r>
              <a:rPr lang="en-US" altLang="zh-CN" sz="2800" dirty="0"/>
              <a:t>bash</a:t>
            </a:r>
            <a:r>
              <a:rPr lang="zh-CN" altLang="en-US" sz="2800" dirty="0"/>
              <a:t>中，</a:t>
            </a:r>
            <a:r>
              <a:rPr lang="en-US" altLang="zh-CN" sz="2800" dirty="0"/>
              <a:t>tab</a:t>
            </a:r>
            <a:r>
              <a:rPr lang="zh-CN" altLang="en-US" sz="2800" dirty="0"/>
              <a:t>键可用来对命令补全，是</a:t>
            </a:r>
            <a:r>
              <a:rPr lang="en-US" altLang="zh-CN" sz="2800" dirty="0"/>
              <a:t>bash Shell</a:t>
            </a:r>
            <a:r>
              <a:rPr lang="zh-CN" altLang="en-US" sz="2800" dirty="0"/>
              <a:t>操作中最常用的技巧之一。</a:t>
            </a:r>
            <a:endParaRPr lang="zh-CN" altLang="en-US" sz="2800" dirty="0"/>
          </a:p>
          <a:p>
            <a:endParaRPr lang="zh-CN" altLang="en-US" sz="2800" dirty="0"/>
          </a:p>
          <a:p>
            <a:r>
              <a:rPr lang="zh-CN" altLang="en-US" sz="2800" dirty="0"/>
              <a:t>若系统没有给予完全补全，说明存在近似的文件需要选择。 </a:t>
            </a:r>
            <a:endParaRPr lang="en-US" altLang="zh-CN" sz="2800" dirty="0"/>
          </a:p>
          <a:p>
            <a:endParaRPr lang="en-US" altLang="zh-CN" dirty="0"/>
          </a:p>
          <a:p>
            <a:endParaRPr lang="en-US" altLang="zh-CN" dirty="0"/>
          </a:p>
          <a:p>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dirty="0">
                <a:solidFill>
                  <a:schemeClr val="tx2"/>
                </a:solidFill>
                <a:sym typeface="+mn-ea"/>
              </a:rPr>
              <a:t>9</a:t>
            </a:r>
            <a:r>
              <a:rPr dirty="0">
                <a:solidFill>
                  <a:schemeClr val="tx2"/>
                </a:solidFill>
                <a:sym typeface="+mn-ea"/>
              </a:rPr>
              <a:t>．</a:t>
            </a:r>
            <a:r>
              <a:rPr lang="zh-CN" altLang="en-US" dirty="0">
                <a:solidFill>
                  <a:schemeClr val="tx2"/>
                </a:solidFill>
                <a:sym typeface="+mn-ea"/>
              </a:rPr>
              <a:t>文件权限命令</a:t>
            </a:r>
            <a:endParaRPr lang="en-US" altLang="zh-CN" dirty="0">
              <a:solidFill>
                <a:srgbClr val="3333FF"/>
              </a:solidFill>
            </a:endParaRPr>
          </a:p>
        </p:txBody>
      </p:sp>
      <p:sp>
        <p:nvSpPr>
          <p:cNvPr id="32771" name="内容占位符 2"/>
          <p:cNvSpPr>
            <a:spLocks noGrp="1"/>
          </p:cNvSpPr>
          <p:nvPr>
            <p:ph idx="1"/>
          </p:nvPr>
        </p:nvSpPr>
        <p:spPr/>
        <p:txBody>
          <a:bodyPr/>
          <a:lstStyle/>
          <a:p>
            <a:r>
              <a:rPr lang="zh-CN" altLang="en-US" sz="2400" dirty="0"/>
              <a:t>从安全性上考虑，文件目录访问权限是</a:t>
            </a:r>
            <a:r>
              <a:rPr lang="en-US" altLang="zh-CN" sz="2400" dirty="0"/>
              <a:t>Linux</a:t>
            </a:r>
            <a:r>
              <a:rPr lang="zh-CN" altLang="en-US" sz="2400" dirty="0"/>
              <a:t>设置中最基础的环节。</a:t>
            </a:r>
            <a:endParaRPr lang="en-US" altLang="zh-CN" sz="2400" dirty="0"/>
          </a:p>
          <a:p>
            <a:r>
              <a:rPr lang="zh-CN" altLang="en-US" sz="2400" dirty="0"/>
              <a:t>可以通过命令</a:t>
            </a:r>
            <a:r>
              <a:rPr lang="en-US" altLang="zh-CN" sz="2400" dirty="0" err="1"/>
              <a:t>chmod</a:t>
            </a:r>
            <a:r>
              <a:rPr lang="zh-CN" altLang="en-US" sz="2400" dirty="0"/>
              <a:t>来改变用户对文件的访问权限</a:t>
            </a:r>
            <a:r>
              <a:rPr lang="en-US" altLang="zh-CN" sz="2400" dirty="0"/>
              <a:t>,</a:t>
            </a:r>
            <a:r>
              <a:rPr lang="zh-CN" altLang="en-US" sz="2400" dirty="0"/>
              <a:t>该命令有两种使用方式。</a:t>
            </a:r>
            <a:endParaRPr lang="en-US" altLang="zh-CN" sz="2400" dirty="0"/>
          </a:p>
          <a:p>
            <a:pPr lvl="1"/>
            <a:r>
              <a:rPr lang="zh-CN" altLang="en-US" sz="2400" dirty="0">
                <a:latin typeface="Arial" panose="020B0604020202020204" pitchFamily="34" charset="0"/>
              </a:rPr>
              <a:t>符号模式</a:t>
            </a:r>
            <a:endParaRPr lang="en-US" altLang="zh-CN" sz="2400" dirty="0">
              <a:latin typeface="Arial" panose="020B0604020202020204" pitchFamily="34" charset="0"/>
            </a:endParaRPr>
          </a:p>
          <a:p>
            <a:pPr lvl="1"/>
            <a:r>
              <a:rPr lang="zh-CN" altLang="en-US" sz="2400" dirty="0">
                <a:latin typeface="Arial" panose="020B0604020202020204" pitchFamily="34" charset="0"/>
              </a:rPr>
              <a:t>绝对模式</a:t>
            </a:r>
            <a:endParaRPr lang="en-US" altLang="zh-CN" sz="2400" dirty="0">
              <a:latin typeface="Arial" panose="020B0604020202020204" pitchFamily="34" charset="0"/>
            </a:endParaRPr>
          </a:p>
          <a:p>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dirty="0">
                <a:solidFill>
                  <a:schemeClr val="tx2"/>
                </a:solidFill>
                <a:sym typeface="+mn-ea"/>
              </a:rPr>
              <a:t>9</a:t>
            </a:r>
            <a:r>
              <a:rPr dirty="0">
                <a:solidFill>
                  <a:schemeClr val="tx2"/>
                </a:solidFill>
                <a:sym typeface="+mn-ea"/>
              </a:rPr>
              <a:t>．</a:t>
            </a:r>
            <a:r>
              <a:rPr lang="zh-CN" altLang="en-US" dirty="0">
                <a:solidFill>
                  <a:schemeClr val="tx2"/>
                </a:solidFill>
                <a:sym typeface="+mn-ea"/>
              </a:rPr>
              <a:t>文件权限命令</a:t>
            </a:r>
            <a:endParaRPr lang="en-US" altLang="zh-CN" dirty="0">
              <a:solidFill>
                <a:srgbClr val="3333FF"/>
              </a:solidFill>
            </a:endParaRPr>
          </a:p>
        </p:txBody>
      </p:sp>
      <p:sp>
        <p:nvSpPr>
          <p:cNvPr id="33795" name="内容占位符 2"/>
          <p:cNvSpPr>
            <a:spLocks noGrp="1"/>
          </p:cNvSpPr>
          <p:nvPr>
            <p:ph idx="1"/>
          </p:nvPr>
        </p:nvSpPr>
        <p:spPr>
          <a:xfrm>
            <a:off x="914400" y="1295400"/>
            <a:ext cx="7772400" cy="4114800"/>
          </a:xfrm>
        </p:spPr>
        <p:txBody>
          <a:bodyPr/>
          <a:lstStyle/>
          <a:p>
            <a:pPr>
              <a:lnSpc>
                <a:spcPts val="3300"/>
              </a:lnSpc>
            </a:pPr>
            <a:r>
              <a:rPr lang="en-US" altLang="zh-CN" sz="2400" b="1" dirty="0" err="1">
                <a:latin typeface="Times New Roman" panose="02020603050405020304" pitchFamily="18" charset="0"/>
                <a:cs typeface="Times New Roman" panose="02020603050405020304" pitchFamily="18" charset="0"/>
              </a:rPr>
              <a:t>chmod</a:t>
            </a:r>
            <a:r>
              <a:rPr lang="zh-CN" altLang="en-US" sz="2400" b="1" dirty="0">
                <a:latin typeface="Times New Roman" panose="02020603050405020304" pitchFamily="18" charset="0"/>
                <a:cs typeface="Times New Roman" panose="02020603050405020304" pitchFamily="18" charset="0"/>
              </a:rPr>
              <a:t>命令的符号模式</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采用字符表示权限</a:t>
            </a:r>
            <a:endParaRPr lang="en-US" altLang="zh-CN" sz="2400" b="1" dirty="0">
              <a:latin typeface="Times New Roman" panose="02020603050405020304" pitchFamily="18" charset="0"/>
              <a:cs typeface="Times New Roman" panose="02020603050405020304" pitchFamily="18" charset="0"/>
            </a:endParaRPr>
          </a:p>
          <a:p>
            <a:pPr marL="0" indent="0">
              <a:lnSpc>
                <a:spcPts val="3300"/>
              </a:lnSpc>
              <a:buNone/>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chmod</a:t>
            </a:r>
            <a:r>
              <a:rPr lang="en-US" altLang="zh-CN" sz="2400" b="1" dirty="0">
                <a:latin typeface="Times New Roman" panose="02020603050405020304" pitchFamily="18" charset="0"/>
                <a:cs typeface="Times New Roman" panose="02020603050405020304" pitchFamily="18" charset="0"/>
              </a:rPr>
              <a:t>  [role]  [+|-|=]  [mode]  filename  </a:t>
            </a:r>
            <a:endParaRPr lang="en-US" altLang="zh-CN" sz="2400" b="1" dirty="0">
              <a:latin typeface="Times New Roman" panose="02020603050405020304" pitchFamily="18" charset="0"/>
              <a:cs typeface="Times New Roman" panose="02020603050405020304" pitchFamily="18" charset="0"/>
            </a:endParaRPr>
          </a:p>
          <a:p>
            <a:pPr lvl="1">
              <a:lnSpc>
                <a:spcPts val="3300"/>
              </a:lnSpc>
            </a:pPr>
            <a:r>
              <a:rPr lang="zh-CN" altLang="en-US" sz="2400" b="1" dirty="0">
                <a:latin typeface="Times New Roman" panose="02020603050405020304" pitchFamily="18" charset="0"/>
                <a:cs typeface="Times New Roman" panose="02020603050405020304" pitchFamily="18" charset="0"/>
              </a:rPr>
              <a:t>参数</a:t>
            </a:r>
            <a:r>
              <a:rPr lang="en-US" altLang="zh-CN" sz="2400" b="1" dirty="0">
                <a:latin typeface="Times New Roman" panose="02020603050405020304" pitchFamily="18" charset="0"/>
                <a:cs typeface="Times New Roman" panose="02020603050405020304" pitchFamily="18" charset="0"/>
              </a:rPr>
              <a:t>role</a:t>
            </a:r>
            <a:r>
              <a:rPr lang="zh-CN" altLang="en-US" sz="2400" b="1" dirty="0">
                <a:latin typeface="Times New Roman" panose="02020603050405020304" pitchFamily="18" charset="0"/>
                <a:cs typeface="Times New Roman" panose="02020603050405020304" pitchFamily="18" charset="0"/>
              </a:rPr>
              <a:t>可以是</a:t>
            </a:r>
            <a:endParaRPr lang="en-US" altLang="zh-CN" sz="2400" b="1" dirty="0">
              <a:latin typeface="Times New Roman" panose="02020603050405020304" pitchFamily="18" charset="0"/>
              <a:cs typeface="Times New Roman" panose="02020603050405020304" pitchFamily="18" charset="0"/>
            </a:endParaRPr>
          </a:p>
          <a:p>
            <a:pPr lvl="2">
              <a:lnSpc>
                <a:spcPts val="3300"/>
              </a:lnSpc>
            </a:pPr>
            <a:r>
              <a:rPr lang="en-US" altLang="zh-CN" b="1" dirty="0">
                <a:latin typeface="Times New Roman" panose="02020603050405020304" pitchFamily="18" charset="0"/>
                <a:cs typeface="Times New Roman" panose="02020603050405020304" pitchFamily="18" charset="0"/>
              </a:rPr>
              <a:t>u	</a:t>
            </a:r>
            <a:r>
              <a:rPr lang="zh-CN" altLang="en-US" b="1" dirty="0">
                <a:latin typeface="Times New Roman" panose="02020603050405020304" pitchFamily="18" charset="0"/>
                <a:cs typeface="Times New Roman" panose="02020603050405020304" pitchFamily="18" charset="0"/>
              </a:rPr>
              <a:t>代表用户。</a:t>
            </a:r>
            <a:endParaRPr lang="en-US" altLang="zh-CN" b="1" dirty="0">
              <a:latin typeface="Times New Roman" panose="02020603050405020304" pitchFamily="18" charset="0"/>
              <a:cs typeface="Times New Roman" panose="02020603050405020304" pitchFamily="18" charset="0"/>
            </a:endParaRPr>
          </a:p>
          <a:p>
            <a:pPr lvl="2">
              <a:lnSpc>
                <a:spcPts val="3300"/>
              </a:lnSpc>
            </a:pPr>
            <a:r>
              <a:rPr lang="en-US" altLang="zh-CN" b="1" dirty="0">
                <a:latin typeface="Times New Roman" panose="02020603050405020304" pitchFamily="18" charset="0"/>
                <a:cs typeface="Times New Roman" panose="02020603050405020304" pitchFamily="18" charset="0"/>
              </a:rPr>
              <a:t>g	</a:t>
            </a:r>
            <a:r>
              <a:rPr lang="zh-CN" altLang="en-US" b="1" dirty="0">
                <a:latin typeface="Times New Roman" panose="02020603050405020304" pitchFamily="18" charset="0"/>
                <a:cs typeface="Times New Roman" panose="02020603050405020304" pitchFamily="18" charset="0"/>
              </a:rPr>
              <a:t>代表组。</a:t>
            </a:r>
            <a:endParaRPr lang="en-US" altLang="zh-CN" b="1" dirty="0">
              <a:latin typeface="Times New Roman" panose="02020603050405020304" pitchFamily="18" charset="0"/>
              <a:cs typeface="Times New Roman" panose="02020603050405020304" pitchFamily="18" charset="0"/>
            </a:endParaRPr>
          </a:p>
          <a:p>
            <a:pPr lvl="2">
              <a:lnSpc>
                <a:spcPts val="3300"/>
              </a:lnSpc>
            </a:pPr>
            <a:r>
              <a:rPr lang="en-US" altLang="zh-CN" b="1" dirty="0">
                <a:latin typeface="Times New Roman" panose="02020603050405020304" pitchFamily="18" charset="0"/>
                <a:cs typeface="Times New Roman" panose="02020603050405020304" pitchFamily="18" charset="0"/>
              </a:rPr>
              <a:t>o</a:t>
            </a:r>
            <a:r>
              <a:rPr lang="zh-CN" altLang="en-US" b="1" dirty="0">
                <a:latin typeface="Times New Roman" panose="02020603050405020304" pitchFamily="18" charset="0"/>
                <a:cs typeface="Times New Roman" panose="02020603050405020304" pitchFamily="18" charset="0"/>
              </a:rPr>
              <a:t>　代表其他用户。</a:t>
            </a:r>
            <a:endParaRPr lang="en-US" altLang="zh-CN" b="1" dirty="0">
              <a:latin typeface="Times New Roman" panose="02020603050405020304" pitchFamily="18" charset="0"/>
              <a:cs typeface="Times New Roman" panose="02020603050405020304" pitchFamily="18" charset="0"/>
            </a:endParaRPr>
          </a:p>
          <a:p>
            <a:pPr lvl="2">
              <a:lnSpc>
                <a:spcPts val="3300"/>
              </a:lnSpc>
            </a:pPr>
            <a:r>
              <a:rPr lang="en-US" altLang="zh-CN" b="1" dirty="0">
                <a:latin typeface="Times New Roman" panose="02020603050405020304" pitchFamily="18" charset="0"/>
                <a:cs typeface="Times New Roman" panose="02020603050405020304" pitchFamily="18" charset="0"/>
              </a:rPr>
              <a:t>a	</a:t>
            </a:r>
            <a:r>
              <a:rPr lang="zh-CN" altLang="en-US" b="1" dirty="0">
                <a:latin typeface="Times New Roman" panose="02020603050405020304" pitchFamily="18" charset="0"/>
                <a:cs typeface="Times New Roman" panose="02020603050405020304" pitchFamily="18" charset="0"/>
              </a:rPr>
              <a:t>代表所有用户。</a:t>
            </a:r>
            <a:endParaRPr lang="en-US" altLang="zh-CN" b="1" dirty="0">
              <a:latin typeface="Times New Roman" panose="02020603050405020304" pitchFamily="18" charset="0"/>
              <a:cs typeface="Times New Roman" panose="02020603050405020304" pitchFamily="18" charset="0"/>
            </a:endParaRPr>
          </a:p>
          <a:p>
            <a:pPr lvl="1">
              <a:lnSpc>
                <a:spcPts val="3300"/>
              </a:lnSpc>
            </a:pPr>
            <a:r>
              <a:rPr lang="zh-CN" altLang="en-US" sz="2400" b="1" dirty="0">
                <a:latin typeface="Times New Roman" panose="02020603050405020304" pitchFamily="18" charset="0"/>
                <a:cs typeface="Times New Roman" panose="02020603050405020304" pitchFamily="18" charset="0"/>
              </a:rPr>
              <a:t>操作符有</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lvl="1">
              <a:lnSpc>
                <a:spcPts val="3300"/>
              </a:lnSpc>
            </a:pPr>
            <a:r>
              <a:rPr lang="en-US" altLang="zh-CN" sz="2400" b="1" dirty="0">
                <a:latin typeface="Times New Roman" panose="02020603050405020304" pitchFamily="18" charset="0"/>
                <a:cs typeface="Times New Roman" panose="02020603050405020304" pitchFamily="18" charset="0"/>
              </a:rPr>
              <a:t>mode</a:t>
            </a:r>
            <a:r>
              <a:rPr lang="zh-CN" altLang="en-US" sz="2400" b="1" dirty="0">
                <a:latin typeface="Times New Roman" panose="02020603050405020304" pitchFamily="18" charset="0"/>
                <a:cs typeface="Times New Roman" panose="02020603050405020304" pitchFamily="18" charset="0"/>
              </a:rPr>
              <a:t>可用字母</a:t>
            </a:r>
            <a:r>
              <a:rPr lang="en-US" altLang="zh-CN" sz="2400" b="1" dirty="0">
                <a:latin typeface="Times New Roman" panose="02020603050405020304" pitchFamily="18" charset="0"/>
                <a:cs typeface="Times New Roman" panose="02020603050405020304" pitchFamily="18" charset="0"/>
              </a:rPr>
              <a:t>r</a:t>
            </a:r>
            <a:r>
              <a:rPr lang="zh-CN" altLang="en-US" sz="2400" b="1" dirty="0">
                <a:latin typeface="Times New Roman" panose="02020603050405020304" pitchFamily="18" charset="0"/>
                <a:cs typeface="Times New Roman" panose="02020603050405020304" pitchFamily="18" charset="0"/>
              </a:rPr>
              <a:t>（可读）、字母</a:t>
            </a:r>
            <a:r>
              <a:rPr lang="en-US" altLang="zh-CN" sz="2400" b="1" dirty="0">
                <a:latin typeface="Times New Roman" panose="02020603050405020304" pitchFamily="18" charset="0"/>
                <a:cs typeface="Times New Roman" panose="02020603050405020304" pitchFamily="18" charset="0"/>
              </a:rPr>
              <a:t>w</a:t>
            </a:r>
            <a:r>
              <a:rPr lang="zh-CN" altLang="en-US" sz="2400" b="1" dirty="0">
                <a:latin typeface="Times New Roman" panose="02020603050405020304" pitchFamily="18" charset="0"/>
                <a:cs typeface="Times New Roman" panose="02020603050405020304" pitchFamily="18" charset="0"/>
              </a:rPr>
              <a:t>（可写）和字母</a:t>
            </a:r>
            <a:r>
              <a:rPr lang="en-US" altLang="zh-CN" sz="2400" b="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（可执行）的任意组合来标示。</a:t>
            </a:r>
            <a:endParaRPr lang="en-US" altLang="zh-CN" sz="2400" b="1" dirty="0">
              <a:latin typeface="Times New Roman" panose="02020603050405020304" pitchFamily="18" charset="0"/>
              <a:cs typeface="Times New Roman" panose="02020603050405020304" pitchFamily="18" charset="0"/>
            </a:endParaRPr>
          </a:p>
          <a:p>
            <a:pPr>
              <a:lnSpc>
                <a:spcPts val="3300"/>
              </a:lnSpc>
            </a:pPr>
            <a:endParaRPr lang="en-US" altLang="zh-C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dirty="0">
                <a:solidFill>
                  <a:schemeClr val="tx2"/>
                </a:solidFill>
                <a:sym typeface="+mn-ea"/>
              </a:rPr>
              <a:t>9</a:t>
            </a:r>
            <a:r>
              <a:rPr dirty="0">
                <a:solidFill>
                  <a:schemeClr val="tx2"/>
                </a:solidFill>
                <a:sym typeface="+mn-ea"/>
              </a:rPr>
              <a:t>．</a:t>
            </a:r>
            <a:r>
              <a:rPr lang="zh-CN" altLang="en-US" dirty="0">
                <a:solidFill>
                  <a:schemeClr val="tx2"/>
                </a:solidFill>
                <a:sym typeface="+mn-ea"/>
              </a:rPr>
              <a:t>文件权限命令</a:t>
            </a:r>
            <a:endParaRPr lang="en-US" altLang="zh-CN" dirty="0">
              <a:solidFill>
                <a:srgbClr val="3333FF"/>
              </a:solidFill>
            </a:endParaRPr>
          </a:p>
        </p:txBody>
      </p:sp>
      <p:sp>
        <p:nvSpPr>
          <p:cNvPr id="34819" name="内容占位符 2"/>
          <p:cNvSpPr>
            <a:spLocks noGrp="1"/>
          </p:cNvSpPr>
          <p:nvPr>
            <p:ph idx="1"/>
          </p:nvPr>
        </p:nvSpPr>
        <p:spPr>
          <a:xfrm>
            <a:off x="485023" y="1600200"/>
            <a:ext cx="7772400" cy="4114800"/>
          </a:xfrm>
        </p:spPr>
        <p:txBody>
          <a:bodyPr/>
          <a:lstStyle/>
          <a:p>
            <a:r>
              <a:rPr lang="en-US" altLang="zh-CN" sz="2400" dirty="0" err="1"/>
              <a:t>chmod</a:t>
            </a:r>
            <a:r>
              <a:rPr lang="zh-CN" altLang="en-US" sz="2400" dirty="0"/>
              <a:t>命令模式实例：</a:t>
            </a:r>
            <a:endParaRPr lang="en-US" altLang="zh-CN" sz="2400" dirty="0"/>
          </a:p>
        </p:txBody>
      </p:sp>
      <p:pic>
        <p:nvPicPr>
          <p:cNvPr id="34820"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410255"/>
            <a:ext cx="8711366" cy="239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dirty="0">
                <a:solidFill>
                  <a:schemeClr val="tx2"/>
                </a:solidFill>
                <a:sym typeface="+mn-ea"/>
              </a:rPr>
              <a:t>9</a:t>
            </a:r>
            <a:r>
              <a:rPr dirty="0">
                <a:solidFill>
                  <a:schemeClr val="tx2"/>
                </a:solidFill>
                <a:sym typeface="+mn-ea"/>
              </a:rPr>
              <a:t>．</a:t>
            </a:r>
            <a:r>
              <a:rPr lang="zh-CN" altLang="en-US" dirty="0">
                <a:solidFill>
                  <a:schemeClr val="tx2"/>
                </a:solidFill>
                <a:sym typeface="+mn-ea"/>
              </a:rPr>
              <a:t>文件权限命令</a:t>
            </a:r>
            <a:endParaRPr lang="en-US" altLang="zh-CN" dirty="0">
              <a:solidFill>
                <a:srgbClr val="3333FF"/>
              </a:solidFill>
            </a:endParaRPr>
          </a:p>
        </p:txBody>
      </p:sp>
      <p:sp>
        <p:nvSpPr>
          <p:cNvPr id="35843" name="内容占位符 2"/>
          <p:cNvSpPr>
            <a:spLocks noGrp="1"/>
          </p:cNvSpPr>
          <p:nvPr>
            <p:ph idx="1"/>
          </p:nvPr>
        </p:nvSpPr>
        <p:spPr>
          <a:xfrm>
            <a:off x="914400" y="1524000"/>
            <a:ext cx="7772400" cy="4114800"/>
          </a:xfrm>
        </p:spPr>
        <p:txBody>
          <a:bodyPr/>
          <a:lstStyle/>
          <a:p>
            <a:r>
              <a:rPr lang="en-US" altLang="zh-CN" sz="2400" b="1" dirty="0" err="1"/>
              <a:t>chmod</a:t>
            </a:r>
            <a:r>
              <a:rPr lang="zh-CN" altLang="en-US" sz="2400" b="1" dirty="0"/>
              <a:t>命令的绝对模式</a:t>
            </a:r>
            <a:r>
              <a:rPr lang="en-US" altLang="zh-CN" sz="2400" b="1" dirty="0"/>
              <a:t>—</a:t>
            </a:r>
            <a:r>
              <a:rPr lang="zh-CN" altLang="en-US" sz="2400" b="1" dirty="0"/>
              <a:t>采用数字表示权限</a:t>
            </a:r>
            <a:endParaRPr lang="en-US" altLang="zh-CN" sz="2400" b="1" dirty="0"/>
          </a:p>
          <a:p>
            <a:pPr lvl="1"/>
            <a:r>
              <a:rPr lang="en-US" altLang="zh-CN" sz="2400" b="1" dirty="0" err="1">
                <a:latin typeface="Arial" panose="020B0604020202020204" pitchFamily="34" charset="0"/>
              </a:rPr>
              <a:t>chmod</a:t>
            </a:r>
            <a:r>
              <a:rPr lang="en-US" altLang="zh-CN" sz="2400" b="1" dirty="0">
                <a:latin typeface="Arial" panose="020B0604020202020204" pitchFamily="34" charset="0"/>
              </a:rPr>
              <a:t>	[mode]	filename</a:t>
            </a:r>
            <a:endParaRPr lang="en-US" altLang="zh-CN" sz="2400" b="1" dirty="0">
              <a:latin typeface="Arial" panose="020B0604020202020204" pitchFamily="34" charset="0"/>
            </a:endParaRPr>
          </a:p>
          <a:p>
            <a:pPr lvl="1"/>
            <a:r>
              <a:rPr lang="en-US" altLang="zh-CN" sz="2400" b="1" dirty="0">
                <a:latin typeface="Arial" panose="020B0604020202020204" pitchFamily="34" charset="0"/>
              </a:rPr>
              <a:t>mode</a:t>
            </a:r>
            <a:r>
              <a:rPr lang="zh-CN" altLang="en-US" sz="2400" b="1" dirty="0">
                <a:latin typeface="Arial" panose="020B0604020202020204" pitchFamily="34" charset="0"/>
              </a:rPr>
              <a:t>表示权限设置模式，用数字表示。规则是“</a:t>
            </a:r>
            <a:r>
              <a:rPr lang="en-US" altLang="zh-CN" sz="2400" b="1" dirty="0">
                <a:latin typeface="Arial" panose="020B0604020202020204" pitchFamily="34" charset="0"/>
              </a:rPr>
              <a:t>0</a:t>
            </a:r>
            <a:r>
              <a:rPr lang="zh-CN" altLang="en-US" sz="2400" b="1" dirty="0">
                <a:latin typeface="Arial" panose="020B0604020202020204" pitchFamily="34" charset="0"/>
              </a:rPr>
              <a:t>”表示没有权限，“</a:t>
            </a:r>
            <a:r>
              <a:rPr lang="en-US" altLang="zh-CN" sz="2400" b="1" dirty="0">
                <a:latin typeface="Arial" panose="020B0604020202020204" pitchFamily="34" charset="0"/>
              </a:rPr>
              <a:t>1</a:t>
            </a:r>
            <a:r>
              <a:rPr lang="zh-CN" altLang="en-US" sz="2400" b="1" dirty="0">
                <a:latin typeface="Arial" panose="020B0604020202020204" pitchFamily="34" charset="0"/>
              </a:rPr>
              <a:t>”表示可执行权限，“</a:t>
            </a:r>
            <a:r>
              <a:rPr lang="en-US" altLang="zh-CN" sz="2400" b="1" dirty="0">
                <a:latin typeface="Arial" panose="020B0604020202020204" pitchFamily="34" charset="0"/>
              </a:rPr>
              <a:t>2</a:t>
            </a:r>
            <a:r>
              <a:rPr lang="zh-CN" altLang="en-US" sz="2400" b="1" dirty="0">
                <a:latin typeface="Arial" panose="020B0604020202020204" pitchFamily="34" charset="0"/>
              </a:rPr>
              <a:t>”表示可写权限，“</a:t>
            </a:r>
            <a:r>
              <a:rPr lang="en-US" altLang="zh-CN" sz="2400" b="1" dirty="0">
                <a:latin typeface="Arial" panose="020B0604020202020204" pitchFamily="34" charset="0"/>
              </a:rPr>
              <a:t>4</a:t>
            </a:r>
            <a:r>
              <a:rPr lang="zh-CN" altLang="en-US" sz="2400" b="1" dirty="0">
                <a:latin typeface="Arial" panose="020B0604020202020204" pitchFamily="34" charset="0"/>
              </a:rPr>
              <a:t>”表示可读权限，然后将其相加</a:t>
            </a:r>
            <a:endParaRPr lang="en-US" altLang="zh-CN" sz="2400" b="1" dirty="0">
              <a:latin typeface="Arial" panose="020B0604020202020204" pitchFamily="34" charset="0"/>
            </a:endParaRPr>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p:txBody>
      </p:sp>
      <p:pic>
        <p:nvPicPr>
          <p:cNvPr id="35844"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383" y="4450556"/>
            <a:ext cx="8535233"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数字方式权限表达式转换</a:t>
            </a:r>
            <a:endParaRPr lang="zh-CN" altLang="en-US" dirty="0"/>
          </a:p>
        </p:txBody>
      </p:sp>
      <p:sp>
        <p:nvSpPr>
          <p:cNvPr id="5" name="Text Box 727"/>
          <p:cNvSpPr txBox="1">
            <a:spLocks noChangeArrowheads="1"/>
          </p:cNvSpPr>
          <p:nvPr/>
        </p:nvSpPr>
        <p:spPr bwMode="auto">
          <a:xfrm>
            <a:off x="5525454" y="2462498"/>
            <a:ext cx="1103946" cy="49675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2800" b="1" i="0" kern="100">
                <a:effectLst/>
                <a:latin typeface="Times New Roman" panose="02020603050405020304" pitchFamily="18" charset="0"/>
                <a:ea typeface="宋体" panose="02010600030101010101" pitchFamily="2" charset="-122"/>
              </a:rPr>
              <a:t>- - -</a:t>
            </a:r>
            <a:endParaRPr lang="zh-CN" sz="2800" b="1" i="0" kern="100">
              <a:effectLst/>
              <a:latin typeface="Times New Roman" panose="02020603050405020304" pitchFamily="18" charset="0"/>
              <a:ea typeface="宋体" panose="02010600030101010101" pitchFamily="2" charset="-122"/>
            </a:endParaRPr>
          </a:p>
        </p:txBody>
      </p:sp>
      <p:sp>
        <p:nvSpPr>
          <p:cNvPr id="6" name="Text Box 728"/>
          <p:cNvSpPr txBox="1">
            <a:spLocks noChangeArrowheads="1"/>
          </p:cNvSpPr>
          <p:nvPr/>
        </p:nvSpPr>
        <p:spPr bwMode="auto">
          <a:xfrm>
            <a:off x="3966636" y="2446975"/>
            <a:ext cx="1103946" cy="49675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2800" b="1" i="0" kern="100">
                <a:effectLst/>
                <a:latin typeface="Times New Roman" panose="02020603050405020304" pitchFamily="18" charset="0"/>
                <a:ea typeface="宋体" panose="02010600030101010101" pitchFamily="2" charset="-122"/>
              </a:rPr>
              <a:t>r-x</a:t>
            </a:r>
            <a:endParaRPr lang="zh-CN" sz="2800" b="1" i="0" kern="100">
              <a:effectLst/>
              <a:latin typeface="Times New Roman" panose="02020603050405020304" pitchFamily="18" charset="0"/>
              <a:ea typeface="宋体" panose="02010600030101010101" pitchFamily="2" charset="-122"/>
            </a:endParaRPr>
          </a:p>
        </p:txBody>
      </p:sp>
      <p:sp>
        <p:nvSpPr>
          <p:cNvPr id="7" name="Text Box 729"/>
          <p:cNvSpPr txBox="1">
            <a:spLocks noChangeArrowheads="1"/>
          </p:cNvSpPr>
          <p:nvPr/>
        </p:nvSpPr>
        <p:spPr bwMode="auto">
          <a:xfrm>
            <a:off x="2362200" y="2446975"/>
            <a:ext cx="1103946" cy="49675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2800" b="1" i="0" kern="100">
                <a:effectLst/>
                <a:latin typeface="Times New Roman" panose="02020603050405020304" pitchFamily="18" charset="0"/>
                <a:ea typeface="宋体" panose="02010600030101010101" pitchFamily="2" charset="-122"/>
              </a:rPr>
              <a:t>r w x</a:t>
            </a:r>
            <a:endParaRPr lang="zh-CN" sz="2800" b="1" i="0" kern="100">
              <a:effectLst/>
              <a:latin typeface="Times New Roman" panose="02020603050405020304" pitchFamily="18" charset="0"/>
              <a:ea typeface="宋体" panose="02010600030101010101" pitchFamily="2" charset="-122"/>
            </a:endParaRPr>
          </a:p>
        </p:txBody>
      </p:sp>
      <p:sp>
        <p:nvSpPr>
          <p:cNvPr id="8" name="Text Box 730"/>
          <p:cNvSpPr txBox="1">
            <a:spLocks noChangeArrowheads="1"/>
          </p:cNvSpPr>
          <p:nvPr/>
        </p:nvSpPr>
        <p:spPr bwMode="auto">
          <a:xfrm>
            <a:off x="5525454" y="3469147"/>
            <a:ext cx="1103946" cy="49675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2800" b="1" i="0" kern="100">
                <a:effectLst/>
                <a:latin typeface="Times New Roman" panose="02020603050405020304" pitchFamily="18" charset="0"/>
                <a:ea typeface="宋体" panose="02010600030101010101" pitchFamily="2" charset="-122"/>
              </a:rPr>
              <a:t>000</a:t>
            </a:r>
            <a:endParaRPr lang="zh-CN" sz="2800" b="1" i="0" kern="100">
              <a:effectLst/>
              <a:latin typeface="Times New Roman" panose="02020603050405020304" pitchFamily="18" charset="0"/>
              <a:ea typeface="宋体" panose="02010600030101010101" pitchFamily="2" charset="-122"/>
            </a:endParaRPr>
          </a:p>
        </p:txBody>
      </p:sp>
      <p:sp>
        <p:nvSpPr>
          <p:cNvPr id="9" name="Text Box 731"/>
          <p:cNvSpPr txBox="1">
            <a:spLocks noChangeArrowheads="1"/>
          </p:cNvSpPr>
          <p:nvPr/>
        </p:nvSpPr>
        <p:spPr bwMode="auto">
          <a:xfrm>
            <a:off x="3983580" y="3469147"/>
            <a:ext cx="1103946" cy="49675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2800" b="1" i="0" kern="100">
                <a:effectLst/>
                <a:latin typeface="Times New Roman" panose="02020603050405020304" pitchFamily="18" charset="0"/>
                <a:ea typeface="宋体" panose="02010600030101010101" pitchFamily="2" charset="-122"/>
              </a:rPr>
              <a:t>101</a:t>
            </a:r>
            <a:endParaRPr lang="zh-CN" sz="2800" b="1" i="0" kern="100">
              <a:effectLst/>
              <a:latin typeface="Times New Roman" panose="02020603050405020304" pitchFamily="18" charset="0"/>
              <a:ea typeface="宋体" panose="02010600030101010101" pitchFamily="2" charset="-122"/>
            </a:endParaRPr>
          </a:p>
        </p:txBody>
      </p:sp>
      <p:sp>
        <p:nvSpPr>
          <p:cNvPr id="10" name="Text Box 732"/>
          <p:cNvSpPr txBox="1">
            <a:spLocks noChangeArrowheads="1"/>
          </p:cNvSpPr>
          <p:nvPr/>
        </p:nvSpPr>
        <p:spPr bwMode="auto">
          <a:xfrm>
            <a:off x="2362200" y="3453623"/>
            <a:ext cx="1103946" cy="49675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2800" b="1" i="0" kern="100">
                <a:effectLst/>
                <a:latin typeface="Times New Roman" panose="02020603050405020304" pitchFamily="18" charset="0"/>
                <a:ea typeface="宋体" panose="02010600030101010101" pitchFamily="2" charset="-122"/>
              </a:rPr>
              <a:t>111</a:t>
            </a:r>
            <a:endParaRPr lang="zh-CN" sz="2800" b="1" i="0" kern="100">
              <a:effectLst/>
              <a:latin typeface="Times New Roman" panose="02020603050405020304" pitchFamily="18" charset="0"/>
              <a:ea typeface="宋体" panose="02010600030101010101" pitchFamily="2" charset="-122"/>
            </a:endParaRPr>
          </a:p>
        </p:txBody>
      </p:sp>
      <p:sp>
        <p:nvSpPr>
          <p:cNvPr id="11" name="Text Box 733"/>
          <p:cNvSpPr txBox="1">
            <a:spLocks noChangeArrowheads="1"/>
          </p:cNvSpPr>
          <p:nvPr/>
        </p:nvSpPr>
        <p:spPr bwMode="auto">
          <a:xfrm>
            <a:off x="2362200" y="4490124"/>
            <a:ext cx="1103946" cy="49675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2800" b="1" i="0" kern="100">
                <a:effectLst/>
                <a:latin typeface="Times New Roman" panose="02020603050405020304" pitchFamily="18" charset="0"/>
                <a:ea typeface="宋体" panose="02010600030101010101" pitchFamily="2" charset="-122"/>
              </a:rPr>
              <a:t>7</a:t>
            </a:r>
            <a:endParaRPr lang="zh-CN" sz="2800" b="1" i="0" kern="100">
              <a:effectLst/>
              <a:latin typeface="Times New Roman" panose="02020603050405020304" pitchFamily="18" charset="0"/>
              <a:ea typeface="宋体" panose="02010600030101010101" pitchFamily="2" charset="-122"/>
            </a:endParaRPr>
          </a:p>
        </p:txBody>
      </p:sp>
      <p:sp>
        <p:nvSpPr>
          <p:cNvPr id="12" name="Text Box 734"/>
          <p:cNvSpPr txBox="1">
            <a:spLocks noChangeArrowheads="1"/>
          </p:cNvSpPr>
          <p:nvPr/>
        </p:nvSpPr>
        <p:spPr bwMode="auto">
          <a:xfrm>
            <a:off x="3983580" y="4474601"/>
            <a:ext cx="1103946" cy="49675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2800" b="1" i="0" kern="100">
                <a:effectLst/>
                <a:latin typeface="Times New Roman" panose="02020603050405020304" pitchFamily="18" charset="0"/>
                <a:ea typeface="宋体" panose="02010600030101010101" pitchFamily="2" charset="-122"/>
              </a:rPr>
              <a:t>5</a:t>
            </a:r>
            <a:endParaRPr lang="zh-CN" sz="2800" b="1" i="0" kern="100">
              <a:effectLst/>
              <a:latin typeface="Times New Roman" panose="02020603050405020304" pitchFamily="18" charset="0"/>
              <a:ea typeface="宋体" panose="02010600030101010101" pitchFamily="2" charset="-122"/>
            </a:endParaRPr>
          </a:p>
        </p:txBody>
      </p:sp>
      <p:sp>
        <p:nvSpPr>
          <p:cNvPr id="13" name="Text Box 735"/>
          <p:cNvSpPr txBox="1">
            <a:spLocks noChangeArrowheads="1"/>
          </p:cNvSpPr>
          <p:nvPr/>
        </p:nvSpPr>
        <p:spPr bwMode="auto">
          <a:xfrm>
            <a:off x="5525454" y="4490124"/>
            <a:ext cx="1103946" cy="49675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2800" b="1" i="0" kern="100">
                <a:effectLst/>
                <a:latin typeface="Times New Roman" panose="02020603050405020304" pitchFamily="18" charset="0"/>
                <a:ea typeface="宋体" panose="02010600030101010101" pitchFamily="2" charset="-122"/>
              </a:rPr>
              <a:t>0</a:t>
            </a:r>
            <a:endParaRPr lang="zh-CN" sz="2800" b="1" i="0" kern="100">
              <a:effectLst/>
              <a:latin typeface="Times New Roman" panose="02020603050405020304" pitchFamily="18" charset="0"/>
              <a:ea typeface="宋体" panose="02010600030101010101" pitchFamily="2" charset="-122"/>
            </a:endParaRPr>
          </a:p>
        </p:txBody>
      </p:sp>
      <p:sp>
        <p:nvSpPr>
          <p:cNvPr id="14" name="Text Box 736"/>
          <p:cNvSpPr txBox="1">
            <a:spLocks noChangeArrowheads="1"/>
          </p:cNvSpPr>
          <p:nvPr/>
        </p:nvSpPr>
        <p:spPr bwMode="auto">
          <a:xfrm>
            <a:off x="3406004" y="1417638"/>
            <a:ext cx="2540526" cy="49675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2800" b="1" i="0" kern="100" dirty="0">
                <a:effectLst/>
                <a:latin typeface="Times New Roman" panose="02020603050405020304" pitchFamily="18" charset="0"/>
                <a:ea typeface="宋体" panose="02010600030101010101" pitchFamily="2" charset="-122"/>
              </a:rPr>
              <a:t>r w   </a:t>
            </a:r>
            <a:r>
              <a:rPr lang="en-US" sz="2800" b="1" i="0" kern="100" dirty="0" err="1">
                <a:effectLst/>
                <a:latin typeface="Times New Roman" panose="02020603050405020304" pitchFamily="18" charset="0"/>
                <a:ea typeface="宋体" panose="02010600030101010101" pitchFamily="2" charset="-122"/>
              </a:rPr>
              <a:t>xr</a:t>
            </a:r>
            <a:r>
              <a:rPr lang="en-US" sz="2800" b="1" i="0" kern="100" dirty="0">
                <a:effectLst/>
                <a:latin typeface="Times New Roman" panose="02020603050405020304" pitchFamily="18" charset="0"/>
                <a:ea typeface="宋体" panose="02010600030101010101" pitchFamily="2" charset="-122"/>
              </a:rPr>
              <a:t>-   x- - -</a:t>
            </a:r>
            <a:endParaRPr lang="zh-CN" sz="2800" b="1" i="0" kern="100" dirty="0">
              <a:effectLst/>
              <a:latin typeface="Times New Roman" panose="02020603050405020304" pitchFamily="18" charset="0"/>
              <a:ea typeface="宋体" panose="02010600030101010101" pitchFamily="2" charset="-122"/>
            </a:endParaRPr>
          </a:p>
        </p:txBody>
      </p:sp>
      <p:sp>
        <p:nvSpPr>
          <p:cNvPr id="15" name="Text Box 737"/>
          <p:cNvSpPr txBox="1">
            <a:spLocks noChangeArrowheads="1"/>
          </p:cNvSpPr>
          <p:nvPr/>
        </p:nvSpPr>
        <p:spPr bwMode="auto">
          <a:xfrm>
            <a:off x="3983580" y="5523044"/>
            <a:ext cx="1103946" cy="49675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2800" b="1" i="0" kern="100">
                <a:effectLst/>
                <a:latin typeface="Times New Roman" panose="02020603050405020304" pitchFamily="18" charset="0"/>
                <a:ea typeface="宋体" panose="02010600030101010101" pitchFamily="2" charset="-122"/>
              </a:rPr>
              <a:t>750</a:t>
            </a:r>
            <a:endParaRPr lang="zh-CN" sz="2800" b="1" i="0" kern="100">
              <a:effectLst/>
              <a:latin typeface="Times New Roman" panose="02020603050405020304" pitchFamily="18" charset="0"/>
              <a:ea typeface="宋体" panose="02010600030101010101" pitchFamily="2" charset="-122"/>
            </a:endParaRPr>
          </a:p>
        </p:txBody>
      </p:sp>
      <p:cxnSp>
        <p:nvCxnSpPr>
          <p:cNvPr id="16" name="AutoShape 738"/>
          <p:cNvCxnSpPr>
            <a:cxnSpLocks noChangeShapeType="1"/>
          </p:cNvCxnSpPr>
          <p:nvPr/>
        </p:nvCxnSpPr>
        <p:spPr bwMode="auto">
          <a:xfrm>
            <a:off x="4529687" y="1914394"/>
            <a:ext cx="0" cy="532580"/>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cxnSp>
        <p:nvCxnSpPr>
          <p:cNvPr id="17" name="AutoShape 739"/>
          <p:cNvCxnSpPr>
            <a:cxnSpLocks noChangeShapeType="1"/>
          </p:cNvCxnSpPr>
          <p:nvPr/>
        </p:nvCxnSpPr>
        <p:spPr bwMode="auto">
          <a:xfrm>
            <a:off x="4529687" y="2943731"/>
            <a:ext cx="0" cy="532580"/>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cxnSp>
        <p:nvCxnSpPr>
          <p:cNvPr id="18" name="AutoShape 740"/>
          <p:cNvCxnSpPr>
            <a:cxnSpLocks noChangeShapeType="1"/>
          </p:cNvCxnSpPr>
          <p:nvPr/>
        </p:nvCxnSpPr>
        <p:spPr bwMode="auto">
          <a:xfrm>
            <a:off x="4529687" y="3964709"/>
            <a:ext cx="0" cy="532580"/>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cxnSp>
        <p:nvCxnSpPr>
          <p:cNvPr id="19" name="AutoShape 741"/>
          <p:cNvCxnSpPr>
            <a:cxnSpLocks noChangeShapeType="1"/>
          </p:cNvCxnSpPr>
          <p:nvPr/>
        </p:nvCxnSpPr>
        <p:spPr bwMode="auto">
          <a:xfrm>
            <a:off x="4529687" y="4986881"/>
            <a:ext cx="0" cy="532580"/>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cxnSp>
        <p:nvCxnSpPr>
          <p:cNvPr id="20" name="AutoShape 742"/>
          <p:cNvCxnSpPr>
            <a:cxnSpLocks noChangeShapeType="1"/>
          </p:cNvCxnSpPr>
          <p:nvPr/>
        </p:nvCxnSpPr>
        <p:spPr bwMode="auto">
          <a:xfrm flipH="1">
            <a:off x="3223721" y="1914394"/>
            <a:ext cx="963183" cy="448991"/>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cxnSp>
        <p:nvCxnSpPr>
          <p:cNvPr id="21" name="AutoShape 743"/>
          <p:cNvCxnSpPr>
            <a:cxnSpLocks noChangeShapeType="1"/>
          </p:cNvCxnSpPr>
          <p:nvPr/>
        </p:nvCxnSpPr>
        <p:spPr bwMode="auto">
          <a:xfrm>
            <a:off x="3093385" y="5002405"/>
            <a:ext cx="1093519" cy="441827"/>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cxnSp>
        <p:nvCxnSpPr>
          <p:cNvPr id="22" name="AutoShape 744"/>
          <p:cNvCxnSpPr>
            <a:cxnSpLocks noChangeShapeType="1"/>
          </p:cNvCxnSpPr>
          <p:nvPr/>
        </p:nvCxnSpPr>
        <p:spPr bwMode="auto">
          <a:xfrm>
            <a:off x="4970223" y="1914394"/>
            <a:ext cx="896712" cy="448991"/>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cxnSp>
        <p:nvCxnSpPr>
          <p:cNvPr id="23" name="AutoShape 745"/>
          <p:cNvCxnSpPr>
            <a:cxnSpLocks noChangeShapeType="1"/>
          </p:cNvCxnSpPr>
          <p:nvPr/>
        </p:nvCxnSpPr>
        <p:spPr bwMode="auto">
          <a:xfrm flipH="1">
            <a:off x="4806000" y="5002405"/>
            <a:ext cx="1175631" cy="441827"/>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cxnSp>
        <p:nvCxnSpPr>
          <p:cNvPr id="24" name="AutoShape 746"/>
          <p:cNvCxnSpPr>
            <a:cxnSpLocks noChangeShapeType="1"/>
          </p:cNvCxnSpPr>
          <p:nvPr/>
        </p:nvCxnSpPr>
        <p:spPr bwMode="auto">
          <a:xfrm>
            <a:off x="2896578" y="3965903"/>
            <a:ext cx="0" cy="532580"/>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cxnSp>
        <p:nvCxnSpPr>
          <p:cNvPr id="25" name="AutoShape 747"/>
          <p:cNvCxnSpPr>
            <a:cxnSpLocks noChangeShapeType="1"/>
          </p:cNvCxnSpPr>
          <p:nvPr/>
        </p:nvCxnSpPr>
        <p:spPr bwMode="auto">
          <a:xfrm>
            <a:off x="2896578" y="2936566"/>
            <a:ext cx="0" cy="532580"/>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cxnSp>
        <p:nvCxnSpPr>
          <p:cNvPr id="26" name="AutoShape 748"/>
          <p:cNvCxnSpPr>
            <a:cxnSpLocks noChangeShapeType="1"/>
          </p:cNvCxnSpPr>
          <p:nvPr/>
        </p:nvCxnSpPr>
        <p:spPr bwMode="auto">
          <a:xfrm>
            <a:off x="6079382" y="2953284"/>
            <a:ext cx="0" cy="532580"/>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cxnSp>
        <p:nvCxnSpPr>
          <p:cNvPr id="27" name="AutoShape 749"/>
          <p:cNvCxnSpPr>
            <a:cxnSpLocks noChangeShapeType="1"/>
          </p:cNvCxnSpPr>
          <p:nvPr/>
        </p:nvCxnSpPr>
        <p:spPr bwMode="auto">
          <a:xfrm>
            <a:off x="6079382" y="3965903"/>
            <a:ext cx="0" cy="532580"/>
          </a:xfrm>
          <a:prstGeom prst="straightConnector1">
            <a:avLst/>
          </a:prstGeom>
          <a:noFill/>
          <a:ln w="127">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tx2"/>
                </a:solidFill>
                <a:sym typeface="+mn-ea"/>
              </a:rPr>
              <a:t>10</a:t>
            </a:r>
            <a:r>
              <a:rPr dirty="0">
                <a:solidFill>
                  <a:schemeClr val="tx2"/>
                </a:solidFill>
                <a:sym typeface="+mn-ea"/>
              </a:rPr>
              <a:t>．</a:t>
            </a:r>
            <a:r>
              <a:rPr lang="zh-CN" altLang="en-US" dirty="0"/>
              <a:t>改变文件的所有权限</a:t>
            </a:r>
            <a:endParaRPr lang="zh-CN" altLang="en-US" dirty="0"/>
          </a:p>
        </p:txBody>
      </p:sp>
      <p:sp>
        <p:nvSpPr>
          <p:cNvPr id="3" name="内容占位符 2"/>
          <p:cNvSpPr>
            <a:spLocks noGrp="1"/>
          </p:cNvSpPr>
          <p:nvPr>
            <p:ph idx="1"/>
          </p:nvPr>
        </p:nvSpPr>
        <p:spPr/>
        <p:txBody>
          <a:bodyPr/>
          <a:lstStyle/>
          <a:p>
            <a:r>
              <a:rPr lang="zh-CN" altLang="zh-CN" sz="2400" dirty="0"/>
              <a:t>使用</a:t>
            </a:r>
            <a:r>
              <a:rPr lang="en-US" altLang="zh-CN" sz="2400" dirty="0" err="1"/>
              <a:t>chown</a:t>
            </a:r>
            <a:r>
              <a:rPr lang="zh-CN" altLang="zh-CN" sz="2400" dirty="0"/>
              <a:t>命令可以改变文件的所有者，默认情况下文件的所有者即是文件的创建者。只有</a:t>
            </a:r>
            <a:r>
              <a:rPr lang="en-US" altLang="zh-CN" sz="2400" dirty="0"/>
              <a:t>root</a:t>
            </a:r>
            <a:r>
              <a:rPr lang="zh-CN" altLang="zh-CN" sz="2400" dirty="0"/>
              <a:t>用户才能执行</a:t>
            </a:r>
            <a:r>
              <a:rPr lang="en-US" altLang="zh-CN" sz="2400" dirty="0" err="1"/>
              <a:t>chown</a:t>
            </a:r>
            <a:r>
              <a:rPr lang="zh-CN" altLang="zh-CN" sz="2400" dirty="0"/>
              <a:t>命令。</a:t>
            </a:r>
            <a:endParaRPr lang="zh-CN" altLang="zh-CN" sz="2400" dirty="0"/>
          </a:p>
          <a:p>
            <a:r>
              <a:rPr lang="zh-CN" altLang="zh-CN" sz="2400" dirty="0"/>
              <a:t>命令格式：</a:t>
            </a:r>
            <a:endParaRPr lang="en-US" altLang="zh-CN" sz="2400" dirty="0"/>
          </a:p>
          <a:p>
            <a:r>
              <a:rPr lang="en-US" altLang="zh-CN" sz="2400" dirty="0" err="1"/>
              <a:t>chown</a:t>
            </a:r>
            <a:r>
              <a:rPr lang="en-US" altLang="zh-CN" sz="2400" dirty="0"/>
              <a:t>  [</a:t>
            </a:r>
            <a:r>
              <a:rPr lang="zh-CN" altLang="zh-CN" sz="2400" dirty="0"/>
              <a:t>选项</a:t>
            </a:r>
            <a:r>
              <a:rPr lang="en-US" altLang="zh-CN" sz="2400" dirty="0"/>
              <a:t>]  [</a:t>
            </a:r>
            <a:r>
              <a:rPr lang="zh-CN" altLang="zh-CN" sz="2400" dirty="0"/>
              <a:t>用户名</a:t>
            </a:r>
            <a:r>
              <a:rPr lang="en-US" altLang="zh-CN" sz="2400" dirty="0"/>
              <a:t>:</a:t>
            </a:r>
            <a:r>
              <a:rPr lang="zh-CN" altLang="en-US" sz="2400" dirty="0"/>
              <a:t>组名</a:t>
            </a:r>
            <a:r>
              <a:rPr lang="en-US" altLang="zh-CN" sz="2400" dirty="0"/>
              <a:t>]	 [</a:t>
            </a:r>
            <a:r>
              <a:rPr lang="zh-CN" altLang="zh-CN" sz="2400" dirty="0"/>
              <a:t>文件名或目录名</a:t>
            </a:r>
            <a:r>
              <a:rPr lang="en-US" altLang="zh-CN" sz="2400" dirty="0"/>
              <a:t>]</a:t>
            </a:r>
            <a:endParaRPr lang="zh-CN" altLang="zh-CN" sz="2400" dirty="0"/>
          </a:p>
          <a:p>
            <a:r>
              <a:rPr lang="zh-CN" altLang="zh-CN" sz="2400" dirty="0"/>
              <a:t>命令选项：</a:t>
            </a:r>
            <a:endParaRPr lang="en-US" altLang="zh-CN" sz="2400" dirty="0"/>
          </a:p>
          <a:p>
            <a:r>
              <a:rPr lang="en-US" altLang="zh-CN" sz="2400" dirty="0"/>
              <a:t>-R</a:t>
            </a:r>
            <a:r>
              <a:rPr lang="zh-CN" altLang="zh-CN" sz="2400" dirty="0"/>
              <a:t>：将指定目录下的所有文件及子目录一并处理。</a:t>
            </a:r>
            <a:endParaRPr lang="en-US" altLang="zh-CN" sz="2400" dirty="0"/>
          </a:p>
          <a:p>
            <a:endParaRPr lang="zh-CN" altLang="zh-CN" sz="2400" dirty="0"/>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tx2"/>
                </a:solidFill>
                <a:sym typeface="+mn-ea"/>
              </a:rPr>
              <a:t>10</a:t>
            </a:r>
            <a:r>
              <a:rPr dirty="0">
                <a:solidFill>
                  <a:schemeClr val="tx2"/>
                </a:solidFill>
                <a:sym typeface="+mn-ea"/>
              </a:rPr>
              <a:t>．</a:t>
            </a:r>
            <a:r>
              <a:rPr lang="zh-CN" altLang="en-US" dirty="0">
                <a:sym typeface="+mn-ea"/>
              </a:rPr>
              <a:t>改变文件的所有权限</a:t>
            </a:r>
            <a:endParaRPr lang="zh-CN" altLang="en-US" dirty="0"/>
          </a:p>
        </p:txBody>
      </p:sp>
      <p:sp>
        <p:nvSpPr>
          <p:cNvPr id="3" name="内容占位符 2"/>
          <p:cNvSpPr>
            <a:spLocks noGrp="1"/>
          </p:cNvSpPr>
          <p:nvPr>
            <p:ph idx="1"/>
          </p:nvPr>
        </p:nvSpPr>
        <p:spPr/>
        <p:txBody>
          <a:bodyPr/>
          <a:lstStyle/>
          <a:p>
            <a:pPr marL="0" indent="0">
              <a:buNone/>
            </a:pPr>
            <a:r>
              <a:rPr lang="zh-CN" altLang="zh-CN" sz="2400" dirty="0"/>
              <a:t>【例】 改变文件所属用户，将</a:t>
            </a:r>
            <a:r>
              <a:rPr lang="en-US" altLang="zh-CN" sz="2400" dirty="0" err="1"/>
              <a:t>mydir</a:t>
            </a:r>
            <a:r>
              <a:rPr lang="zh-CN" altLang="zh-CN" sz="2400" dirty="0"/>
              <a:t>目录及其下的所有目录和文件全部归</a:t>
            </a:r>
            <a:r>
              <a:rPr lang="en-US" altLang="zh-CN" sz="2400" dirty="0"/>
              <a:t>l4</a:t>
            </a:r>
            <a:r>
              <a:rPr lang="zh-CN" altLang="zh-CN" sz="2400" dirty="0"/>
              <a:t>所有。</a:t>
            </a:r>
            <a:endParaRPr lang="en-US" altLang="zh-CN" sz="2400" dirty="0"/>
          </a:p>
          <a:p>
            <a:pPr marL="0" indent="0">
              <a:buNone/>
            </a:pPr>
            <a:endParaRPr lang="zh-CN" altLang="zh-CN" sz="2400" dirty="0"/>
          </a:p>
          <a:p>
            <a:pPr marL="0" indent="0">
              <a:buNone/>
            </a:pPr>
            <a:r>
              <a:rPr lang="en-US" altLang="zh-CN" sz="2400" dirty="0"/>
              <a:t>[</a:t>
            </a:r>
            <a:r>
              <a:rPr lang="en-US" altLang="zh-CN" sz="2400" dirty="0" err="1"/>
              <a:t>root@localhost</a:t>
            </a:r>
            <a:r>
              <a:rPr lang="en-US" altLang="zh-CN" sz="2400" dirty="0"/>
              <a:t> ~]#</a:t>
            </a:r>
            <a:r>
              <a:rPr lang="en-US" altLang="zh-CN" sz="2400" dirty="0" err="1"/>
              <a:t>chown</a:t>
            </a:r>
            <a:r>
              <a:rPr lang="en-US" altLang="zh-CN" sz="2400" dirty="0"/>
              <a:t>  -R  l4  </a:t>
            </a:r>
            <a:r>
              <a:rPr lang="en-US" altLang="zh-CN" sz="2400" dirty="0" err="1"/>
              <a:t>mydir</a:t>
            </a:r>
            <a:r>
              <a:rPr lang="en-US" altLang="zh-CN" sz="2400" dirty="0"/>
              <a:t>	    </a:t>
            </a:r>
            <a:endParaRPr lang="zh-CN" altLang="zh-CN" sz="2400" dirty="0"/>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dirty="0"/>
              <a:t>11．输入、输出命令</a:t>
            </a:r>
            <a:endParaRPr dirty="0"/>
          </a:p>
        </p:txBody>
      </p:sp>
      <p:sp>
        <p:nvSpPr>
          <p:cNvPr id="51203" name="内容占位符 2"/>
          <p:cNvSpPr>
            <a:spLocks noGrp="1"/>
          </p:cNvSpPr>
          <p:nvPr>
            <p:ph idx="1"/>
          </p:nvPr>
        </p:nvSpPr>
        <p:spPr>
          <a:xfrm>
            <a:off x="914400" y="1219200"/>
            <a:ext cx="7772400" cy="4263390"/>
          </a:xfrm>
        </p:spPr>
        <p:txBody>
          <a:bodyPr/>
          <a:lstStyle/>
          <a:p>
            <a:pPr eaLnBrk="1" latinLnBrk="0" hangingPunct="1">
              <a:lnSpc>
                <a:spcPct val="150000"/>
              </a:lnSpc>
              <a:spcBef>
                <a:spcPts val="0"/>
              </a:spcBef>
            </a:pPr>
            <a:r>
              <a:rPr lang="en-US" altLang="zh-CN" sz="2800" b="1" dirty="0"/>
              <a:t>（1）echo命令</a:t>
            </a:r>
            <a:endParaRPr sz="2800" b="1" dirty="0">
              <a:latin typeface="Arial" panose="020B0604020202020204" pitchFamily="34" charset="0"/>
            </a:endParaRPr>
          </a:p>
          <a:p>
            <a:pPr eaLnBrk="1" latinLnBrk="0" hangingPunct="1">
              <a:lnSpc>
                <a:spcPct val="150000"/>
              </a:lnSpc>
              <a:spcBef>
                <a:spcPts val="0"/>
              </a:spcBef>
            </a:pPr>
            <a:r>
              <a:rPr sz="2400" dirty="0">
                <a:latin typeface="Arial" panose="020B0604020202020204" pitchFamily="34" charset="0"/>
              </a:rPr>
              <a:t>使用echo命令可以在屏幕上输出字符或变量的值。</a:t>
            </a:r>
            <a:endParaRPr sz="2400" dirty="0">
              <a:latin typeface="Arial" panose="020B0604020202020204" pitchFamily="34" charset="0"/>
            </a:endParaRPr>
          </a:p>
          <a:p>
            <a:pPr eaLnBrk="1" latinLnBrk="0" hangingPunct="1">
              <a:lnSpc>
                <a:spcPct val="150000"/>
              </a:lnSpc>
              <a:spcBef>
                <a:spcPts val="0"/>
              </a:spcBef>
            </a:pPr>
            <a:r>
              <a:rPr sz="2400" dirty="0">
                <a:latin typeface="Arial" panose="020B0604020202020204" pitchFamily="34" charset="0"/>
              </a:rPr>
              <a:t>命令格式：</a:t>
            </a:r>
            <a:endParaRPr sz="2400" dirty="0">
              <a:latin typeface="Arial" panose="020B0604020202020204" pitchFamily="34" charset="0"/>
            </a:endParaRPr>
          </a:p>
          <a:p>
            <a:pPr eaLnBrk="1" latinLnBrk="0" hangingPunct="1">
              <a:lnSpc>
                <a:spcPct val="150000"/>
              </a:lnSpc>
              <a:spcBef>
                <a:spcPts val="0"/>
              </a:spcBef>
            </a:pPr>
            <a:r>
              <a:rPr sz="2400" dirty="0">
                <a:latin typeface="Arial" panose="020B0604020202020204" pitchFamily="34" charset="0"/>
              </a:rPr>
              <a:t>	echo  [字符串或$变量名]</a:t>
            </a:r>
            <a:endParaRPr sz="2400" dirty="0">
              <a:latin typeface="Arial" panose="020B0604020202020204" pitchFamily="34" charset="0"/>
            </a:endParaRPr>
          </a:p>
          <a:p>
            <a:pPr eaLnBrk="1" latinLnBrk="0" hangingPunct="1">
              <a:lnSpc>
                <a:spcPct val="150000"/>
              </a:lnSpc>
              <a:spcBef>
                <a:spcPts val="0"/>
              </a:spcBef>
            </a:pPr>
            <a:r>
              <a:rPr sz="2400" dirty="0">
                <a:latin typeface="Arial" panose="020B0604020202020204" pitchFamily="34" charset="0"/>
              </a:rPr>
              <a:t>命令说明：</a:t>
            </a:r>
            <a:endParaRPr sz="2400" dirty="0">
              <a:latin typeface="Arial" panose="020B0604020202020204" pitchFamily="34" charset="0"/>
            </a:endParaRPr>
          </a:p>
          <a:p>
            <a:pPr eaLnBrk="1" latinLnBrk="0" hangingPunct="1">
              <a:lnSpc>
                <a:spcPct val="150000"/>
              </a:lnSpc>
              <a:spcBef>
                <a:spcPts val="0"/>
              </a:spcBef>
            </a:pPr>
            <a:r>
              <a:rPr sz="2400" dirty="0">
                <a:latin typeface="Arial" panose="020B0604020202020204" pitchFamily="34" charset="0"/>
              </a:rPr>
              <a:t>	在变量名前加“$”表示引用变量值。</a:t>
            </a:r>
            <a:endParaRPr sz="2400" dirty="0">
              <a:latin typeface="Arial" panose="020B0604020202020204" pitchFamily="34" charset="0"/>
            </a:endParaRPr>
          </a:p>
          <a:p>
            <a:pPr marL="457200" lvl="1" indent="0" eaLnBrk="1" latinLnBrk="0" hangingPunct="1">
              <a:lnSpc>
                <a:spcPct val="150000"/>
              </a:lnSpc>
              <a:spcBef>
                <a:spcPts val="0"/>
              </a:spcBef>
              <a:buNone/>
            </a:pPr>
            <a:r>
              <a:rPr lang="en-US" altLang="zh-CN" dirty="0">
                <a:latin typeface="Arial" panose="020B0604020202020204" pitchFamily="34" charset="0"/>
              </a:rPr>
              <a:t>echo $aa           </a:t>
            </a:r>
            <a:r>
              <a:rPr lang="zh-CN" altLang="en-US" dirty="0">
                <a:latin typeface="Arial" panose="020B0604020202020204" pitchFamily="34" charset="0"/>
              </a:rPr>
              <a:t>打印变量</a:t>
            </a:r>
            <a:r>
              <a:rPr lang="en-US" altLang="zh-CN" dirty="0">
                <a:latin typeface="Arial" panose="020B0604020202020204" pitchFamily="34" charset="0"/>
              </a:rPr>
              <a:t>aa</a:t>
            </a:r>
            <a:r>
              <a:rPr lang="zh-CN" altLang="en-US" dirty="0">
                <a:latin typeface="Arial" panose="020B0604020202020204" pitchFamily="34" charset="0"/>
              </a:rPr>
              <a:t>的值</a:t>
            </a:r>
            <a:endParaRPr lang="en-US" altLang="zh-CN" dirty="0">
              <a:latin typeface="Arial" panose="020B0604020202020204" pitchFamily="34" charset="0"/>
            </a:endParaRPr>
          </a:p>
          <a:p>
            <a:pPr marL="457200" lvl="1" indent="0" latinLnBrk="0">
              <a:lnSpc>
                <a:spcPct val="150000"/>
              </a:lnSpc>
              <a:spcBef>
                <a:spcPts val="0"/>
              </a:spcBef>
              <a:buNone/>
            </a:pPr>
            <a:r>
              <a:rPr lang="en-US" altLang="zh-CN" dirty="0">
                <a:latin typeface="Arial" panose="020B0604020202020204" pitchFamily="34" charset="0"/>
              </a:rPr>
              <a:t>echo  “Hello World”    </a:t>
            </a:r>
            <a:r>
              <a:rPr lang="zh-CN" altLang="en-US" dirty="0">
                <a:latin typeface="Arial" panose="020B0604020202020204" pitchFamily="34" charset="0"/>
              </a:rPr>
              <a:t>打印字符串</a:t>
            </a:r>
            <a:endParaRPr lang="en-US" altLang="zh-CN" dirty="0"/>
          </a:p>
          <a:p>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dirty="0"/>
              <a:t>11．输入、输出命令</a:t>
            </a:r>
            <a:endParaRPr dirty="0"/>
          </a:p>
        </p:txBody>
      </p:sp>
      <p:sp>
        <p:nvSpPr>
          <p:cNvPr id="51203" name="内容占位符 2"/>
          <p:cNvSpPr>
            <a:spLocks noGrp="1"/>
          </p:cNvSpPr>
          <p:nvPr>
            <p:ph idx="1"/>
          </p:nvPr>
        </p:nvSpPr>
        <p:spPr>
          <a:xfrm>
            <a:off x="914400" y="1219200"/>
            <a:ext cx="7772400" cy="4263390"/>
          </a:xfrm>
        </p:spPr>
        <p:txBody>
          <a:bodyPr/>
          <a:lstStyle/>
          <a:p>
            <a:pPr eaLnBrk="1" latinLnBrk="0" hangingPunct="1">
              <a:lnSpc>
                <a:spcPct val="150000"/>
              </a:lnSpc>
              <a:spcBef>
                <a:spcPts val="0"/>
              </a:spcBef>
            </a:pPr>
            <a:r>
              <a:rPr lang="en-US" altLang="zh-CN" sz="2800" b="1" dirty="0"/>
              <a:t>（2）read命令</a:t>
            </a:r>
            <a:endParaRPr lang="en-US" altLang="zh-CN" sz="2800" b="1" dirty="0"/>
          </a:p>
          <a:p>
            <a:pPr eaLnBrk="1" latinLnBrk="0" hangingPunct="1">
              <a:lnSpc>
                <a:spcPct val="150000"/>
              </a:lnSpc>
              <a:spcBef>
                <a:spcPts val="0"/>
              </a:spcBef>
            </a:pPr>
            <a:r>
              <a:rPr lang="en-US" altLang="zh-CN" sz="2400" dirty="0"/>
              <a:t>可以通过read命令读取用户输入到多个变量中，输入顺序和read命令后变量的顺序一致。</a:t>
            </a:r>
            <a:endParaRPr lang="en-US" altLang="zh-CN" sz="2400" dirty="0"/>
          </a:p>
          <a:p>
            <a:pPr eaLnBrk="1" latinLnBrk="0" hangingPunct="1">
              <a:lnSpc>
                <a:spcPct val="150000"/>
              </a:lnSpc>
              <a:spcBef>
                <a:spcPts val="0"/>
              </a:spcBef>
            </a:pPr>
            <a:r>
              <a:rPr lang="en-US" altLang="zh-CN" sz="2400" dirty="0"/>
              <a:t>命令格式：</a:t>
            </a:r>
            <a:endParaRPr lang="en-US" altLang="zh-CN" sz="2400" dirty="0"/>
          </a:p>
          <a:p>
            <a:pPr marL="914400" lvl="2" indent="0" eaLnBrk="1" latinLnBrk="0" hangingPunct="1">
              <a:lnSpc>
                <a:spcPct val="150000"/>
              </a:lnSpc>
              <a:spcBef>
                <a:spcPts val="0"/>
              </a:spcBef>
              <a:buNone/>
            </a:pPr>
            <a:r>
              <a:rPr lang="en-US" altLang="zh-CN" dirty="0"/>
              <a:t>  read  [变量1  变量2  …]</a:t>
            </a:r>
            <a:endParaRPr lang="en-US" altLang="zh-CN" dirty="0"/>
          </a:p>
          <a:p>
            <a:pPr eaLnBrk="1" latinLnBrk="0" hangingPunct="1">
              <a:lnSpc>
                <a:spcPct val="150000"/>
              </a:lnSpc>
              <a:spcBef>
                <a:spcPts val="0"/>
              </a:spcBef>
            </a:pPr>
            <a:r>
              <a:rPr lang="en-US" altLang="zh-CN" sz="2800" b="1" dirty="0"/>
              <a:t>（3）clear命令</a:t>
            </a:r>
            <a:endParaRPr lang="en-US" altLang="zh-CN" sz="2800" b="1" dirty="0"/>
          </a:p>
          <a:p>
            <a:pPr eaLnBrk="1" latinLnBrk="0" hangingPunct="1">
              <a:lnSpc>
                <a:spcPct val="150000"/>
              </a:lnSpc>
              <a:spcBef>
                <a:spcPts val="0"/>
              </a:spcBef>
            </a:pPr>
            <a:r>
              <a:rPr lang="en-US" altLang="zh-CN" sz="2400" dirty="0"/>
              <a:t>clear命令功能是清除屏幕上的信息，清屏后，命令提示符移动到屏幕左上角。</a:t>
            </a:r>
            <a:endParaRPr lang="en-US" altLang="zh-CN"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dirty="0"/>
              <a:t>12．命令管道</a:t>
            </a:r>
            <a:endParaRPr dirty="0"/>
          </a:p>
        </p:txBody>
      </p:sp>
      <p:sp>
        <p:nvSpPr>
          <p:cNvPr id="55299" name="内容占位符 2"/>
          <p:cNvSpPr>
            <a:spLocks noGrp="1"/>
          </p:cNvSpPr>
          <p:nvPr>
            <p:ph idx="1"/>
          </p:nvPr>
        </p:nvSpPr>
        <p:spPr/>
        <p:txBody>
          <a:bodyPr/>
          <a:lstStyle/>
          <a:p>
            <a:r>
              <a:rPr lang="zh-CN" altLang="en-US" sz="2800" dirty="0"/>
              <a:t>管道是单向的字节流，它将某个进程的标准输出连接到另外进程的标准输入。</a:t>
            </a:r>
            <a:endParaRPr lang="en-US" altLang="zh-CN" sz="2800" dirty="0"/>
          </a:p>
          <a:p>
            <a:r>
              <a:rPr lang="zh-CN" altLang="en-US" sz="2800" dirty="0"/>
              <a:t>管道的符号为一条竖线（</a:t>
            </a:r>
            <a:r>
              <a:rPr lang="en-US" altLang="zh-CN" sz="2800" dirty="0"/>
              <a:t>|</a:t>
            </a:r>
            <a:r>
              <a:rPr lang="zh-CN" altLang="en-US" sz="2800" dirty="0"/>
              <a:t>），命令的语法格式如下所示：</a:t>
            </a:r>
            <a:endParaRPr lang="en-US" altLang="zh-CN" sz="2800" dirty="0">
              <a:latin typeface="Arial" panose="020B0604020202020204" pitchFamily="34" charset="0"/>
            </a:endParaRPr>
          </a:p>
          <a:p>
            <a:pPr marL="0" indent="0" algn="ctr">
              <a:buNone/>
            </a:pPr>
            <a:r>
              <a:rPr lang="zh-CN" altLang="en-US" sz="2400" dirty="0">
                <a:latin typeface="华文中宋" panose="02010600040101010101" pitchFamily="2" charset="-122"/>
              </a:rPr>
              <a:t>命令</a:t>
            </a:r>
            <a:r>
              <a:rPr lang="en-US" altLang="zh-CN" sz="2400" dirty="0">
                <a:latin typeface="华文中宋" panose="02010600040101010101" pitchFamily="2" charset="-122"/>
              </a:rPr>
              <a:t>1  | </a:t>
            </a:r>
            <a:r>
              <a:rPr lang="zh-CN" altLang="en-US" sz="2400" dirty="0">
                <a:latin typeface="华文中宋" panose="02010600040101010101" pitchFamily="2" charset="-122"/>
              </a:rPr>
              <a:t>命令</a:t>
            </a:r>
            <a:r>
              <a:rPr lang="en-US" altLang="zh-CN" sz="2400" dirty="0">
                <a:latin typeface="华文中宋" panose="02010600040101010101" pitchFamily="2" charset="-122"/>
              </a:rPr>
              <a:t>2 | </a:t>
            </a:r>
            <a:r>
              <a:rPr lang="zh-CN" altLang="en-US" sz="2400" dirty="0">
                <a:latin typeface="华文中宋" panose="02010600040101010101" pitchFamily="2" charset="-122"/>
              </a:rPr>
              <a:t>。。。</a:t>
            </a:r>
            <a:r>
              <a:rPr lang="en-US" altLang="zh-CN" sz="2400" dirty="0">
                <a:latin typeface="华文中宋" panose="02010600040101010101" pitchFamily="2" charset="-122"/>
              </a:rPr>
              <a:t> |</a:t>
            </a:r>
            <a:r>
              <a:rPr lang="zh-CN" altLang="en-US" sz="2400" dirty="0">
                <a:latin typeface="华文中宋" panose="02010600040101010101" pitchFamily="2" charset="-122"/>
              </a:rPr>
              <a:t>命令</a:t>
            </a:r>
            <a:r>
              <a:rPr lang="en-US" altLang="zh-CN" sz="2400" dirty="0">
                <a:latin typeface="华文中宋" panose="02010600040101010101" pitchFamily="2" charset="-122"/>
              </a:rPr>
              <a:t>n</a:t>
            </a:r>
            <a:endParaRPr lang="en-US" altLang="zh-CN" sz="2400" dirty="0">
              <a:latin typeface="华文中宋" panose="02010600040101010101" pitchFamily="2" charset="-122"/>
            </a:endParaRPr>
          </a:p>
          <a:p>
            <a:r>
              <a:rPr lang="zh-CN" altLang="en-US" sz="2800" dirty="0"/>
              <a:t>举例</a:t>
            </a:r>
            <a:endParaRPr lang="en-US" altLang="zh-CN" sz="2800" dirty="0"/>
          </a:p>
          <a:p>
            <a:pPr lvl="1"/>
            <a:r>
              <a:rPr lang="zh-CN" altLang="en-US" dirty="0">
                <a:latin typeface="Arial" panose="020B0604020202020204" pitchFamily="34" charset="0"/>
              </a:rPr>
              <a:t>通过</a:t>
            </a:r>
            <a:r>
              <a:rPr lang="en-US" altLang="zh-CN" dirty="0">
                <a:latin typeface="Arial" panose="020B0604020202020204" pitchFamily="34" charset="0"/>
              </a:rPr>
              <a:t>ls</a:t>
            </a:r>
            <a:r>
              <a:rPr lang="zh-CN" altLang="en-US" dirty="0">
                <a:latin typeface="Arial" panose="020B0604020202020204" pitchFamily="34" charset="0"/>
              </a:rPr>
              <a:t>命令查看工作目录下的文件列表，通过管道连接到</a:t>
            </a:r>
            <a:r>
              <a:rPr lang="en-US" altLang="zh-CN" dirty="0" err="1">
                <a:latin typeface="Arial" panose="020B0604020202020204" pitchFamily="34" charset="0"/>
              </a:rPr>
              <a:t>pr</a:t>
            </a:r>
            <a:r>
              <a:rPr lang="zh-CN" altLang="en-US" dirty="0">
                <a:latin typeface="Arial" panose="020B0604020202020204" pitchFamily="34" charset="0"/>
              </a:rPr>
              <a:t>命令。</a:t>
            </a:r>
            <a:endParaRPr lang="zh-CN" altLang="en-US" dirty="0">
              <a:latin typeface="Arial" panose="020B0604020202020204" pitchFamily="34" charset="0"/>
            </a:endParaRPr>
          </a:p>
          <a:p>
            <a:pPr lvl="1">
              <a:buFontTx/>
              <a:buNone/>
            </a:pPr>
            <a:r>
              <a:rPr lang="en-US" altLang="zh-CN" dirty="0">
                <a:latin typeface="Times New Roman" panose="02020603050405020304" pitchFamily="18" charset="0"/>
                <a:cs typeface="Times New Roman" panose="02020603050405020304" pitchFamily="18" charset="0"/>
              </a:rPr>
              <a:t>	ls –l  |  </a:t>
            </a:r>
            <a:r>
              <a:rPr lang="en-US" altLang="zh-CN" dirty="0" err="1">
                <a:latin typeface="Times New Roman" panose="02020603050405020304" pitchFamily="18" charset="0"/>
                <a:cs typeface="Times New Roman" panose="02020603050405020304" pitchFamily="18" charset="0"/>
              </a:rPr>
              <a:t>pr</a:t>
            </a:r>
            <a:endParaRPr lang="en-US" altLang="zh-CN" dirty="0">
              <a:latin typeface="Times New Roman" panose="02020603050405020304" pitchFamily="18" charset="0"/>
              <a:cs typeface="Times New Roman" panose="02020603050405020304" pitchFamily="18" charset="0"/>
            </a:endParaRPr>
          </a:p>
          <a:p>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t>3．历史表文件.bash_history 和命令回溯</a:t>
            </a:r>
            <a:r>
              <a:rPr lang="en-US" altLang="zh-CN" dirty="0"/>
              <a:t> </a:t>
            </a:r>
            <a:endParaRPr lang="zh-CN" altLang="en-US" dirty="0"/>
          </a:p>
        </p:txBody>
      </p:sp>
      <p:sp>
        <p:nvSpPr>
          <p:cNvPr id="21507" name="Rectangle 3"/>
          <p:cNvSpPr>
            <a:spLocks noGrp="1" noChangeArrowheads="1"/>
          </p:cNvSpPr>
          <p:nvPr>
            <p:ph type="body" idx="1"/>
          </p:nvPr>
        </p:nvSpPr>
        <p:spPr/>
        <p:txBody>
          <a:bodyPr/>
          <a:lstStyle/>
          <a:p>
            <a:r>
              <a:rPr lang="zh-CN" altLang="en-US" sz="2800" dirty="0"/>
              <a:t>每个用户的主目录下都有一个名为</a:t>
            </a:r>
            <a:r>
              <a:rPr lang="en-US" altLang="zh-CN" sz="2800" dirty="0"/>
              <a:t>.</a:t>
            </a:r>
            <a:r>
              <a:rPr lang="en-US" altLang="zh-CN" sz="2800" dirty="0" err="1"/>
              <a:t>bash_history</a:t>
            </a:r>
            <a:r>
              <a:rPr lang="zh-CN" altLang="en-US" sz="2800" dirty="0"/>
              <a:t>文本文件，该文件记载了用户操作的历史记录。</a:t>
            </a:r>
            <a:endParaRPr lang="zh-CN" altLang="en-US" sz="2800" dirty="0"/>
          </a:p>
          <a:p>
            <a:endParaRPr lang="zh-CN" altLang="en-US" sz="2800" dirty="0"/>
          </a:p>
          <a:p>
            <a:r>
              <a:rPr lang="zh-CN" altLang="en-US" sz="2800" dirty="0"/>
              <a:t>更常用的技巧：在</a:t>
            </a:r>
            <a:r>
              <a:rPr lang="en-US" altLang="zh-CN" sz="2800" dirty="0"/>
              <a:t>bash</a:t>
            </a:r>
            <a:r>
              <a:rPr lang="zh-CN" altLang="en-US" sz="2800" dirty="0"/>
              <a:t>下可直接用上光标键回溯命令操作历史。</a:t>
            </a:r>
            <a:endParaRPr lang="en-US" altLang="zh-CN" sz="2800" dirty="0"/>
          </a:p>
          <a:p>
            <a:endParaRPr lang="en-US" altLang="zh-CN" sz="2800" dirty="0"/>
          </a:p>
          <a:p>
            <a:r>
              <a:rPr lang="zh-CN" altLang="en-US" sz="2800" dirty="0"/>
              <a:t>如何查看</a:t>
            </a:r>
            <a:r>
              <a:rPr lang="en-US" altLang="zh-CN" sz="2800" dirty="0"/>
              <a:t>.</a:t>
            </a:r>
            <a:r>
              <a:rPr lang="en-US" altLang="zh-CN" sz="2800" dirty="0" err="1"/>
              <a:t>bash_history</a:t>
            </a:r>
            <a:r>
              <a:rPr lang="zh-CN" altLang="en-US" sz="2800" dirty="0"/>
              <a:t>？</a:t>
            </a:r>
            <a:endParaRPr lang="en-US" altLang="zh-CN" sz="2800" dirty="0"/>
          </a:p>
          <a:p>
            <a:r>
              <a:rPr lang="zh-CN" altLang="en-US" sz="2800" dirty="0"/>
              <a:t>用户的主目录在哪？</a:t>
            </a:r>
            <a:endParaRPr lang="zh-CN" alt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a:solidFill>
                  <a:srgbClr val="C00000"/>
                </a:solidFill>
              </a:rPr>
              <a:t>13．归档命令tar—Shell</a:t>
            </a:r>
            <a:r>
              <a:rPr lang="zh-CN" altLang="en-US" dirty="0">
                <a:solidFill>
                  <a:srgbClr val="C00000"/>
                </a:solidFill>
              </a:rPr>
              <a:t>归档和压缩工具</a:t>
            </a:r>
            <a:endParaRPr lang="en-US" altLang="zh-CN" dirty="0">
              <a:solidFill>
                <a:srgbClr val="C00000"/>
              </a:solidFill>
            </a:endParaRPr>
          </a:p>
        </p:txBody>
      </p:sp>
      <p:sp>
        <p:nvSpPr>
          <p:cNvPr id="49155" name="内容占位符 2"/>
          <p:cNvSpPr>
            <a:spLocks noGrp="1"/>
          </p:cNvSpPr>
          <p:nvPr>
            <p:ph idx="1"/>
          </p:nvPr>
        </p:nvSpPr>
        <p:spPr>
          <a:xfrm>
            <a:off x="914400" y="1219200"/>
            <a:ext cx="7772400" cy="4114800"/>
          </a:xfrm>
        </p:spPr>
        <p:txBody>
          <a:bodyPr/>
          <a:lstStyle/>
          <a:p>
            <a:r>
              <a:rPr lang="en-US" altLang="zh-CN" sz="2800" b="1" dirty="0"/>
              <a:t>tar</a:t>
            </a:r>
            <a:endParaRPr lang="en-US" altLang="zh-CN" sz="2800" b="1" dirty="0"/>
          </a:p>
          <a:p>
            <a:pPr lvl="1"/>
            <a:r>
              <a:rPr lang="zh-CN" altLang="en-US" dirty="0">
                <a:latin typeface="Arial" panose="020B0604020202020204" pitchFamily="34" charset="0"/>
              </a:rPr>
              <a:t>将多个文件或者文件夹合并为一个文件，以便于备份和压缩。</a:t>
            </a:r>
            <a:endParaRPr lang="en-US" altLang="zh-CN" dirty="0">
              <a:latin typeface="Arial" panose="020B0604020202020204" pitchFamily="34" charset="0"/>
            </a:endParaRPr>
          </a:p>
          <a:p>
            <a:pPr lvl="1"/>
            <a:r>
              <a:rPr lang="en-US" altLang="zh-CN" dirty="0">
                <a:latin typeface="Arial" panose="020B0604020202020204" pitchFamily="34" charset="0"/>
              </a:rPr>
              <a:t>tar</a:t>
            </a:r>
            <a:r>
              <a:rPr lang="zh-CN" altLang="en-US" dirty="0">
                <a:latin typeface="Arial" panose="020B0604020202020204" pitchFamily="34" charset="0"/>
              </a:rPr>
              <a:t>命令的改进版本可以实现在归档的同时进行压缩。</a:t>
            </a:r>
            <a:endParaRPr lang="en-US" altLang="zh-CN" dirty="0">
              <a:latin typeface="Arial" panose="020B0604020202020204" pitchFamily="34" charset="0"/>
            </a:endParaRPr>
          </a:p>
          <a:p>
            <a:pPr lvl="1"/>
            <a:r>
              <a:rPr lang="en-US" altLang="zh-CN" dirty="0">
                <a:latin typeface="Arial" panose="020B0604020202020204" pitchFamily="34" charset="0"/>
              </a:rPr>
              <a:t>tar  [-t|-x|-c|-v|-f|-j|-z]  tarfile  </a:t>
            </a:r>
            <a:r>
              <a:rPr lang="en-US" altLang="zh-CN" dirty="0" err="1">
                <a:latin typeface="Arial" panose="020B0604020202020204" pitchFamily="34" charset="0"/>
              </a:rPr>
              <a:t>filelist</a:t>
            </a:r>
            <a:endParaRPr lang="en-US" altLang="zh-CN" dirty="0">
              <a:latin typeface="Arial" panose="020B0604020202020204" pitchFamily="34" charset="0"/>
            </a:endParaRPr>
          </a:p>
          <a:p>
            <a:r>
              <a:rPr lang="en-US" altLang="zh-CN" b="1" dirty="0"/>
              <a:t>tar</a:t>
            </a:r>
            <a:r>
              <a:rPr lang="zh-CN" altLang="en-US" b="1" dirty="0"/>
              <a:t>命令实例</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dirty="0"/>
          </a:p>
        </p:txBody>
      </p:sp>
      <p:pic>
        <p:nvPicPr>
          <p:cNvPr id="49156" name="图片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0062" y="4495800"/>
            <a:ext cx="8026738" cy="186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dirty="0">
                <a:solidFill>
                  <a:srgbClr val="C00000"/>
                </a:solidFill>
                <a:sym typeface="+mn-ea"/>
              </a:rPr>
              <a:t>13．归档命令tar</a:t>
            </a:r>
            <a:endParaRPr lang="zh-CN" altLang="en-US" dirty="0"/>
          </a:p>
        </p:txBody>
      </p:sp>
      <p:sp>
        <p:nvSpPr>
          <p:cNvPr id="143363" name="Rectangle 3"/>
          <p:cNvSpPr>
            <a:spLocks noGrp="1" noChangeArrowheads="1"/>
          </p:cNvSpPr>
          <p:nvPr>
            <p:ph type="body" idx="1"/>
          </p:nvPr>
        </p:nvSpPr>
        <p:spPr>
          <a:xfrm>
            <a:off x="907473" y="1371600"/>
            <a:ext cx="7772400" cy="4114800"/>
          </a:xfrm>
        </p:spPr>
        <p:txBody>
          <a:bodyPr/>
          <a:lstStyle/>
          <a:p>
            <a:pPr>
              <a:lnSpc>
                <a:spcPts val="3300"/>
              </a:lnSpc>
            </a:pPr>
            <a:r>
              <a:rPr lang="en-US" altLang="zh-CN" b="1" dirty="0"/>
              <a:t>tar</a:t>
            </a:r>
            <a:r>
              <a:rPr lang="zh-CN" altLang="en-US" b="1" dirty="0"/>
              <a:t>命令选项：</a:t>
            </a:r>
            <a:endParaRPr lang="zh-CN" altLang="en-US" b="1" dirty="0"/>
          </a:p>
          <a:p>
            <a:pPr>
              <a:lnSpc>
                <a:spcPts val="3300"/>
              </a:lnSpc>
            </a:pPr>
            <a:r>
              <a:rPr lang="en-US" altLang="zh-CN" b="1" dirty="0"/>
              <a:t>-c  </a:t>
            </a:r>
            <a:r>
              <a:rPr lang="zh-CN" altLang="en-US" b="1" dirty="0"/>
              <a:t>建立新的归档文件。</a:t>
            </a:r>
            <a:endParaRPr lang="zh-CN" altLang="en-US" b="1" dirty="0"/>
          </a:p>
          <a:p>
            <a:pPr>
              <a:lnSpc>
                <a:spcPts val="3300"/>
              </a:lnSpc>
            </a:pPr>
            <a:r>
              <a:rPr lang="en-US" altLang="zh-CN" b="1" dirty="0"/>
              <a:t>-f  &lt;</a:t>
            </a:r>
            <a:r>
              <a:rPr lang="zh-CN" altLang="en-US" b="1" dirty="0"/>
              <a:t>归档文件</a:t>
            </a:r>
            <a:r>
              <a:rPr lang="en-US" altLang="zh-CN" b="1" dirty="0"/>
              <a:t>&gt;  </a:t>
            </a:r>
            <a:r>
              <a:rPr lang="zh-CN" altLang="en-US" b="1" dirty="0"/>
              <a:t>指定归档文件。</a:t>
            </a:r>
            <a:endParaRPr lang="zh-CN" altLang="en-US" b="1" dirty="0"/>
          </a:p>
          <a:p>
            <a:pPr>
              <a:lnSpc>
                <a:spcPts val="3300"/>
              </a:lnSpc>
            </a:pPr>
            <a:r>
              <a:rPr lang="en-US" altLang="zh-CN" b="1" dirty="0"/>
              <a:t>-t  </a:t>
            </a:r>
            <a:r>
              <a:rPr lang="zh-CN" altLang="en-US" b="1" dirty="0"/>
              <a:t>列出归档文件的内容。</a:t>
            </a:r>
            <a:endParaRPr lang="zh-CN" altLang="en-US" b="1" dirty="0"/>
          </a:p>
          <a:p>
            <a:pPr>
              <a:lnSpc>
                <a:spcPts val="3300"/>
              </a:lnSpc>
            </a:pPr>
            <a:r>
              <a:rPr lang="en-US" altLang="zh-CN" b="1" dirty="0"/>
              <a:t>-v  </a:t>
            </a:r>
            <a:r>
              <a:rPr lang="zh-CN" altLang="en-US" b="1" dirty="0"/>
              <a:t>显示指令执行过程。 </a:t>
            </a:r>
            <a:endParaRPr lang="zh-CN" altLang="en-US" b="1" dirty="0"/>
          </a:p>
          <a:p>
            <a:pPr>
              <a:lnSpc>
                <a:spcPts val="3300"/>
              </a:lnSpc>
            </a:pPr>
            <a:r>
              <a:rPr lang="en-US" altLang="zh-CN" b="1" dirty="0"/>
              <a:t>-x  </a:t>
            </a:r>
            <a:r>
              <a:rPr lang="zh-CN" altLang="en-US" b="1" dirty="0"/>
              <a:t>从归档文件中还原文件。</a:t>
            </a:r>
            <a:endParaRPr lang="zh-CN" altLang="en-US" b="1" dirty="0"/>
          </a:p>
          <a:p>
            <a:pPr>
              <a:lnSpc>
                <a:spcPts val="3300"/>
              </a:lnSpc>
            </a:pPr>
            <a:r>
              <a:rPr lang="en-US" altLang="zh-CN" b="1" dirty="0"/>
              <a:t>-z  </a:t>
            </a:r>
            <a:r>
              <a:rPr lang="zh-CN" altLang="en-US" b="1" dirty="0"/>
              <a:t>通过</a:t>
            </a:r>
            <a:r>
              <a:rPr lang="en-US" altLang="zh-CN" b="1" dirty="0" err="1"/>
              <a:t>gzip</a:t>
            </a:r>
            <a:r>
              <a:rPr lang="zh-CN" altLang="en-US" b="1" dirty="0"/>
              <a:t>指令处理归档文件。</a:t>
            </a:r>
            <a:endParaRPr lang="zh-CN" altLang="en-US" b="1" dirty="0"/>
          </a:p>
          <a:p>
            <a:pPr>
              <a:lnSpc>
                <a:spcPts val="3300"/>
              </a:lnSpc>
            </a:pPr>
            <a:r>
              <a:rPr lang="en-US" altLang="zh-CN" b="1" dirty="0"/>
              <a:t>-j   </a:t>
            </a:r>
            <a:r>
              <a:rPr lang="en-US" altLang="zh-CN" b="1" dirty="0" err="1"/>
              <a:t>bzip</a:t>
            </a:r>
            <a:r>
              <a:rPr lang="zh-CN" altLang="en-US" b="1" dirty="0"/>
              <a:t> 格式处理 </a:t>
            </a:r>
            <a:r>
              <a:rPr lang="en-US" altLang="zh-CN" b="1" dirty="0"/>
              <a:t>(*.</a:t>
            </a:r>
            <a:r>
              <a:rPr lang="en-US" altLang="zh-CN" b="1" dirty="0" err="1"/>
              <a:t>bz</a:t>
            </a:r>
            <a:r>
              <a:rPr lang="en-US" altLang="zh-CN" b="1" dirty="0"/>
              <a:t>) </a:t>
            </a:r>
            <a:r>
              <a:rPr lang="zh-CN" altLang="en-US" b="1" dirty="0"/>
              <a:t>。</a:t>
            </a:r>
            <a:endParaRPr lang="en-US" altLang="zh-CN" b="1" dirty="0"/>
          </a:p>
          <a:p>
            <a:pPr>
              <a:lnSpc>
                <a:spcPts val="3300"/>
              </a:lnSpc>
            </a:pPr>
            <a:r>
              <a:rPr lang="en-US" altLang="zh-CN" b="1" dirty="0"/>
              <a:t>-C</a:t>
            </a:r>
            <a:r>
              <a:rPr lang="zh-CN" altLang="en-US" b="1" dirty="0"/>
              <a:t>：转到指定的目录处理归档文件，如在还原归档文件时，不加此选项会将归档文件还原在当前目录下</a:t>
            </a:r>
            <a:endParaRPr lang="en-US" altLang="zh-CN" b="1" dirty="0"/>
          </a:p>
          <a:p>
            <a:pPr>
              <a:lnSpc>
                <a:spcPts val="3300"/>
              </a:lnSpc>
            </a:pPr>
            <a:endParaRPr lang="en-US" altLang="zh-CN" b="1" dirty="0"/>
          </a:p>
          <a:p>
            <a:pPr>
              <a:lnSpc>
                <a:spcPts val="3300"/>
              </a:lnSpc>
            </a:pPr>
            <a:endParaRPr lang="zh-CN" altLang="en-US"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sym typeface="+mn-ea"/>
              </a:rPr>
              <a:t>13．归档命令tar</a:t>
            </a:r>
            <a:endParaRPr lang="zh-CN" altLang="en-US" dirty="0"/>
          </a:p>
        </p:txBody>
      </p:sp>
      <p:sp>
        <p:nvSpPr>
          <p:cNvPr id="3" name="内容占位符 2"/>
          <p:cNvSpPr>
            <a:spLocks noGrp="1"/>
          </p:cNvSpPr>
          <p:nvPr>
            <p:ph idx="1"/>
          </p:nvPr>
        </p:nvSpPr>
        <p:spPr/>
        <p:txBody>
          <a:bodyPr/>
          <a:lstStyle/>
          <a:p>
            <a:r>
              <a:rPr lang="zh-CN" altLang="zh-CN" sz="2800" dirty="0"/>
              <a:t>命令格式：</a:t>
            </a:r>
            <a:endParaRPr lang="en-US" altLang="zh-CN" sz="2800" dirty="0"/>
          </a:p>
          <a:p>
            <a:endParaRPr lang="en-US" altLang="zh-CN" dirty="0"/>
          </a:p>
          <a:p>
            <a:pPr marL="0" indent="0">
              <a:buNone/>
            </a:pPr>
            <a:r>
              <a:rPr lang="en-US" altLang="zh-CN" sz="2400" b="1" dirty="0"/>
              <a:t>tar  [</a:t>
            </a:r>
            <a:r>
              <a:rPr lang="zh-CN" altLang="zh-CN" sz="2400" b="1" dirty="0"/>
              <a:t>选项</a:t>
            </a:r>
            <a:r>
              <a:rPr lang="en-US" altLang="zh-CN" sz="2400" b="1" dirty="0"/>
              <a:t>]  [</a:t>
            </a:r>
            <a:r>
              <a:rPr lang="zh-CN" altLang="zh-CN" sz="2400" b="1" dirty="0"/>
              <a:t>归档文件名</a:t>
            </a:r>
            <a:r>
              <a:rPr lang="en-US" altLang="zh-CN" sz="2400" b="1" dirty="0"/>
              <a:t>]  [</a:t>
            </a:r>
            <a:r>
              <a:rPr lang="zh-CN" altLang="zh-CN" sz="2400" b="1" dirty="0"/>
              <a:t>需要归档的文件名或目录名</a:t>
            </a:r>
            <a:r>
              <a:rPr lang="en-US" altLang="zh-CN" sz="2400" b="1" dirty="0"/>
              <a:t>]</a:t>
            </a:r>
            <a:endParaRPr lang="zh-CN" altLang="zh-CN" sz="2400" b="1" dirty="0"/>
          </a:p>
          <a:p>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dirty="0">
                <a:solidFill>
                  <a:srgbClr val="C00000"/>
                </a:solidFill>
                <a:sym typeface="+mn-ea"/>
              </a:rPr>
              <a:t>13．归档命令tar</a:t>
            </a:r>
            <a:endParaRPr lang="en-US" altLang="zh-CN" dirty="0"/>
          </a:p>
        </p:txBody>
      </p:sp>
      <p:pic>
        <p:nvPicPr>
          <p:cNvPr id="50180" name="图片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199" y="2057400"/>
            <a:ext cx="8246689"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sym typeface="+mn-ea"/>
              </a:rPr>
              <a:t>13．归档命令tar</a:t>
            </a:r>
            <a:endParaRPr lang="zh-CN" altLang="en-US" dirty="0"/>
          </a:p>
        </p:txBody>
      </p:sp>
      <p:pic>
        <p:nvPicPr>
          <p:cNvPr id="4" name="图片 2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8789" y="1828800"/>
            <a:ext cx="8066421"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idx="4294967295"/>
          </p:nvPr>
        </p:nvSpPr>
        <p:spPr/>
        <p:txBody>
          <a:bodyPr/>
          <a:lstStyle/>
          <a:p>
            <a:pPr eaLnBrk="1" hangingPunct="1"/>
            <a:r>
              <a:t>14．进程管理命令</a:t>
            </a:r>
            <a:r>
              <a:rPr lang="en-US">
                <a:sym typeface="+mn-ea"/>
              </a:rPr>
              <a:t>——</a:t>
            </a:r>
            <a:r>
              <a:rPr lang="en-US" altLang="zh-CN">
                <a:sym typeface="+mn-ea"/>
              </a:rPr>
              <a:t>ps</a:t>
            </a:r>
            <a:r>
              <a:rPr lang="en-US">
                <a:sym typeface="+mn-ea"/>
              </a:rPr>
              <a:t>进程查看</a:t>
            </a:r>
            <a:endParaRPr lang="en-US">
              <a:sym typeface="+mn-ea"/>
            </a:endParaRPr>
          </a:p>
        </p:txBody>
      </p:sp>
      <p:sp>
        <p:nvSpPr>
          <p:cNvPr id="18435" name="内容占位符 2"/>
          <p:cNvSpPr>
            <a:spLocks noGrp="1" noChangeArrowheads="1"/>
          </p:cNvSpPr>
          <p:nvPr>
            <p:ph idx="4294967295"/>
          </p:nvPr>
        </p:nvSpPr>
        <p:spPr>
          <a:xfrm>
            <a:off x="914400" y="1447800"/>
            <a:ext cx="7772400" cy="4267200"/>
          </a:xfrm>
        </p:spPr>
        <p:txBody>
          <a:bodyPr/>
          <a:lstStyle/>
          <a:p>
            <a:r>
              <a:rPr lang="en-US" altLang="zh-CN" sz="2400"/>
              <a:t>使用ps命令可以查看系统中的进程信息</a:t>
            </a:r>
            <a:endParaRPr lang="en-US" altLang="zh-CN" sz="2400"/>
          </a:p>
          <a:p>
            <a:r>
              <a:rPr lang="en-US" altLang="zh-CN" sz="2400"/>
              <a:t>ps</a:t>
            </a:r>
            <a:r>
              <a:rPr lang="zh-CN" altLang="en-US" sz="2400"/>
              <a:t>为我们提供了进程的一次性的查看</a:t>
            </a:r>
            <a:endParaRPr lang="en-US" altLang="zh-CN" sz="2400"/>
          </a:p>
          <a:p>
            <a:r>
              <a:rPr lang="en-US" altLang="zh-CN" sz="2400"/>
              <a:t>ps aux</a:t>
            </a:r>
            <a:r>
              <a:rPr lang="zh-CN" altLang="en-US" sz="2400"/>
              <a:t>获得的结果是所有在系统中运行的进程的全貌</a:t>
            </a:r>
            <a:endParaRPr lang="en-US" altLang="zh-CN" sz="2400"/>
          </a:p>
          <a:p>
            <a:endParaRPr lang="en-US" altLang="zh-CN" sz="2400"/>
          </a:p>
        </p:txBody>
      </p:sp>
      <p:pic>
        <p:nvPicPr>
          <p:cNvPr id="1843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2895600"/>
            <a:ext cx="5988685" cy="320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a:sym typeface="+mn-ea"/>
              </a:rPr>
              <a:t>14．进程管理命令</a:t>
            </a:r>
            <a:r>
              <a:rPr lang="en-US">
                <a:sym typeface="+mn-ea"/>
              </a:rPr>
              <a:t>——</a:t>
            </a:r>
            <a:r>
              <a:rPr lang="en-US" altLang="zh-CN" dirty="0"/>
              <a:t>top</a:t>
            </a:r>
            <a:r>
              <a:rPr lang="zh-CN" altLang="en-US" dirty="0"/>
              <a:t>监视系统任务</a:t>
            </a:r>
            <a:endParaRPr lang="en-US" altLang="zh-CN" dirty="0"/>
          </a:p>
        </p:txBody>
      </p:sp>
      <p:sp>
        <p:nvSpPr>
          <p:cNvPr id="20483" name="内容占位符 2"/>
          <p:cNvSpPr>
            <a:spLocks noGrp="1" noChangeArrowheads="1"/>
          </p:cNvSpPr>
          <p:nvPr>
            <p:ph idx="1"/>
          </p:nvPr>
        </p:nvSpPr>
        <p:spPr>
          <a:xfrm>
            <a:off x="838200" y="1295400"/>
            <a:ext cx="7772400" cy="4114800"/>
          </a:xfrm>
        </p:spPr>
        <p:txBody>
          <a:bodyPr/>
          <a:lstStyle/>
          <a:p>
            <a:r>
              <a:rPr lang="en-US" altLang="zh-CN"/>
              <a:t>ps</a:t>
            </a:r>
            <a:r>
              <a:rPr lang="zh-CN" altLang="en-US"/>
              <a:t>命令只提供系统过去时间的一次性快照</a:t>
            </a:r>
            <a:endParaRPr lang="en-US" altLang="zh-CN"/>
          </a:p>
          <a:p>
            <a:r>
              <a:rPr lang="en-US" altLang="zh-CN"/>
              <a:t>top</a:t>
            </a:r>
            <a:r>
              <a:rPr lang="zh-CN" altLang="en-US"/>
              <a:t>命令一直占用终端界面，间隔一段时间自动刷新任务列表</a:t>
            </a:r>
            <a:endParaRPr lang="en-US" altLang="zh-CN" b="1"/>
          </a:p>
          <a:p>
            <a:endParaRPr lang="en-US" altLang="zh-CN"/>
          </a:p>
        </p:txBody>
      </p:sp>
      <p:pic>
        <p:nvPicPr>
          <p:cNvPr id="2048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4763" y="2209800"/>
            <a:ext cx="68992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idx="4294967295"/>
          </p:nvPr>
        </p:nvSpPr>
        <p:spPr/>
        <p:txBody>
          <a:bodyPr/>
          <a:lstStyle/>
          <a:p>
            <a:r>
              <a:rPr>
                <a:sym typeface="+mn-ea"/>
              </a:rPr>
              <a:t>14．进程管理命令</a:t>
            </a:r>
            <a:r>
              <a:rPr lang="en-US">
                <a:sym typeface="+mn-ea"/>
              </a:rPr>
              <a:t>——</a:t>
            </a:r>
            <a:r>
              <a:rPr lang="zh-CN" altLang="en-US" dirty="0"/>
              <a:t>终止进程</a:t>
            </a:r>
            <a:endParaRPr lang="en-US" altLang="zh-CN" dirty="0"/>
          </a:p>
        </p:txBody>
      </p:sp>
      <p:sp>
        <p:nvSpPr>
          <p:cNvPr id="16387" name="内容占位符 2"/>
          <p:cNvSpPr>
            <a:spLocks noGrp="1" noChangeArrowheads="1"/>
          </p:cNvSpPr>
          <p:nvPr>
            <p:ph idx="4294967295"/>
          </p:nvPr>
        </p:nvSpPr>
        <p:spPr/>
        <p:txBody>
          <a:bodyPr/>
          <a:lstStyle/>
          <a:p>
            <a:pPr>
              <a:defRPr/>
            </a:pPr>
            <a:r>
              <a:rPr lang="zh-CN" altLang="en-US" b="1" dirty="0"/>
              <a:t>终止进程</a:t>
            </a:r>
            <a:endParaRPr lang="zh-CN" altLang="en-US" b="1" dirty="0"/>
          </a:p>
          <a:p>
            <a:pPr>
              <a:defRPr/>
            </a:pPr>
            <a:endParaRPr lang="en-US" altLang="zh-CN" b="1" dirty="0"/>
          </a:p>
          <a:p>
            <a:pPr lvl="1">
              <a:defRPr/>
            </a:pPr>
            <a:r>
              <a:rPr lang="zh-CN" altLang="en-US" sz="2400" dirty="0">
                <a:latin typeface="Arial" panose="020B0604020202020204" pitchFamily="34" charset="0"/>
              </a:rPr>
              <a:t>通过</a:t>
            </a:r>
            <a:r>
              <a:rPr lang="en-US" altLang="zh-CN" sz="2400" dirty="0">
                <a:latin typeface="Arial" panose="020B0604020202020204" pitchFamily="34" charset="0"/>
              </a:rPr>
              <a:t>kill</a:t>
            </a:r>
            <a:r>
              <a:rPr lang="zh-CN" altLang="en-US" sz="2400" dirty="0">
                <a:latin typeface="Arial" panose="020B0604020202020204" pitchFamily="34" charset="0"/>
              </a:rPr>
              <a:t>、</a:t>
            </a:r>
            <a:r>
              <a:rPr lang="en-US" altLang="zh-CN" sz="2400" dirty="0" err="1">
                <a:latin typeface="Arial" panose="020B0604020202020204" pitchFamily="34" charset="0"/>
              </a:rPr>
              <a:t>killall</a:t>
            </a:r>
            <a:r>
              <a:rPr lang="zh-CN" altLang="en-US" sz="2400" dirty="0">
                <a:latin typeface="Arial" panose="020B0604020202020204" pitchFamily="34" charset="0"/>
              </a:rPr>
              <a:t>、</a:t>
            </a:r>
            <a:r>
              <a:rPr lang="en-US" altLang="zh-CN" sz="2400" dirty="0" err="1">
                <a:latin typeface="Arial" panose="020B0604020202020204" pitchFamily="34" charset="0"/>
              </a:rPr>
              <a:t>pkill</a:t>
            </a:r>
            <a:r>
              <a:rPr lang="zh-CN" altLang="en-US" sz="2400" dirty="0">
                <a:latin typeface="Arial" panose="020B0604020202020204" pitchFamily="34" charset="0"/>
              </a:rPr>
              <a:t>、</a:t>
            </a:r>
            <a:r>
              <a:rPr lang="en-US" altLang="zh-CN" sz="2400" dirty="0" err="1">
                <a:latin typeface="Arial" panose="020B0604020202020204" pitchFamily="34" charset="0"/>
              </a:rPr>
              <a:t>xkill</a:t>
            </a:r>
            <a:r>
              <a:rPr lang="en-US" altLang="zh-CN" sz="2400" dirty="0">
                <a:latin typeface="Arial" panose="020B0604020202020204" pitchFamily="34" charset="0"/>
              </a:rPr>
              <a:t> </a:t>
            </a:r>
            <a:r>
              <a:rPr lang="zh-CN" altLang="en-US" sz="2400" dirty="0">
                <a:latin typeface="Arial" panose="020B0604020202020204" pitchFamily="34" charset="0"/>
              </a:rPr>
              <a:t>等命令来完成。</a:t>
            </a:r>
            <a:endParaRPr lang="zh-CN" altLang="en-US" sz="2400" dirty="0">
              <a:latin typeface="Arial" panose="020B0604020202020204" pitchFamily="34" charset="0"/>
            </a:endParaRPr>
          </a:p>
          <a:p>
            <a:pPr lvl="1">
              <a:defRPr/>
            </a:pPr>
            <a:endParaRPr lang="en-US" altLang="zh-CN" sz="2400" b="1" dirty="0">
              <a:latin typeface="Arial" panose="020B0604020202020204" pitchFamily="34" charset="0"/>
            </a:endParaRPr>
          </a:p>
          <a:p>
            <a:pPr lvl="1">
              <a:defRPr/>
            </a:pPr>
            <a:r>
              <a:rPr lang="en-US" altLang="zh-CN" sz="2400" dirty="0">
                <a:latin typeface="Arial" panose="020B0604020202020204" pitchFamily="34" charset="0"/>
              </a:rPr>
              <a:t>Kill</a:t>
            </a:r>
            <a:r>
              <a:rPr lang="zh-CN" altLang="en-US" sz="2400" dirty="0">
                <a:latin typeface="Arial" panose="020B0604020202020204" pitchFamily="34" charset="0"/>
              </a:rPr>
              <a:t>命令最常见的用法是终止一个进程，</a:t>
            </a:r>
            <a:r>
              <a:rPr lang="en-US" altLang="zh-CN" sz="2400" dirty="0">
                <a:latin typeface="Arial" panose="020B0604020202020204" pitchFamily="34" charset="0"/>
              </a:rPr>
              <a:t>Kill</a:t>
            </a:r>
            <a:r>
              <a:rPr lang="zh-CN" altLang="en-US" sz="2400" dirty="0">
                <a:latin typeface="Arial" panose="020B0604020202020204" pitchFamily="34" charset="0"/>
              </a:rPr>
              <a:t>能够发送任何信号。</a:t>
            </a:r>
            <a:endParaRPr lang="en-US" altLang="zh-CN" sz="2400" dirty="0">
              <a:latin typeface="Arial" panose="020B0604020202020204" pitchFamily="34" charset="0"/>
            </a:endParaRPr>
          </a:p>
          <a:p>
            <a:pPr lvl="2">
              <a:defRPr/>
            </a:pPr>
            <a:r>
              <a:rPr lang="en-US" altLang="zh-CN" dirty="0">
                <a:latin typeface="Arial" panose="020B0604020202020204" pitchFamily="34" charset="0"/>
              </a:rPr>
              <a:t>kill 	[-SIGNAL] 	PID</a:t>
            </a:r>
            <a:endParaRPr lang="en-US" altLang="zh-CN" dirty="0">
              <a:latin typeface="Arial" panose="020B0604020202020204" pitchFamily="34" charset="0"/>
            </a:endParaRPr>
          </a:p>
          <a:p>
            <a:pPr lvl="2">
              <a:defRPr/>
            </a:pPr>
            <a:r>
              <a:rPr lang="zh-CN" altLang="en-US" dirty="0">
                <a:latin typeface="Arial" panose="020B0604020202020204" pitchFamily="34" charset="0"/>
              </a:rPr>
              <a:t>如：</a:t>
            </a:r>
            <a:r>
              <a:rPr lang="en-US" altLang="zh-CN" dirty="0">
                <a:latin typeface="Arial" panose="020B0604020202020204" pitchFamily="34" charset="0"/>
              </a:rPr>
              <a:t>kill   -9   PID</a:t>
            </a:r>
            <a:endParaRPr lang="en-US" altLang="zh-CN" dirty="0">
              <a:latin typeface="Arial" panose="020B0604020202020204" pitchFamily="34" charset="0"/>
            </a:endParaRPr>
          </a:p>
          <a:p>
            <a:pPr lvl="1">
              <a:defRPr/>
            </a:pPr>
            <a:endParaRPr lang="en-US" altLang="zh-CN" sz="2000" b="1" dirty="0">
              <a:latin typeface="Arial" panose="020B0604020202020204" pitchFamily="34" charset="0"/>
            </a:endParaRPr>
          </a:p>
          <a:p>
            <a:pPr lvl="1">
              <a:defRPr/>
            </a:pPr>
            <a:endParaRPr lang="en-US" altLang="zh-CN" sz="2000" dirty="0">
              <a:latin typeface="Arial" panose="020B0604020202020204" pitchFamily="34" charset="0"/>
            </a:endParaRPr>
          </a:p>
          <a:p>
            <a:pPr marL="0" indent="0">
              <a:buFont typeface="Wingdings" panose="05000000000000000000" pitchFamily="2" charset="2"/>
              <a:buNone/>
              <a:defRPr/>
            </a:pPr>
            <a:endParaRPr lang="en-US" altLang="zh-CN" b="1" dirty="0"/>
          </a:p>
          <a:p>
            <a:pPr>
              <a:defRPr/>
            </a:pPr>
            <a:endParaRPr lang="en-US" altLang="zh-CN" b="1" dirty="0"/>
          </a:p>
        </p:txBody>
      </p:sp>
      <p:pic>
        <p:nvPicPr>
          <p:cNvPr id="2253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4288" y="5284788"/>
            <a:ext cx="65754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t>15．软件包管理命令</a:t>
            </a:r>
          </a:p>
        </p:txBody>
      </p:sp>
      <p:sp>
        <p:nvSpPr>
          <p:cNvPr id="29699" name="Rectangle 3"/>
          <p:cNvSpPr>
            <a:spLocks noGrp="1" noChangeArrowheads="1"/>
          </p:cNvSpPr>
          <p:nvPr>
            <p:ph type="body" idx="4294967295"/>
          </p:nvPr>
        </p:nvSpPr>
        <p:spPr/>
        <p:txBody>
          <a:bodyPr/>
          <a:lstStyle/>
          <a:p>
            <a:pPr eaLnBrk="1" hangingPunct="1"/>
            <a:r>
              <a:rPr lang="en-US" altLang="zh-CN" dirty="0"/>
              <a:t>Ubuntu</a:t>
            </a:r>
            <a:r>
              <a:rPr lang="zh-CN" altLang="en-US" dirty="0"/>
              <a:t>有两种类型的软件包：</a:t>
            </a:r>
            <a:endParaRPr lang="en-US" altLang="zh-CN" dirty="0"/>
          </a:p>
          <a:p>
            <a:pPr lvl="1" eaLnBrk="1" hangingPunct="1"/>
            <a:r>
              <a:rPr lang="zh-CN" altLang="en-US" sz="2000" dirty="0">
                <a:latin typeface="华文中宋" panose="02010600040101010101" pitchFamily="2" charset="-122"/>
              </a:rPr>
              <a:t>二进制软件包（</a:t>
            </a:r>
            <a:r>
              <a:rPr lang="en-US" altLang="zh-CN" sz="2000" dirty="0">
                <a:latin typeface="华文中宋" panose="02010600040101010101" pitchFamily="2" charset="-122"/>
              </a:rPr>
              <a:t>Binary Packages</a:t>
            </a:r>
            <a:r>
              <a:rPr lang="zh-CN" altLang="en-US" sz="2000" dirty="0">
                <a:latin typeface="华文中宋" panose="02010600040101010101" pitchFamily="2" charset="-122"/>
              </a:rPr>
              <a:t>）：包含可执行文件、库文件、配置文件、</a:t>
            </a:r>
            <a:r>
              <a:rPr lang="en-US" altLang="zh-CN" sz="2000" dirty="0">
                <a:latin typeface="华文中宋" panose="02010600040101010101" pitchFamily="2" charset="-122"/>
              </a:rPr>
              <a:t>man/info</a:t>
            </a:r>
            <a:r>
              <a:rPr lang="zh-CN" altLang="en-US" sz="2000" dirty="0">
                <a:latin typeface="华文中宋" panose="02010600040101010101" pitchFamily="2" charset="-122"/>
              </a:rPr>
              <a:t>页面、版权声明和其他文档。</a:t>
            </a:r>
            <a:endParaRPr lang="en-US" altLang="zh-CN" sz="2000" dirty="0">
              <a:latin typeface="华文中宋" panose="02010600040101010101" pitchFamily="2" charset="-122"/>
            </a:endParaRPr>
          </a:p>
          <a:p>
            <a:pPr lvl="1" eaLnBrk="1" hangingPunct="1"/>
            <a:r>
              <a:rPr lang="zh-CN" altLang="en-US" sz="2000" dirty="0">
                <a:latin typeface="华文中宋" panose="02010600040101010101" pitchFamily="2" charset="-122"/>
              </a:rPr>
              <a:t>源码包（</a:t>
            </a:r>
            <a:r>
              <a:rPr lang="en-US" altLang="zh-CN" sz="2000" dirty="0">
                <a:latin typeface="华文中宋" panose="02010600040101010101" pitchFamily="2" charset="-122"/>
              </a:rPr>
              <a:t>Source Packages</a:t>
            </a:r>
            <a:r>
              <a:rPr lang="zh-CN" altLang="en-US" sz="2000" dirty="0">
                <a:latin typeface="华文中宋" panose="02010600040101010101" pitchFamily="2" charset="-122"/>
              </a:rPr>
              <a:t>）：包含软件源代码、版本修改说明、构建指令以及编译工具等。先由</a:t>
            </a:r>
            <a:r>
              <a:rPr lang="en-US" altLang="zh-CN" sz="2000" dirty="0">
                <a:latin typeface="华文中宋" panose="02010600040101010101" pitchFamily="2" charset="-122"/>
              </a:rPr>
              <a:t>tar</a:t>
            </a:r>
            <a:r>
              <a:rPr lang="zh-CN" altLang="en-US" sz="2000" dirty="0">
                <a:latin typeface="华文中宋" panose="02010600040101010101" pitchFamily="2" charset="-122"/>
              </a:rPr>
              <a:t>工具归档为</a:t>
            </a:r>
            <a:r>
              <a:rPr lang="en-US" altLang="zh-CN" sz="2000" dirty="0">
                <a:latin typeface="华文中宋" panose="02010600040101010101" pitchFamily="2" charset="-122"/>
              </a:rPr>
              <a:t>.tar.gz</a:t>
            </a:r>
            <a:r>
              <a:rPr lang="zh-CN" altLang="en-US" sz="2000" dirty="0">
                <a:latin typeface="华文中宋" panose="02010600040101010101" pitchFamily="2" charset="-122"/>
              </a:rPr>
              <a:t>文件，然后再打包成</a:t>
            </a:r>
            <a:r>
              <a:rPr lang="en-US" altLang="zh-CN" sz="2000" dirty="0">
                <a:latin typeface="华文中宋" panose="02010600040101010101" pitchFamily="2" charset="-122"/>
              </a:rPr>
              <a:t>.</a:t>
            </a:r>
            <a:r>
              <a:rPr lang="en-US" altLang="zh-CN" sz="2000" dirty="0" err="1">
                <a:latin typeface="华文中宋" panose="02010600040101010101" pitchFamily="2" charset="-122"/>
              </a:rPr>
              <a:t>dsc</a:t>
            </a:r>
            <a:r>
              <a:rPr lang="zh-CN" altLang="en-US" sz="2000" dirty="0">
                <a:latin typeface="华文中宋" panose="02010600040101010101" pitchFamily="2" charset="-122"/>
              </a:rPr>
              <a:t>文件。</a:t>
            </a:r>
            <a:endParaRPr lang="en-US" altLang="zh-CN" sz="2000" dirty="0">
              <a:latin typeface="华文中宋" panose="02010600040101010101" pitchFamily="2" charset="-122"/>
            </a:endParaRPr>
          </a:p>
          <a:p>
            <a:pPr lvl="1" eaLnBrk="1" hangingPunct="1"/>
            <a:r>
              <a:rPr lang="zh-CN" altLang="en-US" sz="2000" dirty="0">
                <a:latin typeface="Arial" panose="020B0604020202020204" pitchFamily="34" charset="0"/>
              </a:rPr>
              <a:t>不确定一个软件包具体类型时，可以使用</a:t>
            </a:r>
            <a:r>
              <a:rPr lang="en-US" altLang="zh-CN" sz="2000" dirty="0">
                <a:latin typeface="Arial" panose="020B0604020202020204" pitchFamily="34" charset="0"/>
              </a:rPr>
              <a:t>file</a:t>
            </a:r>
            <a:r>
              <a:rPr lang="zh-CN" altLang="en-US" sz="2000" dirty="0">
                <a:latin typeface="Arial" panose="020B0604020202020204" pitchFamily="34" charset="0"/>
              </a:rPr>
              <a:t>命令查看文件类型。</a:t>
            </a:r>
            <a:endParaRPr lang="en-US" altLang="zh-CN" sz="2000" dirty="0">
              <a:latin typeface="Arial" panose="020B0604020202020204" pitchFamily="34" charset="0"/>
            </a:endParaRPr>
          </a:p>
          <a:p>
            <a:pPr lvl="1" eaLnBrk="1" hangingPunct="1"/>
            <a:r>
              <a:rPr lang="en-US" altLang="zh-CN" sz="2000" dirty="0">
                <a:latin typeface="华文中宋" panose="02010600040101010101" pitchFamily="2" charset="-122"/>
              </a:rPr>
              <a:t>linuxqq_2.0.0-b1-1024_amd64</a:t>
            </a:r>
            <a:endParaRPr lang="en-US" altLang="zh-CN" sz="2000" dirty="0">
              <a:latin typeface="华文中宋" panose="02010600040101010101" pitchFamily="2" charset="-122"/>
            </a:endParaRPr>
          </a:p>
          <a:p>
            <a:pPr lvl="1" eaLnBrk="1" hangingPunct="1"/>
            <a:endParaRPr lang="en-US" altLang="zh-CN" sz="2400" dirty="0">
              <a:latin typeface="华文中宋" panose="02010600040101010101" pitchFamily="2" charset="-122"/>
            </a:endParaRPr>
          </a:p>
          <a:p>
            <a:pPr lvl="1" eaLnBrk="1" hangingPunct="1"/>
            <a:endParaRPr lang="zh-CN" altLang="en-US" dirty="0">
              <a:latin typeface="Arial" panose="020B0604020202020204" pitchFamily="34" charset="0"/>
            </a:endParaRPr>
          </a:p>
        </p:txBody>
      </p:sp>
      <p:pic>
        <p:nvPicPr>
          <p:cNvPr id="297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4800600"/>
            <a:ext cx="82677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idx="4294967295"/>
          </p:nvPr>
        </p:nvSpPr>
        <p:spPr/>
        <p:txBody>
          <a:bodyPr/>
          <a:lstStyle/>
          <a:p>
            <a:pPr eaLnBrk="1" hangingPunct="1"/>
            <a:r>
              <a:rPr lang="zh-CN" altLang="en-US">
                <a:solidFill>
                  <a:srgbClr val="C00000"/>
                </a:solidFill>
              </a:rPr>
              <a:t>（</a:t>
            </a:r>
            <a:r>
              <a:rPr lang="en-US" altLang="zh-CN">
                <a:solidFill>
                  <a:srgbClr val="C00000"/>
                </a:solidFill>
              </a:rPr>
              <a:t>1</a:t>
            </a:r>
            <a:r>
              <a:rPr lang="zh-CN" altLang="en-US">
                <a:solidFill>
                  <a:srgbClr val="C00000"/>
                </a:solidFill>
              </a:rPr>
              <a:t>）使用</a:t>
            </a:r>
            <a:r>
              <a:rPr lang="en-US" altLang="zh-CN">
                <a:solidFill>
                  <a:srgbClr val="C00000"/>
                </a:solidFill>
              </a:rPr>
              <a:t>apt</a:t>
            </a:r>
            <a:r>
              <a:rPr lang="zh-CN" altLang="en-US">
                <a:solidFill>
                  <a:srgbClr val="C00000"/>
                </a:solidFill>
              </a:rPr>
              <a:t>管理软件包</a:t>
            </a:r>
            <a:endParaRPr lang="en-US" altLang="zh-CN">
              <a:solidFill>
                <a:srgbClr val="C00000"/>
              </a:solidFill>
            </a:endParaRPr>
          </a:p>
        </p:txBody>
      </p:sp>
      <p:sp>
        <p:nvSpPr>
          <p:cNvPr id="35843" name="内容占位符 2"/>
          <p:cNvSpPr>
            <a:spLocks noGrp="1" noChangeArrowheads="1"/>
          </p:cNvSpPr>
          <p:nvPr>
            <p:ph idx="4294967295"/>
          </p:nvPr>
        </p:nvSpPr>
        <p:spPr>
          <a:xfrm>
            <a:off x="252413" y="1371600"/>
            <a:ext cx="8915400" cy="4114800"/>
          </a:xfrm>
        </p:spPr>
        <p:txBody>
          <a:bodyPr/>
          <a:lstStyle/>
          <a:p>
            <a:pPr eaLnBrk="1" hangingPunct="1"/>
            <a:r>
              <a:rPr lang="zh-CN" altLang="en-US" dirty="0"/>
              <a:t>软件源配置文件</a:t>
            </a:r>
            <a:r>
              <a:rPr lang="en-US" altLang="zh-CN" dirty="0"/>
              <a:t>/</a:t>
            </a:r>
            <a:r>
              <a:rPr lang="en-US" altLang="zh-CN" dirty="0" err="1"/>
              <a:t>etc</a:t>
            </a:r>
            <a:r>
              <a:rPr lang="en-US" altLang="zh-CN" dirty="0"/>
              <a:t>/apt/</a:t>
            </a:r>
            <a:r>
              <a:rPr lang="en-US" altLang="zh-CN" dirty="0" err="1"/>
              <a:t>sources.list</a:t>
            </a:r>
            <a:r>
              <a:rPr lang="zh-CN" altLang="en-US" dirty="0"/>
              <a:t>。</a:t>
            </a:r>
            <a:endParaRPr lang="en-US" altLang="zh-CN" dirty="0"/>
          </a:p>
          <a:p>
            <a:pPr eaLnBrk="1" hangingPunct="1"/>
            <a:r>
              <a:rPr lang="zh-CN" altLang="en-US" dirty="0"/>
              <a:t>每个配置项都遵循以下格式：</a:t>
            </a:r>
            <a:endParaRPr lang="en-US" altLang="zh-CN" dirty="0"/>
          </a:p>
          <a:p>
            <a:pPr lvl="1" eaLnBrk="1" hangingPunct="1"/>
            <a:r>
              <a:rPr lang="en-US" altLang="zh-CN" sz="1800" dirty="0" err="1">
                <a:latin typeface="华文中宋" panose="02010600040101010101" pitchFamily="2" charset="-122"/>
              </a:rPr>
              <a:t>Debtype</a:t>
            </a:r>
            <a:r>
              <a:rPr lang="en-US" altLang="zh-CN" sz="1800" dirty="0">
                <a:latin typeface="华文中宋" panose="02010600040101010101" pitchFamily="2" charset="-122"/>
              </a:rPr>
              <a:t>  Addresstype://hostaddress/ubuntu Distribution  component</a:t>
            </a:r>
            <a:endParaRPr lang="en-US" altLang="zh-CN" sz="1800" dirty="0">
              <a:latin typeface="华文中宋" panose="02010600040101010101" pitchFamily="2" charset="-122"/>
            </a:endParaRPr>
          </a:p>
          <a:p>
            <a:r>
              <a:rPr lang="zh-CN" altLang="en-US" sz="2000" dirty="0">
                <a:latin typeface="Arial" panose="020B0604020202020204" pitchFamily="34" charset="0"/>
              </a:rPr>
              <a:t>其中各字段含义如下所示：</a:t>
            </a:r>
            <a:endParaRPr lang="zh-CN" altLang="en-US" sz="2000" dirty="0">
              <a:latin typeface="Arial" panose="020B0604020202020204" pitchFamily="34" charset="0"/>
            </a:endParaRPr>
          </a:p>
          <a:p>
            <a:pPr>
              <a:buFont typeface="Wingdings" panose="05000000000000000000" pitchFamily="2" charset="2"/>
              <a:buChar char="u"/>
            </a:pPr>
            <a:r>
              <a:rPr lang="en-US" altLang="zh-CN" sz="2000" dirty="0" err="1">
                <a:latin typeface="Arial" panose="020B0604020202020204" pitchFamily="34" charset="0"/>
              </a:rPr>
              <a:t>DebType</a:t>
            </a:r>
            <a:r>
              <a:rPr lang="zh-CN" altLang="en-US" sz="2000" dirty="0">
                <a:latin typeface="Arial" panose="020B0604020202020204" pitchFamily="34" charset="0"/>
              </a:rPr>
              <a:t>表示</a:t>
            </a:r>
            <a:r>
              <a:rPr lang="en-US" altLang="zh-CN" sz="2000" dirty="0">
                <a:latin typeface="Arial" panose="020B0604020202020204" pitchFamily="34" charset="0"/>
              </a:rPr>
              <a:t>Deb</a:t>
            </a:r>
            <a:r>
              <a:rPr lang="zh-CN" altLang="en-US" sz="2000" dirty="0">
                <a:latin typeface="Arial" panose="020B0604020202020204" pitchFamily="34" charset="0"/>
              </a:rPr>
              <a:t>软件包类型，使用</a:t>
            </a:r>
            <a:r>
              <a:rPr lang="en-US" altLang="zh-CN" sz="2000" dirty="0">
                <a:latin typeface="Arial" panose="020B0604020202020204" pitchFamily="34" charset="0"/>
              </a:rPr>
              <a:t>deb</a:t>
            </a:r>
            <a:r>
              <a:rPr lang="zh-CN" altLang="en-US" sz="2000" dirty="0">
                <a:latin typeface="Arial" panose="020B0604020202020204" pitchFamily="34" charset="0"/>
              </a:rPr>
              <a:t>表示二进制软件包，使用</a:t>
            </a:r>
            <a:r>
              <a:rPr lang="en-US" altLang="zh-CN" sz="2000" dirty="0">
                <a:latin typeface="Arial" panose="020B0604020202020204" pitchFamily="34" charset="0"/>
              </a:rPr>
              <a:t>deb-</a:t>
            </a:r>
            <a:r>
              <a:rPr lang="en-US" altLang="zh-CN" sz="2000" dirty="0" err="1">
                <a:latin typeface="Arial" panose="020B0604020202020204" pitchFamily="34" charset="0"/>
              </a:rPr>
              <a:t>src</a:t>
            </a:r>
            <a:r>
              <a:rPr lang="zh-CN" altLang="en-US" sz="2000" dirty="0">
                <a:latin typeface="Arial" panose="020B0604020202020204" pitchFamily="34" charset="0"/>
              </a:rPr>
              <a:t>表示源码包；</a:t>
            </a:r>
            <a:endParaRPr lang="zh-CN" altLang="en-US" sz="2000" dirty="0">
              <a:latin typeface="Arial" panose="020B0604020202020204" pitchFamily="34" charset="0"/>
            </a:endParaRPr>
          </a:p>
          <a:p>
            <a:pPr>
              <a:buFont typeface="Wingdings" panose="05000000000000000000" pitchFamily="2" charset="2"/>
              <a:buChar char="u"/>
            </a:pPr>
            <a:r>
              <a:rPr lang="en-US" altLang="zh-CN" sz="2000" dirty="0" err="1">
                <a:latin typeface="Arial" panose="020B0604020202020204" pitchFamily="34" charset="0"/>
              </a:rPr>
              <a:t>AddressType</a:t>
            </a:r>
            <a:r>
              <a:rPr lang="zh-CN" altLang="en-US" sz="2000" dirty="0">
                <a:latin typeface="Arial" panose="020B0604020202020204" pitchFamily="34" charset="0"/>
              </a:rPr>
              <a:t>表示访问地址类型，常用类型有：</a:t>
            </a:r>
            <a:r>
              <a:rPr lang="en-US" altLang="zh-CN" sz="2000" dirty="0">
                <a:latin typeface="Arial" panose="020B0604020202020204" pitchFamily="34" charset="0"/>
              </a:rPr>
              <a:t>http</a:t>
            </a:r>
            <a:r>
              <a:rPr lang="zh-CN" altLang="en-US" sz="2000" dirty="0">
                <a:latin typeface="Arial" panose="020B0604020202020204" pitchFamily="34" charset="0"/>
              </a:rPr>
              <a:t>、</a:t>
            </a:r>
            <a:r>
              <a:rPr lang="en-US" altLang="zh-CN" sz="2000" dirty="0">
                <a:latin typeface="Arial" panose="020B0604020202020204" pitchFamily="34" charset="0"/>
              </a:rPr>
              <a:t>ftp</a:t>
            </a:r>
            <a:r>
              <a:rPr lang="zh-CN" altLang="en-US" sz="2000" dirty="0">
                <a:latin typeface="Arial" panose="020B0604020202020204" pitchFamily="34" charset="0"/>
              </a:rPr>
              <a:t>、</a:t>
            </a:r>
            <a:r>
              <a:rPr lang="en-US" altLang="zh-CN" sz="2000" dirty="0">
                <a:latin typeface="Arial" panose="020B0604020202020204" pitchFamily="34" charset="0"/>
              </a:rPr>
              <a:t>file</a:t>
            </a:r>
            <a:r>
              <a:rPr lang="zh-CN" altLang="en-US" sz="2000" dirty="0">
                <a:latin typeface="Arial" panose="020B0604020202020204" pitchFamily="34" charset="0"/>
              </a:rPr>
              <a:t>、</a:t>
            </a:r>
            <a:r>
              <a:rPr lang="en-US" altLang="zh-CN" sz="2000" dirty="0" err="1">
                <a:latin typeface="Arial" panose="020B0604020202020204" pitchFamily="34" charset="0"/>
              </a:rPr>
              <a:t>cdrom</a:t>
            </a:r>
            <a:r>
              <a:rPr lang="zh-CN" altLang="en-US" sz="2000" dirty="0">
                <a:latin typeface="Arial" panose="020B0604020202020204" pitchFamily="34" charset="0"/>
              </a:rPr>
              <a:t>、</a:t>
            </a:r>
            <a:r>
              <a:rPr lang="en-US" altLang="zh-CN" sz="2000" dirty="0" err="1">
                <a:latin typeface="Arial" panose="020B0604020202020204" pitchFamily="34" charset="0"/>
              </a:rPr>
              <a:t>ssh</a:t>
            </a:r>
            <a:r>
              <a:rPr lang="zh-CN" altLang="en-US" sz="2000" dirty="0">
                <a:latin typeface="Arial" panose="020B0604020202020204" pitchFamily="34" charset="0"/>
              </a:rPr>
              <a:t>等；</a:t>
            </a:r>
            <a:endParaRPr lang="zh-CN" altLang="en-US" sz="2000" dirty="0">
              <a:latin typeface="Arial" panose="020B0604020202020204" pitchFamily="34" charset="0"/>
            </a:endParaRPr>
          </a:p>
          <a:p>
            <a:pPr>
              <a:buFont typeface="Wingdings" panose="05000000000000000000" pitchFamily="2" charset="2"/>
              <a:buChar char="u"/>
            </a:pPr>
            <a:r>
              <a:rPr lang="en-US" altLang="zh-CN" sz="2000" dirty="0">
                <a:latin typeface="Arial" panose="020B0604020202020204" pitchFamily="34" charset="0"/>
              </a:rPr>
              <a:t>Distribution</a:t>
            </a:r>
            <a:r>
              <a:rPr lang="zh-CN" altLang="en-US" sz="2000" dirty="0">
                <a:latin typeface="Arial" panose="020B0604020202020204" pitchFamily="34" charset="0"/>
              </a:rPr>
              <a:t>表示</a:t>
            </a:r>
            <a:r>
              <a:rPr lang="en-US" altLang="zh-CN" sz="2000" dirty="0">
                <a:latin typeface="Arial" panose="020B0604020202020204" pitchFamily="34" charset="0"/>
              </a:rPr>
              <a:t>Ubuntu</a:t>
            </a:r>
            <a:r>
              <a:rPr lang="zh-CN" altLang="en-US" sz="2000" dirty="0">
                <a:latin typeface="Arial" panose="020B0604020202020204" pitchFamily="34" charset="0"/>
              </a:rPr>
              <a:t>的各个发行版本，例如</a:t>
            </a:r>
            <a:r>
              <a:rPr lang="en-US" altLang="zh-CN" sz="2000" dirty="0">
                <a:latin typeface="Arial" panose="020B0604020202020204" pitchFamily="34" charset="0"/>
              </a:rPr>
              <a:t>dapper</a:t>
            </a:r>
            <a:r>
              <a:rPr lang="zh-CN" altLang="en-US" sz="2000" dirty="0">
                <a:latin typeface="Arial" panose="020B0604020202020204" pitchFamily="34" charset="0"/>
              </a:rPr>
              <a:t>、</a:t>
            </a:r>
            <a:r>
              <a:rPr lang="en-US" altLang="zh-CN" sz="2000" dirty="0">
                <a:latin typeface="Arial" panose="020B0604020202020204" pitchFamily="34" charset="0"/>
              </a:rPr>
              <a:t>feisty</a:t>
            </a:r>
            <a:r>
              <a:rPr lang="zh-CN" altLang="en-US" sz="2000" dirty="0">
                <a:latin typeface="Arial" panose="020B0604020202020204" pitchFamily="34" charset="0"/>
              </a:rPr>
              <a:t>；</a:t>
            </a:r>
            <a:endParaRPr lang="zh-CN" altLang="en-US" sz="2000" dirty="0">
              <a:latin typeface="Arial" panose="020B0604020202020204" pitchFamily="34" charset="0"/>
            </a:endParaRPr>
          </a:p>
          <a:p>
            <a:pPr>
              <a:buFont typeface="Wingdings" panose="05000000000000000000" pitchFamily="2" charset="2"/>
              <a:buChar char="u"/>
            </a:pPr>
            <a:r>
              <a:rPr lang="en-US" altLang="zh-CN" sz="2000" dirty="0">
                <a:latin typeface="Arial" panose="020B0604020202020204" pitchFamily="34" charset="0"/>
              </a:rPr>
              <a:t>Component</a:t>
            </a:r>
            <a:r>
              <a:rPr lang="zh-CN" altLang="en-US" sz="2000" dirty="0">
                <a:latin typeface="Arial" panose="020B0604020202020204" pitchFamily="34" charset="0"/>
              </a:rPr>
              <a:t>表示软件包组件类别，是由技术支持程度不同而划分的类别，可选择</a:t>
            </a:r>
            <a:r>
              <a:rPr lang="en-US" altLang="zh-CN" sz="2000" dirty="0">
                <a:latin typeface="Arial" panose="020B0604020202020204" pitchFamily="34" charset="0"/>
              </a:rPr>
              <a:t>main</a:t>
            </a:r>
            <a:r>
              <a:rPr lang="zh-CN" altLang="en-US" sz="2000" dirty="0">
                <a:latin typeface="Arial" panose="020B0604020202020204" pitchFamily="34" charset="0"/>
              </a:rPr>
              <a:t>、</a:t>
            </a:r>
            <a:r>
              <a:rPr lang="en-US" altLang="zh-CN" sz="2000" dirty="0">
                <a:latin typeface="Arial" panose="020B0604020202020204" pitchFamily="34" charset="0"/>
              </a:rPr>
              <a:t>restricted</a:t>
            </a:r>
            <a:r>
              <a:rPr lang="zh-CN" altLang="en-US" sz="2000" dirty="0">
                <a:latin typeface="Arial" panose="020B0604020202020204" pitchFamily="34" charset="0"/>
              </a:rPr>
              <a:t>、</a:t>
            </a:r>
            <a:r>
              <a:rPr lang="en-US" altLang="zh-CN" sz="2000" dirty="0">
                <a:latin typeface="Arial" panose="020B0604020202020204" pitchFamily="34" charset="0"/>
              </a:rPr>
              <a:t>universe</a:t>
            </a:r>
            <a:r>
              <a:rPr lang="zh-CN" altLang="en-US" sz="2000" dirty="0">
                <a:latin typeface="Arial" panose="020B0604020202020204" pitchFamily="34" charset="0"/>
              </a:rPr>
              <a:t>和</a:t>
            </a:r>
            <a:r>
              <a:rPr lang="en-US" altLang="zh-CN" sz="2000" dirty="0">
                <a:latin typeface="Arial" panose="020B0604020202020204" pitchFamily="34" charset="0"/>
              </a:rPr>
              <a:t>multiverse</a:t>
            </a:r>
            <a:r>
              <a:rPr lang="zh-CN" altLang="en-US" sz="2000" dirty="0">
                <a:latin typeface="Arial" panose="020B0604020202020204" pitchFamily="34" charset="0"/>
              </a:rPr>
              <a:t>中的一种或多种。</a:t>
            </a:r>
            <a:endParaRPr lang="zh-CN" altLang="en-US" sz="2000" dirty="0">
              <a:latin typeface="Arial" panose="020B0604020202020204" pitchFamily="34" charset="0"/>
            </a:endParaRPr>
          </a:p>
          <a:p>
            <a:pPr eaLnBrk="1" hangingPunct="1"/>
            <a:endParaRPr lang="en-US" altLang="zh-CN" dirty="0"/>
          </a:p>
          <a:p>
            <a:pPr eaLnBrk="1" hangingPunct="1"/>
            <a:endParaRPr lang="en-US" altLang="zh-CN" dirty="0"/>
          </a:p>
          <a:p>
            <a:pPr eaLnBrk="1" hangingPunct="1"/>
            <a:endParaRPr lang="en-US" altLang="zh-CN" dirty="0"/>
          </a:p>
        </p:txBody>
      </p:sp>
      <p:pic>
        <p:nvPicPr>
          <p:cNvPr id="3584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5399088"/>
            <a:ext cx="8199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dirty="0"/>
              <a:t>4．</a:t>
            </a:r>
            <a:r>
              <a:rPr lang="zh-CN" altLang="en-US" dirty="0"/>
              <a:t>获取联机帮助</a:t>
            </a:r>
            <a:endParaRPr lang="en-US" altLang="zh-CN" dirty="0"/>
          </a:p>
        </p:txBody>
      </p:sp>
      <p:sp>
        <p:nvSpPr>
          <p:cNvPr id="22531" name="内容占位符 2"/>
          <p:cNvSpPr>
            <a:spLocks noGrp="1"/>
          </p:cNvSpPr>
          <p:nvPr>
            <p:ph idx="1"/>
          </p:nvPr>
        </p:nvSpPr>
        <p:spPr>
          <a:xfrm>
            <a:off x="914400" y="1371600"/>
            <a:ext cx="7772400" cy="4114800"/>
          </a:xfrm>
        </p:spPr>
        <p:txBody>
          <a:bodyPr/>
          <a:lstStyle/>
          <a:p>
            <a:r>
              <a:rPr lang="zh-CN" altLang="en-US" sz="2400" dirty="0"/>
              <a:t>联机帮助文档可以随时帮助用户了解</a:t>
            </a:r>
            <a:r>
              <a:rPr lang="en-US" altLang="zh-CN" sz="2400" dirty="0"/>
              <a:t>Shell</a:t>
            </a:r>
            <a:r>
              <a:rPr lang="zh-CN" altLang="en-US" sz="2400" dirty="0"/>
              <a:t>命令的语法和参数。</a:t>
            </a:r>
            <a:endParaRPr lang="en-US" altLang="zh-CN" sz="2400" dirty="0"/>
          </a:p>
          <a:p>
            <a:r>
              <a:rPr lang="zh-CN" altLang="en-US" sz="2400" dirty="0"/>
              <a:t>主要使用</a:t>
            </a:r>
            <a:r>
              <a:rPr lang="en-US" altLang="zh-CN" sz="2400" dirty="0"/>
              <a:t>man</a:t>
            </a:r>
            <a:r>
              <a:rPr lang="zh-CN" altLang="en-US" sz="2400" dirty="0"/>
              <a:t>命令来获取帮助文档。</a:t>
            </a:r>
            <a:endParaRPr lang="en-US" altLang="zh-CN" sz="2400" dirty="0"/>
          </a:p>
          <a:p>
            <a:pPr lvl="2" eaLnBrk="1" hangingPunct="1"/>
            <a:r>
              <a:rPr lang="en-US" altLang="zh-CN">
                <a:latin typeface="Arial" panose="020B0604020202020204" pitchFamily="34" charset="0"/>
              </a:rPr>
              <a:t>man  [命令名称]</a:t>
            </a:r>
            <a:endParaRPr lang="en-US" altLang="zh-CN">
              <a:latin typeface="Arial" panose="020B0604020202020204" pitchFamily="34" charset="0"/>
            </a:endParaRPr>
          </a:p>
          <a:p>
            <a:pPr lvl="2"/>
            <a:r>
              <a:rPr lang="zh-CN" altLang="en-US" dirty="0">
                <a:latin typeface="Arial" panose="020B0604020202020204" pitchFamily="34" charset="0"/>
              </a:rPr>
              <a:t>使用参数“</a:t>
            </a:r>
            <a:r>
              <a:rPr lang="en-US" altLang="zh-CN" dirty="0">
                <a:latin typeface="Arial" panose="020B0604020202020204" pitchFamily="34" charset="0"/>
              </a:rPr>
              <a:t>-k</a:t>
            </a:r>
            <a:r>
              <a:rPr lang="zh-CN" altLang="en-US" dirty="0">
                <a:latin typeface="Arial" panose="020B0604020202020204" pitchFamily="34" charset="0"/>
              </a:rPr>
              <a:t>”再接上和该命令相关的一些关键词可以模糊查询命令。</a:t>
            </a:r>
            <a:endParaRPr lang="en-US" altLang="zh-CN" dirty="0">
              <a:latin typeface="Arial" panose="020B0604020202020204" pitchFamily="34" charset="0"/>
            </a:endParaRPr>
          </a:p>
          <a:p>
            <a:endParaRPr lang="en-US" altLang="zh-CN" dirty="0"/>
          </a:p>
          <a:p>
            <a:endParaRPr lang="en-US" altLang="zh-CN" dirty="0"/>
          </a:p>
          <a:p>
            <a:endParaRPr lang="en-US" altLang="zh-CN" dirty="0"/>
          </a:p>
          <a:p>
            <a:endParaRPr lang="en-US" altLang="zh-CN" dirty="0"/>
          </a:p>
          <a:p>
            <a:endParaRPr lang="en-US" altLang="zh-CN" dirty="0"/>
          </a:p>
        </p:txBody>
      </p:sp>
      <p:pic>
        <p:nvPicPr>
          <p:cNvPr id="2253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979" y="3962400"/>
            <a:ext cx="863462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idx="4294967295"/>
          </p:nvPr>
        </p:nvSpPr>
        <p:spPr/>
        <p:txBody>
          <a:bodyPr/>
          <a:lstStyle/>
          <a:p>
            <a:pPr eaLnBrk="1" hangingPunct="1"/>
            <a:r>
              <a:rPr lang="zh-CN" altLang="en-US">
                <a:solidFill>
                  <a:srgbClr val="C00000"/>
                </a:solidFill>
                <a:sym typeface="+mn-ea"/>
              </a:rPr>
              <a:t>（</a:t>
            </a:r>
            <a:r>
              <a:rPr lang="en-US" altLang="zh-CN">
                <a:solidFill>
                  <a:srgbClr val="C00000"/>
                </a:solidFill>
                <a:sym typeface="+mn-ea"/>
              </a:rPr>
              <a:t>1</a:t>
            </a:r>
            <a:r>
              <a:rPr lang="zh-CN" altLang="en-US">
                <a:solidFill>
                  <a:srgbClr val="C00000"/>
                </a:solidFill>
                <a:sym typeface="+mn-ea"/>
              </a:rPr>
              <a:t>）使用</a:t>
            </a:r>
            <a:r>
              <a:rPr lang="en-US" altLang="zh-CN">
                <a:solidFill>
                  <a:srgbClr val="C00000"/>
                </a:solidFill>
                <a:sym typeface="+mn-ea"/>
              </a:rPr>
              <a:t>apt</a:t>
            </a:r>
            <a:r>
              <a:rPr lang="zh-CN" altLang="en-US">
                <a:solidFill>
                  <a:srgbClr val="C00000"/>
                </a:solidFill>
                <a:sym typeface="+mn-ea"/>
              </a:rPr>
              <a:t>管理软件包</a:t>
            </a:r>
            <a:endParaRPr lang="en-US" altLang="zh-CN">
              <a:solidFill>
                <a:srgbClr val="C00000"/>
              </a:solidFill>
            </a:endParaRPr>
          </a:p>
        </p:txBody>
      </p:sp>
      <p:sp>
        <p:nvSpPr>
          <p:cNvPr id="37891" name="内容占位符 2"/>
          <p:cNvSpPr>
            <a:spLocks noGrp="1" noChangeArrowheads="1"/>
          </p:cNvSpPr>
          <p:nvPr>
            <p:ph idx="4294967295"/>
          </p:nvPr>
        </p:nvSpPr>
        <p:spPr>
          <a:xfrm>
            <a:off x="228600" y="1752600"/>
            <a:ext cx="8915400" cy="4114800"/>
          </a:xfrm>
        </p:spPr>
        <p:txBody>
          <a:bodyPr/>
          <a:lstStyle/>
          <a:p>
            <a:pPr eaLnBrk="1" hangingPunct="1"/>
            <a:r>
              <a:rPr lang="zh-CN" altLang="en-US" dirty="0"/>
              <a:t>常用的</a:t>
            </a:r>
            <a:r>
              <a:rPr lang="en-US" altLang="zh-CN" dirty="0"/>
              <a:t>apt-get</a:t>
            </a:r>
            <a:r>
              <a:rPr lang="zh-CN" altLang="en-US" dirty="0"/>
              <a:t>命令：</a:t>
            </a:r>
            <a:endParaRPr lang="zh-CN" altLang="en-US" dirty="0"/>
          </a:p>
          <a:p>
            <a:pPr eaLnBrk="1" hangingPunct="1"/>
            <a:r>
              <a:rPr lang="en-US" altLang="zh-CN" dirty="0"/>
              <a:t>apt-get install </a:t>
            </a:r>
            <a:r>
              <a:rPr lang="en-US" altLang="zh-CN" dirty="0" err="1"/>
              <a:t>packagename</a:t>
            </a:r>
            <a:r>
              <a:rPr lang="en-US" altLang="zh-CN" dirty="0"/>
              <a:t>             --</a:t>
            </a:r>
            <a:r>
              <a:rPr lang="zh-CN" altLang="en-US" dirty="0"/>
              <a:t>安装</a:t>
            </a:r>
            <a:endParaRPr lang="zh-CN" altLang="en-US" dirty="0"/>
          </a:p>
          <a:p>
            <a:pPr eaLnBrk="1" hangingPunct="1"/>
            <a:r>
              <a:rPr lang="en-US" altLang="zh-CN" dirty="0"/>
              <a:t>apt-get </a:t>
            </a:r>
            <a:r>
              <a:rPr lang="en-US" altLang="zh-CN" dirty="0" err="1"/>
              <a:t>autoremove</a:t>
            </a:r>
            <a:r>
              <a:rPr lang="en-US" altLang="zh-CN" dirty="0"/>
              <a:t> </a:t>
            </a:r>
            <a:r>
              <a:rPr lang="en-US" altLang="zh-CN" dirty="0" err="1"/>
              <a:t>packagename</a:t>
            </a:r>
            <a:r>
              <a:rPr lang="en-US" altLang="zh-CN" dirty="0"/>
              <a:t>     --</a:t>
            </a:r>
            <a:r>
              <a:rPr lang="zh-CN" altLang="en-US" dirty="0"/>
              <a:t>卸载</a:t>
            </a:r>
            <a:endParaRPr lang="zh-CN" altLang="en-US" dirty="0"/>
          </a:p>
          <a:p>
            <a:pPr eaLnBrk="1" hangingPunct="1"/>
            <a:r>
              <a:rPr lang="en-US" altLang="en-US" dirty="0"/>
              <a:t>apt-cache search </a:t>
            </a:r>
            <a:r>
              <a:rPr lang="en-US" altLang="zh-CN" dirty="0" err="1"/>
              <a:t>packagename</a:t>
            </a:r>
            <a:r>
              <a:rPr lang="en-US" altLang="zh-CN" dirty="0"/>
              <a:t>        --</a:t>
            </a:r>
            <a:r>
              <a:rPr lang="zh-CN" altLang="en-US" dirty="0"/>
              <a:t>查询</a:t>
            </a:r>
            <a:endParaRPr lang="zh-CN" altLang="en-US" sz="1800" dirty="0"/>
          </a:p>
          <a:p>
            <a:pPr eaLnBrk="1" hangingPunct="1"/>
            <a:endParaRPr lang="en-US" altLang="zh-CN" dirty="0"/>
          </a:p>
          <a:p>
            <a:pPr eaLnBrk="1" hangingPunct="1"/>
            <a:r>
              <a:rPr lang="zh-CN" altLang="en-US" dirty="0"/>
              <a:t>更新软件源列表：</a:t>
            </a:r>
            <a:r>
              <a:rPr lang="en-US" altLang="zh-CN" dirty="0" err="1"/>
              <a:t>sudo</a:t>
            </a:r>
            <a:r>
              <a:rPr lang="en-US" altLang="zh-CN" dirty="0"/>
              <a:t> apt-get update</a:t>
            </a:r>
            <a:endParaRPr lang="en-US" altLang="zh-CN" dirty="0"/>
          </a:p>
          <a:p>
            <a:pPr eaLnBrk="1" hangingPunct="1"/>
            <a:r>
              <a:rPr lang="zh-CN" altLang="en-US" dirty="0"/>
              <a:t>修复软件包：</a:t>
            </a:r>
            <a:r>
              <a:rPr lang="en-US" altLang="zh-CN" dirty="0" err="1"/>
              <a:t>sudo</a:t>
            </a:r>
            <a:r>
              <a:rPr lang="en-US" altLang="zh-CN" dirty="0"/>
              <a:t> apt-get -f install </a:t>
            </a:r>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solidFill>
                  <a:srgbClr val="C00000"/>
                </a:solidFill>
              </a:rPr>
              <a:t>（2）</a:t>
            </a:r>
            <a:r>
              <a:rPr lang="zh-CN" altLang="en-US">
                <a:solidFill>
                  <a:srgbClr val="C00000"/>
                </a:solidFill>
              </a:rPr>
              <a:t>使用</a:t>
            </a:r>
            <a:r>
              <a:rPr lang="en-US" altLang="zh-CN">
                <a:solidFill>
                  <a:srgbClr val="C00000"/>
                </a:solidFill>
              </a:rPr>
              <a:t>dpkg</a:t>
            </a:r>
            <a:r>
              <a:rPr lang="zh-CN" altLang="en-US">
                <a:solidFill>
                  <a:srgbClr val="C00000"/>
                </a:solidFill>
              </a:rPr>
              <a:t>管理软件包</a:t>
            </a:r>
            <a:endParaRPr lang="zh-CN" altLang="en-US">
              <a:solidFill>
                <a:srgbClr val="C00000"/>
              </a:solidFill>
            </a:endParaRPr>
          </a:p>
        </p:txBody>
      </p:sp>
      <p:sp>
        <p:nvSpPr>
          <p:cNvPr id="39939" name="Rectangle 3"/>
          <p:cNvSpPr>
            <a:spLocks noGrp="1" noChangeArrowheads="1"/>
          </p:cNvSpPr>
          <p:nvPr>
            <p:ph type="body" idx="1"/>
          </p:nvPr>
        </p:nvSpPr>
        <p:spPr>
          <a:xfrm>
            <a:off x="914400" y="1447800"/>
            <a:ext cx="7772400" cy="4267200"/>
          </a:xfrm>
        </p:spPr>
        <p:txBody>
          <a:bodyPr/>
          <a:lstStyle/>
          <a:p>
            <a:r>
              <a:rPr lang="en-US" altLang="zh-CN" dirty="0" err="1"/>
              <a:t>dpkg</a:t>
            </a:r>
            <a:r>
              <a:rPr lang="zh-CN" altLang="en-US" dirty="0"/>
              <a:t>命令的一般语法格式为：</a:t>
            </a:r>
            <a:endParaRPr lang="zh-CN" altLang="en-US" dirty="0"/>
          </a:p>
          <a:p>
            <a:r>
              <a:rPr lang="en-US" altLang="zh-CN" dirty="0" err="1"/>
              <a:t>dpkg</a:t>
            </a:r>
            <a:r>
              <a:rPr lang="en-US" altLang="zh-CN" dirty="0"/>
              <a:t>  [</a:t>
            </a:r>
            <a:r>
              <a:rPr lang="zh-CN" altLang="en-US" dirty="0"/>
              <a:t>命令选项 </a:t>
            </a:r>
            <a:r>
              <a:rPr lang="en-US" altLang="zh-CN" dirty="0"/>
              <a:t>] </a:t>
            </a:r>
            <a:r>
              <a:rPr lang="en-US" altLang="zh-CN" dirty="0" err="1"/>
              <a:t>ebfilename</a:t>
            </a:r>
            <a:endParaRPr lang="en-US" altLang="zh-CN" dirty="0"/>
          </a:p>
          <a:p>
            <a:endParaRPr lang="en-US" altLang="zh-CN" dirty="0"/>
          </a:p>
          <a:p>
            <a:r>
              <a:rPr lang="zh-CN" altLang="en-US" dirty="0"/>
              <a:t>常用命令选项 ：</a:t>
            </a:r>
            <a:endParaRPr lang="zh-CN" altLang="en-US" dirty="0"/>
          </a:p>
          <a:p>
            <a:r>
              <a:rPr lang="en-US" altLang="zh-CN" sz="2000" dirty="0"/>
              <a:t>-l	</a:t>
            </a:r>
            <a:r>
              <a:rPr lang="zh-CN" altLang="en-US" sz="2000" dirty="0"/>
              <a:t>查看当前系统中已安装软件包的信息。</a:t>
            </a:r>
            <a:endParaRPr lang="zh-CN" altLang="en-US" sz="2000" dirty="0"/>
          </a:p>
          <a:p>
            <a:r>
              <a:rPr lang="en-US" altLang="zh-CN" sz="2000" dirty="0"/>
              <a:t>-L 	</a:t>
            </a:r>
            <a:r>
              <a:rPr lang="zh-CN" altLang="en-US" sz="2000" dirty="0"/>
              <a:t>列出安装的所有文件清单。</a:t>
            </a:r>
            <a:endParaRPr lang="zh-CN" altLang="en-US" sz="2000" dirty="0"/>
          </a:p>
          <a:p>
            <a:r>
              <a:rPr lang="en-US" altLang="zh-CN" sz="2000" dirty="0"/>
              <a:t>-</a:t>
            </a:r>
            <a:r>
              <a:rPr lang="en-US" altLang="zh-CN" sz="2000" dirty="0" err="1"/>
              <a:t>i</a:t>
            </a:r>
            <a:r>
              <a:rPr lang="en-US" altLang="zh-CN" sz="2000" dirty="0"/>
              <a:t> 	</a:t>
            </a:r>
            <a:r>
              <a:rPr lang="zh-CN" altLang="en-US" sz="2000" dirty="0"/>
              <a:t>安装一个</a:t>
            </a:r>
            <a:r>
              <a:rPr lang="en-US" altLang="zh-CN" sz="2000" dirty="0"/>
              <a:t>Debian</a:t>
            </a:r>
            <a:r>
              <a:rPr lang="zh-CN" altLang="en-US" sz="2000" dirty="0"/>
              <a:t>软件包文件，如你手动下载的文件。</a:t>
            </a:r>
            <a:endParaRPr lang="zh-CN" altLang="en-US" sz="2000" dirty="0"/>
          </a:p>
          <a:p>
            <a:r>
              <a:rPr lang="en-US" altLang="zh-CN" sz="2000" dirty="0"/>
              <a:t>-r 	</a:t>
            </a:r>
            <a:r>
              <a:rPr lang="zh-CN" altLang="en-US" sz="2000" dirty="0"/>
              <a:t>移除一个已安装的软件包。</a:t>
            </a:r>
            <a:endParaRPr lang="zh-CN" altLang="en-US" sz="2000" dirty="0"/>
          </a:p>
          <a:p>
            <a:endParaRPr lang="zh-CN" altLang="en-US" sz="2000" dirty="0"/>
          </a:p>
          <a:p>
            <a:r>
              <a:rPr lang="en-US" altLang="zh-CN" sz="2000" dirty="0" err="1"/>
              <a:t>dpkg</a:t>
            </a:r>
            <a:r>
              <a:rPr lang="zh-CN" altLang="en-US" sz="2000" dirty="0"/>
              <a:t>将当前系统中所有软件包的详细信息保存在配置文件</a:t>
            </a:r>
            <a:r>
              <a:rPr lang="en-US" altLang="zh-CN" sz="2000" dirty="0"/>
              <a:t>/var/lib/</a:t>
            </a:r>
            <a:r>
              <a:rPr lang="en-US" altLang="zh-CN" sz="2000" dirty="0" err="1"/>
              <a:t>dpkg</a:t>
            </a:r>
            <a:r>
              <a:rPr lang="en-US" altLang="zh-CN" sz="2000" dirty="0"/>
              <a:t>/status</a:t>
            </a:r>
            <a:r>
              <a:rPr lang="zh-CN" altLang="en-US" sz="2000" dirty="0"/>
              <a:t>中，包括已经安装的或者是安装完又被卸载的软件包</a:t>
            </a:r>
            <a:r>
              <a:rPr lang="zh-CN" altLang="en-US" dirty="0"/>
              <a:t>。</a:t>
            </a:r>
            <a:endParaRPr lang="zh-CN" altLang="en-US" dirty="0"/>
          </a:p>
        </p:txBody>
      </p:sp>
      <p:sp>
        <p:nvSpPr>
          <p:cNvPr id="2" name="文本框 1"/>
          <p:cNvSpPr txBox="1"/>
          <p:nvPr/>
        </p:nvSpPr>
        <p:spPr>
          <a:xfrm>
            <a:off x="10809605" y="4474845"/>
            <a:ext cx="309880" cy="368300"/>
          </a:xfrm>
          <a:prstGeom prst="rect">
            <a:avLst/>
          </a:prstGeom>
          <a:noFill/>
        </p:spPr>
        <p:txBody>
          <a:bodyPr wrap="none" rtlCol="0">
            <a:spAutoFit/>
          </a:bodyPr>
          <a:p>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idx="4294967295"/>
          </p:nvPr>
        </p:nvSpPr>
        <p:spPr/>
        <p:txBody>
          <a:bodyPr/>
          <a:lstStyle/>
          <a:p>
            <a:pPr eaLnBrk="1" hangingPunct="1"/>
            <a:r>
              <a:rPr lang="en-US" altLang="zh-CN" sz="2800">
                <a:solidFill>
                  <a:schemeClr val="tx1"/>
                </a:solidFill>
              </a:rPr>
              <a:t>（3）rpm命令</a:t>
            </a:r>
            <a:endParaRPr lang="en-US" altLang="zh-CN" sz="2800">
              <a:solidFill>
                <a:schemeClr val="tx1"/>
              </a:solidFill>
            </a:endParaRPr>
          </a:p>
        </p:txBody>
      </p:sp>
      <p:sp>
        <p:nvSpPr>
          <p:cNvPr id="15363" name="内容占位符 2"/>
          <p:cNvSpPr>
            <a:spLocks noGrp="1" noChangeArrowheads="1"/>
          </p:cNvSpPr>
          <p:nvPr>
            <p:ph idx="4294967295"/>
          </p:nvPr>
        </p:nvSpPr>
        <p:spPr/>
        <p:txBody>
          <a:bodyPr/>
          <a:lstStyle/>
          <a:p>
            <a:pPr eaLnBrk="1" hangingPunct="1"/>
            <a:r>
              <a:rPr lang="en-US" sz="2400"/>
              <a:t>rpm命令是一个RPM（RPM Package Manager）软件包管理工具，可以对RPM格式的软件包进行安装、查询、卸载等管理。</a:t>
            </a:r>
            <a:endParaRPr lang="en-US" sz="2400"/>
          </a:p>
          <a:p>
            <a:pPr eaLnBrk="1" hangingPunct="1"/>
            <a:r>
              <a:rPr lang="en-US"/>
              <a:t>命令格式：</a:t>
            </a:r>
            <a:endParaRPr lang="en-US"/>
          </a:p>
          <a:p>
            <a:pPr eaLnBrk="1" hangingPunct="1"/>
            <a:r>
              <a:rPr lang="en-US"/>
              <a:t>	rpm  [选项]  [RPM软件包文件名或RPM软件包名]</a:t>
            </a:r>
            <a:endParaRPr lang="en-US"/>
          </a:p>
          <a:p>
            <a:pPr eaLnBrk="1" hangingPunct="1"/>
            <a:r>
              <a:rPr lang="en-US"/>
              <a:t>命令选项：</a:t>
            </a:r>
            <a:endParaRPr lang="en-US"/>
          </a:p>
          <a:p>
            <a:pPr lvl="1" eaLnBrk="1" hangingPunct="1"/>
            <a:r>
              <a:rPr lang="en-US" sz="2000"/>
              <a:t>-i：安装rpm包。</a:t>
            </a:r>
            <a:endParaRPr lang="en-US" sz="2000"/>
          </a:p>
          <a:p>
            <a:pPr lvl="1" eaLnBrk="1" hangingPunct="1"/>
            <a:r>
              <a:rPr lang="en-US" sz="2000"/>
              <a:t>-e：卸载rpm包。</a:t>
            </a:r>
            <a:endParaRPr lang="en-US" sz="2000"/>
          </a:p>
          <a:p>
            <a:pPr lvl="1" eaLnBrk="1" hangingPunct="1"/>
            <a:r>
              <a:rPr lang="en-US" sz="2000"/>
              <a:t>-q：查询已安装的软件信息。</a:t>
            </a:r>
            <a:endParaRPr lang="en-US" sz="2000"/>
          </a:p>
          <a:p>
            <a:pPr lvl="1" eaLnBrk="1" hangingPunct="1"/>
            <a:r>
              <a:rPr lang="en-US" sz="2000"/>
              <a:t>-h：显示安装进度。</a:t>
            </a:r>
            <a:endParaRPr lang="en-US" sz="2000"/>
          </a:p>
          <a:p>
            <a:pPr lvl="1" eaLnBrk="1" hangingPunct="1"/>
            <a:r>
              <a:rPr lang="en-US" sz="2000"/>
              <a:t>-l：列出软件包中的文件。</a:t>
            </a:r>
            <a:endParaRPr lang="en-US" sz="2000"/>
          </a:p>
          <a:p>
            <a:pPr lvl="1" eaLnBrk="1" hangingPunct="1"/>
            <a:r>
              <a:rPr lang="en-US" sz="2000"/>
              <a:t>-v：显示详细的处理信息。</a:t>
            </a:r>
            <a:endParaRPr lang="en-US" sz="20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idx="4294967295"/>
          </p:nvPr>
        </p:nvSpPr>
        <p:spPr/>
        <p:txBody>
          <a:bodyPr/>
          <a:lstStyle/>
          <a:p>
            <a:pPr eaLnBrk="1" hangingPunct="1"/>
            <a:r>
              <a:rPr lang="en-US" altLang="zh-CN" sz="2800">
                <a:solidFill>
                  <a:schemeClr val="tx1"/>
                </a:solidFill>
              </a:rPr>
              <a:t>（4）yum命令</a:t>
            </a:r>
            <a:endParaRPr lang="en-US" altLang="zh-CN" sz="2800">
              <a:solidFill>
                <a:schemeClr val="tx1"/>
              </a:solidFill>
            </a:endParaRPr>
          </a:p>
        </p:txBody>
      </p:sp>
      <p:sp>
        <p:nvSpPr>
          <p:cNvPr id="15363" name="内容占位符 2"/>
          <p:cNvSpPr>
            <a:spLocks noGrp="1" noChangeArrowheads="1"/>
          </p:cNvSpPr>
          <p:nvPr>
            <p:ph idx="4294967295"/>
          </p:nvPr>
        </p:nvSpPr>
        <p:spPr/>
        <p:txBody>
          <a:bodyPr/>
          <a:lstStyle/>
          <a:p>
            <a:pPr eaLnBrk="1" hangingPunct="1"/>
            <a:r>
              <a:rPr lang="en-US" sz="2400"/>
              <a:t>yum（Yellow dog Updater, Modified）是Fedora和RedHat及CentOS中的软件包管理工具。</a:t>
            </a:r>
            <a:endParaRPr lang="en-US" sz="2400"/>
          </a:p>
          <a:p>
            <a:pPr eaLnBrk="1" hangingPunct="1"/>
            <a:r>
              <a:rPr lang="en-US" sz="2400"/>
              <a:t>yum基于RPM包管理，能从指定服务器自动下载RPM包并安装，可自动处理依赖性关系，一次安装所有依赖软件包。</a:t>
            </a:r>
            <a:endParaRPr lang="en-US" sz="2400"/>
          </a:p>
          <a:p>
            <a:pPr eaLnBrk="1" hangingPunct="1"/>
            <a:endParaRPr lang="en-US" sz="2400"/>
          </a:p>
          <a:p>
            <a:pPr eaLnBrk="1" hangingPunct="1"/>
            <a:r>
              <a:rPr lang="en-US" sz="2400"/>
              <a:t>命令格式：</a:t>
            </a:r>
            <a:endParaRPr lang="en-US" sz="2400"/>
          </a:p>
          <a:p>
            <a:pPr eaLnBrk="1" hangingPunct="1"/>
            <a:r>
              <a:rPr lang="en-US" sz="2400"/>
              <a:t>	yum  [选项]  [软件包文件名或软件包名]</a:t>
            </a:r>
            <a:endParaRPr lang="en-US" sz="2400"/>
          </a:p>
          <a:p>
            <a:pPr eaLnBrk="1" hangingPunct="1"/>
            <a:r>
              <a:rPr lang="en-US" sz="2400"/>
              <a:t>命令选项：</a:t>
            </a:r>
            <a:endParaRPr lang="en-US" sz="2400"/>
          </a:p>
          <a:p>
            <a:pPr eaLnBrk="1" hangingPunct="1"/>
            <a:r>
              <a:rPr lang="en-US" sz="2400"/>
              <a:t>      install：安装软件</a:t>
            </a:r>
            <a:endParaRPr lang="en-US"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idx="4294967295"/>
          </p:nvPr>
        </p:nvSpPr>
        <p:spPr/>
        <p:txBody>
          <a:bodyPr/>
          <a:lstStyle/>
          <a:p>
            <a:pPr eaLnBrk="1" hangingPunct="1"/>
            <a:r>
              <a:rPr>
                <a:solidFill>
                  <a:srgbClr val="C00000"/>
                </a:solidFill>
              </a:rPr>
              <a:t>16．网络相关命令</a:t>
            </a:r>
            <a:endParaRPr>
              <a:solidFill>
                <a:srgbClr val="C00000"/>
              </a:solidFill>
            </a:endParaRPr>
          </a:p>
        </p:txBody>
      </p:sp>
      <p:sp>
        <p:nvSpPr>
          <p:cNvPr id="13315" name="内容占位符 2"/>
          <p:cNvSpPr>
            <a:spLocks noGrp="1" noChangeArrowheads="1"/>
          </p:cNvSpPr>
          <p:nvPr>
            <p:ph idx="4294967295"/>
          </p:nvPr>
        </p:nvSpPr>
        <p:spPr>
          <a:xfrm>
            <a:off x="914400" y="1456055"/>
            <a:ext cx="7285990" cy="4267200"/>
          </a:xfrm>
        </p:spPr>
        <p:txBody>
          <a:bodyPr/>
          <a:lstStyle/>
          <a:p>
            <a:pPr marL="0" indent="0" eaLnBrk="1" hangingPunct="1">
              <a:buFont typeface="Wingdings" panose="05000000000000000000" pitchFamily="2" charset="2"/>
              <a:buNone/>
              <a:defRPr/>
            </a:pPr>
            <a:r>
              <a:rPr sz="2800" b="1" dirty="0">
                <a:latin typeface="Arial" panose="020B0604020202020204" pitchFamily="34" charset="0"/>
              </a:rPr>
              <a:t>（1）</a:t>
            </a:r>
            <a:r>
              <a:rPr lang="en-US" altLang="zh-CN" sz="2800" dirty="0" err="1">
                <a:latin typeface="Arial" panose="020B0604020202020204" pitchFamily="34" charset="0"/>
                <a:sym typeface="+mn-ea"/>
              </a:rPr>
              <a:t>ip</a:t>
            </a:r>
            <a:r>
              <a:rPr lang="en-US" altLang="zh-CN" sz="2800" dirty="0">
                <a:latin typeface="Arial" panose="020B0604020202020204" pitchFamily="34" charset="0"/>
                <a:sym typeface="+mn-ea"/>
              </a:rPr>
              <a:t> a</a:t>
            </a:r>
            <a:endParaRPr lang="en-US" altLang="zh-CN" sz="2800" dirty="0">
              <a:latin typeface="Arial" panose="020B0604020202020204" pitchFamily="34" charset="0"/>
              <a:sym typeface="+mn-ea"/>
            </a:endParaRPr>
          </a:p>
          <a:p>
            <a:pPr marL="0" indent="0" eaLnBrk="1" hangingPunct="1">
              <a:buFont typeface="Wingdings" panose="05000000000000000000" pitchFamily="2" charset="2"/>
              <a:buNone/>
              <a:defRPr/>
            </a:pPr>
            <a:r>
              <a:rPr lang="en-US" altLang="zh-CN" sz="2800" dirty="0">
                <a:latin typeface="Arial" panose="020B0604020202020204" pitchFamily="34" charset="0"/>
                <a:sym typeface="+mn-ea"/>
              </a:rPr>
              <a:t>	</a:t>
            </a:r>
            <a:r>
              <a:rPr lang="zh-CN" altLang="en-US" sz="2800" dirty="0">
                <a:latin typeface="Arial" panose="020B0604020202020204" pitchFamily="34" charset="0"/>
              </a:rPr>
              <a:t>查看网卡配置及</a:t>
            </a:r>
            <a:r>
              <a:rPr lang="en-US" altLang="zh-CN" sz="2800" dirty="0">
                <a:latin typeface="Arial" panose="020B0604020202020204" pitchFamily="34" charset="0"/>
              </a:rPr>
              <a:t>IP</a:t>
            </a:r>
            <a:r>
              <a:rPr lang="zh-CN" altLang="en-US" sz="2800" dirty="0">
                <a:latin typeface="Arial" panose="020B0604020202020204" pitchFamily="34" charset="0"/>
              </a:rPr>
              <a:t>地址</a:t>
            </a:r>
            <a:endParaRPr lang="zh-CN" altLang="en-US" sz="2800" dirty="0">
              <a:latin typeface="Arial" panose="020B0604020202020204" pitchFamily="34" charset="0"/>
            </a:endParaRPr>
          </a:p>
          <a:p>
            <a:pPr marL="0" indent="0" eaLnBrk="1" hangingPunct="1">
              <a:buFont typeface="Wingdings" panose="05000000000000000000" pitchFamily="2" charset="2"/>
              <a:buNone/>
              <a:defRPr/>
            </a:pPr>
            <a:endParaRPr lang="en-US" altLang="zh-CN" sz="2800" dirty="0">
              <a:latin typeface="Arial" panose="020B0604020202020204" pitchFamily="34" charset="0"/>
            </a:endParaRPr>
          </a:p>
          <a:p>
            <a:pPr marL="0" indent="0" eaLnBrk="1" hangingPunct="1">
              <a:buFont typeface="Wingdings" panose="05000000000000000000" pitchFamily="2" charset="2"/>
              <a:buNone/>
              <a:defRPr/>
            </a:pPr>
            <a:r>
              <a:rPr sz="2800" b="1" dirty="0">
                <a:sym typeface="+mn-ea"/>
              </a:rPr>
              <a:t>（2）</a:t>
            </a:r>
            <a:r>
              <a:rPr lang="en-US" altLang="zh-CN" sz="2800" b="1" dirty="0">
                <a:sym typeface="+mn-ea"/>
              </a:rPr>
              <a:t>ifconfig</a:t>
            </a:r>
            <a:endParaRPr lang="en-US" altLang="zh-CN" sz="2800" b="1" dirty="0"/>
          </a:p>
          <a:p>
            <a:pPr lvl="1"/>
            <a:r>
              <a:rPr lang="zh-CN" altLang="zh-CN" sz="2800" dirty="0">
                <a:latin typeface="Arial" panose="020B0604020202020204" pitchFamily="34" charset="0"/>
                <a:sym typeface="+mn-ea"/>
              </a:rPr>
              <a:t>是</a:t>
            </a:r>
            <a:r>
              <a:rPr lang="en-US" altLang="zh-CN" sz="2800" dirty="0" err="1">
                <a:latin typeface="Arial" panose="020B0604020202020204" pitchFamily="34" charset="0"/>
                <a:sym typeface="+mn-ea"/>
              </a:rPr>
              <a:t>linux</a:t>
            </a:r>
            <a:r>
              <a:rPr lang="zh-CN" altLang="zh-CN" sz="2800" dirty="0">
                <a:latin typeface="Arial" panose="020B0604020202020204" pitchFamily="34" charset="0"/>
                <a:sym typeface="+mn-ea"/>
              </a:rPr>
              <a:t>中配置网卡的基本命令</a:t>
            </a:r>
            <a:r>
              <a:rPr lang="zh-CN" altLang="en-US" sz="2800" dirty="0">
                <a:latin typeface="Arial" panose="020B0604020202020204" pitchFamily="34" charset="0"/>
                <a:sym typeface="+mn-ea"/>
              </a:rPr>
              <a:t>，既可以用来显示也可以用来设置网卡的配置。在</a:t>
            </a:r>
            <a:r>
              <a:rPr lang="en-US" altLang="zh-CN" sz="2800" dirty="0">
                <a:latin typeface="Arial" panose="020B0604020202020204" pitchFamily="34" charset="0"/>
                <a:sym typeface="+mn-ea"/>
              </a:rPr>
              <a:t>net-tools</a:t>
            </a:r>
            <a:r>
              <a:rPr lang="zh-CN" altLang="en-US" sz="2800" dirty="0">
                <a:latin typeface="Arial" panose="020B0604020202020204" pitchFamily="34" charset="0"/>
                <a:sym typeface="+mn-ea"/>
              </a:rPr>
              <a:t>软件包中。</a:t>
            </a:r>
            <a:endParaRPr lang="en-US" altLang="zh-CN" sz="2800" dirty="0">
              <a:latin typeface="Arial" panose="020B0604020202020204" pitchFamily="34" charset="0"/>
            </a:endParaRPr>
          </a:p>
          <a:p>
            <a:pPr marL="457200" indent="-457200" eaLnBrk="1" hangingPunct="1">
              <a:buFont typeface="+mj-ea"/>
              <a:buAutoNum type="circleNumDbPlain"/>
              <a:defRPr/>
            </a:pPr>
            <a:endParaRPr lang="en-US" altLang="zh-CN" sz="2800" dirty="0">
              <a:latin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idx="4294967295"/>
          </p:nvPr>
        </p:nvSpPr>
        <p:spPr/>
        <p:txBody>
          <a:bodyPr/>
          <a:lstStyle/>
          <a:p>
            <a:pPr eaLnBrk="1" hangingPunct="1"/>
            <a:r>
              <a:rPr>
                <a:solidFill>
                  <a:srgbClr val="C00000"/>
                </a:solidFill>
                <a:sym typeface="+mn-ea"/>
              </a:rPr>
              <a:t>16．网络相关命令</a:t>
            </a:r>
            <a:endParaRPr lang="zh-CN" altLang="en-US">
              <a:solidFill>
                <a:schemeClr val="tx1"/>
              </a:solidFill>
            </a:endParaRPr>
          </a:p>
        </p:txBody>
      </p:sp>
      <p:sp>
        <p:nvSpPr>
          <p:cNvPr id="45059" name="内容占位符 2"/>
          <p:cNvSpPr>
            <a:spLocks noGrp="1" noChangeArrowheads="1"/>
          </p:cNvSpPr>
          <p:nvPr>
            <p:ph idx="4294967295"/>
          </p:nvPr>
        </p:nvSpPr>
        <p:spPr>
          <a:xfrm>
            <a:off x="914400" y="1455738"/>
            <a:ext cx="7772400" cy="4267200"/>
          </a:xfrm>
        </p:spPr>
        <p:txBody>
          <a:bodyPr/>
          <a:lstStyle/>
          <a:p>
            <a:pPr marL="457200" lvl="1" indent="0">
              <a:buNone/>
            </a:pPr>
            <a:r>
              <a:rPr b="1" dirty="0">
                <a:sym typeface="+mn-ea"/>
              </a:rPr>
              <a:t>（2）</a:t>
            </a:r>
            <a:r>
              <a:rPr lang="en-US" altLang="zh-CN" b="1" dirty="0">
                <a:sym typeface="+mn-ea"/>
              </a:rPr>
              <a:t>ifconfig</a:t>
            </a:r>
            <a:endParaRPr lang="en-US" altLang="zh-CN" b="1" dirty="0"/>
          </a:p>
          <a:p>
            <a:pPr lvl="1"/>
            <a:endParaRPr lang="zh-CN" altLang="en-US" sz="2400" dirty="0">
              <a:latin typeface="Arial" panose="020B0604020202020204" pitchFamily="34" charset="0"/>
              <a:sym typeface="+mn-ea"/>
            </a:endParaRPr>
          </a:p>
          <a:p>
            <a:pPr lvl="1"/>
            <a:r>
              <a:rPr lang="zh-CN" altLang="en-US" sz="2400" dirty="0">
                <a:latin typeface="Arial" panose="020B0604020202020204" pitchFamily="34" charset="0"/>
                <a:sym typeface="+mn-ea"/>
              </a:rPr>
              <a:t>命令格式：</a:t>
            </a:r>
            <a:endParaRPr lang="zh-CN" altLang="en-US" sz="2400" dirty="0">
              <a:latin typeface="Arial" panose="020B0604020202020204" pitchFamily="34" charset="0"/>
            </a:endParaRPr>
          </a:p>
          <a:p>
            <a:pPr lvl="1"/>
            <a:r>
              <a:rPr lang="en-US" altLang="zh-CN" sz="2400" dirty="0">
                <a:latin typeface="Arial" panose="020B0604020202020204" pitchFamily="34" charset="0"/>
                <a:sym typeface="+mn-ea"/>
              </a:rPr>
              <a:t>ifconfig  [</a:t>
            </a:r>
            <a:r>
              <a:rPr lang="zh-CN" altLang="en-US" sz="2400" dirty="0">
                <a:latin typeface="Arial" panose="020B0604020202020204" pitchFamily="34" charset="0"/>
                <a:sym typeface="+mn-ea"/>
              </a:rPr>
              <a:t>网络接口</a:t>
            </a:r>
            <a:r>
              <a:rPr lang="en-US" altLang="zh-CN" sz="2400" dirty="0">
                <a:latin typeface="Arial" panose="020B0604020202020204" pitchFamily="34" charset="0"/>
                <a:sym typeface="+mn-ea"/>
              </a:rPr>
              <a:t>]</a:t>
            </a:r>
            <a:r>
              <a:rPr lang="zh-CN" altLang="en-US" sz="2400" dirty="0">
                <a:latin typeface="Arial" panose="020B0604020202020204" pitchFamily="34" charset="0"/>
                <a:sym typeface="+mn-ea"/>
              </a:rPr>
              <a:t>：查看网络接口信息</a:t>
            </a:r>
            <a:endParaRPr lang="zh-CN" altLang="en-US" sz="2400" dirty="0">
              <a:latin typeface="Arial" panose="020B0604020202020204" pitchFamily="34" charset="0"/>
            </a:endParaRPr>
          </a:p>
          <a:p>
            <a:pPr lvl="1"/>
            <a:r>
              <a:rPr lang="en-US" altLang="zh-CN" sz="2400" dirty="0">
                <a:latin typeface="Arial" panose="020B0604020202020204" pitchFamily="34" charset="0"/>
                <a:sym typeface="+mn-ea"/>
              </a:rPr>
              <a:t>ifconfig  [</a:t>
            </a:r>
            <a:r>
              <a:rPr lang="zh-CN" altLang="en-US" sz="2400" dirty="0">
                <a:latin typeface="Arial" panose="020B0604020202020204" pitchFamily="34" charset="0"/>
                <a:sym typeface="+mn-ea"/>
              </a:rPr>
              <a:t>网络接口</a:t>
            </a:r>
            <a:r>
              <a:rPr lang="en-US" altLang="zh-CN" sz="2400" dirty="0">
                <a:latin typeface="Arial" panose="020B0604020202020204" pitchFamily="34" charset="0"/>
                <a:sym typeface="+mn-ea"/>
              </a:rPr>
              <a:t>]  [IP</a:t>
            </a:r>
            <a:r>
              <a:rPr lang="zh-CN" altLang="en-US" sz="2400" dirty="0">
                <a:latin typeface="Arial" panose="020B0604020202020204" pitchFamily="34" charset="0"/>
                <a:sym typeface="+mn-ea"/>
              </a:rPr>
              <a:t>地址</a:t>
            </a:r>
            <a:r>
              <a:rPr lang="en-US" altLang="zh-CN" sz="2400" dirty="0">
                <a:latin typeface="Arial" panose="020B0604020202020204" pitchFamily="34" charset="0"/>
                <a:sym typeface="+mn-ea"/>
              </a:rPr>
              <a:t>]  netmask  [</a:t>
            </a:r>
            <a:r>
              <a:rPr lang="zh-CN" altLang="en-US" sz="2400" dirty="0">
                <a:latin typeface="Arial" panose="020B0604020202020204" pitchFamily="34" charset="0"/>
                <a:sym typeface="+mn-ea"/>
              </a:rPr>
              <a:t>子网掩码</a:t>
            </a:r>
            <a:r>
              <a:rPr lang="en-US" altLang="zh-CN" sz="2400" dirty="0">
                <a:latin typeface="Arial" panose="020B0604020202020204" pitchFamily="34" charset="0"/>
                <a:sym typeface="+mn-ea"/>
              </a:rPr>
              <a:t>]</a:t>
            </a:r>
            <a:r>
              <a:rPr lang="zh-CN" altLang="en-US" sz="2400" dirty="0">
                <a:latin typeface="Arial" panose="020B0604020202020204" pitchFamily="34" charset="0"/>
                <a:sym typeface="+mn-ea"/>
              </a:rPr>
              <a:t>：配置网络接口</a:t>
            </a:r>
            <a:r>
              <a:rPr lang="en-US" altLang="zh-CN" sz="2400" dirty="0">
                <a:latin typeface="Arial" panose="020B0604020202020204" pitchFamily="34" charset="0"/>
                <a:sym typeface="+mn-ea"/>
              </a:rPr>
              <a:t>IP</a:t>
            </a:r>
            <a:r>
              <a:rPr lang="zh-CN" altLang="en-US" sz="2400" dirty="0">
                <a:latin typeface="Arial" panose="020B0604020202020204" pitchFamily="34" charset="0"/>
                <a:sym typeface="+mn-ea"/>
              </a:rPr>
              <a:t>地址</a:t>
            </a:r>
            <a:endParaRPr lang="en-US" altLang="zh-CN" sz="2400" dirty="0">
              <a:latin typeface="Arial" panose="020B0604020202020204" pitchFamily="34" charset="0"/>
            </a:endParaRPr>
          </a:p>
          <a:p>
            <a:pPr eaLnBrk="1" hangingPunct="1"/>
            <a:r>
              <a:rPr lang="zh-CN" altLang="en-US" sz="2400" dirty="0">
                <a:latin typeface="Arial" panose="020B0604020202020204" pitchFamily="34" charset="0"/>
                <a:sym typeface="+mn-ea"/>
              </a:rPr>
              <a:t>安装：</a:t>
            </a:r>
            <a:r>
              <a:rPr lang="en-US" altLang="zh-CN" sz="2400" dirty="0" err="1">
                <a:latin typeface="Arial" panose="020B0604020202020204" pitchFamily="34" charset="0"/>
                <a:sym typeface="+mn-ea"/>
              </a:rPr>
              <a:t>sudo</a:t>
            </a:r>
            <a:r>
              <a:rPr lang="en-US" altLang="zh-CN" sz="2400" dirty="0">
                <a:latin typeface="Arial" panose="020B0604020202020204" pitchFamily="34" charset="0"/>
                <a:sym typeface="+mn-ea"/>
              </a:rPr>
              <a:t> apt install net-tools </a:t>
            </a:r>
            <a:endParaRPr lang="en-US" altLang="zh-CN" sz="2400" dirty="0">
              <a:latin typeface="Arial" panose="020B0604020202020204" pitchFamily="34" charset="0"/>
            </a:endParaRPr>
          </a:p>
          <a:p>
            <a:pPr eaLnBrk="1" hangingPunct="1"/>
            <a:r>
              <a:rPr lang="zh-CN" altLang="en-US" sz="2400" dirty="0">
                <a:latin typeface="Arial" panose="020B0604020202020204" pitchFamily="34" charset="0"/>
                <a:sym typeface="+mn-ea"/>
              </a:rPr>
              <a:t>关闭网卡</a:t>
            </a:r>
            <a:r>
              <a:rPr lang="en-US" altLang="zh-CN" sz="2400" dirty="0">
                <a:latin typeface="Arial" panose="020B0604020202020204" pitchFamily="34" charset="0"/>
                <a:sym typeface="+mn-ea"/>
              </a:rPr>
              <a:t>eth0 </a:t>
            </a:r>
            <a:r>
              <a:rPr lang="zh-CN" altLang="en-US" sz="2400" dirty="0">
                <a:latin typeface="Arial" panose="020B0604020202020204" pitchFamily="34" charset="0"/>
                <a:sym typeface="+mn-ea"/>
              </a:rPr>
              <a:t>：</a:t>
            </a:r>
            <a:r>
              <a:rPr lang="en-US" altLang="zh-CN" sz="2400" dirty="0" err="1">
                <a:latin typeface="Arial" panose="020B0604020202020204" pitchFamily="34" charset="0"/>
                <a:sym typeface="+mn-ea"/>
              </a:rPr>
              <a:t>sudo</a:t>
            </a:r>
            <a:r>
              <a:rPr lang="en-US" altLang="zh-CN" sz="2400" dirty="0">
                <a:latin typeface="Arial" panose="020B0604020202020204" pitchFamily="34" charset="0"/>
                <a:sym typeface="+mn-ea"/>
              </a:rPr>
              <a:t> ifconfig eth0 down  </a:t>
            </a:r>
            <a:endParaRPr lang="en-US" altLang="zh-CN" sz="2400" dirty="0">
              <a:latin typeface="Arial" panose="020B0604020202020204" pitchFamily="34" charset="0"/>
            </a:endParaRPr>
          </a:p>
          <a:p>
            <a:pPr eaLnBrk="1" hangingPunct="1"/>
            <a:r>
              <a:rPr lang="zh-CN" altLang="en-US" sz="2400" dirty="0">
                <a:latin typeface="Arial" panose="020B0604020202020204" pitchFamily="34" charset="0"/>
                <a:sym typeface="+mn-ea"/>
              </a:rPr>
              <a:t>启用网卡</a:t>
            </a:r>
            <a:r>
              <a:rPr lang="en-US" altLang="zh-CN" sz="2400" dirty="0">
                <a:latin typeface="Arial" panose="020B0604020202020204" pitchFamily="34" charset="0"/>
                <a:sym typeface="+mn-ea"/>
              </a:rPr>
              <a:t>eth0 </a:t>
            </a:r>
            <a:r>
              <a:rPr lang="zh-CN" altLang="en-US" sz="2400" dirty="0">
                <a:latin typeface="Arial" panose="020B0604020202020204" pitchFamily="34" charset="0"/>
                <a:sym typeface="+mn-ea"/>
              </a:rPr>
              <a:t>：</a:t>
            </a:r>
            <a:r>
              <a:rPr lang="en-US" altLang="zh-CN" sz="2400" dirty="0" err="1">
                <a:latin typeface="Arial" panose="020B0604020202020204" pitchFamily="34" charset="0"/>
                <a:sym typeface="+mn-ea"/>
              </a:rPr>
              <a:t>sudo</a:t>
            </a:r>
            <a:r>
              <a:rPr lang="en-US" altLang="zh-CN" sz="2400" dirty="0">
                <a:latin typeface="Arial" panose="020B0604020202020204" pitchFamily="34" charset="0"/>
                <a:sym typeface="+mn-ea"/>
              </a:rPr>
              <a:t> ifconfig eth0 up  </a:t>
            </a:r>
            <a:endParaRPr lang="en-US" altLang="zh-CN" sz="2400" dirty="0">
              <a:latin typeface="Arial" panose="020B0604020202020204" pitchFamily="34" charset="0"/>
            </a:endParaRPr>
          </a:p>
          <a:p>
            <a:pPr eaLnBrk="1" hangingPunct="1"/>
            <a:r>
              <a:rPr lang="zh-CN" altLang="en-US" sz="2400" dirty="0">
                <a:latin typeface="Arial" panose="020B0604020202020204" pitchFamily="34" charset="0"/>
                <a:sym typeface="+mn-ea"/>
              </a:rPr>
              <a:t>查看</a:t>
            </a:r>
            <a:r>
              <a:rPr lang="en-US" altLang="zh-CN" sz="2400" dirty="0">
                <a:latin typeface="Arial" panose="020B0604020202020204" pitchFamily="34" charset="0"/>
                <a:sym typeface="+mn-ea"/>
              </a:rPr>
              <a:t>IP</a:t>
            </a:r>
            <a:r>
              <a:rPr lang="zh-CN" altLang="en-US" sz="2400" dirty="0">
                <a:latin typeface="Arial" panose="020B0604020202020204" pitchFamily="34" charset="0"/>
                <a:sym typeface="+mn-ea"/>
              </a:rPr>
              <a:t>地址：</a:t>
            </a:r>
            <a:r>
              <a:rPr lang="en-US" altLang="zh-CN" sz="2400" dirty="0">
                <a:latin typeface="Arial" panose="020B0604020202020204" pitchFamily="34" charset="0"/>
                <a:sym typeface="+mn-ea"/>
              </a:rPr>
              <a:t>ifconfig</a:t>
            </a:r>
            <a:endParaRPr lang="en-US" altLang="zh-CN" sz="2400" dirty="0">
              <a:latin typeface="Arial" panose="020B0604020202020204" pitchFamily="34" charset="0"/>
            </a:endParaRPr>
          </a:p>
          <a:p>
            <a:pPr marL="0" indent="0" eaLnBrk="1" hangingPunct="1">
              <a:buFont typeface="Wingdings" panose="05000000000000000000" pitchFamily="2" charset="2"/>
              <a:buNone/>
              <a:defRPr/>
            </a:pPr>
            <a:endParaRPr lang="en-US" altLang="zh-CN" sz="2000" dirty="0">
              <a:latin typeface="Arial" panose="020B0604020202020204" pitchFamily="34" charset="0"/>
            </a:endParaRPr>
          </a:p>
          <a:p>
            <a:pPr marL="457200" indent="-457200" eaLnBrk="1" hangingPunct="1">
              <a:buFont typeface="+mj-ea"/>
              <a:buAutoNum type="circleNumDbPlain"/>
              <a:defRPr/>
            </a:pPr>
            <a:endParaRPr lang="en-US" altLang="zh-CN" sz="2000" dirty="0">
              <a:latin typeface="Arial" panose="020B0604020202020204" pitchFamily="34" charset="0"/>
            </a:endParaRPr>
          </a:p>
          <a:p>
            <a:pPr eaLnBrk="1" hangingPunct="1"/>
            <a:endParaRPr lang="en-US" altLang="zh-CN" dirty="0">
              <a:latin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013" y="1409700"/>
            <a:ext cx="86899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noChangeArrowheads="1"/>
          </p:cNvSpPr>
          <p:nvPr>
            <p:ph type="title" idx="4294967295"/>
          </p:nvPr>
        </p:nvSpPr>
        <p:spPr/>
        <p:txBody>
          <a:bodyPr/>
          <a:lstStyle/>
          <a:p>
            <a:pPr eaLnBrk="1" hangingPunct="1"/>
            <a:r>
              <a:rPr>
                <a:solidFill>
                  <a:srgbClr val="C00000"/>
                </a:solidFill>
                <a:sym typeface="+mn-ea"/>
              </a:rPr>
              <a:t>16．网络相关命令</a:t>
            </a:r>
            <a:endParaRPr lang="zh-CN" altLang="en-US">
              <a:solidFill>
                <a:schemeClr val="tx1"/>
              </a:solidFill>
            </a:endParaRPr>
          </a:p>
        </p:txBody>
      </p:sp>
      <p:sp>
        <p:nvSpPr>
          <p:cNvPr id="47107" name="内容占位符 2"/>
          <p:cNvSpPr>
            <a:spLocks noGrp="1" noChangeArrowheads="1"/>
          </p:cNvSpPr>
          <p:nvPr>
            <p:ph idx="4294967295"/>
          </p:nvPr>
        </p:nvSpPr>
        <p:spPr>
          <a:xfrm>
            <a:off x="914400" y="1455738"/>
            <a:ext cx="7772400" cy="4267200"/>
          </a:xfrm>
        </p:spPr>
        <p:txBody>
          <a:bodyPr/>
          <a:lstStyle/>
          <a:p>
            <a:pPr eaLnBrk="1" hangingPunct="1"/>
            <a:r>
              <a:rPr sz="2400" b="1">
                <a:latin typeface="Arial" panose="020B0604020202020204" pitchFamily="34" charset="0"/>
              </a:rPr>
              <a:t>（3）</a:t>
            </a:r>
            <a:r>
              <a:rPr lang="en-US" altLang="zh-CN" sz="2400" b="1">
                <a:latin typeface="Arial" panose="020B0604020202020204" pitchFamily="34" charset="0"/>
              </a:rPr>
              <a:t>ping</a:t>
            </a:r>
            <a:r>
              <a:rPr lang="zh-CN" altLang="en-US" sz="2400" b="1">
                <a:latin typeface="Arial" panose="020B0604020202020204" pitchFamily="34" charset="0"/>
              </a:rPr>
              <a:t>命令</a:t>
            </a:r>
            <a:r>
              <a:rPr lang="en-US" altLang="zh-CN" sz="2400" b="1">
                <a:latin typeface="Arial" panose="020B0604020202020204" pitchFamily="34" charset="0"/>
              </a:rPr>
              <a:t>—</a:t>
            </a:r>
            <a:r>
              <a:rPr lang="zh-CN" altLang="en-US" sz="2400" b="1">
                <a:latin typeface="Arial" panose="020B0604020202020204" pitchFamily="34" charset="0"/>
              </a:rPr>
              <a:t>网络测试</a:t>
            </a:r>
            <a:endParaRPr lang="en-US" altLang="zh-CN" sz="2400" b="1">
              <a:latin typeface="Arial" panose="020B0604020202020204" pitchFamily="34" charset="0"/>
            </a:endParaRPr>
          </a:p>
          <a:p>
            <a:pPr eaLnBrk="1" hangingPunct="1"/>
            <a:r>
              <a:rPr lang="zh-CN" altLang="zh-CN" sz="2400"/>
              <a:t>使用</a:t>
            </a:r>
            <a:r>
              <a:rPr lang="en-US" altLang="zh-CN" sz="2400"/>
              <a:t>ping</a:t>
            </a:r>
            <a:r>
              <a:rPr lang="zh-CN" altLang="zh-CN" sz="2400"/>
              <a:t>命令可以通过发送</a:t>
            </a:r>
            <a:r>
              <a:rPr lang="en-US" altLang="zh-CN" sz="2400"/>
              <a:t>ICMP</a:t>
            </a:r>
            <a:r>
              <a:rPr lang="zh-CN" altLang="zh-CN" sz="2400"/>
              <a:t>报文回送请求消息，来验证与另一台计算机的</a:t>
            </a:r>
            <a:r>
              <a:rPr lang="en-US" altLang="zh-CN" sz="2400"/>
              <a:t>IP</a:t>
            </a:r>
            <a:r>
              <a:rPr lang="zh-CN" altLang="zh-CN" sz="2400"/>
              <a:t>级连接。通常可以利用此命令来测试网络的连通性。</a:t>
            </a:r>
            <a:endParaRPr lang="en-US" altLang="zh-CN" sz="2400">
              <a:latin typeface="Arial" panose="020B0604020202020204" pitchFamily="34" charset="0"/>
            </a:endParaRPr>
          </a:p>
        </p:txBody>
      </p:sp>
      <p:pic>
        <p:nvPicPr>
          <p:cNvPr id="4710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000" y="3429000"/>
            <a:ext cx="81280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a:t>
            </a:r>
            <a:r>
              <a:rPr lang="zh-CN" altLang="en-US" dirty="0">
                <a:sym typeface="+mn-ea"/>
              </a:rPr>
              <a:t>获取联机帮助</a:t>
            </a:r>
            <a:endParaRPr lang="zh-CN" altLang="en-US" dirty="0"/>
          </a:p>
        </p:txBody>
      </p:sp>
      <p:sp>
        <p:nvSpPr>
          <p:cNvPr id="3" name="内容占位符 2"/>
          <p:cNvSpPr>
            <a:spLocks noGrp="1"/>
          </p:cNvSpPr>
          <p:nvPr>
            <p:ph idx="1"/>
          </p:nvPr>
        </p:nvSpPr>
        <p:spPr>
          <a:xfrm>
            <a:off x="685800" y="1600200"/>
            <a:ext cx="7772400" cy="4114800"/>
          </a:xfrm>
        </p:spPr>
        <p:txBody>
          <a:bodyPr/>
          <a:lstStyle/>
          <a:p>
            <a:r>
              <a:rPr lang="zh-CN" altLang="en-US" sz="2800" dirty="0"/>
              <a:t>在</a:t>
            </a:r>
            <a:r>
              <a:rPr lang="en-US" altLang="zh-CN" sz="2800" dirty="0"/>
              <a:t>man</a:t>
            </a:r>
            <a:r>
              <a:rPr lang="zh-CN" altLang="en-US" sz="2800" dirty="0"/>
              <a:t>帮助文档中：</a:t>
            </a:r>
            <a:endParaRPr lang="en-US" altLang="zh-CN" sz="2800" dirty="0"/>
          </a:p>
          <a:p>
            <a:endParaRPr lang="en-US" altLang="zh-CN" sz="2800" dirty="0"/>
          </a:p>
          <a:p>
            <a:r>
              <a:rPr lang="zh-CN" altLang="en-US" sz="2800" dirty="0">
                <a:latin typeface="Arial" panose="020B0604020202020204" pitchFamily="34" charset="0"/>
              </a:rPr>
              <a:t>输入“：</a:t>
            </a:r>
            <a:r>
              <a:rPr lang="en-US" altLang="zh-CN" sz="2800" dirty="0">
                <a:latin typeface="Arial" panose="020B0604020202020204" pitchFamily="34" charset="0"/>
              </a:rPr>
              <a:t>q</a:t>
            </a:r>
            <a:r>
              <a:rPr lang="zh-CN" altLang="en-US" sz="2800" dirty="0">
                <a:latin typeface="Arial" panose="020B0604020202020204" pitchFamily="34" charset="0"/>
              </a:rPr>
              <a:t>”退出帮助文档页面。</a:t>
            </a:r>
            <a:endParaRPr lang="en-US" altLang="zh-CN" sz="2800" dirty="0"/>
          </a:p>
          <a:p>
            <a:r>
              <a:rPr lang="zh-CN" altLang="en-US" sz="2800" dirty="0"/>
              <a:t>使用“空格键”下翻一页</a:t>
            </a:r>
            <a:endParaRPr lang="en-US" altLang="zh-CN" sz="2800" dirty="0"/>
          </a:p>
          <a:p>
            <a:r>
              <a:rPr lang="zh-CN" altLang="en-US" sz="2800" dirty="0"/>
              <a:t>使用“回车键”向下显示一行</a:t>
            </a:r>
            <a:endParaRPr lang="en-US" altLang="zh-CN" sz="2800" dirty="0"/>
          </a:p>
          <a:p>
            <a:r>
              <a:rPr lang="zh-CN" altLang="en-US" sz="2800" dirty="0"/>
              <a:t>使用“</a:t>
            </a:r>
            <a:r>
              <a:rPr lang="en-US" altLang="zh-CN" sz="2800" dirty="0"/>
              <a:t>b</a:t>
            </a:r>
            <a:r>
              <a:rPr lang="zh-CN" altLang="en-US" sz="2800" dirty="0"/>
              <a:t>”上翻一页</a:t>
            </a:r>
            <a:endParaRPr lang="zh-CN" altLang="en-US" sz="2800" dirty="0"/>
          </a:p>
        </p:txBody>
      </p:sp>
    </p:spTree>
  </p:cSld>
  <p:clrMapOvr>
    <a:masterClrMapping/>
  </p:clrMapOvr>
</p:sld>
</file>

<file path=ppt/tags/tag1.xml><?xml version="1.0" encoding="utf-8"?>
<p:tagLst xmlns:p="http://schemas.openxmlformats.org/presentationml/2006/main">
  <p:tag name="KSO_WM_UNIT_TABLE_BEAUTIFY" val="smartTable{599bbaf7-dacb-4927-8e1c-a75182dd6367}"/>
</p:tagLst>
</file>

<file path=ppt/tags/tag2.xml><?xml version="1.0" encoding="utf-8"?>
<p:tagLst xmlns:p="http://schemas.openxmlformats.org/presentationml/2006/main">
  <p:tag name="KSO_WM_UNIT_PLACING_PICTURE_USER_VIEWPORT" val="{&quot;height&quot;:4940.650393700787,&quot;width&quot;:9429.474015748032}"/>
</p:tagLst>
</file>

<file path=ppt/tags/tag3.xml><?xml version="1.0" encoding="utf-8"?>
<p:tagLst xmlns:p="http://schemas.openxmlformats.org/presentationml/2006/main">
  <p:tag name="COMMONDATA" val="eyJoZGlkIjoiNDNhMTkzOWMyMzNkMmFjN2JjMmZjYzI4ZjM4Y2ZiMDEifQ=="/>
</p:tagLst>
</file>

<file path=ppt/theme/theme1.xml><?xml version="1.0" encoding="utf-8"?>
<a:theme xmlns:a="http://schemas.openxmlformats.org/drawingml/2006/main" name="课程介绍">
  <a:themeElements>
    <a:clrScheme name="课程介绍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课程介绍">
      <a:majorFont>
        <a:latin typeface="华文中宋"/>
        <a:ea typeface="华文中宋"/>
        <a:cs typeface=""/>
      </a:majorFont>
      <a:minorFont>
        <a:latin typeface="华文中宋"/>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课程介绍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课程介绍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课程介绍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课程介绍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课程介绍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课程介绍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课程介绍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课程介绍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课程介绍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课程介绍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课程介绍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课程介绍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02">
  <a:themeElements>
    <a:clrScheme name="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2">
      <a:majorFont>
        <a:latin typeface="华文中宋"/>
        <a:ea typeface="华文中宋"/>
        <a:cs typeface=""/>
      </a:majorFont>
      <a:minorFont>
        <a:latin typeface="华文中宋"/>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3">
  <a:themeElements>
    <a:clrScheme name="0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3">
      <a:majorFont>
        <a:latin typeface="华文中宋"/>
        <a:ea typeface="华文中宋"/>
        <a:cs typeface=""/>
      </a:majorFont>
      <a:minorFont>
        <a:latin typeface="华文中宋"/>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0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04">
  <a:themeElements>
    <a:clrScheme name="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4">
      <a:majorFont>
        <a:latin typeface="华文中宋"/>
        <a:ea typeface="华文中宋"/>
        <a:cs typeface=""/>
      </a:majorFont>
      <a:minorFont>
        <a:latin typeface="华文中宋"/>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05">
  <a:themeElements>
    <a:clrScheme name="0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5">
      <a:majorFont>
        <a:latin typeface="华文中宋"/>
        <a:ea typeface="华文中宋"/>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0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06">
  <a:themeElements>
    <a:clrScheme name="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6">
      <a:majorFont>
        <a:latin typeface="华文中宋"/>
        <a:ea typeface="华文中宋"/>
        <a:cs typeface=""/>
      </a:majorFont>
      <a:minorFont>
        <a:latin typeface="华文中宋"/>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10116</Words>
  <Application>WPS 演示</Application>
  <PresentationFormat>全屏显示(4:3)</PresentationFormat>
  <Paragraphs>912</Paragraphs>
  <Slides>87</Slides>
  <Notes>19</Notes>
  <HiddenSlides>0</HiddenSlides>
  <MMClips>0</MMClips>
  <ScaleCrop>false</ScaleCrop>
  <HeadingPairs>
    <vt:vector size="6" baseType="variant">
      <vt:variant>
        <vt:lpstr>已用的字体</vt:lpstr>
      </vt:variant>
      <vt:variant>
        <vt:i4>7</vt:i4>
      </vt:variant>
      <vt:variant>
        <vt:lpstr>主题</vt:lpstr>
      </vt:variant>
      <vt:variant>
        <vt:i4>6</vt:i4>
      </vt:variant>
      <vt:variant>
        <vt:lpstr>幻灯片标题</vt:lpstr>
      </vt:variant>
      <vt:variant>
        <vt:i4>87</vt:i4>
      </vt:variant>
    </vt:vector>
  </HeadingPairs>
  <TitlesOfParts>
    <vt:vector size="100" baseType="lpstr">
      <vt:lpstr>Arial</vt:lpstr>
      <vt:lpstr>宋体</vt:lpstr>
      <vt:lpstr>Wingdings</vt:lpstr>
      <vt:lpstr>华文中宋</vt:lpstr>
      <vt:lpstr>微软雅黑</vt:lpstr>
      <vt:lpstr>Arial Unicode MS</vt:lpstr>
      <vt:lpstr>Times New Roman</vt:lpstr>
      <vt:lpstr>课程介绍</vt:lpstr>
      <vt:lpstr>02</vt:lpstr>
      <vt:lpstr>03</vt:lpstr>
      <vt:lpstr>04</vt:lpstr>
      <vt:lpstr>05</vt:lpstr>
      <vt:lpstr>06</vt:lpstr>
      <vt:lpstr>第三章  Shell命令</vt:lpstr>
      <vt:lpstr>Shell命令</vt:lpstr>
      <vt:lpstr>3.1.2 Shell功能</vt:lpstr>
      <vt:lpstr>3.1.3 Shell命令提示符</vt:lpstr>
      <vt:lpstr>3.1.4 Shell命令格式</vt:lpstr>
      <vt:lpstr>3.1.5 命令补全功能</vt:lpstr>
      <vt:lpstr>3.1.6 历史表文件.bash_history </vt:lpstr>
      <vt:lpstr>3.1.7 获取联机帮助</vt:lpstr>
      <vt:lpstr>3.1.7 获取联机帮助</vt:lpstr>
      <vt:lpstr>3.2 文件操作基本命令</vt:lpstr>
      <vt:lpstr>3.2 文件操作基本命令</vt:lpstr>
      <vt:lpstr>3.2 文件操作基本命令</vt:lpstr>
      <vt:lpstr>3.2 文件操作基本命令</vt:lpstr>
      <vt:lpstr>3.2 文件操作基本命令</vt:lpstr>
      <vt:lpstr>3.2 文件操作基本命令</vt:lpstr>
      <vt:lpstr>3.2 文件操作基本命令</vt:lpstr>
      <vt:lpstr>PowerPoint 演示文稿</vt:lpstr>
      <vt:lpstr>3.2 文件操作基本命令</vt:lpstr>
      <vt:lpstr>3.2 文件操作基本命令</vt:lpstr>
      <vt:lpstr>3.2 文件操作基本命令</vt:lpstr>
      <vt:lpstr>3.2 文件操作基本命令</vt:lpstr>
      <vt:lpstr>3.2 文件操作基本命令</vt:lpstr>
      <vt:lpstr>3.2 文件操作基本命令</vt:lpstr>
      <vt:lpstr>3.2 文件操作基本命令</vt:lpstr>
      <vt:lpstr>3.2 文件操作基本命令</vt:lpstr>
      <vt:lpstr>3.2 文件操作基本命令</vt:lpstr>
      <vt:lpstr>2、文件系统类型</vt:lpstr>
      <vt:lpstr>1、基本目录</vt:lpstr>
      <vt:lpstr>PowerPoint 演示文稿</vt:lpstr>
      <vt:lpstr>1、基本目录</vt:lpstr>
      <vt:lpstr>1、基本目录</vt:lpstr>
      <vt:lpstr>1、基本目录</vt:lpstr>
      <vt:lpstr>1、基本目录</vt:lpstr>
      <vt:lpstr>1、基本目录</vt:lpstr>
      <vt:lpstr>1、基本目录</vt:lpstr>
      <vt:lpstr>1、查看硬盘及分区信息</vt:lpstr>
      <vt:lpstr>2、挂载分区</vt:lpstr>
      <vt:lpstr>2、挂载分区</vt:lpstr>
      <vt:lpstr>（2）挂载分区</vt:lpstr>
      <vt:lpstr>（2）挂载分区</vt:lpstr>
      <vt:lpstr>挂载命令</vt:lpstr>
      <vt:lpstr>卸载命令</vt:lpstr>
      <vt:lpstr>卸载命令</vt:lpstr>
      <vt:lpstr>卸载命令</vt:lpstr>
      <vt:lpstr>2、使用adduser添加用户</vt:lpstr>
      <vt:lpstr>xx</vt:lpstr>
      <vt:lpstr>xx</vt:lpstr>
      <vt:lpstr>3.6 系统相关基本命令</vt:lpstr>
      <vt:lpstr>xx</vt:lpstr>
      <vt:lpstr>3.6 系统相关基本命令</vt:lpstr>
      <vt:lpstr>3.3 文件显示命令</vt:lpstr>
      <vt:lpstr>3.3 文件显示命令</vt:lpstr>
      <vt:lpstr>3.4 文本搜索命令</vt:lpstr>
      <vt:lpstr>3.5 文件查找命令</vt:lpstr>
      <vt:lpstr>3.5 文件查找命令</vt:lpstr>
      <vt:lpstr>7．文件查找命令</vt:lpstr>
      <vt:lpstr>1、显示访问权限</vt:lpstr>
      <vt:lpstr>1、显示访问权限</vt:lpstr>
      <vt:lpstr>1、显示访问权限</vt:lpstr>
      <vt:lpstr>2、改变访问权限</vt:lpstr>
      <vt:lpstr>2、改变访问权限</vt:lpstr>
      <vt:lpstr>2、改变访问权限</vt:lpstr>
      <vt:lpstr>2、改变访问权限</vt:lpstr>
      <vt:lpstr>数字方式权限表达式转换</vt:lpstr>
      <vt:lpstr>4、改变文件的所有权限</vt:lpstr>
      <vt:lpstr>4、改变文件的所有权限</vt:lpstr>
      <vt:lpstr>3.6 系统相关基本命令</vt:lpstr>
      <vt:lpstr>11．输入、输出命令</vt:lpstr>
      <vt:lpstr>3.8 管道</vt:lpstr>
      <vt:lpstr>4.5 Shell归档和压缩工具</vt:lpstr>
      <vt:lpstr>4.5 Shell归档和压缩工具</vt:lpstr>
      <vt:lpstr>4.5 Shell归档和压缩工具</vt:lpstr>
      <vt:lpstr>4.5 Shell归档和压缩工具</vt:lpstr>
      <vt:lpstr>4.5 Shell归档和压缩工具</vt:lpstr>
      <vt:lpstr>1、ps监视进程工具</vt:lpstr>
      <vt:lpstr>2、top监视系统任务</vt:lpstr>
      <vt:lpstr>3、终止进程</vt:lpstr>
      <vt:lpstr>1、软件包的类型</vt:lpstr>
      <vt:lpstr>8.3.2 使用apt管理软件包</vt:lpstr>
      <vt:lpstr>8.3.2 使用apt管理软件包</vt:lpstr>
      <vt:lpstr>8.3.3 使用dpkg管理软件包</vt:lpstr>
      <vt:lpstr>xx</vt:lpstr>
      <vt:lpstr>xx</vt:lpstr>
      <vt:lpstr>8.4.1 网络配置</vt:lpstr>
      <vt:lpstr>8.4.1 网络配置</vt:lpstr>
      <vt:lpstr>PowerPoint 演示文稿</vt:lpstr>
      <vt:lpstr>8.4.1 网络配置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zxf</dc:creator>
  <cp:lastModifiedBy>大牛</cp:lastModifiedBy>
  <cp:revision>5153</cp:revision>
  <cp:lastPrinted>2113-01-01T00:00:00Z</cp:lastPrinted>
  <dcterms:created xsi:type="dcterms:W3CDTF">2113-01-01T00:00:00Z</dcterms:created>
  <dcterms:modified xsi:type="dcterms:W3CDTF">2022-09-05T13:57:03Z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8F0CB0D020C048CA87022AC509C2C599</vt:lpwstr>
  </property>
  <property fmtid="{D5CDD505-2E9C-101B-9397-08002B2CF9AE}" pid="4" name="KSOProductBuildVer">
    <vt:lpwstr>2052-11.1.0.12313</vt:lpwstr>
  </property>
</Properties>
</file>