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5" r:id="rId5"/>
    <p:sldMasterId id="2147483697" r:id="rId6"/>
    <p:sldMasterId id="2147483709" r:id="rId7"/>
    <p:sldMasterId id="2147483721" r:id="rId8"/>
  </p:sldMasterIdLst>
  <p:notesMasterIdLst>
    <p:notesMasterId r:id="rId20"/>
  </p:notesMasterIdLst>
  <p:sldIdLst>
    <p:sldId id="305" r:id="rId9"/>
    <p:sldId id="262" r:id="rId10"/>
    <p:sldId id="308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4EF"/>
    <a:srgbClr val="F0EC9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1" autoAdjust="0"/>
    <p:restoredTop sz="94270" autoAdjust="0"/>
  </p:normalViewPr>
  <p:slideViewPr>
    <p:cSldViewPr>
      <p:cViewPr varScale="1">
        <p:scale>
          <a:sx n="69" d="100"/>
          <a:sy n="69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单击此处编辑母版文本样式</a:t>
            </a:r>
            <a:endParaRPr lang="en-US" noProof="0"/>
          </a:p>
          <a:p>
            <a:pPr lvl="1"/>
            <a:r>
              <a:rPr lang="en-US" noProof="0"/>
              <a:t>第二级</a:t>
            </a:r>
            <a:endParaRPr lang="en-US" noProof="0"/>
          </a:p>
          <a:p>
            <a:pPr lvl="2"/>
            <a:r>
              <a:rPr lang="en-US" noProof="0"/>
              <a:t>第三级</a:t>
            </a:r>
            <a:endParaRPr lang="en-US" noProof="0"/>
          </a:p>
          <a:p>
            <a:pPr lvl="3"/>
            <a:r>
              <a:rPr lang="en-US" noProof="0"/>
              <a:t>第四级</a:t>
            </a:r>
            <a:endParaRPr lang="en-US" noProof="0"/>
          </a:p>
          <a:p>
            <a:pPr lvl="4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25B55A6A-E7AA-4236-8780-F14E505D6EB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B9B54-DA9B-4C46-821D-518FD4DB97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C1EAF-7DDF-495E-B838-111FAA0201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DEFCD-47F8-4006-9DF6-66EA0E64B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9E746-B832-4760-B6CA-D4EAE2ECD1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E67C6-73D8-45AA-BFE2-3B3F6AE0FC9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DDA11-B7FF-44B8-A98C-1AEFB57A1B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B6AD0-AFAD-49DD-A737-B014AD631A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5DDDC-FDB5-4F97-9634-5136067B07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C8E34-77AE-4E11-81EC-4BC8EE95F8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63E77-A7F5-4A7B-9F09-B3591F8EBC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4FA26-20E7-4359-91C6-5C976D4A10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B3A0B-4790-488C-A2CB-F6FD698928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66937-198E-4871-A5B4-C2045DDCCF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9FC2D-A2F1-49D2-A373-E0874FFA2FF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D4316-2BAD-481F-BA81-93068143CC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F7D24-1201-497B-B054-C40910ED51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66275-E4E9-452F-BE64-EA4012E5A7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5D9D5-0552-44C6-8CA5-2A63ACF1DC0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AB9B4-272E-41BA-A293-9DC75E8B60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1C6FA-F707-45CA-9DE1-1CE5FD6327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F17B6-E79F-410D-A3BD-B93BDD45AC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FFE82-0397-41E5-B31E-BF2A99DF9D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7A4CE-C492-4A4D-9CB2-41A402E1F1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BC12A-9298-4001-BED7-FB8F1372DD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EF64-4484-4CED-BEB7-5C68306887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F2AE1-41AC-4F4A-87FA-D9C4A1DFCD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82DBD-CE9D-45DE-8DE2-4031319264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26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7C0B802-5A60-42B5-A795-E63C92A4B9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6307F-E27F-458F-A223-0E1FFA24AE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850F4-B953-44D2-9534-A1A5785CF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340B0-BABA-4D31-AE6D-77277F25B9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BBD6E-8728-4620-8539-F1EA984B00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9E0A8-52B0-4792-A5EE-BF4D01D56F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36221-9B13-4371-ABC6-209DEDB825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2BA63-AD72-4B84-8E31-0D6FDCF2D0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D02A8-AFD7-42DA-8A66-9FF774F1A0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18163-395D-4EFF-B1BD-576EDF987C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DBBAC-E13F-443A-BD26-09C7D3C069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EBF4C-4120-4785-BF30-67CD929D5E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40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40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84DB2-B4AC-4037-9B9F-F647B2B40B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BF62F-2FD5-4A45-80A1-C2AB0BC328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9E8FF-DAC1-46D2-81F9-15D9018F44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1FCAE-7D88-4FBD-A977-55383C0E0B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15621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48500" y="2209800"/>
            <a:ext cx="15621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D0904-F4AB-406B-ADEB-AB5103F8DE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3711F-7B55-4386-98E9-4E47445C96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492A1-A3DB-4539-9EEF-4EEBB5F175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972D7-B567-4AB5-AADD-2D96DC23BE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A57FD-B3CE-4ADB-A309-C74B7C6328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D97CB-C5DA-4F23-8326-D3E156009D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181DE-5D0C-4C71-AB38-F30945E8CA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0ACE2-B0BD-4FEF-8E1E-4B54559392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18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18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3C6C9-CFDF-400B-B4BA-99672DEDA0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912E0-D0E2-48FA-B7B8-2C113035AB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B5ED5-204C-4A1C-9671-FA0E8AF799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3B9F-1B39-4739-8F6A-11B0ADD330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58F2B-66FE-45FB-8A41-B283032ED0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7242C-4468-4032-916F-6A03937E9A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49A45-4023-4B1F-947D-17C77325F9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9C6EB-C0E5-4106-92C6-E4CA4A7FCA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E72C7-1BC0-481B-8246-7B9B039E1C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F927D-DFB1-4FE3-9E21-918FFA547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17965-8F7C-48A6-A02B-CF6D3A9972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1B1AA-DEDD-474A-BF00-4BFF6B9239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08BA7-B27C-4D2F-A745-888E9AA737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4070D-01CC-414D-8FCC-D8CFFFD3B9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D0FEC-E6F2-4597-B2E1-6A5854DE2B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FE1C0-3520-4C70-BBAA-BBE10CA42E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1CCC9-3C98-4EEE-8E98-5CBF7C27A0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FE683-B7BD-491F-9D9F-4359524212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0F4DC-C708-4DF8-9D77-52545237B4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6010D3-067D-4A7F-BDA1-4DFB910E9B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26BCE-91CE-4709-A50A-5B91EB4727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C28C3-A316-46C5-AEAD-E87FD8ADF5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597D8-0D8F-4BA5-B074-CA7CD94066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E0F29-3CCA-4E0E-8A64-ABB2B425C6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1336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F3EEE-7A2B-4601-BE6F-6D755C1008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7D02F-C8DF-477B-8D21-1A55501721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50FEF-CC22-4E0E-91AD-D730962857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4" Type="http://schemas.openxmlformats.org/officeDocument/2006/relationships/theme" Target="../theme/theme5.xml"/><Relationship Id="rId13" Type="http://schemas.openxmlformats.org/officeDocument/2006/relationships/image" Target="../media/image1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3" Type="http://schemas.openxmlformats.org/officeDocument/2006/relationships/theme" Target="../theme/theme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课程介绍</a:t>
            </a:r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目的：</a:t>
            </a:r>
            <a:endParaRPr lang="zh-CN" altLang="en-US"/>
          </a:p>
          <a:p>
            <a:pPr lvl="0"/>
            <a:r>
              <a:rPr lang="zh-CN" altLang="en-US"/>
              <a:t>内容：</a:t>
            </a:r>
            <a:endParaRPr lang="zh-CN" altLang="en-US"/>
          </a:p>
          <a:p>
            <a:pPr lvl="0"/>
            <a:r>
              <a:rPr lang="zh-CN" altLang="en-US"/>
              <a:t>重点：</a:t>
            </a:r>
            <a:endParaRPr lang="zh-CN" altLang="en-US"/>
          </a:p>
          <a:p>
            <a:pPr lvl="0"/>
            <a:r>
              <a:rPr lang="zh-CN" altLang="en-US"/>
              <a:t>难点：</a:t>
            </a:r>
            <a:endParaRPr lang="zh-CN" altLang="en-US"/>
          </a:p>
        </p:txBody>
      </p:sp>
      <p:sp>
        <p:nvSpPr>
          <p:cNvPr id="69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95C4930A-752E-47BB-A68E-CFF266154303}" type="slidenum">
              <a:rPr lang="en-US" altLang="zh-CN"/>
            </a:fld>
            <a:endParaRPr lang="en-US" altLang="zh-CN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章标题</a:t>
            </a:r>
            <a:endParaRPr lang="zh-CN" alt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单击此处编辑母版文本样式</a:t>
            </a:r>
            <a:endParaRPr lang="en-US" altLang="zh-CN"/>
          </a:p>
        </p:txBody>
      </p:sp>
      <p:sp>
        <p:nvSpPr>
          <p:cNvPr id="6359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59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C10820B9-09A8-4253-AD04-2C87F525FC1B}" type="slidenum">
              <a:rPr lang="en-US" altLang="zh-CN"/>
            </a:fld>
            <a:endParaRPr lang="en-US" altLang="zh-CN"/>
          </a:p>
        </p:txBody>
      </p:sp>
      <p:pic>
        <p:nvPicPr>
          <p:cNvPr id="2056" name="Picture 8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一级标题</a:t>
            </a:r>
            <a:endParaRPr lang="zh-CN" alt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二级标题</a:t>
            </a:r>
            <a:endParaRPr lang="zh-CN" altLang="en-US"/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64A1DFFE-6B90-4481-A6E4-E9CB7EF10BAA}" type="slidenum">
              <a:rPr lang="en-US" altLang="zh-CN"/>
            </a:fld>
            <a:endParaRPr lang="en-US" altLang="zh-CN"/>
          </a:p>
        </p:txBody>
      </p:sp>
      <p:pic>
        <p:nvPicPr>
          <p:cNvPr id="308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 </a:t>
            </a:r>
            <a:r>
              <a:rPr lang="zh-CN" altLang="en-US"/>
              <a:t>二级标题</a:t>
            </a:r>
            <a:endParaRPr lang="zh-CN" alt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正文内容</a:t>
            </a:r>
            <a:endParaRPr lang="zh-CN" altLang="en-US"/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79739F9F-371D-4F10-8F6F-D608921BC5C9}" type="slidenum">
              <a:rPr lang="en-US" altLang="zh-CN"/>
            </a:fld>
            <a:endParaRPr lang="en-US" altLang="zh-CN"/>
          </a:p>
        </p:txBody>
      </p:sp>
      <p:pic>
        <p:nvPicPr>
          <p:cNvPr id="4104" name="Picture 8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范例：</a:t>
            </a:r>
            <a:endParaRPr lang="zh-CN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0" y="2209800"/>
            <a:ext cx="327660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应用知识点</a:t>
            </a:r>
            <a:endParaRPr lang="zh-CN" altLang="en-US"/>
          </a:p>
          <a:p>
            <a:pPr lvl="1"/>
            <a:r>
              <a:rPr lang="zh-CN" altLang="en-US"/>
              <a:t>知识点</a:t>
            </a:r>
            <a:endParaRPr lang="zh-CN" altLang="en-US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1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C7458BF9-3FF9-4015-9B40-73290DD13AAE}" type="slidenum">
              <a:rPr lang="en-US" altLang="zh-CN"/>
            </a:fld>
            <a:endParaRPr lang="en-US" altLang="zh-CN"/>
          </a:p>
        </p:txBody>
      </p:sp>
      <p:sp>
        <p:nvSpPr>
          <p:cNvPr id="581641" name="Text Box 9"/>
          <p:cNvSpPr txBox="1">
            <a:spLocks noChangeArrowheads="1"/>
          </p:cNvSpPr>
          <p:nvPr userDrawn="1"/>
        </p:nvSpPr>
        <p:spPr bwMode="auto">
          <a:xfrm>
            <a:off x="838200" y="5867400"/>
            <a:ext cx="25146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600">
                <a:latin typeface="Arial" panose="020B0604020202020204" pitchFamily="34" charset="0"/>
                <a:ea typeface="华文中宋" panose="02010600040101010101" pitchFamily="2" charset="-122"/>
              </a:rPr>
              <a:t>范例效果</a:t>
            </a:r>
            <a:endParaRPr lang="zh-CN" altLang="en-US" sz="160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pic>
        <p:nvPicPr>
          <p:cNvPr id="5129" name="Picture 10" descr="未标题-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1242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单元小结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小结内容</a:t>
            </a:r>
            <a:endParaRPr lang="zh-CN" altLang="en-US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9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1E0B9320-2163-4AC3-8259-602FF82C8A97}" type="slidenum">
              <a:rPr lang="en-US" altLang="zh-CN"/>
            </a:fld>
            <a:endParaRPr lang="en-US" altLang="zh-CN"/>
          </a:p>
        </p:txBody>
      </p:sp>
      <p:pic>
        <p:nvPicPr>
          <p:cNvPr id="6152" name="Picture 8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思考与练习</a:t>
            </a:r>
            <a:endParaRPr lang="zh-CN" alt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一、选择题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00D84CB4-100F-4475-AAFF-60FCBD9FA942}" type="slidenum">
              <a:rPr lang="en-US" altLang="zh-CN"/>
            </a:fld>
            <a:endParaRPr lang="en-US" altLang="zh-CN"/>
          </a:p>
        </p:txBody>
      </p:sp>
      <p:pic>
        <p:nvPicPr>
          <p:cNvPr id="7176" name="Picture 8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hyperlink" Target="http://www.vim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2.3</a:t>
            </a:r>
            <a:r>
              <a:rPr lang="zh-CN" altLang="en-US" dirty="0"/>
              <a:t>  </a:t>
            </a:r>
            <a:r>
              <a:rPr lang="en-US" altLang="zh-CN" dirty="0"/>
              <a:t>VI</a:t>
            </a:r>
            <a:r>
              <a:rPr lang="zh-CN" altLang="en-US" dirty="0"/>
              <a:t>编辑器</a:t>
            </a:r>
            <a:endParaRPr lang="zh-CN" alt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86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2.3.3  命令模式命令</a:t>
            </a:r>
          </a:p>
        </p:txBody>
      </p:sp>
      <p:graphicFrame>
        <p:nvGraphicFramePr>
          <p:cNvPr id="115785" name="Group 73"/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7772400" cy="2727960"/>
        </p:xfrm>
        <a:graphic>
          <a:graphicData uri="http://schemas.openxmlformats.org/drawingml/2006/table">
            <a:tbl>
              <a:tblPr/>
              <a:tblGrid>
                <a:gridCol w="2616200"/>
                <a:gridCol w="5156200"/>
              </a:tblGrid>
              <a:tr h="711200">
                <a:tc gridSpan="2"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其他命令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318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ctrl+g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在窗口的最后一行显示总行数和当前行数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复原功能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ctrl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+r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可以恢复对使用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命令的操作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查括号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ZZ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保存、退出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2.3.4  底行模式命令</a:t>
            </a:r>
            <a:endParaRPr dirty="0"/>
          </a:p>
        </p:txBody>
      </p:sp>
      <p:graphicFrame>
        <p:nvGraphicFramePr>
          <p:cNvPr id="122066" name="Group 210"/>
          <p:cNvGraphicFramePr>
            <a:graphicFrameLocks noGrp="1"/>
          </p:cNvGraphicFramePr>
          <p:nvPr>
            <p:ph idx="1"/>
          </p:nvPr>
        </p:nvGraphicFramePr>
        <p:xfrm>
          <a:off x="762000" y="1295400"/>
          <a:ext cx="7772400" cy="3566160"/>
        </p:xfrm>
        <a:graphic>
          <a:graphicData uri="http://schemas.openxmlformats.org/drawingml/2006/table">
            <a:tbl>
              <a:tblPr/>
              <a:tblGrid>
                <a:gridCol w="2768600"/>
                <a:gridCol w="5003800"/>
              </a:tblGrid>
              <a:tr h="2397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 filename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94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新建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94"/>
                    </a:solidFill>
                  </a:tcPr>
                </a:tc>
              </a:tr>
              <a:tr h="2381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  filename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94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打开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94"/>
                    </a:solidFill>
                  </a:tcPr>
                </a:tc>
              </a:tr>
              <a:tr h="2397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  [filename]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94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保存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94"/>
                    </a:solidFill>
                  </a:tcPr>
                </a:tc>
              </a:tr>
              <a:tr h="2397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E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退出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EF"/>
                    </a:solidFill>
                  </a:tcPr>
                </a:tc>
              </a:tr>
              <a:tr h="2381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E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强制退出不保存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EF"/>
                    </a:solidFill>
                  </a:tcPr>
                </a:tc>
              </a:tr>
              <a:tr h="2397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wq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E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保存退出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EF"/>
                    </a:solidFill>
                  </a:tcPr>
                </a:tc>
              </a:tr>
              <a:tr h="2397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 nu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加入行号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 nonu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取消行号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 list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显示制表符（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^I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）和行尾符号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37"/>
          <p:cNvGraphicFramePr/>
          <p:nvPr/>
        </p:nvGraphicFramePr>
        <p:xfrm>
          <a:off x="762000" y="4861560"/>
          <a:ext cx="7772400" cy="1097280"/>
        </p:xfrm>
        <a:graphic>
          <a:graphicData uri="http://schemas.openxmlformats.org/drawingml/2006/table">
            <a:tbl>
              <a:tblPr/>
              <a:tblGrid>
                <a:gridCol w="2768600"/>
                <a:gridCol w="5003800"/>
              </a:tblGrid>
              <a:tr h="35020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？或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查找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 noic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 ic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查找时不忽略大小写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查找时忽略大小写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2.3.1  vi编辑器简介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</a:t>
            </a:r>
            <a:r>
              <a:rPr lang="zh-CN" altLang="en-US" dirty="0"/>
              <a:t>的第一个版本由</a:t>
            </a:r>
            <a:r>
              <a:rPr lang="en-US" altLang="zh-CN" dirty="0"/>
              <a:t>Bram </a:t>
            </a:r>
            <a:r>
              <a:rPr lang="en-US" altLang="zh-CN" dirty="0" err="1"/>
              <a:t>Moolenaar</a:t>
            </a:r>
            <a:r>
              <a:rPr lang="en-US" altLang="zh-CN" dirty="0"/>
              <a:t>[</a:t>
            </a:r>
            <a:r>
              <a:rPr lang="zh-CN" altLang="en-US" dirty="0"/>
              <a:t>布莱姆</a:t>
            </a:r>
            <a:r>
              <a:rPr lang="en-US" altLang="zh-CN" dirty="0"/>
              <a:t>·</a:t>
            </a:r>
            <a:r>
              <a:rPr lang="zh-CN" altLang="en-US" dirty="0"/>
              <a:t>米勒</a:t>
            </a:r>
            <a:r>
              <a:rPr lang="en-US" altLang="zh-CN" dirty="0"/>
              <a:t>]</a:t>
            </a:r>
            <a:r>
              <a:rPr lang="zh-CN" altLang="en-US" dirty="0"/>
              <a:t>在</a:t>
            </a:r>
            <a:r>
              <a:rPr lang="en-US" altLang="zh-CN" dirty="0"/>
              <a:t>1991</a:t>
            </a:r>
            <a:r>
              <a:rPr lang="zh-CN" altLang="en-US" dirty="0"/>
              <a:t>年发布，最初的简称是</a:t>
            </a:r>
            <a:r>
              <a:rPr lang="en-US" altLang="zh-CN" dirty="0"/>
              <a:t>vi </a:t>
            </a:r>
            <a:r>
              <a:rPr lang="en-US" altLang="zh-CN" dirty="0" err="1"/>
              <a:t>IMitation</a:t>
            </a:r>
            <a:r>
              <a:rPr lang="zh-CN" altLang="en-US" dirty="0"/>
              <a:t>，随着功能的不断增加，名称正式改成了</a:t>
            </a:r>
            <a:r>
              <a:rPr lang="en-US" altLang="zh-CN" dirty="0"/>
              <a:t>vi </a:t>
            </a:r>
            <a:r>
              <a:rPr lang="en-US" altLang="zh-CN" dirty="0" err="1"/>
              <a:t>IMproved</a:t>
            </a:r>
            <a:r>
              <a:rPr lang="zh-CN" altLang="en-US" dirty="0"/>
              <a:t>，现在是在开放源代码方式下发行的自由软件。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vi</a:t>
            </a:r>
            <a:r>
              <a:rPr lang="zh-CN" altLang="en-US" dirty="0"/>
              <a:t>原义是</a:t>
            </a:r>
            <a:r>
              <a:rPr lang="en-US" altLang="zh-CN" dirty="0"/>
              <a:t>visual interface</a:t>
            </a:r>
            <a:r>
              <a:rPr lang="zh-CN" altLang="en-US" dirty="0"/>
              <a:t>，是一个运行在</a:t>
            </a:r>
            <a:r>
              <a:rPr lang="en-US" altLang="zh-CN" dirty="0"/>
              <a:t>TUI</a:t>
            </a:r>
            <a:r>
              <a:rPr lang="zh-CN" altLang="en-US" dirty="0"/>
              <a:t>下的全屏幕编辑器。在</a:t>
            </a:r>
            <a:r>
              <a:rPr lang="en-US" altLang="zh-CN" dirty="0"/>
              <a:t>Linux</a:t>
            </a:r>
            <a:r>
              <a:rPr lang="zh-CN" altLang="en-US" dirty="0"/>
              <a:t>中所用到的</a:t>
            </a:r>
            <a:r>
              <a:rPr lang="en-US" altLang="zh-CN" dirty="0"/>
              <a:t>vi</a:t>
            </a:r>
            <a:r>
              <a:rPr lang="zh-CN" altLang="en-US" dirty="0"/>
              <a:t>叫做</a:t>
            </a:r>
            <a:r>
              <a:rPr lang="en-US" altLang="zh-CN" dirty="0"/>
              <a:t>vim</a:t>
            </a:r>
            <a:r>
              <a:rPr lang="zh-CN" altLang="en-US" dirty="0"/>
              <a:t>（即</a:t>
            </a:r>
            <a:r>
              <a:rPr lang="en-US" altLang="zh-CN" dirty="0"/>
              <a:t>vi Improved</a:t>
            </a:r>
            <a:r>
              <a:rPr lang="zh-CN" altLang="en-US" dirty="0"/>
              <a:t>）。使用</a:t>
            </a:r>
            <a:r>
              <a:rPr lang="en-US" altLang="zh-CN" dirty="0"/>
              <a:t>vi</a:t>
            </a:r>
            <a:r>
              <a:rPr lang="zh-CN" altLang="en-US" dirty="0"/>
              <a:t>的好处，通用性：在所有的</a:t>
            </a:r>
            <a:r>
              <a:rPr lang="en-US" altLang="zh-CN" dirty="0"/>
              <a:t>Unix</a:t>
            </a:r>
            <a:r>
              <a:rPr lang="zh-CN" altLang="en-US" dirty="0"/>
              <a:t>和类</a:t>
            </a:r>
            <a:r>
              <a:rPr lang="en-US" altLang="zh-CN" dirty="0"/>
              <a:t>Unix</a:t>
            </a:r>
            <a:r>
              <a:rPr lang="zh-CN" altLang="en-US" dirty="0"/>
              <a:t>系统中都有</a:t>
            </a:r>
            <a:r>
              <a:rPr lang="en-US" altLang="zh-CN" dirty="0"/>
              <a:t>vi</a:t>
            </a:r>
            <a:r>
              <a:rPr lang="zh-CN" altLang="en-US" dirty="0"/>
              <a:t>编辑器；功能强：可实现各种编辑功能。（有关</a:t>
            </a:r>
            <a:r>
              <a:rPr lang="en-US" altLang="zh-CN" dirty="0"/>
              <a:t>vi</a:t>
            </a:r>
            <a:r>
              <a:rPr lang="zh-CN" altLang="en-US" dirty="0"/>
              <a:t>：</a:t>
            </a:r>
            <a:r>
              <a:rPr lang="en-US" altLang="zh-CN" b="1" dirty="0">
                <a:hlinkClick r:id="rId1"/>
              </a:rPr>
              <a:t>http://www.vim.org/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914400" y="16002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 b="0" dirty="0"/>
          </a:p>
          <a:p>
            <a:pPr eaLnBrk="1" hangingPunct="1"/>
            <a:endParaRPr lang="zh-CN" altLang="en-US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2.3.1  vi编辑器简介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8606"/>
            <a:ext cx="8534400" cy="437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2.3.2  vi的操作模式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进入</a:t>
            </a:r>
            <a:r>
              <a:rPr lang="en-US" altLang="zh-CN" dirty="0"/>
              <a:t>vi</a:t>
            </a:r>
            <a:r>
              <a:rPr lang="zh-CN" altLang="en-US" dirty="0"/>
              <a:t>：</a:t>
            </a:r>
            <a:r>
              <a:rPr lang="en-US" altLang="zh-CN" dirty="0"/>
              <a:t>vi [filename]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vi</a:t>
            </a:r>
            <a:r>
              <a:rPr lang="zh-CN" altLang="en-US" dirty="0"/>
              <a:t>有三种操作模式：</a:t>
            </a:r>
            <a:endParaRPr lang="zh-CN" altLang="en-US" dirty="0"/>
          </a:p>
          <a:p>
            <a:endParaRPr lang="zh-CN" altLang="en-US" dirty="0"/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Command mode</a:t>
            </a:r>
            <a:r>
              <a:rPr lang="zh-CN" altLang="en-US" sz="2400" dirty="0">
                <a:latin typeface="Arial" panose="020B0604020202020204" pitchFamily="34" charset="0"/>
              </a:rPr>
              <a:t>：输入各种命令控制光标的移动、删除字符、区段复制等；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Insert     mode</a:t>
            </a:r>
            <a:r>
              <a:rPr lang="zh-CN" altLang="en-US" sz="2400" dirty="0">
                <a:latin typeface="Arial" panose="020B0604020202020204" pitchFamily="34" charset="0"/>
              </a:rPr>
              <a:t>： 文字数据的输入；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Last line mode</a:t>
            </a:r>
            <a:r>
              <a:rPr lang="zh-CN" altLang="en-US" sz="2400" dirty="0">
                <a:latin typeface="Arial" panose="020B0604020202020204" pitchFamily="34" charset="0"/>
              </a:rPr>
              <a:t>： 保存文件、离开</a:t>
            </a:r>
            <a:r>
              <a:rPr lang="en-US" altLang="zh-CN" sz="2400" dirty="0">
                <a:latin typeface="Arial" panose="020B0604020202020204" pitchFamily="34" charset="0"/>
              </a:rPr>
              <a:t>vi</a:t>
            </a:r>
            <a:r>
              <a:rPr lang="zh-CN" altLang="en-US" sz="2400" dirty="0">
                <a:latin typeface="Arial" panose="020B0604020202020204" pitchFamily="34" charset="0"/>
              </a:rPr>
              <a:t>及其他设置，如寻找或取代字符串等。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 vi</a:t>
            </a:r>
            <a:r>
              <a:rPr lang="zh-CN" altLang="en-US"/>
              <a:t>的操作模式</a:t>
            </a: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700213"/>
            <a:ext cx="8134350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2.3.3  命令模式命令</a:t>
            </a:r>
          </a:p>
        </p:txBody>
      </p:sp>
      <p:graphicFrame>
        <p:nvGraphicFramePr>
          <p:cNvPr id="111782" name="Group 166"/>
          <p:cNvGraphicFramePr>
            <a:graphicFrameLocks noGrp="1"/>
          </p:cNvGraphicFramePr>
          <p:nvPr>
            <p:ph idx="1"/>
          </p:nvPr>
        </p:nvGraphicFramePr>
        <p:xfrm>
          <a:off x="886691" y="1905000"/>
          <a:ext cx="7772400" cy="3505200"/>
        </p:xfrm>
        <a:graphic>
          <a:graphicData uri="http://schemas.openxmlformats.org/drawingml/2006/table">
            <a:tbl>
              <a:tblPr/>
              <a:tblGrid>
                <a:gridCol w="762000"/>
                <a:gridCol w="7010400"/>
              </a:tblGrid>
              <a:tr h="517525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进入插入模式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进入编辑状态，在光标前插入字符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进入编辑状态，在光标后追加字符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进入编辑状态，在行首插入字符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进入编辑状态，在行尾追加字符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进入编辑状态，在光标位置下面创建一个新行。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进入编辑状态，在光标位置上面创建一个新行。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6" name="Rectangle 1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2.3.3  命令模式命令</a:t>
            </a:r>
          </a:p>
        </p:txBody>
      </p:sp>
      <p:graphicFrame>
        <p:nvGraphicFramePr>
          <p:cNvPr id="112789" name="Group 149"/>
          <p:cNvGraphicFramePr>
            <a:graphicFrameLocks noGrp="1"/>
          </p:cNvGraphicFramePr>
          <p:nvPr>
            <p:ph idx="1"/>
          </p:nvPr>
        </p:nvGraphicFramePr>
        <p:xfrm>
          <a:off x="762000" y="1295400"/>
          <a:ext cx="7772400" cy="4754880"/>
        </p:xfrm>
        <a:graphic>
          <a:graphicData uri="http://schemas.openxmlformats.org/drawingml/2006/table">
            <a:tbl>
              <a:tblPr/>
              <a:tblGrid>
                <a:gridCol w="1981200"/>
                <a:gridCol w="5791200"/>
              </a:tblGrid>
              <a:tr h="355600">
                <a:tc gridSpan="2"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移动光标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55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光标下移一行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光标上移一行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光标左移一格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光标右移一格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Ctrl + f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向下翻一屏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Ctrl + 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向上翻一屏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Ctrl + d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向下翻半屏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Ctrl + u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向上翻半屏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[n]G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把光标移到第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行，不带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则移到文件尾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光标移到行尾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光标移到行首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50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2.3.3  命令模式命令</a:t>
            </a:r>
          </a:p>
        </p:txBody>
      </p:sp>
      <p:graphicFrame>
        <p:nvGraphicFramePr>
          <p:cNvPr id="113754" name="Group 90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772400" cy="4267200"/>
        </p:xfrm>
        <a:graphic>
          <a:graphicData uri="http://schemas.openxmlformats.org/drawingml/2006/table">
            <a:tbl>
              <a:tblPr/>
              <a:tblGrid>
                <a:gridCol w="1371600"/>
                <a:gridCol w="6400800"/>
              </a:tblGrid>
              <a:tr h="609600">
                <a:tc gridSpan="2"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删除文字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609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删除光标处的字符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删除光标前的字符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         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删除同一行中光标所在位置之后的所有字符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[n]dd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删除从光标开始的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替换当前光标处的字符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替换从光标处开始的一串字符，并进入编辑状态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74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2.3.3  命令模式命令</a:t>
            </a:r>
          </a:p>
        </p:txBody>
      </p:sp>
      <p:graphicFrame>
        <p:nvGraphicFramePr>
          <p:cNvPr id="114779" name="Group 91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772400" cy="3048000"/>
        </p:xfrm>
        <a:graphic>
          <a:graphicData uri="http://schemas.openxmlformats.org/drawingml/2006/table">
            <a:tbl>
              <a:tblPr/>
              <a:tblGrid>
                <a:gridCol w="990600"/>
                <a:gridCol w="6781800"/>
              </a:tblGrid>
              <a:tr h="609600">
                <a:tc gridSpan="2"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复制文字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609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复制光标所在的当前行到内存缓冲区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[n]yy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复制光标所在的当前行及其后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行到内存缓冲区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将缓冲区的内容粘贴到光标的后面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将缓冲区的内容粘贴到光标的前面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NhMTkzOWMyMzNkMmFjN2JjMmZjYzI4ZjM4Y2ZiMDEifQ=="/>
</p:tagLst>
</file>

<file path=ppt/theme/theme1.xml><?xml version="1.0" encoding="utf-8"?>
<a:theme xmlns:a="http://schemas.openxmlformats.org/drawingml/2006/main" name="课程介绍">
  <a:themeElements>
    <a:clrScheme name="课程介绍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课程介绍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课程介绍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">
  <a:themeElements>
    <a:clrScheme name="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1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2">
  <a:themeElements>
    <a:clrScheme name="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2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03">
  <a:themeElements>
    <a:clrScheme name="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3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05">
  <a:themeElements>
    <a:clrScheme name="0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5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06">
  <a:themeElements>
    <a:clrScheme name="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6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演示</Application>
  <PresentationFormat>全屏显示(4:3)</PresentationFormat>
  <Paragraphs>231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华文中宋</vt:lpstr>
      <vt:lpstr>Times New Roman</vt:lpstr>
      <vt:lpstr>黑体</vt:lpstr>
      <vt:lpstr>Courier New</vt:lpstr>
      <vt:lpstr>微软雅黑</vt:lpstr>
      <vt:lpstr>Arial Unicode MS</vt:lpstr>
      <vt:lpstr>课程介绍</vt:lpstr>
      <vt:lpstr>01</vt:lpstr>
      <vt:lpstr>02</vt:lpstr>
      <vt:lpstr>03</vt:lpstr>
      <vt:lpstr>04</vt:lpstr>
      <vt:lpstr>05</vt:lpstr>
      <vt:lpstr>06</vt:lpstr>
      <vt:lpstr>第五章  VI编辑器</vt:lpstr>
      <vt:lpstr>5.1 vi编辑器简介</vt:lpstr>
      <vt:lpstr>5.1 vi编辑器简介</vt:lpstr>
      <vt:lpstr>5.2  vi的操作模式 </vt:lpstr>
      <vt:lpstr>5.2  vi的操作模式</vt:lpstr>
      <vt:lpstr>5.3  Command mode命令介绍 </vt:lpstr>
      <vt:lpstr>5.3  Command mode命令介绍</vt:lpstr>
      <vt:lpstr>5.3  Command mode命令介绍</vt:lpstr>
      <vt:lpstr>5.3  Command mode命令介绍</vt:lpstr>
      <vt:lpstr>5.3  Command mode命令介绍</vt:lpstr>
      <vt:lpstr>5.4  Last line mode命令介绍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Qiang</dc:creator>
  <cp:lastModifiedBy>大牛</cp:lastModifiedBy>
  <cp:revision>4828</cp:revision>
  <cp:lastPrinted>2113-01-01T00:00:00Z</cp:lastPrinted>
  <dcterms:created xsi:type="dcterms:W3CDTF">2113-01-01T00:00:00Z</dcterms:created>
  <dcterms:modified xsi:type="dcterms:W3CDTF">2022-09-05T14:00:50Z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DED6A5A61B454172946C17F4BE67B1D9</vt:lpwstr>
  </property>
  <property fmtid="{D5CDD505-2E9C-101B-9397-08002B2CF9AE}" pid="4" name="KSOProductBuildVer">
    <vt:lpwstr>2052-11.1.0.12313</vt:lpwstr>
  </property>
</Properties>
</file>