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  <p:sldMasterId id="2147483685" r:id="rId5"/>
    <p:sldMasterId id="2147483697" r:id="rId6"/>
    <p:sldMasterId id="2147483709" r:id="rId7"/>
  </p:sldMasterIdLst>
  <p:notesMasterIdLst>
    <p:notesMasterId r:id="rId9"/>
  </p:notesMasterIdLst>
  <p:sldIdLst>
    <p:sldId id="260" r:id="rId8"/>
    <p:sldId id="268" r:id="rId10"/>
    <p:sldId id="344" r:id="rId11"/>
    <p:sldId id="345" r:id="rId12"/>
    <p:sldId id="346" r:id="rId13"/>
    <p:sldId id="314" r:id="rId14"/>
    <p:sldId id="315" r:id="rId15"/>
    <p:sldId id="347" r:id="rId16"/>
    <p:sldId id="351" r:id="rId17"/>
    <p:sldId id="348" r:id="rId18"/>
    <p:sldId id="349" r:id="rId19"/>
    <p:sldId id="350" r:id="rId20"/>
    <p:sldId id="313" r:id="rId21"/>
    <p:sldId id="317" r:id="rId22"/>
    <p:sldId id="316" r:id="rId23"/>
    <p:sldId id="353" r:id="rId24"/>
    <p:sldId id="322" r:id="rId25"/>
    <p:sldId id="354" r:id="rId26"/>
    <p:sldId id="324" r:id="rId27"/>
    <p:sldId id="325" r:id="rId28"/>
    <p:sldId id="326" r:id="rId29"/>
    <p:sldId id="327" r:id="rId30"/>
    <p:sldId id="363" r:id="rId31"/>
    <p:sldId id="355" r:id="rId32"/>
    <p:sldId id="356" r:id="rId33"/>
    <p:sldId id="358" r:id="rId34"/>
    <p:sldId id="359" r:id="rId35"/>
    <p:sldId id="357" r:id="rId36"/>
    <p:sldId id="284" r:id="rId37"/>
    <p:sldId id="283" r:id="rId38"/>
    <p:sldId id="275" r:id="rId39"/>
    <p:sldId id="287" r:id="rId40"/>
    <p:sldId id="299" r:id="rId41"/>
    <p:sldId id="301" r:id="rId42"/>
    <p:sldId id="302" r:id="rId43"/>
    <p:sldId id="303" r:id="rId44"/>
    <p:sldId id="306" r:id="rId45"/>
    <p:sldId id="307" r:id="rId46"/>
  </p:sldIdLst>
  <p:sldSz cx="9144000" cy="6858000" type="screen4x3"/>
  <p:notesSz cx="6858000" cy="9144000"/>
  <p:custDataLst>
    <p:tags r:id="rId50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华文中宋" panose="02010600040101010101" pitchFamily="2" charset="-122"/>
        <a:ea typeface="华文中宋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华文中宋" panose="02010600040101010101" pitchFamily="2" charset="-122"/>
        <a:ea typeface="华文中宋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华文中宋" panose="02010600040101010101" pitchFamily="2" charset="-122"/>
        <a:ea typeface="华文中宋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华文中宋" panose="02010600040101010101" pitchFamily="2" charset="-122"/>
        <a:ea typeface="华文中宋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华文中宋" panose="02010600040101010101" pitchFamily="2" charset="-122"/>
        <a:ea typeface="华文中宋" panose="0201060004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华文中宋" panose="02010600040101010101" pitchFamily="2" charset="-122"/>
        <a:ea typeface="华文中宋" panose="0201060004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华文中宋" panose="02010600040101010101" pitchFamily="2" charset="-122"/>
        <a:ea typeface="华文中宋" panose="0201060004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华文中宋" panose="02010600040101010101" pitchFamily="2" charset="-122"/>
        <a:ea typeface="华文中宋" panose="0201060004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华文中宋" panose="02010600040101010101" pitchFamily="2" charset="-122"/>
        <a:ea typeface="华文中宋" panose="0201060004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1" autoAdjust="0"/>
    <p:restoredTop sz="56747" autoAdjust="0"/>
  </p:normalViewPr>
  <p:slideViewPr>
    <p:cSldViewPr>
      <p:cViewPr varScale="1">
        <p:scale>
          <a:sx n="37" d="100"/>
          <a:sy n="37" d="100"/>
        </p:scale>
        <p:origin x="246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0" Type="http://schemas.openxmlformats.org/officeDocument/2006/relationships/tags" Target="tags/tag1.xml"/><Relationship Id="rId5" Type="http://schemas.openxmlformats.org/officeDocument/2006/relationships/slideMaster" Target="slideMasters/slideMaster4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ClrTx/>
              <a:buFontTx/>
              <a:buNone/>
              <a:defRPr sz="1200" 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200" 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单击此处编辑母版文本样式</a:t>
            </a:r>
            <a:endParaRPr lang="en-US" noProof="0"/>
          </a:p>
          <a:p>
            <a:pPr lvl="1"/>
            <a:r>
              <a:rPr lang="en-US" noProof="0"/>
              <a:t>第二级</a:t>
            </a:r>
            <a:endParaRPr lang="en-US" noProof="0"/>
          </a:p>
          <a:p>
            <a:pPr lvl="2"/>
            <a:r>
              <a:rPr lang="en-US" noProof="0"/>
              <a:t>第三级</a:t>
            </a:r>
            <a:endParaRPr lang="en-US" noProof="0"/>
          </a:p>
          <a:p>
            <a:pPr lvl="3"/>
            <a:r>
              <a:rPr lang="en-US" noProof="0"/>
              <a:t>第四级</a:t>
            </a:r>
            <a:endParaRPr lang="en-US" noProof="0"/>
          </a:p>
          <a:p>
            <a:pPr lvl="4"/>
            <a:r>
              <a:rPr lang="en-US" noProof="0"/>
              <a:t>第五级</a:t>
            </a:r>
            <a:endParaRPr lang="en-US" noProof="0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buClrTx/>
              <a:buFontTx/>
              <a:buNone/>
              <a:defRPr sz="1200" 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5C0E3E6-8983-4D3C-9FDE-9261844AF2D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fld id="{A48EDB8C-FEE4-4DAB-A028-AED12811555A}" type="slidenum">
              <a:rPr lang="en-US" altLang="zh-CN" sz="1200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3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在执行某个命令的时候，有时需要依赖于前一个命令是否执行成功。例如，假设你希望将一个目录中的文件全部拷贝到另外一个目录中后，然后删除源目录中的全部文件。在删除之前，你希望能够确信拷贝成功，否则就有可能丢失所有的文件。</a:t>
            </a:r>
            <a:endParaRPr lang="zh-CN" altLang="en-US">
              <a:latin typeface="Arial" panose="020B0604020202020204" pitchFamily="34" charset="0"/>
            </a:endParaRP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36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fld id="{A997814B-B07F-4000-AC33-C067524A0BF1}" type="slidenum">
              <a:rPr lang="en-US" altLang="zh-CN" sz="1200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1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如“</a:t>
            </a:r>
            <a:r>
              <a:rPr lang="en-US" altLang="zh-CN">
                <a:latin typeface="Arial" panose="020B0604020202020204" pitchFamily="34" charset="0"/>
              </a:rPr>
              <a:t>$”</a:t>
            </a:r>
            <a:r>
              <a:rPr lang="zh-CN" altLang="en-US">
                <a:latin typeface="Arial" panose="020B0604020202020204" pitchFamily="34" charset="0"/>
              </a:rPr>
              <a:t>用来表示引用变量值，可我们需要“</a:t>
            </a:r>
            <a:r>
              <a:rPr lang="en-US" altLang="zh-CN">
                <a:latin typeface="Arial" panose="020B0604020202020204" pitchFamily="34" charset="0"/>
              </a:rPr>
              <a:t>$”</a:t>
            </a:r>
            <a:r>
              <a:rPr lang="zh-CN" altLang="en-US">
                <a:latin typeface="Arial" panose="020B0604020202020204" pitchFamily="34" charset="0"/>
              </a:rPr>
              <a:t>的本来文字意义，这时需要在“</a:t>
            </a:r>
            <a:r>
              <a:rPr lang="en-US" altLang="zh-CN">
                <a:latin typeface="Arial" panose="020B0604020202020204" pitchFamily="34" charset="0"/>
              </a:rPr>
              <a:t>$”</a:t>
            </a:r>
            <a:r>
              <a:rPr lang="zh-CN" altLang="en-US">
                <a:latin typeface="Arial" panose="020B0604020202020204" pitchFamily="34" charset="0"/>
              </a:rPr>
              <a:t>前添加“</a:t>
            </a:r>
            <a:r>
              <a:rPr lang="en-US" altLang="zh-CN">
                <a:latin typeface="Arial" panose="020B0604020202020204" pitchFamily="34" charset="0"/>
              </a:rPr>
              <a:t>\”</a:t>
            </a:r>
            <a:r>
              <a:rPr lang="zh-CN" altLang="en-US">
                <a:latin typeface="Arial" panose="020B0604020202020204" pitchFamily="34" charset="0"/>
              </a:rPr>
              <a:t>，即“</a:t>
            </a:r>
            <a:r>
              <a:rPr lang="en-US" altLang="zh-CN">
                <a:latin typeface="Arial" panose="020B0604020202020204" pitchFamily="34" charset="0"/>
              </a:rPr>
              <a:t>\$”</a:t>
            </a:r>
            <a:r>
              <a:rPr lang="zh-CN" altLang="en-US">
                <a:latin typeface="Arial" panose="020B0604020202020204" pitchFamily="34" charset="0"/>
              </a:rPr>
              <a:t>；“*”、“</a:t>
            </a:r>
            <a:r>
              <a:rPr lang="en-US" altLang="zh-CN">
                <a:latin typeface="Arial" panose="020B0604020202020204" pitchFamily="34" charset="0"/>
              </a:rPr>
              <a:t>?”</a:t>
            </a:r>
            <a:r>
              <a:rPr lang="zh-CN" altLang="en-US">
                <a:latin typeface="Arial" panose="020B0604020202020204" pitchFamily="34" charset="0"/>
              </a:rPr>
              <a:t>表示通配符，如文件名“</a:t>
            </a:r>
            <a:r>
              <a:rPr lang="en-US" altLang="zh-CN">
                <a:latin typeface="Arial" panose="020B0604020202020204" pitchFamily="34" charset="0"/>
              </a:rPr>
              <a:t>a?*”</a:t>
            </a:r>
            <a:r>
              <a:rPr lang="zh-CN" altLang="en-US">
                <a:latin typeface="Arial" panose="020B0604020202020204" pitchFamily="34" charset="0"/>
              </a:rPr>
              <a:t>，我们不希望按通配符解释，也需要使用转义字符“</a:t>
            </a:r>
            <a:r>
              <a:rPr lang="en-US" altLang="zh-CN">
                <a:latin typeface="Arial" panose="020B0604020202020204" pitchFamily="34" charset="0"/>
              </a:rPr>
              <a:t>\”</a:t>
            </a:r>
            <a:r>
              <a:rPr lang="zh-CN" altLang="en-US">
                <a:latin typeface="Arial" panose="020B0604020202020204" pitchFamily="34" charset="0"/>
              </a:rPr>
              <a:t>，即“</a:t>
            </a:r>
            <a:r>
              <a:rPr lang="en-US" altLang="zh-CN">
                <a:latin typeface="Arial" panose="020B0604020202020204" pitchFamily="34" charset="0"/>
              </a:rPr>
              <a:t>a\?\*”</a:t>
            </a:r>
            <a:r>
              <a:rPr lang="zh-CN" altLang="en-US">
                <a:latin typeface="Arial" panose="020B0604020202020204" pitchFamily="34" charset="0"/>
              </a:rPr>
              <a:t>。</a:t>
            </a:r>
            <a:endParaRPr lang="zh-CN" altLang="en-US">
              <a:latin typeface="Arial" panose="020B0604020202020204" pitchFamily="34" charset="0"/>
            </a:endParaRP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277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fld id="{15037AC3-41F3-4F82-9026-8BF50F2ED9B5}" type="slidenum">
              <a:rPr lang="en-US" altLang="zh-CN" sz="1200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测试空字符串 变量两端加英文的双引号，如</a:t>
            </a:r>
            <a:r>
              <a:rPr lang="en-US" altLang="zh-CN" dirty="0">
                <a:latin typeface="Arial" panose="020B0604020202020204" pitchFamily="34" charset="0"/>
              </a:rPr>
              <a:t>test –z 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en-US" altLang="zh-CN" dirty="0">
                <a:latin typeface="Arial" panose="020B0604020202020204" pitchFamily="34" charset="0"/>
              </a:rPr>
              <a:t>$d1</a:t>
            </a:r>
            <a:r>
              <a:rPr lang="zh-CN" altLang="en-US" dirty="0">
                <a:latin typeface="Arial" panose="020B0604020202020204" pitchFamily="34" charset="0"/>
              </a:rPr>
              <a:t>”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fld id="{D4DC2841-7C5B-4A32-9564-C35B1A23510A}" type="slidenum">
              <a:rPr lang="en-US" altLang="zh-CN" sz="1200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35DA9-7736-4EB9-8345-0ADFDEEDB36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02EBB-7967-41F8-9465-30FDE81F288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689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689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2850F-6F81-4E78-BAA3-12DF9576CF9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F4097-2257-430E-B63D-8E0096F4FC9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CB697-0CEE-45E5-AB78-6947FDF16C5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92694-6D62-435E-85CF-E21CEB737CE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445E5-6CA9-4736-80CC-9239DDB78E1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33A41-5C82-4544-8788-99DFC14852A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45444-7FFE-47F1-A259-579BF493B75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16449-7FEC-4C40-86A9-AD9AF33AF60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70B3F-CF08-4FE6-BA38-039AE67A0F3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FB9EF-EFBB-4251-8045-E891DB6683F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C9BBA-CC8B-480B-94FA-1097BA91071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EA104-A468-45E9-996B-F846482F305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5927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5927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5E7B1-13FE-47D0-B317-4422C70D269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125F5-8709-4E74-8055-C2A839D924C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04C0D-A900-42A6-9E9A-4308CBA31BC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86243-1883-4E22-B627-6FD11B0A01A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61BF5-030A-47A4-9E2A-A08CE87CCF1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7FD00-7BD5-4A6F-A519-4985DC6DBC6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19AA4-D0CA-463A-9A89-00469EB2E3A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F3EE5-074E-4888-AB65-00B8F7EFD07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D031D-CBEA-4B5C-B134-D9BE9394226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9322C-6995-4672-B648-3D2369FEA0D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60A07-0FAD-4365-8B6A-0693990CED1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020E0-2BDE-4C43-ACE1-27270BC9F9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28187-9759-4DA4-BC9D-DC76EAD492A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440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440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9507D-D772-4275-9E53-2E480AB906F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73EB1-16F5-46C6-BBDC-7ADADD5010C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EB68C-6871-4391-B57C-A18282C9598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546EA-D6B2-4696-A500-0024DD19418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0" y="2209800"/>
            <a:ext cx="1562100" cy="338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48500" y="2209800"/>
            <a:ext cx="1562100" cy="338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452EA-DABF-4A70-B0DF-A1F9B6C5C3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45914-B092-4030-8C0D-6B6E13D4B35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38862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862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619C3-B9F7-44C0-80F7-87651B06D3E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63A12-C770-4235-9776-1997756D54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B01EA-7537-48AF-95FF-5072D770A23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FECDD-32BB-49BB-BB7A-310547BF25F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E8594-99CE-4380-BED3-805920FA36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19A26-F76D-418F-BAFA-A994A9D7427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3181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318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A13C9-21BB-456E-A473-841CAB15E47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A8BB9-ED9C-41C8-AA73-BAA69A0FDF7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398A5-A6EB-48BB-8D72-36C2DBFBC08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A7B07-51A5-414A-9C42-C3FDB69DD65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38862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862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ECA15-AC13-4558-9115-B607CA79CE8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C5853-611F-42F6-AEB6-1A634BFADC8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8BC93-CC48-4045-84CB-2A15AB3D1CD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214E2-02C7-46E1-9ABF-D5A7D5CDFE8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57158-2A14-4B3A-B29D-3C12D19F539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5C731-0111-400C-AC34-4DC8DA656A3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68FF6-DBC8-46EA-9753-F8DE6E5FDD5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BAF9C-CE03-49F8-A86D-8E999151D19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5927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5927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C6931-90F2-4EFA-BDE0-7B9CC8038A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F2EE6-074F-4C5B-8E0C-E829AA51E33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5F235-AA59-42DF-A1FE-B80ED509A5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27180-F7F9-4137-8599-1A9B2727D35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68F40-3BF5-49E1-A377-DAA2E9B004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71AF8-344F-4F7A-95B8-D6B5D8B71A1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EAE50-3E6B-439B-8DE3-BF85B6E85C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C7A97-DC8E-4B68-8060-2CE697560A1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A92A7-5CE5-4ACA-921E-85082A3910D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F6654-136F-4D4A-9413-2F5EF94C380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D0EBB-15E0-4C14-A763-7A55704A37D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F5475-2FEF-4AA6-A53D-F443997DE72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1336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248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8BF74-B14F-4E30-B2E4-A7992B189AE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CF518-2995-4980-B590-E87C3D5C5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4D509-E46C-4194-B280-1FFFC9D1631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770BF-47EC-43C3-B713-0C8C31F64D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4" Type="http://schemas.openxmlformats.org/officeDocument/2006/relationships/theme" Target="../theme/theme4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3" Type="http://schemas.openxmlformats.org/officeDocument/2006/relationships/theme" Target="../theme/theme5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3" Type="http://schemas.openxmlformats.org/officeDocument/2006/relationships/theme" Target="../theme/theme6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未标题-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22975"/>
            <a:ext cx="91440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课程介绍</a:t>
            </a:r>
            <a:endParaRPr lang="zh-CN" alt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00200"/>
            <a:ext cx="7924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目的：</a:t>
            </a:r>
            <a:endParaRPr lang="zh-CN" altLang="en-US"/>
          </a:p>
          <a:p>
            <a:pPr lvl="0"/>
            <a:r>
              <a:rPr lang="zh-CN" altLang="en-US"/>
              <a:t>内容：</a:t>
            </a:r>
            <a:endParaRPr lang="zh-CN" altLang="en-US"/>
          </a:p>
          <a:p>
            <a:pPr lvl="0"/>
            <a:r>
              <a:rPr lang="zh-CN" altLang="en-US"/>
              <a:t>重点：</a:t>
            </a:r>
            <a:endParaRPr lang="zh-CN" altLang="en-US"/>
          </a:p>
          <a:p>
            <a:pPr lvl="0"/>
            <a:r>
              <a:rPr lang="zh-CN" altLang="en-US"/>
              <a:t>难点：</a:t>
            </a:r>
            <a:endParaRPr lang="zh-CN" altLang="en-US"/>
          </a:p>
        </p:txBody>
      </p:sp>
      <p:sp>
        <p:nvSpPr>
          <p:cNvPr id="69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ClrTx/>
              <a:buFontTx/>
              <a:buNone/>
              <a:defRPr sz="1400" 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12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ClrTx/>
              <a:buFontTx/>
              <a:buNone/>
              <a:defRPr sz="1400" 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BC69CF0-9870-471D-8A54-CBD51A83BF0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未标题-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22975"/>
            <a:ext cx="91440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一级标题</a:t>
            </a:r>
            <a:endParaRPr lang="zh-CN" altLang="en-US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二级标题</a:t>
            </a:r>
            <a:endParaRPr lang="zh-CN" altLang="en-US"/>
          </a:p>
        </p:txBody>
      </p:sp>
      <p:sp>
        <p:nvSpPr>
          <p:cNvPr id="579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ClrTx/>
              <a:buFontTx/>
              <a:buNone/>
              <a:defRPr sz="1400" 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9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ClrTx/>
              <a:buFontTx/>
              <a:buNone/>
              <a:defRPr sz="1400" 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9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946D25B-1D41-4EC2-B711-C23A074AD9EF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未标题-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22975"/>
            <a:ext cx="91440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 </a:t>
            </a:r>
            <a:r>
              <a:rPr lang="zh-CN" altLang="en-US"/>
              <a:t>二级标题</a:t>
            </a:r>
            <a:endParaRPr lang="zh-CN" altLang="en-US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正文内容</a:t>
            </a:r>
            <a:endParaRPr lang="zh-CN" altLang="en-US"/>
          </a:p>
        </p:txBody>
      </p:sp>
      <p:sp>
        <p:nvSpPr>
          <p:cNvPr id="5806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ClrTx/>
              <a:buFontTx/>
              <a:buNone/>
              <a:defRPr sz="1400" 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0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ClrTx/>
              <a:buFontTx/>
              <a:buNone/>
              <a:defRPr sz="1400" 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0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6D7A316-3C16-4C97-8DB3-F3C61623592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Ø"/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Ø"/>
        <a:defRPr sz="3200" b="1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Ø"/>
        <a:defRPr sz="3200" b="1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Ø"/>
        <a:defRPr sz="3200" b="1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Ø"/>
        <a:defRPr sz="3200" b="1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Ø"/>
        <a:defRPr sz="3200" b="1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Ø"/>
        <a:defRPr sz="3200" b="1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Ø"/>
        <a:defRPr sz="3200" b="1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Ø"/>
        <a:defRPr sz="3200" b="1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未标题-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22975"/>
            <a:ext cx="91440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范例：</a:t>
            </a:r>
            <a:endParaRPr lang="zh-CN" altLang="en-US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0" y="2209800"/>
            <a:ext cx="3276600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应用知识点</a:t>
            </a:r>
            <a:endParaRPr lang="zh-CN" altLang="en-US"/>
          </a:p>
          <a:p>
            <a:pPr lvl="1"/>
            <a:r>
              <a:rPr lang="zh-CN" altLang="en-US"/>
              <a:t>知识点</a:t>
            </a:r>
            <a:endParaRPr lang="zh-CN" altLang="en-US"/>
          </a:p>
        </p:txBody>
      </p:sp>
      <p:sp>
        <p:nvSpPr>
          <p:cNvPr id="5816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ClrTx/>
              <a:buFontTx/>
              <a:buNone/>
              <a:defRPr sz="1400" 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16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ClrTx/>
              <a:buFontTx/>
              <a:buNone/>
              <a:defRPr sz="1400" 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16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856389A-3A08-4D26-8531-8AB3E6E3F5C1}" type="slidenum">
              <a:rPr lang="en-US" altLang="zh-CN"/>
            </a:fld>
            <a:endParaRPr lang="en-US" altLang="zh-CN"/>
          </a:p>
        </p:txBody>
      </p:sp>
      <p:sp>
        <p:nvSpPr>
          <p:cNvPr id="4104" name="Text Box 9"/>
          <p:cNvSpPr txBox="1">
            <a:spLocks noChangeArrowheads="1"/>
          </p:cNvSpPr>
          <p:nvPr userDrawn="1"/>
        </p:nvSpPr>
        <p:spPr bwMode="auto">
          <a:xfrm>
            <a:off x="838200" y="5867400"/>
            <a:ext cx="2514600" cy="3365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600" b="1">
                <a:latin typeface="Arial" panose="020B0604020202020204" pitchFamily="34" charset="0"/>
              </a:rPr>
              <a:t>范例效果</a:t>
            </a:r>
            <a:endParaRPr lang="zh-CN" altLang="en-US" sz="1600" b="1">
              <a:latin typeface="Arial" panose="020B0604020202020204" pitchFamily="34" charset="0"/>
            </a:endParaRPr>
          </a:p>
        </p:txBody>
      </p:sp>
      <p:pic>
        <p:nvPicPr>
          <p:cNvPr id="4105" name="Picture 10" descr="未标题-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3124200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8" descr="未标题-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22975"/>
            <a:ext cx="91440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单元小结</a:t>
            </a:r>
            <a:endParaRPr lang="zh-CN" altLang="en-US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00200"/>
            <a:ext cx="7924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小结内容</a:t>
            </a:r>
            <a:endParaRPr lang="zh-CN" altLang="en-US"/>
          </a:p>
        </p:txBody>
      </p:sp>
      <p:sp>
        <p:nvSpPr>
          <p:cNvPr id="589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ClrTx/>
              <a:buFontTx/>
              <a:buNone/>
              <a:defRPr sz="1400" 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9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ClrTx/>
              <a:buFontTx/>
              <a:buNone/>
              <a:defRPr sz="1400" 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9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8050147-4C04-46C9-8510-8F11644D354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未标题-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22975"/>
            <a:ext cx="91440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思考与练习</a:t>
            </a:r>
            <a:endParaRPr lang="zh-CN" altLang="en-US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一、选择题</a:t>
            </a:r>
            <a:endParaRPr lang="zh-CN" altLang="en-US"/>
          </a:p>
          <a:p>
            <a:pPr lvl="1"/>
            <a:r>
              <a:rPr lang="en-US" altLang="zh-CN"/>
              <a:t>1</a:t>
            </a:r>
            <a:r>
              <a:rPr lang="zh-CN" altLang="en-US"/>
              <a:t>、</a:t>
            </a:r>
            <a:endParaRPr lang="zh-CN" altLang="en-US"/>
          </a:p>
        </p:txBody>
      </p:sp>
      <p:sp>
        <p:nvSpPr>
          <p:cNvPr id="5908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ClrTx/>
              <a:buFontTx/>
              <a:buNone/>
              <a:defRPr sz="1400" 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08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ClrTx/>
              <a:buFontTx/>
              <a:buNone/>
              <a:defRPr sz="1400" i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08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661C1AA-F71D-44B6-BD35-ED1DB2E0970F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jpe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3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4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4000" dirty="0">
                <a:solidFill>
                  <a:srgbClr val="C00000"/>
                </a:solidFill>
              </a:rPr>
              <a:t>2.4  </a:t>
            </a:r>
            <a:r>
              <a:rPr lang="en-US" altLang="zh-CN" sz="4000" dirty="0">
                <a:solidFill>
                  <a:srgbClr val="C00000"/>
                </a:solidFill>
              </a:rPr>
              <a:t>Shell</a:t>
            </a:r>
            <a:r>
              <a:rPr lang="zh-CN" altLang="en-US" sz="4000" dirty="0">
                <a:solidFill>
                  <a:srgbClr val="C00000"/>
                </a:solidFill>
              </a:rPr>
              <a:t>脚本编程</a:t>
            </a:r>
            <a:endParaRPr lang="en-US" altLang="zh-CN" sz="4000" dirty="0">
              <a:solidFill>
                <a:srgbClr val="C00000"/>
              </a:solidFill>
            </a:endParaRP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765175" y="4343400"/>
            <a:ext cx="74644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sz="400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196" name="Picture 30" descr="0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0"/>
            <a:ext cx="2636837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2.4.</a:t>
            </a:r>
            <a:r>
              <a:rPr lang="en-US" altLang="zh-CN" dirty="0">
                <a:sym typeface="+mn-ea"/>
              </a:rPr>
              <a:t>3</a:t>
            </a:r>
            <a:r>
              <a:rPr lang="en-US" altLang="zh-CN" dirty="0"/>
              <a:t> </a:t>
            </a:r>
            <a:r>
              <a:rPr lang="zh-CN" altLang="zh-CN" dirty="0"/>
              <a:t>变量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C0000"/>
                </a:solidFill>
              </a:rPr>
              <a:t>引用变量</a:t>
            </a:r>
            <a:endParaRPr lang="en-US" altLang="zh-CN" b="1" dirty="0">
              <a:solidFill>
                <a:srgbClr val="CC0000"/>
              </a:solidFill>
            </a:endParaRPr>
          </a:p>
          <a:p>
            <a:endParaRPr lang="zh-CN" altLang="en-US" b="1" dirty="0">
              <a:solidFill>
                <a:srgbClr val="CC0000"/>
              </a:solidFill>
            </a:endParaRPr>
          </a:p>
          <a:p>
            <a:r>
              <a:rPr lang="en-US" altLang="zh-CN" dirty="0"/>
              <a:t>$</a:t>
            </a:r>
            <a:r>
              <a:rPr lang="zh-CN" altLang="en-US" dirty="0"/>
              <a:t>变量名 或 </a:t>
            </a:r>
            <a:r>
              <a:rPr lang="en-US" altLang="zh-CN" dirty="0"/>
              <a:t>${</a:t>
            </a:r>
            <a:r>
              <a:rPr lang="zh-CN" altLang="en-US" dirty="0"/>
              <a:t>变量名</a:t>
            </a:r>
            <a:r>
              <a:rPr lang="en-US" altLang="zh-CN" dirty="0"/>
              <a:t>}</a:t>
            </a:r>
            <a:endParaRPr lang="en-US" altLang="zh-CN" dirty="0"/>
          </a:p>
          <a:p>
            <a:r>
              <a:rPr lang="zh-CN" altLang="en-US" dirty="0"/>
              <a:t>如</a:t>
            </a:r>
            <a:r>
              <a:rPr lang="zh-CN" altLang="pt-BR" dirty="0"/>
              <a:t>：</a:t>
            </a:r>
            <a:r>
              <a:rPr lang="pt-BR" altLang="zh-CN" dirty="0"/>
              <a:t>dir=/usr/me                 dir=/usr/me</a:t>
            </a:r>
            <a:endParaRPr lang="pt-BR" altLang="zh-CN" dirty="0"/>
          </a:p>
          <a:p>
            <a:r>
              <a:rPr lang="pt-BR" altLang="zh-CN" dirty="0"/>
              <a:t>      echo $dir                       echo ${dir}pc/m1.c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2.4.</a:t>
            </a:r>
            <a:r>
              <a:rPr lang="en-US" altLang="zh-CN" dirty="0">
                <a:sym typeface="+mn-ea"/>
              </a:rPr>
              <a:t>3</a:t>
            </a:r>
            <a:r>
              <a:rPr lang="en-US" altLang="zh-CN" dirty="0"/>
              <a:t> </a:t>
            </a:r>
            <a:r>
              <a:rPr lang="zh-CN" altLang="zh-CN" dirty="0"/>
              <a:t>变量</a:t>
            </a:r>
            <a:endParaRPr lang="zh-CN" alt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rgbClr val="CC0000"/>
                </a:solidFill>
              </a:rPr>
              <a:t>环境变量</a:t>
            </a:r>
            <a:endParaRPr lang="zh-CN" altLang="en-US" b="1" dirty="0">
              <a:solidFill>
                <a:srgbClr val="CC0000"/>
              </a:solidFill>
            </a:endParaRPr>
          </a:p>
          <a:p>
            <a:pPr>
              <a:lnSpc>
                <a:spcPct val="80000"/>
              </a:lnSpc>
            </a:pPr>
            <a:endParaRPr lang="zh-CN" altLang="en-US" sz="2000" b="1" dirty="0">
              <a:solidFill>
                <a:srgbClr val="CC0000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/>
              <a:t>在用户注册过程中系统需要建立用户的环境，</a:t>
            </a:r>
            <a:r>
              <a:rPr lang="en-US" altLang="zh-CN" sz="2000" dirty="0"/>
              <a:t>Shell</a:t>
            </a:r>
            <a:r>
              <a:rPr lang="zh-CN" altLang="en-US" sz="2000" dirty="0"/>
              <a:t>的环境包括所用的</a:t>
            </a:r>
            <a:r>
              <a:rPr lang="en-US" altLang="zh-CN" sz="2000" dirty="0"/>
              <a:t>Shell</a:t>
            </a:r>
            <a:r>
              <a:rPr lang="zh-CN" altLang="en-US" sz="2000" dirty="0"/>
              <a:t>、主目录及终端类型等多方面的内容，</a:t>
            </a:r>
            <a:r>
              <a:rPr lang="en-US" altLang="zh-CN" sz="2000" dirty="0"/>
              <a:t>Shell</a:t>
            </a:r>
            <a:r>
              <a:rPr lang="zh-CN" altLang="en-US" sz="2000" dirty="0"/>
              <a:t>环境由这些变量和变量的值组成。</a:t>
            </a:r>
            <a:endParaRPr lang="zh-CN" altLang="en-US" sz="2000" dirty="0"/>
          </a:p>
          <a:p>
            <a:pPr>
              <a:lnSpc>
                <a:spcPct val="80000"/>
              </a:lnSpc>
            </a:pPr>
            <a:endParaRPr lang="zh-CN" altLang="en-US" sz="2000" dirty="0"/>
          </a:p>
          <a:p>
            <a:pPr>
              <a:lnSpc>
                <a:spcPct val="80000"/>
              </a:lnSpc>
            </a:pPr>
            <a:r>
              <a:rPr lang="zh-CN" altLang="en-US" sz="2000" dirty="0"/>
              <a:t>常用的环境变量：</a:t>
            </a:r>
            <a:endParaRPr lang="zh-CN" altLang="en-US" sz="2000" dirty="0"/>
          </a:p>
          <a:p>
            <a:pPr>
              <a:lnSpc>
                <a:spcPct val="80000"/>
              </a:lnSpc>
            </a:pPr>
            <a:endParaRPr lang="zh-CN" altLang="en-US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$LOGNAME      	</a:t>
            </a:r>
            <a:r>
              <a:rPr lang="zh-CN" altLang="en-US" sz="2000" dirty="0"/>
              <a:t>用户的登录名</a:t>
            </a:r>
            <a:endParaRPr lang="zh-CN" altLang="en-US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$HOME          	</a:t>
            </a:r>
            <a:r>
              <a:rPr lang="zh-CN" altLang="en-US" sz="2000" dirty="0"/>
              <a:t>用户自己的主目录</a:t>
            </a:r>
            <a:endParaRPr lang="zh-CN" altLang="en-US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$SHELL         	Shell</a:t>
            </a:r>
            <a:r>
              <a:rPr lang="zh-CN" altLang="en-US" sz="2000" dirty="0"/>
              <a:t>路径</a:t>
            </a:r>
            <a:endParaRPr lang="zh-CN" altLang="en-US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$PATH 		</a:t>
            </a:r>
            <a:r>
              <a:rPr lang="zh-CN" altLang="en-US" sz="2000" dirty="0"/>
              <a:t>命令执行时的搜索路径</a:t>
            </a:r>
            <a:endParaRPr lang="zh-CN" altLang="en-US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$PS1		Shell</a:t>
            </a:r>
            <a:r>
              <a:rPr lang="zh-CN" altLang="en-US" sz="2000" dirty="0"/>
              <a:t>命令行的提示符</a:t>
            </a:r>
            <a:endParaRPr lang="zh-CN" altLang="en-US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$PS2		</a:t>
            </a:r>
            <a:r>
              <a:rPr lang="zh-CN" altLang="en-US" sz="2000" dirty="0"/>
              <a:t>命令未完成输入时，再输入的提示符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$LANG	           </a:t>
            </a:r>
            <a:r>
              <a:rPr lang="zh-CN" altLang="en-US" sz="2000" dirty="0"/>
              <a:t>语言设置</a:t>
            </a:r>
            <a:endParaRPr lang="zh-CN" altLang="en-US" sz="2000" dirty="0"/>
          </a:p>
          <a:p>
            <a:pPr>
              <a:lnSpc>
                <a:spcPct val="80000"/>
              </a:lnSpc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2.4.</a:t>
            </a:r>
            <a:r>
              <a:rPr lang="en-US" altLang="zh-CN" dirty="0">
                <a:sym typeface="+mn-ea"/>
              </a:rPr>
              <a:t>3</a:t>
            </a:r>
            <a:r>
              <a:rPr lang="en-US" altLang="zh-CN" dirty="0"/>
              <a:t> </a:t>
            </a:r>
            <a:r>
              <a:rPr lang="zh-CN" altLang="zh-CN" dirty="0"/>
              <a:t>变量</a:t>
            </a:r>
            <a:endParaRPr lang="zh-CN" alt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/>
              <a:t>设置环境变量：</a:t>
            </a:r>
            <a:endParaRPr lang="zh-CN" altLang="en-US" sz="2000"/>
          </a:p>
          <a:p>
            <a:endParaRPr lang="zh-CN" altLang="en-US" sz="800"/>
          </a:p>
          <a:p>
            <a:r>
              <a:rPr lang="zh-CN" altLang="en-US" sz="2000"/>
              <a:t>变量名＝值；</a:t>
            </a:r>
            <a:r>
              <a:rPr lang="en-US" altLang="zh-CN" sz="2000"/>
              <a:t>export </a:t>
            </a:r>
            <a:r>
              <a:rPr lang="zh-CN" altLang="en-US" sz="2000"/>
              <a:t>变量名</a:t>
            </a:r>
            <a:endParaRPr lang="zh-CN" altLang="en-US" sz="2000"/>
          </a:p>
          <a:p>
            <a:r>
              <a:rPr lang="en-US" altLang="zh-CN" sz="2000"/>
              <a:t>export </a:t>
            </a:r>
            <a:r>
              <a:rPr lang="zh-CN" altLang="en-US" sz="2000"/>
              <a:t>变量名＝值</a:t>
            </a:r>
            <a:endParaRPr lang="en-US" altLang="zh-CN" sz="2000"/>
          </a:p>
          <a:p>
            <a:endParaRPr lang="zh-CN" altLang="en-US" sz="800"/>
          </a:p>
          <a:p>
            <a:r>
              <a:rPr lang="zh-CN" altLang="en-US" sz="2000"/>
              <a:t>清除环境变量：</a:t>
            </a:r>
            <a:endParaRPr lang="zh-CN" altLang="en-US" sz="2000"/>
          </a:p>
          <a:p>
            <a:r>
              <a:rPr lang="en-US" altLang="zh-CN" sz="2000"/>
              <a:t>unset </a:t>
            </a:r>
            <a:r>
              <a:rPr lang="zh-CN" altLang="en-US" sz="2000"/>
              <a:t>变量名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显示所有环境变量：</a:t>
            </a:r>
            <a:r>
              <a:rPr lang="en-US" altLang="zh-CN" sz="2000"/>
              <a:t>env</a:t>
            </a:r>
            <a:endParaRPr lang="zh-CN" altLang="en-US" sz="2000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4495800"/>
            <a:ext cx="8402637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2.4.</a:t>
            </a:r>
            <a:r>
              <a:rPr lang="en-US" altLang="zh-CN" dirty="0">
                <a:sym typeface="+mn-ea"/>
              </a:rPr>
              <a:t>3</a:t>
            </a:r>
            <a:r>
              <a:rPr lang="en-US" altLang="zh-CN" dirty="0"/>
              <a:t> </a:t>
            </a:r>
            <a:r>
              <a:rPr lang="zh-CN" altLang="zh-CN" dirty="0"/>
              <a:t>变量</a:t>
            </a:r>
            <a:endParaRPr lang="en-US" altLang="zh-CN" b="0" dirty="0"/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系统变量（内部变量）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>
              <a:defRPr/>
            </a:pP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zh-CN" altLang="en-US" sz="2000" dirty="0"/>
              <a:t>      系统变量</a:t>
            </a:r>
            <a:r>
              <a:rPr lang="zh-CN" altLang="zh-CN" sz="2000" dirty="0"/>
              <a:t>是预定义的特殊变量，由系统提供，不可修改，可在程序中作为判定用。常用的</a:t>
            </a:r>
            <a:r>
              <a:rPr lang="zh-CN" altLang="en-US" sz="2000" dirty="0"/>
              <a:t>系统变量</a:t>
            </a:r>
            <a:r>
              <a:rPr lang="zh-CN" altLang="zh-CN" sz="2000" dirty="0"/>
              <a:t>有：</a:t>
            </a:r>
            <a:endParaRPr lang="en-US" altLang="zh-CN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zh-CN" sz="2000" dirty="0"/>
          </a:p>
          <a:p>
            <a:pPr>
              <a:defRPr/>
            </a:pPr>
            <a:r>
              <a:rPr lang="en-US" altLang="zh-CN" sz="2000" dirty="0"/>
              <a:t>$#</a:t>
            </a:r>
            <a:r>
              <a:rPr lang="zh-CN" altLang="zh-CN" sz="2000" dirty="0"/>
              <a:t>： 传递到脚本的参数个数。</a:t>
            </a:r>
            <a:endParaRPr lang="zh-CN" altLang="zh-CN" sz="2000" dirty="0"/>
          </a:p>
          <a:p>
            <a:pPr>
              <a:defRPr/>
            </a:pPr>
            <a:r>
              <a:rPr lang="en-US" altLang="zh-CN" sz="2000" dirty="0"/>
              <a:t>$*</a:t>
            </a:r>
            <a:r>
              <a:rPr lang="zh-CN" altLang="zh-CN" sz="2000" dirty="0"/>
              <a:t>： 以一个单字符串显示所有向脚本传递的参数。</a:t>
            </a:r>
            <a:endParaRPr lang="zh-CN" altLang="zh-CN" sz="2000" dirty="0"/>
          </a:p>
          <a:p>
            <a:pPr>
              <a:defRPr/>
            </a:pPr>
            <a:r>
              <a:rPr lang="en-US" altLang="zh-CN" sz="2000" dirty="0"/>
              <a:t>$$</a:t>
            </a:r>
            <a:r>
              <a:rPr lang="zh-CN" altLang="zh-CN" sz="2000" dirty="0"/>
              <a:t>： 脚本运行的当前进程</a:t>
            </a:r>
            <a:r>
              <a:rPr lang="en-US" altLang="zh-CN" sz="2000" dirty="0"/>
              <a:t>ID</a:t>
            </a:r>
            <a:r>
              <a:rPr lang="zh-CN" altLang="zh-CN" sz="2000" dirty="0"/>
              <a:t>号。</a:t>
            </a:r>
            <a:endParaRPr lang="zh-CN" altLang="zh-CN" sz="2000" dirty="0"/>
          </a:p>
          <a:p>
            <a:pPr>
              <a:defRPr/>
            </a:pPr>
            <a:r>
              <a:rPr lang="en-US" altLang="zh-CN" sz="2000" dirty="0"/>
              <a:t>$@</a:t>
            </a:r>
            <a:r>
              <a:rPr lang="zh-CN" altLang="zh-CN" sz="2000" dirty="0"/>
              <a:t>：使用时加引号，并在引号中返回每个参数。</a:t>
            </a:r>
            <a:endParaRPr lang="zh-CN" altLang="zh-CN" sz="2000" dirty="0"/>
          </a:p>
          <a:p>
            <a:pPr>
              <a:defRPr/>
            </a:pPr>
            <a:r>
              <a:rPr lang="en-US" altLang="zh-CN" sz="2000" dirty="0"/>
              <a:t>$?</a:t>
            </a:r>
            <a:r>
              <a:rPr lang="zh-CN" altLang="zh-CN" sz="2000" dirty="0"/>
              <a:t>： 显示最后执行命令的退出状态。</a:t>
            </a:r>
            <a:r>
              <a:rPr lang="en-US" altLang="zh-CN" sz="2000" dirty="0"/>
              <a:t>0</a:t>
            </a:r>
            <a:r>
              <a:rPr lang="zh-CN" altLang="zh-CN" sz="2000" dirty="0"/>
              <a:t>表示没有错误，其他任何值表明有错误。</a:t>
            </a:r>
            <a:endParaRPr lang="zh-CN" altLang="zh-CN" sz="2000" dirty="0"/>
          </a:p>
          <a:p>
            <a:pPr lvl="1" eaLnBrk="1" hangingPunct="1">
              <a:defRPr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2.4.</a:t>
            </a:r>
            <a:r>
              <a:rPr lang="en-US" altLang="zh-CN" dirty="0">
                <a:sym typeface="+mn-ea"/>
              </a:rPr>
              <a:t>3</a:t>
            </a:r>
            <a:r>
              <a:rPr lang="en-US" altLang="zh-CN" dirty="0"/>
              <a:t> </a:t>
            </a:r>
            <a:r>
              <a:rPr lang="zh-CN" altLang="zh-CN" dirty="0"/>
              <a:t>变量</a:t>
            </a:r>
            <a:endParaRPr lang="zh-CN" altLang="en-US" dirty="0"/>
          </a:p>
        </p:txBody>
      </p:sp>
      <p:sp>
        <p:nvSpPr>
          <p:cNvPr id="2355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#ex7-2.sh</a:t>
            </a:r>
            <a:endParaRPr lang="zh-CN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err="1"/>
              <a:t>tt</a:t>
            </a:r>
            <a:r>
              <a:rPr lang="en-US" altLang="zh-CN" dirty="0"/>
              <a:t>=/</a:t>
            </a:r>
            <a:r>
              <a:rPr lang="en-US" altLang="zh-CN" dirty="0" err="1"/>
              <a:t>tmp</a:t>
            </a:r>
            <a:r>
              <a:rPr lang="en-US" altLang="zh-CN" dirty="0"/>
              <a:t>/$$       #</a:t>
            </a:r>
            <a:r>
              <a:rPr lang="zh-CN" altLang="zh-CN" dirty="0"/>
              <a:t>将字符串</a:t>
            </a:r>
            <a:r>
              <a:rPr lang="en-US" altLang="zh-CN" dirty="0"/>
              <a:t>/</a:t>
            </a:r>
            <a:r>
              <a:rPr lang="en-US" altLang="zh-CN" dirty="0" err="1"/>
              <a:t>tmp</a:t>
            </a:r>
            <a:r>
              <a:rPr lang="en-US" altLang="zh-CN" dirty="0"/>
              <a:t>/$$</a:t>
            </a:r>
            <a:r>
              <a:rPr lang="zh-CN" altLang="zh-CN" dirty="0"/>
              <a:t>赋值给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                         #</a:t>
            </a:r>
            <a:r>
              <a:rPr lang="zh-CN" altLang="zh-CN" dirty="0"/>
              <a:t>变量</a:t>
            </a:r>
            <a:r>
              <a:rPr lang="en-US" altLang="zh-CN" dirty="0" err="1"/>
              <a:t>tt</a:t>
            </a:r>
            <a:r>
              <a:rPr lang="zh-CN" altLang="zh-CN" dirty="0"/>
              <a:t>，运行时</a:t>
            </a:r>
            <a:r>
              <a:rPr lang="en-US" altLang="zh-CN" dirty="0"/>
              <a:t>$$</a:t>
            </a:r>
            <a:r>
              <a:rPr lang="zh-CN" altLang="zh-CN" dirty="0"/>
              <a:t>被进程号替换</a:t>
            </a:r>
            <a:endParaRPr lang="zh-CN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ls -l /dev&gt;$</a:t>
            </a:r>
            <a:r>
              <a:rPr lang="en-US" altLang="zh-CN" dirty="0" err="1"/>
              <a:t>tt</a:t>
            </a:r>
            <a:r>
              <a:rPr lang="en-US" altLang="zh-CN" dirty="0"/>
              <a:t>     #</a:t>
            </a:r>
            <a:r>
              <a:rPr lang="zh-CN" altLang="zh-CN" dirty="0"/>
              <a:t>将</a:t>
            </a:r>
            <a:r>
              <a:rPr lang="en-US" altLang="zh-CN" dirty="0"/>
              <a:t>/dev</a:t>
            </a:r>
            <a:r>
              <a:rPr lang="zh-CN" altLang="zh-CN" dirty="0"/>
              <a:t>目录下的文件清单重定向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                         #</a:t>
            </a:r>
            <a:r>
              <a:rPr lang="zh-CN" altLang="zh-CN" dirty="0"/>
              <a:t>输出到临时文件中</a:t>
            </a:r>
            <a:endParaRPr lang="zh-CN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echo $</a:t>
            </a:r>
            <a:r>
              <a:rPr lang="en-US" altLang="zh-CN" dirty="0" err="1"/>
              <a:t>tt</a:t>
            </a:r>
            <a:endParaRPr lang="zh-CN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cat $</a:t>
            </a:r>
            <a:r>
              <a:rPr lang="en-US" altLang="zh-CN" dirty="0" err="1"/>
              <a:t>tt</a:t>
            </a:r>
            <a:r>
              <a:rPr lang="en-US" altLang="zh-CN" dirty="0"/>
              <a:t>               #</a:t>
            </a:r>
            <a:r>
              <a:rPr lang="zh-CN" altLang="zh-CN" dirty="0"/>
              <a:t>显示临时文件</a:t>
            </a:r>
            <a:endParaRPr lang="zh-CN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rm -f $</a:t>
            </a:r>
            <a:r>
              <a:rPr lang="en-US" altLang="zh-CN" dirty="0" err="1"/>
              <a:t>tt</a:t>
            </a:r>
            <a:r>
              <a:rPr lang="en-US" altLang="zh-CN" dirty="0"/>
              <a:t>            #</a:t>
            </a:r>
            <a:r>
              <a:rPr lang="zh-CN" altLang="zh-CN" dirty="0"/>
              <a:t>删除临时文件</a:t>
            </a:r>
            <a:endParaRPr lang="zh-CN" altLang="zh-CN" dirty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2.4.4 </a:t>
            </a:r>
            <a:r>
              <a:rPr lang="zh-CN" altLang="zh-CN" dirty="0"/>
              <a:t>命令替换</a:t>
            </a:r>
            <a:endParaRPr lang="zh-CN" alt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命令替换是指将命令作为命令替换位置的文本，命令本身能够执行，其输出也将在替换的位置输出。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语法格式：</a:t>
            </a:r>
            <a:r>
              <a:rPr lang="en-US" altLang="zh-CN" dirty="0"/>
              <a:t>`</a:t>
            </a:r>
            <a:r>
              <a:rPr lang="zh-CN" altLang="en-US" dirty="0"/>
              <a:t>命令列表</a:t>
            </a:r>
            <a:r>
              <a:rPr lang="en-US" altLang="zh-CN" dirty="0"/>
              <a:t>`  </a:t>
            </a:r>
            <a:r>
              <a:rPr lang="zh-CN" altLang="en-US" dirty="0"/>
              <a:t>或  </a:t>
            </a:r>
            <a:r>
              <a:rPr lang="en-US" altLang="zh-CN" dirty="0"/>
              <a:t>$(</a:t>
            </a:r>
            <a:r>
              <a:rPr lang="zh-CN" altLang="en-US" dirty="0"/>
              <a:t>命令列表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如：</a:t>
            </a:r>
            <a:endParaRPr lang="zh-CN" altLang="en-US" dirty="0"/>
          </a:p>
          <a:p>
            <a:r>
              <a:rPr lang="en-US" altLang="zh-CN" dirty="0"/>
              <a:t>dir1=`</a:t>
            </a:r>
            <a:r>
              <a:rPr lang="en-US" altLang="zh-CN" dirty="0" err="1"/>
              <a:t>pwd</a:t>
            </a:r>
            <a:r>
              <a:rPr lang="en-US" altLang="zh-CN" dirty="0"/>
              <a:t>` </a:t>
            </a:r>
            <a:endParaRPr lang="en-US" altLang="zh-CN" dirty="0"/>
          </a:p>
          <a:p>
            <a:r>
              <a:rPr lang="en-US" altLang="zh-CN" dirty="0"/>
              <a:t>dir2=$(</a:t>
            </a:r>
            <a:r>
              <a:rPr lang="en-US" altLang="zh-CN" dirty="0" err="1"/>
              <a:t>pwd;cd</a:t>
            </a:r>
            <a:r>
              <a:rPr lang="en-US" altLang="zh-CN" dirty="0"/>
              <a:t> /home)</a:t>
            </a:r>
            <a:endParaRPr lang="pt-BR" altLang="zh-CN" dirty="0"/>
          </a:p>
          <a:p>
            <a:r>
              <a:rPr lang="pt-BR" altLang="zh-CN" dirty="0"/>
              <a:t>echo $dir1  </a:t>
            </a:r>
            <a:r>
              <a:rPr lang="zh-CN" altLang="pt-BR" dirty="0"/>
              <a:t>或 </a:t>
            </a:r>
            <a:r>
              <a:rPr lang="pt-BR" altLang="zh-CN" dirty="0"/>
              <a:t>echo `pwd`</a:t>
            </a:r>
            <a:endParaRPr lang="pt-BR" altLang="zh-CN" dirty="0"/>
          </a:p>
          <a:p>
            <a:r>
              <a:rPr lang="pt-BR" altLang="zh-CN" dirty="0"/>
              <a:t>echo $dir2  </a:t>
            </a:r>
            <a:r>
              <a:rPr lang="zh-CN" altLang="pt-BR" dirty="0"/>
              <a:t>或 </a:t>
            </a:r>
            <a:r>
              <a:rPr lang="pt-BR" altLang="zh-CN" dirty="0"/>
              <a:t>echo $(pwd;cd /home)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5791200" y="3657600"/>
            <a:ext cx="2590800" cy="1378527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5805055" y="4038600"/>
            <a:ext cx="838200" cy="56797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2.4.5 </a:t>
            </a:r>
            <a:r>
              <a:rPr lang="zh-CN" altLang="zh-CN" dirty="0"/>
              <a:t>算术运算</a:t>
            </a:r>
            <a:endParaRPr lang="zh-CN" altLang="en-US" b="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/>
              <a:t>格式：</a:t>
            </a:r>
            <a:r>
              <a:rPr lang="en-US" altLang="zh-CN" b="1" dirty="0"/>
              <a:t>((</a:t>
            </a:r>
            <a:r>
              <a:rPr lang="zh-CN" altLang="en-US" b="1" dirty="0"/>
              <a:t>算术表达式</a:t>
            </a:r>
            <a:r>
              <a:rPr lang="en-US" altLang="zh-CN" b="1" dirty="0"/>
              <a:t>))</a:t>
            </a:r>
            <a:endParaRPr lang="en-US" altLang="zh-CN" b="1" dirty="0"/>
          </a:p>
          <a:p>
            <a:pPr>
              <a:defRPr/>
            </a:pPr>
            <a:endParaRPr lang="en-US" altLang="zh-CN" sz="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#((j=6*3+2))          #</a:t>
            </a:r>
            <a:r>
              <a:rPr lang="zh-CN" altLang="zh-CN" sz="2000" dirty="0"/>
              <a:t>计算算术表达式</a:t>
            </a:r>
            <a:r>
              <a:rPr lang="en-US" altLang="zh-CN" sz="2000" dirty="0"/>
              <a:t>6*3+2</a:t>
            </a:r>
            <a:r>
              <a:rPr lang="zh-CN" altLang="zh-CN" sz="2000" dirty="0"/>
              <a:t>的值并赋值给变量</a:t>
            </a:r>
            <a:r>
              <a:rPr lang="en-US" altLang="zh-CN" sz="2000" dirty="0"/>
              <a:t>j</a:t>
            </a:r>
            <a:endParaRPr lang="zh-CN" altLang="zh-CN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#echo $j               #</a:t>
            </a:r>
            <a:r>
              <a:rPr lang="zh-CN" altLang="zh-CN" sz="2000" dirty="0"/>
              <a:t>输出显示变量</a:t>
            </a:r>
            <a:r>
              <a:rPr lang="en-US" altLang="zh-CN" sz="2000" dirty="0"/>
              <a:t>j</a:t>
            </a:r>
            <a:r>
              <a:rPr lang="zh-CN" altLang="zh-CN" sz="2000" dirty="0"/>
              <a:t>的值</a:t>
            </a:r>
            <a:endParaRPr lang="zh-CN" altLang="zh-CN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20</a:t>
            </a:r>
            <a:endParaRPr lang="zh-CN" altLang="zh-CN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#echo $((4**3))      #</a:t>
            </a:r>
            <a:r>
              <a:rPr lang="zh-CN" altLang="zh-CN" sz="2000" dirty="0"/>
              <a:t>计算</a:t>
            </a:r>
            <a:r>
              <a:rPr lang="en-US" altLang="zh-CN" sz="2000" dirty="0"/>
              <a:t>4</a:t>
            </a:r>
            <a:r>
              <a:rPr lang="en-US" altLang="zh-CN" sz="2000" baseline="30000" dirty="0"/>
              <a:t>3</a:t>
            </a:r>
            <a:r>
              <a:rPr lang="zh-CN" altLang="zh-CN" sz="2000" dirty="0"/>
              <a:t>的值并输出显示</a:t>
            </a:r>
            <a:endParaRPr lang="zh-CN" altLang="zh-CN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64</a:t>
            </a:r>
            <a:endParaRPr lang="zh-CN" altLang="zh-CN" sz="2000" dirty="0"/>
          </a:p>
          <a:p>
            <a:pPr>
              <a:defRPr/>
            </a:pPr>
            <a:endParaRPr lang="en-US" altLang="zh-CN" sz="800" dirty="0"/>
          </a:p>
          <a:p>
            <a:pPr>
              <a:defRPr/>
            </a:pPr>
            <a:r>
              <a:rPr lang="zh-CN" altLang="en-US" dirty="0"/>
              <a:t>注：这里的算术表达式使用</a:t>
            </a:r>
            <a:r>
              <a:rPr lang="en-US" altLang="zh-CN" dirty="0"/>
              <a:t>C</a:t>
            </a:r>
            <a:r>
              <a:rPr lang="zh-CN" altLang="en-US" dirty="0"/>
              <a:t>语言中表达式的语法、优先级和结合性，除</a:t>
            </a:r>
            <a:r>
              <a:rPr lang="en-US" altLang="zh-CN" dirty="0"/>
              <a:t>++ </a:t>
            </a:r>
            <a:r>
              <a:rPr lang="zh-CN" altLang="en-US" dirty="0"/>
              <a:t>、</a:t>
            </a:r>
            <a:r>
              <a:rPr lang="en-US" altLang="zh-CN" dirty="0"/>
              <a:t>--</a:t>
            </a:r>
            <a:r>
              <a:rPr lang="zh-CN" altLang="en-US" dirty="0"/>
              <a:t>和逗号之外，所有运算符都得到支持。</a:t>
            </a:r>
            <a:r>
              <a:rPr lang="zh-CN" altLang="zh-CN" dirty="0"/>
              <a:t>其中有一个运算符进行了扩展，“</a:t>
            </a:r>
            <a:r>
              <a:rPr lang="en-US" altLang="zh-CN" dirty="0"/>
              <a:t>**</a:t>
            </a:r>
            <a:r>
              <a:rPr lang="zh-CN" altLang="zh-CN" dirty="0"/>
              <a:t>”在</a:t>
            </a:r>
            <a:r>
              <a:rPr lang="en-US" altLang="zh-CN" dirty="0"/>
              <a:t>Shell</a:t>
            </a:r>
            <a:r>
              <a:rPr lang="zh-CN" altLang="zh-CN" dirty="0"/>
              <a:t>运算符中表示乘方，即“</a:t>
            </a:r>
            <a:r>
              <a:rPr lang="en-US" altLang="zh-CN" dirty="0"/>
              <a:t>m**n</a:t>
            </a:r>
            <a:r>
              <a:rPr lang="zh-CN" altLang="zh-CN" dirty="0"/>
              <a:t>”表示“</a:t>
            </a:r>
            <a:r>
              <a:rPr lang="en-US" altLang="zh-CN" dirty="0" err="1"/>
              <a:t>m</a:t>
            </a:r>
            <a:r>
              <a:rPr lang="en-US" altLang="zh-CN" baseline="30000" dirty="0" err="1"/>
              <a:t>n</a:t>
            </a:r>
            <a:r>
              <a:rPr lang="zh-CN" altLang="zh-CN" dirty="0"/>
              <a:t>”。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2.4.6 Shell</a:t>
            </a:r>
            <a:r>
              <a:rPr lang="zh-CN" altLang="en-US" dirty="0"/>
              <a:t>特殊字符</a:t>
            </a:r>
            <a:endParaRPr lang="zh-CN" altLang="en-US" dirty="0"/>
          </a:p>
        </p:txBody>
      </p:sp>
      <p:sp>
        <p:nvSpPr>
          <p:cNvPr id="3174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的特殊字符有：通配符、正则表达式表达符（元字符）、转义字符和引号。</a:t>
            </a:r>
            <a:endParaRPr lang="en-US" altLang="zh-CN" dirty="0"/>
          </a:p>
          <a:p>
            <a:endParaRPr lang="zh-CN" altLang="en-US" sz="2000" dirty="0"/>
          </a:p>
          <a:p>
            <a:r>
              <a:rPr lang="en-US" altLang="zh-CN" sz="2000" b="1" dirty="0"/>
              <a:t>1. </a:t>
            </a:r>
            <a:r>
              <a:rPr lang="zh-CN" altLang="en-US" sz="2000" b="1" dirty="0"/>
              <a:t>转义字符</a:t>
            </a:r>
            <a:endParaRPr lang="en-US" altLang="zh-CN" sz="2000" b="1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Shell</a:t>
            </a:r>
            <a:r>
              <a:rPr lang="zh-CN" altLang="en-US" sz="2000" dirty="0"/>
              <a:t>中转义字符“</a:t>
            </a:r>
            <a:r>
              <a:rPr lang="en-US" altLang="zh-CN" sz="2000" dirty="0"/>
              <a:t>\”</a:t>
            </a:r>
            <a:r>
              <a:rPr lang="zh-CN" altLang="en-US" sz="2000" dirty="0"/>
              <a:t>可以屏蔽某些字符的特殊意义，取特殊字符的文字意义。</a:t>
            </a:r>
            <a:endParaRPr lang="en-US" altLang="zh-CN" sz="2000" dirty="0"/>
          </a:p>
          <a:p>
            <a:r>
              <a:rPr lang="zh-CN" altLang="en-US" sz="2000" dirty="0"/>
              <a:t>下述字符包含有特殊意义： </a:t>
            </a:r>
            <a:r>
              <a:rPr lang="en-US" altLang="zh-CN" sz="2000" dirty="0"/>
              <a:t>&amp;  *  +  ^  $  `  "  |  ?  !  \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【</a:t>
            </a:r>
            <a:r>
              <a:rPr lang="zh-CN" altLang="en-US" sz="2000" dirty="0"/>
              <a:t>例</a:t>
            </a:r>
            <a:r>
              <a:rPr lang="en-US" altLang="zh-CN" sz="2000" dirty="0"/>
              <a:t>】</a:t>
            </a:r>
            <a:r>
              <a:rPr lang="zh-CN" altLang="en-US" sz="2000" dirty="0"/>
              <a:t>创建</a:t>
            </a:r>
            <a:r>
              <a:rPr lang="en-US" altLang="zh-CN" sz="2000" dirty="0"/>
              <a:t>a?*</a:t>
            </a:r>
            <a:r>
              <a:rPr lang="zh-CN" altLang="en-US" sz="2000" dirty="0"/>
              <a:t>目录并显示其中内容。</a:t>
            </a:r>
            <a:endParaRPr lang="zh-CN" altLang="en-US" sz="2000" dirty="0"/>
          </a:p>
          <a:p>
            <a:r>
              <a:rPr lang="en-US" altLang="zh-CN" sz="2000" dirty="0"/>
              <a:t>[</a:t>
            </a:r>
            <a:r>
              <a:rPr lang="en-US" altLang="zh-CN" sz="2000" dirty="0" err="1"/>
              <a:t>root@localhost</a:t>
            </a:r>
            <a:r>
              <a:rPr lang="en-US" altLang="zh-CN" sz="2000" dirty="0"/>
              <a:t> ~]# </a:t>
            </a:r>
            <a:r>
              <a:rPr lang="en-US" altLang="zh-CN" sz="2000" dirty="0" err="1"/>
              <a:t>mkdir</a:t>
            </a:r>
            <a:r>
              <a:rPr lang="en-US" altLang="zh-CN" sz="2000" dirty="0"/>
              <a:t>  a\?\*</a:t>
            </a:r>
            <a:endParaRPr lang="en-US" altLang="zh-CN" sz="2000" dirty="0"/>
          </a:p>
          <a:p>
            <a:r>
              <a:rPr lang="en-US" altLang="zh-CN" sz="2000" dirty="0"/>
              <a:t>[</a:t>
            </a:r>
            <a:r>
              <a:rPr lang="en-US" altLang="zh-CN" sz="2000" dirty="0" err="1"/>
              <a:t>root@localhost</a:t>
            </a:r>
            <a:r>
              <a:rPr lang="en-US" altLang="zh-CN" sz="2000" dirty="0"/>
              <a:t> ~]# ls  -</a:t>
            </a:r>
            <a:r>
              <a:rPr lang="en-US" altLang="zh-CN" sz="2000" dirty="0" err="1"/>
              <a:t>ld</a:t>
            </a:r>
            <a:r>
              <a:rPr lang="en-US" altLang="zh-CN" sz="2000" dirty="0"/>
              <a:t>  a\?\*</a:t>
            </a:r>
            <a:endParaRPr lang="en-US" altLang="zh-CN" sz="2000" dirty="0"/>
          </a:p>
          <a:p>
            <a:r>
              <a:rPr lang="en-US" altLang="zh-CN" sz="2000" dirty="0" err="1"/>
              <a:t>drwxr</a:t>
            </a:r>
            <a:r>
              <a:rPr lang="en-US" altLang="zh-CN" sz="2000" dirty="0"/>
              <a:t>-</a:t>
            </a:r>
            <a:r>
              <a:rPr lang="en-US" altLang="zh-CN" sz="2000" dirty="0" err="1"/>
              <a:t>xr</a:t>
            </a:r>
            <a:r>
              <a:rPr lang="en-US" altLang="zh-CN" sz="2000" dirty="0"/>
              <a:t>-x 2 root </a:t>
            </a:r>
            <a:r>
              <a:rPr lang="en-US" altLang="zh-CN" sz="2000" dirty="0" err="1"/>
              <a:t>root</a:t>
            </a:r>
            <a:r>
              <a:rPr lang="en-US" altLang="zh-CN" sz="2000" dirty="0"/>
              <a:t> 4096  8</a:t>
            </a:r>
            <a:r>
              <a:rPr lang="zh-CN" altLang="en-US" sz="2000" dirty="0"/>
              <a:t>月 </a:t>
            </a:r>
            <a:r>
              <a:rPr lang="en-US" altLang="zh-CN" sz="2000" dirty="0"/>
              <a:t>29 18:33 a?*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2.4.6 Shell</a:t>
            </a:r>
            <a:r>
              <a:rPr lang="zh-CN" altLang="en-US" dirty="0"/>
              <a:t>特殊字符</a:t>
            </a:r>
            <a:endParaRPr lang="zh-CN" alt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4676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b="1" dirty="0"/>
              <a:t>2. </a:t>
            </a:r>
            <a:r>
              <a:rPr lang="zh-CN" altLang="en-US" b="1" dirty="0"/>
              <a:t>引号</a:t>
            </a:r>
            <a:endParaRPr lang="en-US" altLang="zh-CN" b="1" dirty="0"/>
          </a:p>
          <a:p>
            <a:pPr>
              <a:lnSpc>
                <a:spcPct val="80000"/>
              </a:lnSpc>
            </a:pPr>
            <a:endParaRPr lang="zh-CN" altLang="en-US" b="1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Shell</a:t>
            </a:r>
            <a:r>
              <a:rPr lang="zh-CN" altLang="en-US" sz="2000" dirty="0"/>
              <a:t>中的单引号和双引号一般作为字符串的定界符使用，但还有区别：</a:t>
            </a:r>
            <a:endParaRPr lang="zh-CN" altLang="en-US" sz="2000" dirty="0"/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）单引号定界的字符或字符串在一些命令中可以屏蔽特</a:t>
            </a:r>
            <a:endParaRPr lang="en-US" altLang="zh-CN" sz="2000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sz="2000" dirty="0"/>
              <a:t>              </a:t>
            </a:r>
            <a:r>
              <a:rPr lang="zh-CN" altLang="en-US" sz="2000" dirty="0"/>
              <a:t>殊字符的含义；</a:t>
            </a:r>
            <a:endParaRPr lang="zh-CN" altLang="en-US" sz="2000" dirty="0"/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）双引号定界的字符或字符串允许特殊字符保持其特殊</a:t>
            </a:r>
            <a:endParaRPr lang="en-US" altLang="zh-CN" sz="2000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sz="2000" dirty="0"/>
              <a:t>             </a:t>
            </a:r>
            <a:r>
              <a:rPr lang="zh-CN" altLang="en-US" sz="2000" dirty="0"/>
              <a:t>意义。</a:t>
            </a:r>
            <a:endParaRPr lang="zh-CN" altLang="en-US" sz="2000" dirty="0"/>
          </a:p>
          <a:p>
            <a:pPr lvl="1">
              <a:lnSpc>
                <a:spcPct val="80000"/>
              </a:lnSpc>
            </a:pPr>
            <a:r>
              <a:rPr lang="zh-CN" altLang="en-US" sz="2000" dirty="0">
                <a:latin typeface="Arial" panose="020B0604020202020204" pitchFamily="34" charset="0"/>
              </a:rPr>
              <a:t>反引号用于设置系统命令的输出到变量。（命令替换）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endParaRPr lang="zh-CN" altLang="en-US" sz="20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/>
              <a:t>例：体会单引号与双引号的区别：</a:t>
            </a:r>
            <a:endParaRPr lang="zh-CN" altLang="en-US" sz="2000" dirty="0"/>
          </a:p>
          <a:p>
            <a:pPr>
              <a:lnSpc>
                <a:spcPct val="80000"/>
              </a:lnSpc>
            </a:pPr>
            <a:endParaRPr lang="zh-CN" altLang="en-US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echo “Home is $HOME”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echo  ‘Home is $HOME’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2.4.7 </a:t>
            </a:r>
            <a:r>
              <a:rPr lang="zh-CN" altLang="en-US" dirty="0"/>
              <a:t>位置参数</a:t>
            </a:r>
            <a:endParaRPr lang="zh-CN" altLang="en-US" dirty="0"/>
          </a:p>
        </p:txBody>
      </p:sp>
      <p:sp>
        <p:nvSpPr>
          <p:cNvPr id="3481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位置参数及其引用</a:t>
            </a:r>
            <a:endParaRPr lang="en-US" altLang="zh-CN" b="1" dirty="0"/>
          </a:p>
          <a:p>
            <a:endParaRPr lang="zh-CN" altLang="en-US" b="1" dirty="0"/>
          </a:p>
          <a:p>
            <a:r>
              <a:rPr lang="zh-CN" altLang="en-US" dirty="0"/>
              <a:t>如果要向一个</a:t>
            </a:r>
            <a:r>
              <a:rPr lang="en-US" altLang="zh-CN" dirty="0"/>
              <a:t>Shell</a:t>
            </a:r>
            <a:r>
              <a:rPr lang="zh-CN" altLang="en-US" dirty="0"/>
              <a:t>脚本传递信息，可以使用位置参数完成此功能。</a:t>
            </a:r>
            <a:endParaRPr lang="en-US" altLang="zh-CN" dirty="0"/>
          </a:p>
          <a:p>
            <a:r>
              <a:rPr lang="zh-CN" altLang="en-US" dirty="0"/>
              <a:t>在执行脚本时，在脚本名后可以输入多个参数，参数一般采用空格作为分隔符。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Shell</a:t>
            </a:r>
            <a:r>
              <a:rPr lang="zh-CN" altLang="en-US" dirty="0"/>
              <a:t>脚本内部，如要访问参数，前加</a:t>
            </a:r>
            <a:r>
              <a:rPr lang="en-US" altLang="zh-CN" dirty="0"/>
              <a:t>$</a:t>
            </a:r>
            <a:r>
              <a:rPr lang="zh-CN" altLang="en-US" dirty="0"/>
              <a:t>符号。如第一个参数为</a:t>
            </a:r>
            <a:r>
              <a:rPr lang="en-US" altLang="zh-CN" dirty="0"/>
              <a:t>$0</a:t>
            </a:r>
            <a:r>
              <a:rPr lang="zh-CN" altLang="en-US" dirty="0"/>
              <a:t>，表示预留保存实际脚本名字；第二个参数为 </a:t>
            </a:r>
            <a:r>
              <a:rPr lang="en-US" altLang="zh-CN" dirty="0"/>
              <a:t>$1</a:t>
            </a:r>
            <a:r>
              <a:rPr lang="zh-CN" altLang="en-US" dirty="0"/>
              <a:t>，以此类推。访问</a:t>
            </a:r>
            <a:r>
              <a:rPr lang="en-US" altLang="zh-CN" dirty="0"/>
              <a:t>10</a:t>
            </a:r>
            <a:r>
              <a:rPr lang="zh-CN" altLang="en-US" dirty="0"/>
              <a:t>以后的参数，需用</a:t>
            </a:r>
            <a:r>
              <a:rPr lang="en-US" altLang="zh-CN" dirty="0"/>
              <a:t>{}</a:t>
            </a:r>
            <a:r>
              <a:rPr lang="zh-CN" altLang="en-US" dirty="0"/>
              <a:t>括起，如</a:t>
            </a:r>
            <a:r>
              <a:rPr lang="en-US" altLang="zh-CN" dirty="0"/>
              <a:t>${10}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Shell</a:t>
            </a:r>
            <a:r>
              <a:rPr lang="zh-CN" altLang="en-US" dirty="0">
                <a:solidFill>
                  <a:srgbClr val="C00000"/>
                </a:solidFill>
              </a:rPr>
              <a:t>脚本编程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7772400" cy="4267200"/>
          </a:xfrm>
        </p:spPr>
        <p:txBody>
          <a:bodyPr/>
          <a:lstStyle/>
          <a:p>
            <a:r>
              <a:rPr sz="2800" dirty="0"/>
              <a:t>2.4.1</a:t>
            </a:r>
            <a:r>
              <a:rPr lang="en-US" sz="2800" dirty="0"/>
              <a:t> </a:t>
            </a:r>
            <a:r>
              <a:rPr sz="2800" dirty="0"/>
              <a:t>Shell脚本的建立与执行</a:t>
            </a:r>
            <a:endParaRPr sz="2800" dirty="0"/>
          </a:p>
          <a:p>
            <a:r>
              <a:rPr lang="en-US" altLang="zh-CN" sz="2800" dirty="0"/>
              <a:t>2.4.2 </a:t>
            </a:r>
            <a:r>
              <a:rPr lang="zh-CN" altLang="en-US" sz="2800" dirty="0"/>
              <a:t>命令的执行顺序</a:t>
            </a:r>
            <a:endParaRPr lang="zh-CN" altLang="en-US" sz="2800" dirty="0"/>
          </a:p>
          <a:p>
            <a:r>
              <a:rPr lang="en-US" altLang="zh-CN" sz="2800" dirty="0"/>
              <a:t>2.4.3 </a:t>
            </a:r>
            <a:r>
              <a:rPr lang="zh-CN" altLang="en-US" sz="2800" dirty="0"/>
              <a:t>变量</a:t>
            </a:r>
            <a:endParaRPr lang="zh-CN" altLang="en-US" sz="2800" dirty="0"/>
          </a:p>
          <a:p>
            <a:r>
              <a:rPr sz="2800" dirty="0"/>
              <a:t>2.4.4</a:t>
            </a:r>
            <a:r>
              <a:rPr lang="en-US" altLang="zh-CN" sz="2800" dirty="0"/>
              <a:t> </a:t>
            </a:r>
            <a:r>
              <a:rPr lang="zh-CN" altLang="en-US" sz="2800" dirty="0"/>
              <a:t>命令替换</a:t>
            </a:r>
            <a:endParaRPr lang="zh-CN" altLang="en-US" sz="2800" dirty="0"/>
          </a:p>
          <a:p>
            <a:r>
              <a:rPr sz="2800" dirty="0"/>
              <a:t>2.4.5</a:t>
            </a:r>
            <a:r>
              <a:rPr lang="en-US" sz="2800" dirty="0"/>
              <a:t> </a:t>
            </a:r>
            <a:r>
              <a:rPr lang="zh-CN" altLang="en-US" sz="2800" dirty="0"/>
              <a:t>算术运算</a:t>
            </a:r>
            <a:endParaRPr lang="zh-CN" altLang="en-US" sz="2800" dirty="0"/>
          </a:p>
          <a:p>
            <a:r>
              <a:rPr lang="en-US" altLang="zh-CN" sz="2800" dirty="0"/>
              <a:t>2.4.6 Shell</a:t>
            </a:r>
            <a:r>
              <a:rPr lang="zh-CN" altLang="en-US" sz="2800" dirty="0"/>
              <a:t>特殊字符</a:t>
            </a:r>
            <a:endParaRPr lang="zh-CN" altLang="en-US" sz="2800" dirty="0"/>
          </a:p>
          <a:p>
            <a:r>
              <a:rPr lang="en-US" altLang="zh-CN" sz="2800" dirty="0"/>
              <a:t>2.4.7 </a:t>
            </a:r>
            <a:r>
              <a:rPr lang="zh-CN" altLang="en-US" sz="2800" dirty="0"/>
              <a:t>位置参数</a:t>
            </a:r>
            <a:endParaRPr lang="zh-CN" altLang="en-US" sz="2800" dirty="0"/>
          </a:p>
          <a:p>
            <a:r>
              <a:rPr lang="en-US" altLang="zh-CN" sz="2800" dirty="0"/>
              <a:t>2.4.8 </a:t>
            </a:r>
            <a:r>
              <a:rPr lang="zh-CN" altLang="en-US" sz="2800" dirty="0"/>
              <a:t>条件测试</a:t>
            </a:r>
            <a:endParaRPr lang="zh-CN" altLang="en-US" sz="2800" dirty="0"/>
          </a:p>
          <a:p>
            <a:r>
              <a:rPr lang="en-US" altLang="zh-CN" sz="2800" dirty="0"/>
              <a:t>2.4.9 </a:t>
            </a:r>
            <a:r>
              <a:rPr lang="zh-CN" altLang="en-US" sz="2800" dirty="0"/>
              <a:t>控制流结构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2.4.7 </a:t>
            </a:r>
            <a:r>
              <a:rPr lang="zh-CN" altLang="en-US" dirty="0"/>
              <a:t>位置参数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如果向脚本传送</a:t>
            </a:r>
            <a:r>
              <a:rPr lang="en-US" altLang="zh-CN" dirty="0"/>
              <a:t>Did  You  See  The  Book</a:t>
            </a:r>
            <a:r>
              <a:rPr lang="zh-CN" altLang="en-US" dirty="0"/>
              <a:t>信息，对应的位置参数如下。</a:t>
            </a: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$0         $1      $2      $3      $4      $5      $6    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脚本名   </a:t>
            </a:r>
            <a:r>
              <a:rPr lang="en-US" altLang="zh-CN" dirty="0"/>
              <a:t>Did     You    See    The    Full    Moon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</a:t>
            </a:r>
            <a:r>
              <a:rPr lang="zh-CN" altLang="en-US" dirty="0"/>
              <a:t>脚本</a:t>
            </a:r>
            <a:r>
              <a:rPr lang="en-US" altLang="zh-CN" dirty="0"/>
              <a:t>ex7-3.sh </a:t>
            </a:r>
            <a:r>
              <a:rPr lang="zh-CN" altLang="en-US" dirty="0"/>
              <a:t>：合并文件并计算行数。</a:t>
            </a: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#ex7-3.sh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cat  $1  $2  $3  $4  $5  $6  $7  $8  $9  |  </a:t>
            </a:r>
            <a:r>
              <a:rPr lang="en-US" altLang="zh-CN" dirty="0" err="1"/>
              <a:t>wc</a:t>
            </a:r>
            <a:r>
              <a:rPr lang="en-US" altLang="zh-CN" dirty="0"/>
              <a:t>  -l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执行结果：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src2]# ./ex7-3.sh a.txt b.txt </a:t>
            </a:r>
            <a:r>
              <a:rPr lang="en-US" altLang="zh-CN" dirty="0" err="1"/>
              <a:t>c.c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25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2.4.7 </a:t>
            </a:r>
            <a:r>
              <a:rPr lang="zh-CN" altLang="en-US" dirty="0"/>
              <a:t>位置参数</a:t>
            </a:r>
            <a:endParaRPr lang="zh-CN" altLang="en-US" dirty="0"/>
          </a:p>
        </p:txBody>
      </p:sp>
      <p:sp>
        <p:nvSpPr>
          <p:cNvPr id="3686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移动位置参数命令</a:t>
            </a:r>
            <a:endParaRPr lang="zh-CN" altLang="en-US" b="1" dirty="0"/>
          </a:p>
          <a:p>
            <a:endParaRPr lang="en-US" altLang="zh-CN" dirty="0"/>
          </a:p>
          <a:p>
            <a:r>
              <a:rPr lang="zh-CN" altLang="en-US" dirty="0"/>
              <a:t>移动位置参数可用</a:t>
            </a:r>
            <a:r>
              <a:rPr lang="en-US" altLang="zh-CN" dirty="0"/>
              <a:t>shift</a:t>
            </a:r>
            <a:r>
              <a:rPr lang="zh-CN" altLang="en-US" dirty="0"/>
              <a:t>命令，每执行一次</a:t>
            </a:r>
            <a:r>
              <a:rPr lang="en-US" altLang="zh-CN" dirty="0"/>
              <a:t>shift</a:t>
            </a:r>
            <a:r>
              <a:rPr lang="zh-CN" altLang="en-US" dirty="0"/>
              <a:t>命令就将命令行上的实参向左移</a:t>
            </a:r>
            <a:r>
              <a:rPr lang="en-US" altLang="zh-CN" dirty="0"/>
              <a:t>1</a:t>
            </a:r>
            <a:r>
              <a:rPr lang="zh-CN" altLang="en-US" dirty="0"/>
              <a:t>位，即相当于位置参数向右移动</a:t>
            </a:r>
            <a:r>
              <a:rPr lang="en-US" altLang="zh-CN" dirty="0"/>
              <a:t>1</a:t>
            </a:r>
            <a:r>
              <a:rPr lang="zh-CN" altLang="en-US" dirty="0"/>
              <a:t>个位置。</a:t>
            </a:r>
            <a:r>
              <a:rPr lang="en-US" altLang="zh-CN" dirty="0"/>
              <a:t>shift</a:t>
            </a:r>
            <a:r>
              <a:rPr lang="zh-CN" altLang="en-US" dirty="0"/>
              <a:t>命令不能将</a:t>
            </a:r>
            <a:r>
              <a:rPr lang="en-US" altLang="zh-CN" dirty="0"/>
              <a:t>$0</a:t>
            </a:r>
            <a:r>
              <a:rPr lang="zh-CN" altLang="en-US" dirty="0"/>
              <a:t>移走。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命令格式：</a:t>
            </a:r>
            <a:endParaRPr lang="zh-CN" altLang="en-US" dirty="0"/>
          </a:p>
          <a:p>
            <a:r>
              <a:rPr lang="en-US" altLang="zh-CN" dirty="0"/>
              <a:t>shift  [n]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2.4.7 </a:t>
            </a:r>
            <a:r>
              <a:rPr lang="zh-CN" altLang="en-US" dirty="0"/>
              <a:t>位置参数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000" dirty="0"/>
              <a:t>【</a:t>
            </a:r>
            <a:r>
              <a:rPr lang="zh-CN" altLang="en-US" sz="2000" dirty="0"/>
              <a:t>例</a:t>
            </a:r>
            <a:r>
              <a:rPr lang="en-US" altLang="zh-CN" sz="2000" dirty="0"/>
              <a:t>】</a:t>
            </a:r>
            <a:r>
              <a:rPr lang="zh-CN" altLang="en-US" sz="2000" dirty="0"/>
              <a:t>脚本</a:t>
            </a:r>
            <a:r>
              <a:rPr lang="en-US" altLang="zh-CN" sz="2000" dirty="0"/>
              <a:t>ex7-4.sh </a:t>
            </a:r>
            <a:r>
              <a:rPr lang="zh-CN" altLang="en-US" sz="2000" dirty="0"/>
              <a:t>：位置参数移动。</a:t>
            </a:r>
            <a:endParaRPr lang="zh-CN" altLang="en-US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echo  $0  $1  $2  $3  $4  $5  $6  $7  $8  $9</a:t>
            </a:r>
            <a:endParaRPr lang="en-US" altLang="zh-CN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shift      #</a:t>
            </a:r>
            <a:r>
              <a:rPr lang="zh-CN" altLang="en-US" sz="2000" dirty="0"/>
              <a:t>位置参数向右移动</a:t>
            </a:r>
            <a:r>
              <a:rPr lang="en-US" altLang="zh-CN" sz="2000" dirty="0"/>
              <a:t>1</a:t>
            </a:r>
            <a:r>
              <a:rPr lang="zh-CN" altLang="en-US" sz="2000" dirty="0"/>
              <a:t>个位置</a:t>
            </a:r>
            <a:endParaRPr lang="zh-CN" altLang="en-US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echo  $0  $1  $2  $3  $4  $5  $6  $7  $8  $9</a:t>
            </a:r>
            <a:endParaRPr lang="en-US" altLang="zh-CN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shift  4   #</a:t>
            </a:r>
            <a:r>
              <a:rPr lang="zh-CN" altLang="en-US" sz="2000" dirty="0"/>
              <a:t>位置参数向右移动</a:t>
            </a:r>
            <a:r>
              <a:rPr lang="en-US" altLang="zh-CN" sz="2000" dirty="0"/>
              <a:t>4</a:t>
            </a:r>
            <a:r>
              <a:rPr lang="zh-CN" altLang="en-US" sz="2000" dirty="0"/>
              <a:t>个位置</a:t>
            </a:r>
            <a:endParaRPr lang="zh-CN" altLang="en-US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echo  $0  $1  $2  $3  $4  $5  $6  $7  $8  $9</a:t>
            </a:r>
            <a:endParaRPr lang="en-US" altLang="zh-CN" sz="2000" dirty="0"/>
          </a:p>
          <a:p>
            <a:pPr>
              <a:defRPr/>
            </a:pPr>
            <a:r>
              <a:rPr lang="zh-CN" altLang="en-US" sz="2000" dirty="0"/>
              <a:t>执行结果：</a:t>
            </a:r>
            <a:endParaRPr lang="zh-CN" altLang="en-US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[</a:t>
            </a:r>
            <a:r>
              <a:rPr lang="en-US" altLang="zh-CN" sz="2000" dirty="0" err="1"/>
              <a:t>root@localhost</a:t>
            </a:r>
            <a:r>
              <a:rPr lang="en-US" altLang="zh-CN" sz="2000" dirty="0"/>
              <a:t> src2]# ./ex7-4.sh   A   B   C   D   E   F   G   H   I   J  K</a:t>
            </a:r>
            <a:endParaRPr lang="en-US" altLang="zh-CN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./ex4.sh  A  B  C  D  E  F  G  H  I</a:t>
            </a:r>
            <a:endParaRPr lang="en-US" altLang="zh-CN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./ex4.sh  B  C  D  E  F  G  H  I  J</a:t>
            </a:r>
            <a:endParaRPr lang="en-US" altLang="zh-CN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./ex4.sh  F  G  H  I  J  K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2.4.7 </a:t>
            </a:r>
            <a:r>
              <a:rPr lang="zh-CN" altLang="en-US" dirty="0"/>
              <a:t>位置参数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267200"/>
          </a:xfrm>
        </p:spPr>
        <p:txBody>
          <a:bodyPr/>
          <a:lstStyle/>
          <a:p>
            <a:pPr marL="0" indent="0">
              <a:buNone/>
            </a:pPr>
            <a:r>
              <a:rPr lang="pt-BR" altLang="zh-CN" sz="2000" b="1" dirty="0">
                <a:solidFill>
                  <a:srgbClr val="0070C0"/>
                </a:solidFill>
              </a:rPr>
              <a:t>         </a:t>
            </a:r>
            <a:r>
              <a:rPr lang="pt-BR" altLang="zh-CN" sz="2000" b="1" dirty="0">
                <a:solidFill>
                  <a:srgbClr val="00B050"/>
                </a:solidFill>
              </a:rPr>
              <a:t>./ex7-4.sh    A      B     C     D     E      F      G     H    I     J     K</a:t>
            </a:r>
            <a:endParaRPr lang="pt-BR" altLang="zh-CN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s-ES" altLang="zh-CN" sz="2000" b="1" dirty="0">
                <a:solidFill>
                  <a:srgbClr val="FF0000"/>
                </a:solidFill>
              </a:rPr>
              <a:t>echo   $0               $1    $2    $3   $4    $5    $6    $7   $8    $9</a:t>
            </a:r>
            <a:endParaRPr lang="es-ES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70C0"/>
                </a:solidFill>
              </a:rPr>
              <a:t>shift 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altLang="zh-CN" sz="2000" b="1" dirty="0">
                <a:solidFill>
                  <a:srgbClr val="0070C0"/>
                </a:solidFill>
              </a:rPr>
              <a:t>         </a:t>
            </a:r>
            <a:r>
              <a:rPr lang="pt-BR" altLang="zh-CN" sz="2000" b="1" dirty="0">
                <a:solidFill>
                  <a:srgbClr val="00B050"/>
                </a:solidFill>
              </a:rPr>
              <a:t>./ex7-4.sh    B      C      D     E      F     G     H     I      J     K</a:t>
            </a:r>
            <a:endParaRPr lang="pt-BR" altLang="zh-CN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s-ES" altLang="zh-CN" sz="2000" b="1" dirty="0">
                <a:solidFill>
                  <a:srgbClr val="FF0000"/>
                </a:solidFill>
              </a:rPr>
              <a:t>echo   $0               $1    $2    $3    $4    $5    $6    $7   $8   $9</a:t>
            </a:r>
            <a:endParaRPr lang="es-ES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70C0"/>
                </a:solidFill>
              </a:rPr>
              <a:t>shift  4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altLang="zh-CN" sz="2000" b="1" dirty="0">
                <a:solidFill>
                  <a:srgbClr val="0070C0"/>
                </a:solidFill>
              </a:rPr>
              <a:t>          </a:t>
            </a:r>
            <a:r>
              <a:rPr lang="pt-BR" altLang="zh-CN" sz="2000" b="1" dirty="0">
                <a:solidFill>
                  <a:srgbClr val="00B050"/>
                </a:solidFill>
              </a:rPr>
              <a:t>./ex7-4.sh    F      G     H       I       J     K</a:t>
            </a:r>
            <a:endParaRPr lang="pt-BR" altLang="zh-CN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s-ES" altLang="zh-CN" sz="2000" b="1" dirty="0">
                <a:solidFill>
                  <a:srgbClr val="FF0000"/>
                </a:solidFill>
              </a:rPr>
              <a:t>echo   $0                $1    $2    $3    $4    $5    $6    $7   $8   $9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2.4.8  </a:t>
            </a:r>
            <a:r>
              <a:rPr lang="zh-CN" altLang="zh-CN" dirty="0"/>
              <a:t>条件测试</a:t>
            </a:r>
            <a:endParaRPr lang="zh-CN" altLang="zh-CN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924800" cy="426720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n-US" altLang="zh-CN" sz="2000" dirty="0"/>
              <a:t>test</a:t>
            </a:r>
            <a:r>
              <a:rPr lang="zh-CN" altLang="en-US" sz="2000" dirty="0"/>
              <a:t>命令用于测试字符串，文件状态和数值，使用最后退出状态命令</a:t>
            </a:r>
            <a:r>
              <a:rPr lang="en-US" altLang="zh-CN" sz="2000" dirty="0"/>
              <a:t>$?</a:t>
            </a:r>
            <a:r>
              <a:rPr lang="zh-CN" altLang="en-US" sz="2000" dirty="0"/>
              <a:t>可测知</a:t>
            </a:r>
            <a:r>
              <a:rPr lang="en-US" altLang="zh-CN" sz="2000" dirty="0"/>
              <a:t>test</a:t>
            </a:r>
            <a:r>
              <a:rPr lang="zh-CN" altLang="en-US" sz="2000" dirty="0"/>
              <a:t>，以</a:t>
            </a:r>
            <a:r>
              <a:rPr lang="en-US" altLang="zh-CN" sz="2000" dirty="0"/>
              <a:t>0</a:t>
            </a:r>
            <a:r>
              <a:rPr lang="zh-CN" altLang="en-US" sz="2000" dirty="0"/>
              <a:t>表示正确（真），</a:t>
            </a:r>
            <a:r>
              <a:rPr lang="en-US" altLang="zh-CN" sz="2000" dirty="0"/>
              <a:t>1</a:t>
            </a:r>
            <a:r>
              <a:rPr lang="zh-CN" altLang="en-US" sz="2000" dirty="0"/>
              <a:t>表示返回错误（假）。</a:t>
            </a:r>
            <a:endParaRPr lang="zh-CN" altLang="en-US" sz="2000" dirty="0"/>
          </a:p>
          <a:p>
            <a:pPr>
              <a:lnSpc>
                <a:spcPts val="3000"/>
              </a:lnSpc>
            </a:pPr>
            <a:r>
              <a:rPr lang="en-US" altLang="zh-CN" sz="2000" dirty="0"/>
              <a:t>test</a:t>
            </a:r>
            <a:r>
              <a:rPr lang="zh-CN" altLang="en-US" sz="2000" dirty="0"/>
              <a:t>一般有两种格式，即：</a:t>
            </a:r>
            <a:endParaRPr lang="zh-CN" altLang="en-US" sz="2000" dirty="0"/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2060"/>
                </a:solidFill>
              </a:rPr>
              <a:t>test  [</a:t>
            </a:r>
            <a:r>
              <a:rPr lang="zh-CN" altLang="zh-CN" sz="2000" b="1" dirty="0">
                <a:solidFill>
                  <a:srgbClr val="002060"/>
                </a:solidFill>
              </a:rPr>
              <a:t>测试选项</a:t>
            </a:r>
            <a:r>
              <a:rPr lang="en-US" altLang="zh-CN" sz="2000" b="1" dirty="0">
                <a:solidFill>
                  <a:srgbClr val="002060"/>
                </a:solidFill>
              </a:rPr>
              <a:t>]  [</a:t>
            </a:r>
            <a:r>
              <a:rPr lang="zh-CN" altLang="zh-CN" sz="2000" b="1" dirty="0">
                <a:solidFill>
                  <a:srgbClr val="002060"/>
                </a:solidFill>
              </a:rPr>
              <a:t>测试参数</a:t>
            </a:r>
            <a:r>
              <a:rPr lang="en-US" altLang="zh-CN" sz="2000" b="1" dirty="0">
                <a:solidFill>
                  <a:srgbClr val="002060"/>
                </a:solidFill>
              </a:rPr>
              <a:t>]  </a:t>
            </a:r>
            <a:endParaRPr lang="en-US" altLang="zh-CN" sz="2000" b="1" dirty="0">
              <a:solidFill>
                <a:srgbClr val="002060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zh-CN" sz="2000" b="1" dirty="0">
                <a:solidFill>
                  <a:srgbClr val="002060"/>
                </a:solidFill>
              </a:rPr>
              <a:t>或</a:t>
            </a:r>
            <a:r>
              <a:rPr lang="en-US" altLang="zh-CN" sz="2000" b="1" dirty="0">
                <a:solidFill>
                  <a:srgbClr val="002060"/>
                </a:solidFill>
              </a:rPr>
              <a:t> </a:t>
            </a:r>
            <a:endParaRPr lang="en-US" altLang="zh-CN" sz="2000" b="1" dirty="0">
              <a:solidFill>
                <a:srgbClr val="002060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2060"/>
                </a:solidFill>
              </a:rPr>
              <a:t> [  [</a:t>
            </a:r>
            <a:r>
              <a:rPr lang="zh-CN" altLang="zh-CN" sz="2000" b="1" dirty="0">
                <a:solidFill>
                  <a:srgbClr val="002060"/>
                </a:solidFill>
              </a:rPr>
              <a:t>测试选项</a:t>
            </a:r>
            <a:r>
              <a:rPr lang="en-US" altLang="zh-CN" sz="2000" b="1" dirty="0">
                <a:solidFill>
                  <a:srgbClr val="002060"/>
                </a:solidFill>
              </a:rPr>
              <a:t>]  [</a:t>
            </a:r>
            <a:r>
              <a:rPr lang="zh-CN" altLang="zh-CN" sz="2000" b="1" dirty="0">
                <a:solidFill>
                  <a:srgbClr val="002060"/>
                </a:solidFill>
              </a:rPr>
              <a:t>测试参数</a:t>
            </a:r>
            <a:r>
              <a:rPr lang="en-US" altLang="zh-CN" sz="2000" b="1" dirty="0">
                <a:solidFill>
                  <a:srgbClr val="002060"/>
                </a:solidFill>
              </a:rPr>
              <a:t>]  ]</a:t>
            </a:r>
            <a:endParaRPr lang="en-US" altLang="zh-CN" sz="2000" b="1" dirty="0">
              <a:solidFill>
                <a:srgbClr val="002060"/>
              </a:solidFill>
            </a:endParaRPr>
          </a:p>
          <a:p>
            <a:pPr>
              <a:lnSpc>
                <a:spcPts val="3000"/>
              </a:lnSpc>
            </a:pPr>
            <a:endParaRPr lang="en-US" altLang="zh-CN" sz="2000" b="1" dirty="0">
              <a:solidFill>
                <a:srgbClr val="002060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dirty="0"/>
              <a:t>例子：</a:t>
            </a:r>
            <a:r>
              <a:rPr lang="en-US" altLang="zh-CN" sz="2000" dirty="0"/>
              <a:t>test –f m1.c   </a:t>
            </a:r>
            <a:r>
              <a:rPr lang="zh-CN" altLang="en-US" sz="2000" dirty="0"/>
              <a:t>或     </a:t>
            </a:r>
            <a:r>
              <a:rPr lang="en-US" altLang="zh-CN" sz="2000" dirty="0"/>
              <a:t>[  –f m1.c  ]</a:t>
            </a:r>
            <a:endParaRPr lang="en-US" altLang="zh-CN" sz="2000" dirty="0"/>
          </a:p>
          <a:p>
            <a:pPr>
              <a:lnSpc>
                <a:spcPts val="3000"/>
              </a:lnSpc>
            </a:pPr>
            <a:r>
              <a:rPr lang="en-US" altLang="zh-CN" sz="2000" dirty="0"/>
              <a:t>         echo $?                   echo $?</a:t>
            </a:r>
            <a:endParaRPr lang="en-US" altLang="zh-CN" sz="2000" dirty="0"/>
          </a:p>
          <a:p>
            <a:pPr>
              <a:lnSpc>
                <a:spcPts val="3000"/>
              </a:lnSpc>
            </a:pPr>
            <a:r>
              <a:rPr lang="zh-CN" altLang="en-US" sz="2000" dirty="0"/>
              <a:t>使用方括号时，要注意在条件两边加上空格。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3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br>
              <a:rPr lang="en-US" altLang="zh-CN" sz="2800" b="0" dirty="0"/>
            </a:br>
            <a:r>
              <a:rPr lang="zh-CN" altLang="en-US" sz="2800" b="0" dirty="0"/>
              <a:t>文件状态测试</a:t>
            </a:r>
            <a:br>
              <a:rPr lang="en-US" altLang="zh-CN" b="0" dirty="0"/>
            </a:br>
            <a:r>
              <a:rPr lang="zh-CN" altLang="en-US" sz="2400" b="0" dirty="0">
                <a:solidFill>
                  <a:srgbClr val="002060"/>
                </a:solidFill>
              </a:rPr>
              <a:t>文件状态测试可以测试文件的类型及文件的访问权限。</a:t>
            </a:r>
            <a:endParaRPr lang="zh-CN" altLang="en-US" sz="2400" b="0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zh-CN" altLang="en-US" sz="2000"/>
          </a:p>
          <a:p>
            <a:endParaRPr lang="zh-CN" altLang="en-US" sz="2000"/>
          </a:p>
        </p:txBody>
      </p:sp>
      <p:graphicFrame>
        <p:nvGraphicFramePr>
          <p:cNvPr id="145420" name="Group 12"/>
          <p:cNvGraphicFramePr>
            <a:graphicFrameLocks noGrp="1"/>
          </p:cNvGraphicFramePr>
          <p:nvPr>
            <p:ph sz="half" idx="2"/>
          </p:nvPr>
        </p:nvGraphicFramePr>
        <p:xfrm>
          <a:off x="800100" y="2209800"/>
          <a:ext cx="7543800" cy="3276600"/>
        </p:xfrm>
        <a:graphic>
          <a:graphicData uri="http://schemas.openxmlformats.org/drawingml/2006/table">
            <a:tbl>
              <a:tblPr/>
              <a:tblGrid>
                <a:gridCol w="7543800"/>
              </a:tblGrid>
              <a:tr h="3276600">
                <a:tc>
                  <a:txBody>
                    <a:bodyPr/>
                    <a:lstStyle/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 d 	       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目录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 s          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文件长度大于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、非空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f 	       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正规文件（普通文件）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 w          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可写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  r 	        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可读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  x          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可执行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3"/>
          <p:cNvSpPr>
            <a:spLocks noGrp="1" noChangeArrowheads="1"/>
          </p:cNvSpPr>
          <p:nvPr>
            <p:ph type="title"/>
          </p:nvPr>
        </p:nvSpPr>
        <p:spPr>
          <a:xfrm>
            <a:off x="457200" y="952500"/>
            <a:ext cx="8229600" cy="1143000"/>
          </a:xfrm>
        </p:spPr>
        <p:txBody>
          <a:bodyPr/>
          <a:lstStyle/>
          <a:p>
            <a:r>
              <a:rPr lang="zh-CN" altLang="en-US" sz="2800" b="0" dirty="0"/>
              <a:t>字符串测试</a:t>
            </a:r>
            <a:br>
              <a:rPr lang="en-US" altLang="zh-CN" sz="2800" b="0" dirty="0"/>
            </a:br>
            <a:r>
              <a:rPr lang="zh-CN" altLang="en-US" sz="2400" b="0" dirty="0">
                <a:solidFill>
                  <a:srgbClr val="002060"/>
                </a:solidFill>
              </a:rPr>
              <a:t>字符串测试用来测试两个字符串是否相等或不相等、单个字符串是否为空串还是非空串。需注意，如果字符串中有空格，要用引号将字符串括在一起。</a:t>
            </a:r>
            <a:endParaRPr lang="zh-CN" altLang="en-US" sz="2400" b="0" dirty="0">
              <a:solidFill>
                <a:srgbClr val="002060"/>
              </a:solidFill>
            </a:endParaRPr>
          </a:p>
        </p:txBody>
      </p:sp>
      <p:graphicFrame>
        <p:nvGraphicFramePr>
          <p:cNvPr id="147471" name="Group 15"/>
          <p:cNvGraphicFramePr>
            <a:graphicFrameLocks noGrp="1"/>
          </p:cNvGraphicFramePr>
          <p:nvPr>
            <p:ph sz="half" idx="2"/>
          </p:nvPr>
        </p:nvGraphicFramePr>
        <p:xfrm>
          <a:off x="876300" y="2971800"/>
          <a:ext cx="7391400" cy="2362200"/>
        </p:xfrm>
        <a:graphic>
          <a:graphicData uri="http://schemas.openxmlformats.org/drawingml/2006/table">
            <a:tbl>
              <a:tblPr/>
              <a:tblGrid>
                <a:gridCol w="7391400"/>
              </a:tblGrid>
              <a:tr h="2362200">
                <a:tc>
                  <a:txBody>
                    <a:bodyPr/>
                    <a:lstStyle/>
                    <a:p>
                      <a:pPr marL="342900" marR="0" lvl="0" indent="1905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      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两个字符串相等。（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两端有空格！）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1905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!=     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两个字符串不等。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1905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-z     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空串。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1905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-n     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非空串。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3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zh-CN" altLang="en-US" sz="2800" b="0"/>
              <a:t>测试数值</a:t>
            </a:r>
            <a:br>
              <a:rPr lang="en-US" altLang="zh-CN" sz="2800" b="0"/>
            </a:br>
            <a:r>
              <a:rPr lang="zh-CN" altLang="en-US" sz="2400" b="0">
                <a:solidFill>
                  <a:srgbClr val="002060"/>
                </a:solidFill>
              </a:rPr>
              <a:t>数值测试可以测试两个数值之间的关系，如相等、不等、大于或小于等。</a:t>
            </a:r>
            <a:endParaRPr lang="zh-CN" altLang="en-US" sz="2400" b="0">
              <a:solidFill>
                <a:srgbClr val="002060"/>
              </a:solidFill>
            </a:endParaRPr>
          </a:p>
        </p:txBody>
      </p:sp>
      <p:graphicFrame>
        <p:nvGraphicFramePr>
          <p:cNvPr id="151564" name="Group 12"/>
          <p:cNvGraphicFramePr>
            <a:graphicFrameLocks noGrp="1"/>
          </p:cNvGraphicFramePr>
          <p:nvPr>
            <p:ph sz="half" idx="2"/>
          </p:nvPr>
        </p:nvGraphicFramePr>
        <p:xfrm>
          <a:off x="838200" y="2514600"/>
          <a:ext cx="7467600" cy="3124200"/>
        </p:xfrm>
        <a:graphic>
          <a:graphicData uri="http://schemas.openxmlformats.org/drawingml/2006/table">
            <a:tbl>
              <a:tblPr/>
              <a:tblGrid>
                <a:gridCol w="7467600"/>
              </a:tblGrid>
              <a:tr h="3124200">
                <a:tc>
                  <a:txBody>
                    <a:bodyPr/>
                    <a:lstStyle/>
                    <a:p>
                      <a:pPr marL="342900" marR="0" lvl="0" indent="1905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-eq    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数值相等。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1905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-ne    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数值不相等。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1905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gt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第一个数大于第二个数。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1905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第一个数小于第二个数。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1905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-le     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第一个数小于等于第二个数。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1905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第一个数大于等于第二个数。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401763"/>
          </a:xfrm>
        </p:spPr>
        <p:txBody>
          <a:bodyPr/>
          <a:lstStyle/>
          <a:p>
            <a:r>
              <a:rPr lang="zh-CN" altLang="en-US" sz="2800" b="0" dirty="0"/>
              <a:t>测试时使用逻辑操作符</a:t>
            </a:r>
            <a:br>
              <a:rPr lang="en-US" altLang="zh-CN" sz="2800" b="0" dirty="0"/>
            </a:br>
            <a:r>
              <a:rPr lang="zh-CN" altLang="en-US" sz="2400" b="0" dirty="0">
                <a:solidFill>
                  <a:srgbClr val="002060"/>
                </a:solidFill>
              </a:rPr>
              <a:t>在条件测试中可以利用逻辑操作符来组合多个测试条件。</a:t>
            </a:r>
            <a:endParaRPr lang="zh-CN" altLang="en-US" sz="2400" b="0" dirty="0">
              <a:solidFill>
                <a:srgbClr val="002060"/>
              </a:solidFill>
            </a:endParaRPr>
          </a:p>
        </p:txBody>
      </p:sp>
      <p:graphicFrame>
        <p:nvGraphicFramePr>
          <p:cNvPr id="146444" name="Group 12"/>
          <p:cNvGraphicFramePr>
            <a:graphicFrameLocks noGrp="1"/>
          </p:cNvGraphicFramePr>
          <p:nvPr>
            <p:ph sz="half" idx="2"/>
          </p:nvPr>
        </p:nvGraphicFramePr>
        <p:xfrm>
          <a:off x="609600" y="1981200"/>
          <a:ext cx="7924800" cy="388620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3886200">
                <a:tc>
                  <a:txBody>
                    <a:bodyPr/>
                    <a:lstStyle/>
                    <a:p>
                      <a:pPr marL="342900" marR="0" lvl="0" indent="1905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-a      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逻辑与，操作符两边均为真，结果为真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1905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，否则为假。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1905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1905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-o      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逻辑或，操作符两边一边为真，结果为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1905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真，否则为假。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1905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1905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        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逻辑否，条件为假，结果为真。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2.4.9 </a:t>
            </a:r>
            <a:r>
              <a:rPr lang="zh-CN" altLang="zh-CN" dirty="0"/>
              <a:t>控制流结构</a:t>
            </a:r>
            <a:endParaRPr lang="zh-CN" altLang="zh-CN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if…then…</a:t>
            </a:r>
            <a:r>
              <a:rPr lang="zh-CN" altLang="en-US" dirty="0"/>
              <a:t>控制结构</a:t>
            </a:r>
            <a:endParaRPr lang="en-US" altLang="zh-CN" dirty="0"/>
          </a:p>
          <a:p>
            <a:pPr eaLnBrk="1" hangingPunct="1"/>
            <a:r>
              <a:rPr lang="en-US" altLang="zh-CN" dirty="0"/>
              <a:t>if…then…else</a:t>
            </a:r>
            <a:r>
              <a:rPr lang="zh-CN" altLang="en-US" dirty="0"/>
              <a:t>控制结构</a:t>
            </a:r>
            <a:endParaRPr lang="en-US" altLang="zh-CN" dirty="0"/>
          </a:p>
          <a:p>
            <a:pPr eaLnBrk="1" hangingPunct="1"/>
            <a:r>
              <a:rPr lang="en-US" altLang="zh-CN" dirty="0"/>
              <a:t>if…then…</a:t>
            </a:r>
            <a:r>
              <a:rPr lang="en-US" altLang="zh-CN" dirty="0" err="1"/>
              <a:t>elif</a:t>
            </a:r>
            <a:r>
              <a:rPr lang="zh-CN" altLang="en-US" dirty="0"/>
              <a:t>控制结构</a:t>
            </a:r>
            <a:endParaRPr lang="en-US" altLang="zh-CN" dirty="0"/>
          </a:p>
          <a:p>
            <a:pPr eaLnBrk="1" hangingPunct="1"/>
            <a:r>
              <a:rPr lang="en-US" altLang="zh-CN" dirty="0"/>
              <a:t>for…in</a:t>
            </a:r>
            <a:r>
              <a:rPr lang="zh-CN" altLang="en-US" dirty="0"/>
              <a:t>控制结构</a:t>
            </a:r>
            <a:endParaRPr lang="en-US" altLang="zh-CN" dirty="0"/>
          </a:p>
          <a:p>
            <a:pPr eaLnBrk="1" hangingPunct="1"/>
            <a:r>
              <a:rPr lang="en-US" altLang="zh-CN" dirty="0"/>
              <a:t>for</a:t>
            </a:r>
            <a:r>
              <a:rPr lang="zh-CN" altLang="en-US" dirty="0"/>
              <a:t>控制结构</a:t>
            </a:r>
            <a:endParaRPr lang="en-US" altLang="zh-CN" dirty="0"/>
          </a:p>
          <a:p>
            <a:pPr eaLnBrk="1" hangingPunct="1"/>
            <a:r>
              <a:rPr lang="en-US" altLang="zh-CN" dirty="0"/>
              <a:t>while</a:t>
            </a:r>
            <a:r>
              <a:rPr lang="zh-CN" altLang="en-US" dirty="0"/>
              <a:t>控制结构</a:t>
            </a:r>
            <a:endParaRPr lang="en-US" altLang="zh-CN" dirty="0"/>
          </a:p>
          <a:p>
            <a:pPr eaLnBrk="1" hangingPunct="1"/>
            <a:r>
              <a:rPr lang="en-US" altLang="zh-CN" dirty="0"/>
              <a:t>break</a:t>
            </a:r>
            <a:r>
              <a:rPr lang="zh-CN" altLang="en-US" dirty="0"/>
              <a:t>与</a:t>
            </a:r>
            <a:r>
              <a:rPr lang="en-US" altLang="zh-CN" dirty="0"/>
              <a:t>continue</a:t>
            </a:r>
            <a:endParaRPr lang="en-US" altLang="zh-CN" dirty="0"/>
          </a:p>
          <a:p>
            <a:pPr eaLnBrk="1" hangingPunct="1"/>
            <a:r>
              <a:rPr lang="en-US" altLang="zh-CN" dirty="0"/>
              <a:t>case</a:t>
            </a:r>
            <a:r>
              <a:rPr lang="zh-CN" altLang="en-US" dirty="0"/>
              <a:t>逻辑结构</a:t>
            </a:r>
            <a:endParaRPr lang="en-US" altLang="zh-CN" dirty="0"/>
          </a:p>
          <a:p>
            <a:pPr eaLnBrk="1" hangingPunct="1"/>
            <a:r>
              <a:rPr lang="zh-CN" altLang="en-US" dirty="0"/>
              <a:t>函数</a:t>
            </a:r>
            <a:endParaRPr lang="en-US" altLang="zh-CN" dirty="0"/>
          </a:p>
          <a:p>
            <a:pPr eaLnBrk="1" hangingPunct="1"/>
            <a:r>
              <a:rPr lang="en-US" altLang="zh-CN" dirty="0"/>
              <a:t>select</a:t>
            </a:r>
            <a:r>
              <a:rPr lang="zh-CN" altLang="en-US" dirty="0"/>
              <a:t>语句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2.4.1 Shell</a:t>
            </a:r>
            <a:r>
              <a:rPr lang="zh-CN" altLang="en-US" dirty="0"/>
              <a:t>脚本的建立与执行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840163"/>
            <a:ext cx="7848600" cy="202723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 Shell</a:t>
            </a:r>
            <a:r>
              <a:rPr lang="zh-CN" altLang="zh-CN" dirty="0"/>
              <a:t>脚本本身是一个文本文件，所以可以利用任意的文本编辑器来创建。</a:t>
            </a:r>
            <a:endParaRPr lang="zh-CN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说明：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#!/bin/bash    --</a:t>
            </a:r>
            <a:r>
              <a:rPr lang="zh-CN" altLang="en-US" dirty="0"/>
              <a:t>使用的</a:t>
            </a:r>
            <a:r>
              <a:rPr lang="en-US" altLang="zh-CN" dirty="0"/>
              <a:t>Shell</a:t>
            </a:r>
            <a:r>
              <a:rPr lang="zh-CN" altLang="en-US" dirty="0"/>
              <a:t>，必须放在第一行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#                     --</a:t>
            </a:r>
            <a:r>
              <a:rPr lang="zh-CN" altLang="en-US" dirty="0"/>
              <a:t>注释</a:t>
            </a:r>
            <a:endParaRPr lang="zh-CN" altLang="en-US" dirty="0"/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2209800" y="1524000"/>
            <a:ext cx="4876800" cy="2209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#!/bin/bash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#This is a shell script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echo "hello!"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echo "your working is `</a:t>
            </a:r>
            <a:r>
              <a:rPr lang="en-US" altLang="zh-CN" dirty="0" err="1"/>
              <a:t>pwd</a:t>
            </a:r>
            <a:r>
              <a:rPr lang="en-US" altLang="zh-CN" dirty="0"/>
              <a:t>`"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#end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1</a:t>
            </a:r>
            <a:r>
              <a:rPr lang="zh-CN" altLang="en-US" b="0"/>
              <a:t>、</a:t>
            </a:r>
            <a:r>
              <a:rPr lang="en-US" altLang="zh-CN" b="0"/>
              <a:t>if…then…</a:t>
            </a:r>
            <a:r>
              <a:rPr lang="zh-CN" altLang="en-US" b="0"/>
              <a:t>控制结构</a:t>
            </a:r>
            <a:endParaRPr lang="en-US" altLang="zh-CN" b="0"/>
          </a:p>
        </p:txBody>
      </p:sp>
      <p:sp>
        <p:nvSpPr>
          <p:cNvPr id="4608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控制流命令用来调整在</a:t>
            </a:r>
            <a:r>
              <a:rPr lang="en-US" altLang="zh-CN" dirty="0"/>
              <a:t>Shell</a:t>
            </a:r>
            <a:r>
              <a:rPr lang="zh-CN" altLang="en-US" dirty="0"/>
              <a:t>脚本中命令的执行顺序。</a:t>
            </a:r>
            <a:endParaRPr lang="en-US" altLang="zh-CN" dirty="0"/>
          </a:p>
          <a:p>
            <a:pPr eaLnBrk="1" hangingPunct="1"/>
            <a:r>
              <a:rPr lang="en-US" altLang="zh-CN" dirty="0"/>
              <a:t> if…then…</a:t>
            </a:r>
            <a:r>
              <a:rPr lang="zh-CN" altLang="en-US" dirty="0"/>
              <a:t>流程与语法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971550" y="3357563"/>
            <a:ext cx="3384550" cy="1800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2000" b="1" i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if test condition </a:t>
            </a:r>
            <a:r>
              <a:rPr lang="en-US" sz="2000" b="1" i="1" dirty="0">
                <a:solidFill>
                  <a:schemeClr val="tx1"/>
                </a:solidFill>
                <a:ea typeface="微软雅黑" panose="020B0503020204020204" charset="-122"/>
                <a:cs typeface="Arial" panose="020B0604020202020204" pitchFamily="34" charset="0"/>
              </a:rPr>
              <a:t>	</a:t>
            </a:r>
            <a:r>
              <a:rPr lang="en-US" sz="2000" b="1" i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then</a:t>
            </a:r>
            <a:endParaRPr lang="en-US" sz="2000" b="1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charset="-122"/>
              </a:rPr>
              <a:t>	command</a:t>
            </a:r>
            <a:endParaRPr lang="en-US" sz="2000" b="1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charset="-122"/>
              </a:rPr>
              <a:t>fi</a:t>
            </a:r>
            <a:endParaRPr lang="en-US" sz="2000" b="1" i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46085" name="Picture 4" descr="if-the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060575"/>
            <a:ext cx="2665413" cy="416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2</a:t>
            </a:r>
            <a:r>
              <a:rPr lang="zh-CN" altLang="en-US" b="0"/>
              <a:t>、</a:t>
            </a:r>
            <a:r>
              <a:rPr lang="en-US" altLang="zh-CN" b="0"/>
              <a:t>if…then…else</a:t>
            </a:r>
            <a:r>
              <a:rPr lang="zh-CN" altLang="en-US" b="0"/>
              <a:t>控制结构</a:t>
            </a:r>
            <a:endParaRPr lang="en-US" altLang="zh-CN" b="0"/>
          </a:p>
        </p:txBody>
      </p:sp>
      <p:sp>
        <p:nvSpPr>
          <p:cNvPr id="4710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语法与流程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990600" y="2362200"/>
            <a:ext cx="2879725" cy="1871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266700" algn="l"/>
                <a:tab pos="533400" algn="l"/>
                <a:tab pos="800100" algn="l"/>
                <a:tab pos="1133475" algn="l"/>
              </a:tabLst>
              <a:defRPr/>
            </a:pPr>
            <a:r>
              <a:rPr lang="en-US" sz="1800" i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if test condition </a:t>
            </a:r>
            <a:endParaRPr lang="en-US" sz="1100" i="1" dirty="0">
              <a:solidFill>
                <a:schemeClr val="tx1"/>
              </a:solidFill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tabLst>
                <a:tab pos="266700" algn="l"/>
                <a:tab pos="533400" algn="l"/>
                <a:tab pos="800100" algn="l"/>
                <a:tab pos="1133475" algn="l"/>
              </a:tabLst>
              <a:defRPr/>
            </a:pPr>
            <a:r>
              <a:rPr lang="en-US" sz="1800" i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		then	</a:t>
            </a:r>
            <a:endParaRPr lang="en-US" sz="1100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tabLst>
                <a:tab pos="266700" algn="l"/>
                <a:tab pos="533400" algn="l"/>
                <a:tab pos="800100" algn="l"/>
                <a:tab pos="1133475" algn="l"/>
              </a:tabLst>
              <a:defRPr/>
            </a:pPr>
            <a:r>
              <a:rPr lang="en-US" sz="1800" i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charset="-122"/>
              </a:rPr>
              <a:t>			commands</a:t>
            </a:r>
            <a:endParaRPr lang="en-US" sz="1100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tabLst>
                <a:tab pos="266700" algn="l"/>
                <a:tab pos="533400" algn="l"/>
                <a:tab pos="800100" algn="l"/>
                <a:tab pos="1133475" algn="l"/>
              </a:tabLst>
              <a:defRPr/>
            </a:pPr>
            <a:r>
              <a:rPr lang="en-US" sz="1800" i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charset="-122"/>
              </a:rPr>
              <a:t>		else</a:t>
            </a:r>
            <a:endParaRPr lang="en-US" sz="1100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tabLst>
                <a:tab pos="266700" algn="l"/>
                <a:tab pos="533400" algn="l"/>
                <a:tab pos="800100" algn="l"/>
                <a:tab pos="1133475" algn="l"/>
              </a:tabLst>
              <a:defRPr/>
            </a:pPr>
            <a:r>
              <a:rPr lang="en-US" sz="1800" i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charset="-122"/>
              </a:rPr>
              <a:t>			commands</a:t>
            </a:r>
            <a:endParaRPr lang="en-US" sz="1800" i="1" dirty="0">
              <a:solidFill>
                <a:schemeClr val="tx1"/>
              </a:solidFill>
              <a:latin typeface="Courier New" panose="02070309020205020404" pitchFamily="49" charset="0"/>
              <a:ea typeface="微软雅黑" panose="020B0503020204020204" charset="-122"/>
            </a:endParaRPr>
          </a:p>
          <a:p>
            <a:pPr>
              <a:tabLst>
                <a:tab pos="266700" algn="l"/>
                <a:tab pos="533400" algn="l"/>
                <a:tab pos="800100" algn="l"/>
                <a:tab pos="1133475" algn="l"/>
              </a:tabLst>
              <a:defRPr/>
            </a:pPr>
            <a:r>
              <a:rPr lang="en-US" sz="1800" i="1" dirty="0" err="1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charset="-122"/>
              </a:rPr>
              <a:t>fi</a:t>
            </a:r>
            <a:endParaRPr lang="en-US" sz="3200" i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4400" y="4419600"/>
            <a:ext cx="3663950" cy="158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800" i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if test condition </a:t>
            </a:r>
            <a:r>
              <a:rPr lang="zh-CN" altLang="en-US" sz="1800" i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；</a:t>
            </a:r>
            <a:r>
              <a:rPr lang="en-US" altLang="zh-CN" sz="1800" i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hen</a:t>
            </a:r>
            <a:endParaRPr lang="en-US" altLang="zh-CN" sz="1100" i="1" dirty="0">
              <a:solidFill>
                <a:schemeClr val="tx1"/>
              </a:solidFill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1800" i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	commands</a:t>
            </a:r>
            <a:endParaRPr lang="en-US" altLang="zh-CN" sz="1100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1800" i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charset="-122"/>
              </a:rPr>
              <a:t>     else			commands</a:t>
            </a:r>
            <a:endParaRPr lang="en-US" altLang="zh-CN" sz="1800" i="1" dirty="0">
              <a:solidFill>
                <a:schemeClr val="tx1"/>
              </a:solidFill>
              <a:latin typeface="Courier New" panose="02070309020205020404" pitchFamily="49" charset="0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1800" i="1" dirty="0" err="1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charset="-122"/>
              </a:rPr>
              <a:t>fi</a:t>
            </a:r>
            <a:endParaRPr lang="en-US" altLang="zh-CN" sz="3200" i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47110" name="Object 3"/>
          <p:cNvGraphicFramePr>
            <a:graphicFrameLocks noChangeAspect="1"/>
          </p:cNvGraphicFramePr>
          <p:nvPr/>
        </p:nvGraphicFramePr>
        <p:xfrm>
          <a:off x="4284663" y="1700213"/>
          <a:ext cx="4859337" cy="445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Visio" r:id="rId1" imgW="4381500" imgH="4013200" progId="Visio.Drawing.11">
                  <p:embed/>
                </p:oleObj>
              </mc:Choice>
              <mc:Fallback>
                <p:oleObj name="Visio" r:id="rId1" imgW="4381500" imgH="401320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700213"/>
                        <a:ext cx="4859337" cy="445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3</a:t>
            </a:r>
            <a:r>
              <a:rPr lang="zh-CN" altLang="en-US" b="0"/>
              <a:t>、</a:t>
            </a:r>
            <a:r>
              <a:rPr lang="en-US" altLang="zh-CN" b="0"/>
              <a:t>if…then…elif</a:t>
            </a:r>
            <a:r>
              <a:rPr lang="zh-CN" altLang="en-US" b="0"/>
              <a:t>控制结构</a:t>
            </a:r>
            <a:endParaRPr lang="en-US" altLang="zh-CN" b="0"/>
          </a:p>
        </p:txBody>
      </p:sp>
      <p:sp>
        <p:nvSpPr>
          <p:cNvPr id="4813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语法与流程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684213" y="2349500"/>
            <a:ext cx="4032250" cy="3240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800" i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if test condition </a:t>
            </a:r>
            <a:endParaRPr lang="en-US" sz="1100" i="1" dirty="0">
              <a:solidFill>
                <a:schemeClr val="tx1"/>
              </a:solidFill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800" i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	then</a:t>
            </a:r>
            <a:endParaRPr lang="en-US" sz="1100" i="1" dirty="0">
              <a:solidFill>
                <a:schemeClr val="tx1"/>
              </a:solidFill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800" i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charset="-122"/>
              </a:rPr>
              <a:t>	commands</a:t>
            </a:r>
            <a:endParaRPr lang="en-US" sz="1100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800" i="1" dirty="0" err="1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charset="-122"/>
              </a:rPr>
              <a:t>elif</a:t>
            </a:r>
            <a:r>
              <a:rPr lang="en-US" sz="1800" i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charset="-122"/>
              </a:rPr>
              <a:t> test condition</a:t>
            </a:r>
            <a:endParaRPr lang="en-US" sz="1100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800" i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charset="-122"/>
              </a:rPr>
              <a:t>		commands</a:t>
            </a:r>
            <a:endParaRPr lang="en-US" sz="1100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800" i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charset="-122"/>
              </a:rPr>
              <a:t>			…</a:t>
            </a:r>
            <a:endParaRPr lang="en-US" sz="1100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800" i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charset="-122"/>
              </a:rPr>
              <a:t>	 else</a:t>
            </a:r>
            <a:endParaRPr lang="en-US" sz="1100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800" i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charset="-122"/>
              </a:rPr>
              <a:t>		commands</a:t>
            </a:r>
            <a:endParaRPr lang="en-US" sz="1100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800" i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charset="-122"/>
              </a:rPr>
              <a:t>fi</a:t>
            </a:r>
            <a:endParaRPr lang="en-US" sz="3200" i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48133" name="Object 2"/>
          <p:cNvGraphicFramePr>
            <a:graphicFrameLocks noChangeAspect="1"/>
          </p:cNvGraphicFramePr>
          <p:nvPr/>
        </p:nvGraphicFramePr>
        <p:xfrm>
          <a:off x="4787900" y="1341438"/>
          <a:ext cx="4078288" cy="496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Visio" r:id="rId1" imgW="4254500" imgH="5181600" progId="Visio.Drawing.11">
                  <p:embed/>
                </p:oleObj>
              </mc:Choice>
              <mc:Fallback>
                <p:oleObj name="Visio" r:id="rId1" imgW="4254500" imgH="518160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341438"/>
                        <a:ext cx="4078288" cy="496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4</a:t>
            </a:r>
            <a:r>
              <a:rPr lang="zh-CN" altLang="en-US" b="0"/>
              <a:t>、</a:t>
            </a:r>
            <a:r>
              <a:rPr lang="en-US" altLang="zh-CN" b="0"/>
              <a:t>for…in</a:t>
            </a:r>
            <a:r>
              <a:rPr lang="zh-CN" altLang="en-US" b="0"/>
              <a:t>控制结构</a:t>
            </a:r>
            <a:endParaRPr lang="en-US" altLang="zh-CN" b="0"/>
          </a:p>
        </p:txBody>
      </p:sp>
      <p:sp>
        <p:nvSpPr>
          <p:cNvPr id="4915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语法与流程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68313" y="2852738"/>
            <a:ext cx="3887787" cy="1800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800" i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for </a:t>
            </a:r>
            <a:r>
              <a:rPr lang="en-US" sz="1800" i="1" dirty="0" err="1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looper</a:t>
            </a:r>
            <a:r>
              <a:rPr lang="en-US" sz="1800" i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 in argument-list</a:t>
            </a:r>
            <a:endParaRPr lang="en-US" sz="1100" i="1" dirty="0">
              <a:solidFill>
                <a:schemeClr val="tx1"/>
              </a:solidFill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800" i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do</a:t>
            </a:r>
            <a:endParaRPr lang="en-US" sz="1100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800" i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charset="-122"/>
              </a:rPr>
              <a:t> 	commands</a:t>
            </a:r>
            <a:endParaRPr lang="en-US" sz="1100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800" i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charset="-122"/>
              </a:rPr>
              <a:t>done</a:t>
            </a:r>
            <a:endParaRPr lang="en-US" sz="3200" i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49157" name="Object 2"/>
          <p:cNvGraphicFramePr>
            <a:graphicFrameLocks noChangeAspect="1"/>
          </p:cNvGraphicFramePr>
          <p:nvPr/>
        </p:nvGraphicFramePr>
        <p:xfrm>
          <a:off x="5029200" y="148589"/>
          <a:ext cx="3048000" cy="6199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Visio" r:id="rId1" imgW="2667000" imgH="5410200" progId="Visio.Drawing.11">
                  <p:embed/>
                </p:oleObj>
              </mc:Choice>
              <mc:Fallback>
                <p:oleObj name="Visio" r:id="rId1" imgW="2667000" imgH="541020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48589"/>
                        <a:ext cx="3048000" cy="61997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5</a:t>
            </a:r>
            <a:r>
              <a:rPr lang="zh-CN" altLang="en-US" b="0"/>
              <a:t>、</a:t>
            </a:r>
            <a:r>
              <a:rPr lang="en-US" altLang="zh-CN" b="0"/>
              <a:t>for</a:t>
            </a:r>
            <a:r>
              <a:rPr lang="zh-CN" altLang="en-US" b="0"/>
              <a:t>控制结构</a:t>
            </a:r>
            <a:endParaRPr lang="en-US" altLang="zh-CN" b="0"/>
          </a:p>
        </p:txBody>
      </p:sp>
      <p:sp>
        <p:nvSpPr>
          <p:cNvPr id="3481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000" dirty="0"/>
              <a:t>语法</a:t>
            </a:r>
            <a:endParaRPr lang="en-US" altLang="zh-CN" sz="2000" dirty="0"/>
          </a:p>
          <a:p>
            <a:pPr>
              <a:defRPr/>
            </a:pPr>
            <a:endParaRPr lang="en-US" altLang="zh-CN" sz="2000" dirty="0"/>
          </a:p>
          <a:p>
            <a:pPr>
              <a:defRPr/>
            </a:pPr>
            <a:endParaRPr lang="en-US" altLang="zh-CN" sz="2000" dirty="0"/>
          </a:p>
          <a:p>
            <a:pPr>
              <a:defRPr/>
            </a:pPr>
            <a:endParaRPr lang="en-US" altLang="zh-CN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000" dirty="0"/>
          </a:p>
          <a:p>
            <a:pPr>
              <a:defRPr/>
            </a:pPr>
            <a:endParaRPr lang="en-US" altLang="zh-CN" sz="2000" dirty="0"/>
          </a:p>
          <a:p>
            <a:pPr>
              <a:defRPr/>
            </a:pPr>
            <a:r>
              <a:rPr lang="en-US" altLang="zh-CN" sz="2000" dirty="0"/>
              <a:t>for</a:t>
            </a:r>
            <a:r>
              <a:rPr lang="zh-CN" altLang="en-US" sz="2000" dirty="0"/>
              <a:t>循环的流程与</a:t>
            </a:r>
            <a:r>
              <a:rPr lang="en-US" altLang="zh-CN" sz="2000" dirty="0"/>
              <a:t>for…in</a:t>
            </a:r>
            <a:r>
              <a:rPr lang="zh-CN" altLang="en-US" sz="2000" dirty="0"/>
              <a:t>结构是相同的。</a:t>
            </a:r>
            <a:r>
              <a:rPr lang="en-US" altLang="zh-CN" sz="2000" dirty="0"/>
              <a:t>for</a:t>
            </a:r>
            <a:r>
              <a:rPr lang="zh-CN" altLang="en-US" sz="2000" dirty="0"/>
              <a:t>结构的作用一般是根据参数列表中的不同参数执行不同的命令。例如：</a:t>
            </a:r>
            <a:endParaRPr lang="en-US" altLang="zh-CN" sz="2000" dirty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900113" y="2205038"/>
            <a:ext cx="360045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800" i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for looper </a:t>
            </a:r>
            <a:endParaRPr lang="en-US" sz="1100" i="1" dirty="0">
              <a:solidFill>
                <a:schemeClr val="tx1"/>
              </a:solidFill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800" i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do</a:t>
            </a:r>
            <a:endParaRPr lang="en-US" sz="1100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800" i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charset="-122"/>
              </a:rPr>
              <a:t> 	commands</a:t>
            </a:r>
            <a:endParaRPr lang="en-US" sz="1100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800" i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charset="-122"/>
              </a:rPr>
              <a:t>done</a:t>
            </a:r>
            <a:endParaRPr lang="en-US" sz="3200" i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6938" y="4621213"/>
            <a:ext cx="7058025" cy="158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8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 /bin/</a:t>
            </a:r>
            <a:r>
              <a:rPr lang="en-US" sz="18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endParaRPr lang="en-US" sz="1100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8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endParaRPr lang="en-US" sz="1100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8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 sz="1100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8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echo "$</a:t>
            </a:r>
            <a:r>
              <a:rPr lang="en-US" sz="18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8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100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18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en-US" altLang="zh-CN" sz="3200" i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6</a:t>
            </a:r>
            <a:r>
              <a:rPr lang="zh-CN" altLang="en-US" b="0"/>
              <a:t>、</a:t>
            </a:r>
            <a:r>
              <a:rPr lang="en-US" altLang="zh-CN" b="0"/>
              <a:t>while</a:t>
            </a:r>
            <a:r>
              <a:rPr lang="zh-CN" altLang="en-US" b="0"/>
              <a:t>控制结构</a:t>
            </a:r>
            <a:endParaRPr lang="en-US" altLang="zh-CN" b="0"/>
          </a:p>
        </p:txBody>
      </p:sp>
      <p:sp>
        <p:nvSpPr>
          <p:cNvPr id="5120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语法与流程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33400" y="3124200"/>
            <a:ext cx="3600450" cy="1728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2000" i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while test condition </a:t>
            </a:r>
            <a:endParaRPr lang="en-US" sz="2000" i="1" dirty="0">
              <a:solidFill>
                <a:schemeClr val="tx1"/>
              </a:solidFill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2000" i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do</a:t>
            </a:r>
            <a:endParaRPr lang="en-US" sz="2000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2000" i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charset="-122"/>
              </a:rPr>
              <a:t> 	commands</a:t>
            </a:r>
            <a:endParaRPr lang="en-US" sz="2000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2000" i="1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charset="-122"/>
              </a:rPr>
              <a:t>done</a:t>
            </a:r>
            <a:endParaRPr lang="en-US" sz="2000" i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51205" name="Object 2"/>
          <p:cNvGraphicFramePr>
            <a:graphicFrameLocks noChangeAspect="1"/>
          </p:cNvGraphicFramePr>
          <p:nvPr/>
        </p:nvGraphicFramePr>
        <p:xfrm>
          <a:off x="4191000" y="2133600"/>
          <a:ext cx="4508500" cy="302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Visio" r:id="rId1" imgW="4025900" imgH="2705100" progId="Visio.Drawing.11">
                  <p:embed/>
                </p:oleObj>
              </mc:Choice>
              <mc:Fallback>
                <p:oleObj name="Visio" r:id="rId1" imgW="4025900" imgH="270510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133600"/>
                        <a:ext cx="4508500" cy="302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6</a:t>
            </a:r>
            <a:r>
              <a:rPr lang="zh-CN" altLang="en-US" b="0"/>
              <a:t>、</a:t>
            </a:r>
            <a:r>
              <a:rPr lang="en-US" altLang="zh-CN" b="0"/>
              <a:t>while</a:t>
            </a:r>
            <a:r>
              <a:rPr lang="zh-CN" altLang="en-US" b="0"/>
              <a:t>控制结构</a:t>
            </a:r>
            <a:endParaRPr lang="en-US" altLang="zh-CN"/>
          </a:p>
        </p:txBody>
      </p:sp>
      <p:sp>
        <p:nvSpPr>
          <p:cNvPr id="5222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实例：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611188" y="2133600"/>
            <a:ext cx="5713412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 /bin/bash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number=0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[ "$number" -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10 ]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echo  -n "$number"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((number +=1))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02934"/>
            <a:ext cx="411480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7</a:t>
            </a:r>
            <a:r>
              <a:rPr lang="zh-CN" altLang="en-US" b="0"/>
              <a:t>、</a:t>
            </a:r>
            <a:r>
              <a:rPr lang="en-US" altLang="zh-CN" b="0"/>
              <a:t>break</a:t>
            </a:r>
            <a:r>
              <a:rPr lang="zh-CN" altLang="en-US" b="0"/>
              <a:t>与</a:t>
            </a:r>
            <a:r>
              <a:rPr lang="en-US" altLang="zh-CN" b="0"/>
              <a:t>continue</a:t>
            </a:r>
            <a:endParaRPr lang="en-US" altLang="zh-CN" b="0"/>
          </a:p>
        </p:txBody>
      </p:sp>
      <p:sp>
        <p:nvSpPr>
          <p:cNvPr id="53251" name="内容占位符 2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7315200" cy="4267200"/>
          </a:xfrm>
        </p:spPr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和</a:t>
            </a:r>
            <a:r>
              <a:rPr lang="en-US" altLang="zh-CN" dirty="0"/>
              <a:t>continue</a:t>
            </a:r>
            <a:r>
              <a:rPr lang="zh-CN" altLang="en-US" dirty="0"/>
              <a:t>在循环结构中可以产生中断。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break</a:t>
            </a:r>
            <a:r>
              <a:rPr lang="zh-CN" altLang="en-US" dirty="0"/>
              <a:t>可以结束整个循环，接着执行</a:t>
            </a:r>
            <a:r>
              <a:rPr lang="en-US" altLang="zh-CN" dirty="0"/>
              <a:t>break</a:t>
            </a:r>
            <a:r>
              <a:rPr lang="zh-CN" altLang="en-US" dirty="0"/>
              <a:t>之后的语句。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continue</a:t>
            </a:r>
            <a:r>
              <a:rPr lang="zh-CN" altLang="en-US" dirty="0"/>
              <a:t>命令可以结束当次循环然后转入循环控制条件开始一次全新的循环。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7</a:t>
            </a:r>
            <a:r>
              <a:rPr lang="zh-CN" altLang="en-US" b="0"/>
              <a:t>、</a:t>
            </a:r>
            <a:r>
              <a:rPr lang="en-US" altLang="zh-CN" b="0"/>
              <a:t>break</a:t>
            </a:r>
            <a:r>
              <a:rPr lang="zh-CN" altLang="en-US" b="0"/>
              <a:t>与</a:t>
            </a:r>
            <a:r>
              <a:rPr lang="en-US" altLang="zh-CN" b="0"/>
              <a:t>continue</a:t>
            </a:r>
            <a:endParaRPr lang="en-US" altLang="zh-CN" b="0"/>
          </a:p>
        </p:txBody>
      </p:sp>
      <p:sp>
        <p:nvSpPr>
          <p:cNvPr id="5427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实例：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2514600" y="1242219"/>
            <a:ext cx="6172200" cy="4983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 /bin/</a:t>
            </a:r>
            <a:r>
              <a:rPr lang="en-US" sz="20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endParaRPr lang="en-US" sz="2000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scope=[1 2 3 4 5]</a:t>
            </a:r>
            <a:endParaRPr lang="en-US" sz="2000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number in 1 2 3 4 5 6 7 8 9 10 11</a:t>
            </a:r>
            <a:endParaRPr lang="en-US" sz="2000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 sz="2000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if [ $number -le 3 ] ; then</a:t>
            </a:r>
            <a:endParaRPr lang="en-US" sz="2000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echo "continue"</a:t>
            </a:r>
            <a:endParaRPr lang="en-US" sz="2000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continue</a:t>
            </a:r>
            <a:endParaRPr lang="en-US" sz="2000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endParaRPr lang="en-US" sz="2000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echo $number</a:t>
            </a:r>
            <a:endParaRPr lang="en-US" sz="2000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[  $number -</a:t>
            </a:r>
            <a:r>
              <a:rPr lang="en-US" sz="20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9 ] ;then</a:t>
            </a:r>
            <a:endParaRPr lang="en-US" sz="2000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echo "break"</a:t>
            </a:r>
            <a:endParaRPr lang="en-US" sz="2000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endParaRPr lang="en-US" altLang="zh-CN" sz="2000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endParaRPr lang="en-US" altLang="zh-CN" sz="2000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0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en-US" altLang="zh-CN" sz="2000" i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2.4.1 Shell</a:t>
            </a:r>
            <a:r>
              <a:rPr lang="zh-CN" altLang="en-US" dirty="0"/>
              <a:t>脚本的建立与执行</a:t>
            </a:r>
            <a:endParaRPr lang="zh-CN" alt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924800" cy="4267200"/>
          </a:xfrm>
        </p:spPr>
        <p:txBody>
          <a:bodyPr/>
          <a:lstStyle/>
          <a:p>
            <a:r>
              <a:rPr lang="en-US" altLang="zh-CN" b="1" dirty="0">
                <a:solidFill>
                  <a:srgbClr val="CC0000"/>
                </a:solidFill>
              </a:rPr>
              <a:t>Shell</a:t>
            </a:r>
            <a:r>
              <a:rPr lang="zh-CN" altLang="en-US" b="1" dirty="0">
                <a:solidFill>
                  <a:srgbClr val="CC0000"/>
                </a:solidFill>
              </a:rPr>
              <a:t>脚本的执行方法：</a:t>
            </a:r>
            <a:endParaRPr lang="zh-CN" altLang="en-US" b="1" dirty="0">
              <a:solidFill>
                <a:srgbClr val="CC0000"/>
              </a:solidFill>
            </a:endParaRPr>
          </a:p>
          <a:p>
            <a:r>
              <a:rPr lang="zh-CN" altLang="en-US" dirty="0"/>
              <a:t>将脚本的权限设置为可执行，再运行。</a:t>
            </a:r>
            <a:endParaRPr lang="zh-CN" altLang="en-US" dirty="0"/>
          </a:p>
          <a:p>
            <a:r>
              <a:rPr lang="zh-CN" altLang="en-US" dirty="0"/>
              <a:t>如当前目录有一脚本名为</a:t>
            </a:r>
            <a:r>
              <a:rPr lang="en-US" altLang="zh-CN" dirty="0"/>
              <a:t>exp1</a:t>
            </a:r>
            <a:r>
              <a:rPr lang="zh-CN" altLang="en-US" dirty="0"/>
              <a:t>，则先设置执行权限，</a:t>
            </a:r>
            <a:endParaRPr lang="zh-CN" altLang="en-US" dirty="0"/>
          </a:p>
          <a:p>
            <a:r>
              <a:rPr lang="en-US" altLang="zh-CN" dirty="0" err="1"/>
              <a:t>chmod</a:t>
            </a:r>
            <a:r>
              <a:rPr lang="en-US" altLang="zh-CN" dirty="0"/>
              <a:t>  </a:t>
            </a:r>
            <a:r>
              <a:rPr lang="en-US" altLang="zh-CN" dirty="0" err="1"/>
              <a:t>a+x</a:t>
            </a:r>
            <a:r>
              <a:rPr lang="en-US" altLang="zh-CN" dirty="0"/>
              <a:t>  exp1</a:t>
            </a:r>
            <a:endParaRPr lang="en-US" altLang="zh-CN" dirty="0"/>
          </a:p>
          <a:p>
            <a:r>
              <a:rPr lang="zh-CN" altLang="en-US" dirty="0"/>
              <a:t>再执行</a:t>
            </a:r>
            <a:endParaRPr lang="zh-CN" altLang="en-US" b="1" dirty="0"/>
          </a:p>
          <a:p>
            <a:r>
              <a:rPr lang="en-US" altLang="zh-CN" b="1" dirty="0"/>
              <a:t>. </a:t>
            </a:r>
            <a:r>
              <a:rPr lang="en-US" altLang="zh-CN" dirty="0"/>
              <a:t>/exp1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其他执行方法：</a:t>
            </a:r>
            <a:endParaRPr lang="zh-CN" altLang="en-US" b="1" dirty="0">
              <a:solidFill>
                <a:srgbClr val="C00000"/>
              </a:solidFill>
            </a:endParaRPr>
          </a:p>
          <a:p>
            <a:r>
              <a:rPr lang="en-US" altLang="zh-CN" dirty="0"/>
              <a:t>bash&lt;</a:t>
            </a:r>
            <a:r>
              <a:rPr lang="zh-CN" altLang="en-US" dirty="0"/>
              <a:t>脚本名              注：脚本名后不能带参数</a:t>
            </a:r>
            <a:endParaRPr lang="zh-CN" altLang="en-US" dirty="0"/>
          </a:p>
          <a:p>
            <a:r>
              <a:rPr lang="en-US" altLang="zh-CN" dirty="0"/>
              <a:t>bash </a:t>
            </a:r>
            <a:r>
              <a:rPr lang="zh-CN" altLang="en-US" dirty="0"/>
              <a:t>脚本名 </a:t>
            </a:r>
            <a:r>
              <a:rPr lang="en-US" altLang="zh-CN" dirty="0"/>
              <a:t>[</a:t>
            </a:r>
            <a:r>
              <a:rPr lang="zh-CN" altLang="en-US" dirty="0"/>
              <a:t>参数</a:t>
            </a:r>
            <a:r>
              <a:rPr lang="en-US" altLang="zh-CN" dirty="0"/>
              <a:t>]</a:t>
            </a:r>
            <a:endParaRPr lang="en-US" altLang="zh-CN" b="1" dirty="0"/>
          </a:p>
          <a:p>
            <a:r>
              <a:rPr lang="en-US" altLang="zh-CN" b="1" dirty="0"/>
              <a:t>.</a:t>
            </a:r>
            <a:r>
              <a:rPr lang="en-US" altLang="zh-CN" dirty="0"/>
              <a:t> </a:t>
            </a:r>
            <a:r>
              <a:rPr lang="zh-CN" altLang="en-US" dirty="0"/>
              <a:t>脚本名 </a:t>
            </a:r>
            <a:r>
              <a:rPr lang="en-US" altLang="zh-CN" dirty="0"/>
              <a:t>[</a:t>
            </a:r>
            <a:r>
              <a:rPr lang="zh-CN" altLang="en-US" dirty="0"/>
              <a:t>参数</a:t>
            </a:r>
            <a:r>
              <a:rPr lang="en-US" altLang="zh-CN" dirty="0"/>
              <a:t>]            </a:t>
            </a:r>
            <a:r>
              <a:rPr lang="zh-CN" altLang="en-US" dirty="0"/>
              <a:t>注：以目前</a:t>
            </a:r>
            <a:r>
              <a:rPr lang="en-US" altLang="zh-CN" dirty="0"/>
              <a:t>Shell</a:t>
            </a:r>
            <a:r>
              <a:rPr lang="zh-CN" altLang="en-US" dirty="0"/>
              <a:t>环境执行脚本</a:t>
            </a:r>
            <a:endParaRPr lang="zh-CN" altLang="en-US" dirty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2.4.2 </a:t>
            </a:r>
            <a:r>
              <a:rPr lang="zh-CN" altLang="en-US" dirty="0"/>
              <a:t>命令的执行顺序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/>
              <a:t>1. </a:t>
            </a:r>
            <a:r>
              <a:rPr lang="zh-CN" altLang="zh-CN" b="1" dirty="0"/>
              <a:t>在一行上顺序执行多个命令</a:t>
            </a:r>
            <a:endParaRPr lang="en-US" altLang="zh-CN" b="1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zh-CN" dirty="0"/>
              <a:t>在一行上书写多个命令需要用分号将命令分隔，如：</a:t>
            </a:r>
            <a:endParaRPr lang="zh-CN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mkdir</a:t>
            </a:r>
            <a:r>
              <a:rPr lang="en-US" altLang="zh-CN" dirty="0"/>
              <a:t>  </a:t>
            </a:r>
            <a:r>
              <a:rPr lang="en-US" altLang="zh-CN" dirty="0" err="1"/>
              <a:t>mydir</a:t>
            </a:r>
            <a:r>
              <a:rPr lang="en-US" altLang="zh-CN" dirty="0"/>
              <a:t>; cd  </a:t>
            </a:r>
            <a:r>
              <a:rPr lang="en-US" altLang="zh-CN" dirty="0" err="1"/>
              <a:t>mydir</a:t>
            </a:r>
            <a:endParaRPr lang="en-US" altLang="zh-CN" dirty="0"/>
          </a:p>
          <a:p>
            <a:pPr>
              <a:defRPr/>
            </a:pPr>
            <a:endParaRPr lang="zh-CN" altLang="zh-CN" dirty="0"/>
          </a:p>
          <a:p>
            <a:pPr>
              <a:defRPr/>
            </a:pPr>
            <a:r>
              <a:rPr lang="zh-CN" altLang="zh-CN" dirty="0"/>
              <a:t>注意：</a:t>
            </a:r>
            <a:endParaRPr lang="en-US" altLang="zh-CN" dirty="0"/>
          </a:p>
          <a:p>
            <a:pPr lvl="1">
              <a:defRPr/>
            </a:pPr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）用分号串联的命令个数没有固定限制；</a:t>
            </a:r>
            <a:endParaRPr lang="zh-CN" altLang="zh-CN" sz="2400" dirty="0"/>
          </a:p>
          <a:p>
            <a:pPr lvl="1">
              <a:defRPr/>
            </a:pPr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zh-CN" altLang="zh-CN" sz="2400" dirty="0"/>
              <a:t>）各命令依顺序执行，并非同时运行；</a:t>
            </a:r>
            <a:endParaRPr lang="zh-CN" altLang="zh-CN" sz="2400" dirty="0"/>
          </a:p>
          <a:p>
            <a:pPr lvl="1">
              <a:defRPr/>
            </a:pPr>
            <a:r>
              <a:rPr lang="zh-CN" altLang="zh-CN" sz="2400" dirty="0"/>
              <a:t>（</a:t>
            </a:r>
            <a:r>
              <a:rPr lang="en-US" altLang="zh-CN" sz="2400" dirty="0"/>
              <a:t>3</a:t>
            </a:r>
            <a:r>
              <a:rPr lang="zh-CN" altLang="zh-CN" sz="2400" dirty="0"/>
              <a:t>）无论前一个命令是否成功，都将执行下一个命令。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2.4.2 </a:t>
            </a:r>
            <a:r>
              <a:rPr lang="zh-CN" altLang="en-US" dirty="0"/>
              <a:t>命令的执行顺序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/>
              <a:t>2. </a:t>
            </a:r>
            <a:r>
              <a:rPr lang="zh-CN" altLang="en-US" b="1"/>
              <a:t>使用</a:t>
            </a:r>
            <a:r>
              <a:rPr lang="en-US" altLang="zh-CN" b="1"/>
              <a:t>&amp;&amp;</a:t>
            </a:r>
            <a:endParaRPr lang="en-US" altLang="zh-CN" b="1"/>
          </a:p>
          <a:p>
            <a:endParaRPr lang="en-US" altLang="zh-CN" b="1"/>
          </a:p>
          <a:p>
            <a:r>
              <a:rPr lang="zh-CN" altLang="en-US"/>
              <a:t>使用</a:t>
            </a:r>
            <a:r>
              <a:rPr lang="en-US" altLang="zh-CN"/>
              <a:t>&amp; &amp;</a:t>
            </a:r>
            <a:r>
              <a:rPr lang="zh-CN" altLang="en-US"/>
              <a:t>的一般形式为：</a:t>
            </a:r>
            <a:r>
              <a:rPr lang="zh-CN" altLang="en-US" b="1">
                <a:solidFill>
                  <a:srgbClr val="0000FF"/>
                </a:solidFill>
              </a:rPr>
              <a:t>命令</a:t>
            </a:r>
            <a:r>
              <a:rPr lang="en-US" altLang="zh-CN" b="1">
                <a:solidFill>
                  <a:srgbClr val="0000FF"/>
                </a:solidFill>
              </a:rPr>
              <a:t>1 &amp;&amp; </a:t>
            </a:r>
            <a:r>
              <a:rPr lang="zh-CN" altLang="en-US" b="1">
                <a:solidFill>
                  <a:srgbClr val="0000FF"/>
                </a:solidFill>
              </a:rPr>
              <a:t>命令</a:t>
            </a:r>
            <a:r>
              <a:rPr lang="en-US" altLang="zh-CN" b="1">
                <a:solidFill>
                  <a:srgbClr val="0000FF"/>
                </a:solidFill>
              </a:rPr>
              <a:t>2</a:t>
            </a:r>
            <a:endParaRPr lang="en-US" altLang="zh-CN" b="1">
              <a:solidFill>
                <a:srgbClr val="0000FF"/>
              </a:solidFill>
            </a:endParaRPr>
          </a:p>
          <a:p>
            <a:endParaRPr lang="en-US" altLang="zh-CN" b="1">
              <a:solidFill>
                <a:srgbClr val="0000FF"/>
              </a:solidFill>
            </a:endParaRPr>
          </a:p>
          <a:p>
            <a:r>
              <a:rPr lang="zh-CN" altLang="en-US"/>
              <a:t>这种命令执行方式相当地直接。</a:t>
            </a:r>
            <a:r>
              <a:rPr lang="en-US" altLang="zh-CN"/>
              <a:t>&amp; &amp;</a:t>
            </a:r>
            <a:r>
              <a:rPr lang="zh-CN" altLang="en-US"/>
              <a:t>左边的命令（命令</a:t>
            </a:r>
            <a:r>
              <a:rPr lang="en-US" altLang="zh-CN"/>
              <a:t>1</a:t>
            </a:r>
            <a:r>
              <a:rPr lang="zh-CN" altLang="en-US"/>
              <a:t>）返回真</a:t>
            </a:r>
            <a:r>
              <a:rPr lang="en-US" altLang="zh-CN"/>
              <a:t>(</a:t>
            </a:r>
            <a:r>
              <a:rPr lang="zh-CN" altLang="en-US"/>
              <a:t>即返回</a:t>
            </a:r>
            <a:r>
              <a:rPr lang="en-US" altLang="zh-CN"/>
              <a:t>0</a:t>
            </a:r>
            <a:r>
              <a:rPr lang="zh-CN" altLang="en-US"/>
              <a:t>，成功被执行）后，</a:t>
            </a:r>
            <a:r>
              <a:rPr lang="en-US" altLang="zh-CN"/>
              <a:t>&amp; &amp;</a:t>
            </a:r>
            <a:r>
              <a:rPr lang="zh-CN" altLang="en-US"/>
              <a:t>右边的命令（命令</a:t>
            </a:r>
            <a:r>
              <a:rPr lang="en-US" altLang="zh-CN"/>
              <a:t>2</a:t>
            </a:r>
            <a:r>
              <a:rPr lang="zh-CN" altLang="en-US"/>
              <a:t>）才能够被执行；换句话说，“如果这个命令执行成功</a:t>
            </a:r>
            <a:r>
              <a:rPr lang="en-US" altLang="zh-CN"/>
              <a:t>&amp; &amp;</a:t>
            </a:r>
            <a:r>
              <a:rPr lang="zh-CN" altLang="en-US"/>
              <a:t>那么执行这个命令”。</a:t>
            </a:r>
            <a:endParaRPr lang="en-US" altLang="zh-CN"/>
          </a:p>
          <a:p>
            <a:endParaRPr lang="zh-CN" altLang="de-DE"/>
          </a:p>
          <a:p>
            <a:r>
              <a:rPr lang="de-DE" altLang="zh-CN"/>
              <a:t>$ cp  /apps/bin  /apps/dev/bin &amp;&amp; rm -r /apps/bin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2.4.2 </a:t>
            </a:r>
            <a:r>
              <a:rPr lang="zh-CN" altLang="en-US" dirty="0"/>
              <a:t>命令的执行顺序</a:t>
            </a:r>
            <a:endParaRPr lang="zh-CN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/>
              <a:t>3. </a:t>
            </a:r>
            <a:r>
              <a:rPr lang="zh-CN" altLang="en-US" b="1"/>
              <a:t>使用</a:t>
            </a:r>
            <a:r>
              <a:rPr lang="en-US" altLang="zh-CN" b="1"/>
              <a:t>||</a:t>
            </a:r>
            <a:endParaRPr lang="en-US" altLang="zh-CN" b="1"/>
          </a:p>
          <a:p>
            <a:endParaRPr lang="en-US" altLang="zh-CN" b="1"/>
          </a:p>
          <a:p>
            <a:r>
              <a:rPr lang="zh-CN" altLang="en-US"/>
              <a:t>使用</a:t>
            </a:r>
            <a:r>
              <a:rPr lang="en-US" altLang="zh-CN"/>
              <a:t>||</a:t>
            </a:r>
            <a:r>
              <a:rPr lang="zh-CN" altLang="en-US"/>
              <a:t>的一般形式为：</a:t>
            </a:r>
            <a:r>
              <a:rPr lang="zh-CN" altLang="en-US" b="1">
                <a:solidFill>
                  <a:srgbClr val="0000FF"/>
                </a:solidFill>
              </a:rPr>
              <a:t>命令</a:t>
            </a:r>
            <a:r>
              <a:rPr lang="en-US" altLang="zh-CN" b="1">
                <a:solidFill>
                  <a:srgbClr val="0000FF"/>
                </a:solidFill>
              </a:rPr>
              <a:t>1 || </a:t>
            </a:r>
            <a:r>
              <a:rPr lang="zh-CN" altLang="en-US" b="1">
                <a:solidFill>
                  <a:srgbClr val="0000FF"/>
                </a:solidFill>
              </a:rPr>
              <a:t>命令</a:t>
            </a:r>
            <a:r>
              <a:rPr lang="en-US" altLang="zh-CN" b="1">
                <a:solidFill>
                  <a:srgbClr val="0000FF"/>
                </a:solidFill>
              </a:rPr>
              <a:t>2</a:t>
            </a:r>
            <a:endParaRPr lang="en-US" altLang="zh-CN" b="1">
              <a:solidFill>
                <a:srgbClr val="0000FF"/>
              </a:solidFill>
            </a:endParaRPr>
          </a:p>
          <a:p>
            <a:endParaRPr lang="en-US" altLang="zh-CN" b="1">
              <a:solidFill>
                <a:srgbClr val="0000FF"/>
              </a:solidFill>
            </a:endParaRPr>
          </a:p>
          <a:p>
            <a:r>
              <a:rPr lang="en-US" altLang="zh-CN"/>
              <a:t>||</a:t>
            </a:r>
            <a:r>
              <a:rPr lang="zh-CN" altLang="en-US"/>
              <a:t>的作用有一些不同。如果</a:t>
            </a:r>
            <a:r>
              <a:rPr lang="en-US" altLang="zh-CN"/>
              <a:t>||</a:t>
            </a:r>
            <a:r>
              <a:rPr lang="zh-CN" altLang="en-US"/>
              <a:t>左边的命令（命令</a:t>
            </a:r>
            <a:r>
              <a:rPr lang="en-US" altLang="zh-CN"/>
              <a:t>1</a:t>
            </a:r>
            <a:r>
              <a:rPr lang="zh-CN" altLang="en-US"/>
              <a:t>）未执行成功，那么就执行</a:t>
            </a:r>
            <a:r>
              <a:rPr lang="en-US" altLang="zh-CN"/>
              <a:t>||</a:t>
            </a:r>
            <a:r>
              <a:rPr lang="zh-CN" altLang="en-US"/>
              <a:t>右边的命令（命令</a:t>
            </a:r>
            <a:r>
              <a:rPr lang="en-US" altLang="zh-CN"/>
              <a:t>2</a:t>
            </a:r>
            <a:r>
              <a:rPr lang="zh-CN" altLang="en-US"/>
              <a:t>）；或者换句话说，“如果这个命令执行失败了</a:t>
            </a:r>
            <a:r>
              <a:rPr lang="en-US" altLang="zh-CN"/>
              <a:t>|| </a:t>
            </a:r>
            <a:r>
              <a:rPr lang="zh-CN" altLang="en-US"/>
              <a:t>那么就执行这个命令”。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cp a.sh b.sh || echo “if you are seeing this copy failed!”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2.4.</a:t>
            </a:r>
            <a:r>
              <a:rPr lang="en-US" altLang="zh-CN" dirty="0"/>
              <a:t>3 </a:t>
            </a:r>
            <a:r>
              <a:rPr lang="zh-CN" altLang="zh-CN" dirty="0"/>
              <a:t>变量</a:t>
            </a:r>
            <a:endParaRPr lang="zh-CN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543800" cy="42672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CC0000"/>
                </a:solidFill>
              </a:rPr>
              <a:t>变量的种类</a:t>
            </a:r>
            <a:endParaRPr lang="en-US" altLang="zh-CN" b="1" dirty="0">
              <a:solidFill>
                <a:srgbClr val="CC0000"/>
              </a:solidFill>
            </a:endParaRPr>
          </a:p>
          <a:p>
            <a:pPr lvl="1" eaLnBrk="1" hangingPunct="1"/>
            <a:r>
              <a:rPr lang="zh-CN" altLang="en-US" sz="2400" dirty="0">
                <a:latin typeface="Arial" panose="020B0604020202020204" pitchFamily="34" charset="0"/>
              </a:rPr>
              <a:t>系统变量（内部变量），预定义的特殊变量，由系统提供，不可修改。系统变量主要在判断命令参数和命令执行后的返回值时用到。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 eaLnBrk="1" hangingPunct="1"/>
            <a:r>
              <a:rPr lang="zh-CN" altLang="en-US" sz="2400" dirty="0">
                <a:latin typeface="Arial" panose="020B0604020202020204" pitchFamily="34" charset="0"/>
              </a:rPr>
              <a:t>环境变量，在用户注册过程中系统需要建立用户的</a:t>
            </a:r>
            <a:r>
              <a:rPr lang="en-US" altLang="zh-CN" sz="2400" dirty="0">
                <a:latin typeface="Arial" panose="020B0604020202020204" pitchFamily="34" charset="0"/>
              </a:rPr>
              <a:t>Shell</a:t>
            </a:r>
            <a:r>
              <a:rPr lang="zh-CN" altLang="en-US" sz="2400" dirty="0">
                <a:latin typeface="Arial" panose="020B0604020202020204" pitchFamily="34" charset="0"/>
              </a:rPr>
              <a:t>环境，包括所用的</a:t>
            </a:r>
            <a:r>
              <a:rPr lang="en-US" altLang="zh-CN" sz="2400" dirty="0">
                <a:latin typeface="Arial" panose="020B0604020202020204" pitchFamily="34" charset="0"/>
              </a:rPr>
              <a:t>Shell</a:t>
            </a:r>
            <a:r>
              <a:rPr lang="zh-CN" altLang="en-US" sz="2400" dirty="0">
                <a:latin typeface="Arial" panose="020B0604020202020204" pitchFamily="34" charset="0"/>
              </a:rPr>
              <a:t>、主目录及终端类型等多方面的内容，</a:t>
            </a:r>
            <a:r>
              <a:rPr lang="en-US" altLang="zh-CN" sz="2400" dirty="0">
                <a:latin typeface="Arial" panose="020B0604020202020204" pitchFamily="34" charset="0"/>
              </a:rPr>
              <a:t>Shell</a:t>
            </a:r>
            <a:r>
              <a:rPr lang="zh-CN" altLang="en-US" sz="2400" dirty="0">
                <a:latin typeface="Arial" panose="020B0604020202020204" pitchFamily="34" charset="0"/>
              </a:rPr>
              <a:t>环境由这些变量和变量的值组成。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 eaLnBrk="1" hangingPunct="1"/>
            <a:r>
              <a:rPr lang="zh-CN" altLang="en-US" sz="2400" dirty="0">
                <a:latin typeface="Arial" panose="020B0604020202020204" pitchFamily="34" charset="0"/>
              </a:rPr>
              <a:t>用户自定义变量，用户可以使用自己的变量，且变量使用前无需声明，但一般需要在使用前赋初值。</a:t>
            </a:r>
            <a:endParaRPr lang="en-US" altLang="zh-CN" sz="24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2.4.</a:t>
            </a:r>
            <a:r>
              <a:rPr lang="en-US" altLang="zh-CN" dirty="0">
                <a:sym typeface="+mn-ea"/>
              </a:rPr>
              <a:t>3</a:t>
            </a:r>
            <a:r>
              <a:rPr lang="en-US" altLang="zh-CN" dirty="0"/>
              <a:t> </a:t>
            </a:r>
            <a:r>
              <a:rPr lang="zh-CN" altLang="zh-CN" dirty="0"/>
              <a:t>变量</a:t>
            </a:r>
            <a:endParaRPr lang="zh-CN" altLang="en-US" dirty="0"/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C0000"/>
                </a:solidFill>
              </a:rPr>
              <a:t>变量命名</a:t>
            </a:r>
            <a:endParaRPr lang="zh-CN" altLang="en-US" b="1" dirty="0">
              <a:solidFill>
                <a:srgbClr val="CC0000"/>
              </a:solidFill>
            </a:endParaRPr>
          </a:p>
          <a:p>
            <a:r>
              <a:rPr lang="zh-CN" altLang="en-US" dirty="0"/>
              <a:t>以字母、下划线打头的字母、数字、下划线序列，区分大小写。</a:t>
            </a:r>
            <a:endParaRPr lang="en-US" altLang="zh-CN" dirty="0"/>
          </a:p>
          <a:p>
            <a:endParaRPr lang="en-US" altLang="zh-CN" sz="800" dirty="0"/>
          </a:p>
          <a:p>
            <a:r>
              <a:rPr lang="zh-CN" altLang="en-US" b="1" dirty="0">
                <a:solidFill>
                  <a:srgbClr val="CC0000"/>
                </a:solidFill>
              </a:rPr>
              <a:t>变量赋值</a:t>
            </a:r>
            <a:endParaRPr lang="zh-CN" altLang="en-US" b="1" dirty="0">
              <a:solidFill>
                <a:srgbClr val="CC0000"/>
              </a:solidFill>
            </a:endParaRPr>
          </a:p>
          <a:p>
            <a:r>
              <a:rPr lang="zh-CN" altLang="en-US" dirty="0"/>
              <a:t>变量名＝字符串</a:t>
            </a:r>
            <a:endParaRPr lang="zh-CN" altLang="en-US" dirty="0"/>
          </a:p>
          <a:p>
            <a:r>
              <a:rPr lang="zh-CN" altLang="en-US" dirty="0"/>
              <a:t>如：</a:t>
            </a:r>
            <a:endParaRPr lang="zh-CN" altLang="en-US" dirty="0"/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myfile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/me/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fi.c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mydir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=“/root  /home/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zxf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注：等号两边不能有空格，如字符串中有空格需用引号括起。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DNhMTkzOWMyMzNkMmFjN2JjMmZjYzI4ZjM4Y2ZiMDEifQ=="/>
</p:tagLst>
</file>

<file path=ppt/theme/theme1.xml><?xml version="1.0" encoding="utf-8"?>
<a:theme xmlns:a="http://schemas.openxmlformats.org/drawingml/2006/main" name="课程介绍">
  <a:themeElements>
    <a:clrScheme name="课程介绍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课程介绍">
      <a:majorFont>
        <a:latin typeface="华文中宋"/>
        <a:ea typeface="华文中宋"/>
        <a:cs typeface=""/>
      </a:majorFont>
      <a:minorFont>
        <a:latin typeface="华文中宋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课程介绍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程介绍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程介绍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程介绍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程介绍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程介绍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程介绍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程介绍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程介绍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程介绍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程介绍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程介绍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2">
  <a:themeElements>
    <a:clrScheme name="0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2">
      <a:majorFont>
        <a:latin typeface="华文中宋"/>
        <a:ea typeface="华文中宋"/>
        <a:cs typeface=""/>
      </a:majorFont>
      <a:minorFont>
        <a:latin typeface="华文中宋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3">
  <a:themeElements>
    <a:clrScheme name="0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3">
      <a:majorFont>
        <a:latin typeface="华文中宋"/>
        <a:ea typeface="华文中宋"/>
        <a:cs typeface=""/>
      </a:majorFont>
      <a:minorFont>
        <a:latin typeface="华文中宋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0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04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华文中宋"/>
        <a:ea typeface="华文中宋"/>
        <a:cs typeface=""/>
      </a:majorFont>
      <a:minorFont>
        <a:latin typeface="华文中宋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05">
  <a:themeElements>
    <a:clrScheme name="05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5">
      <a:majorFont>
        <a:latin typeface="华文中宋"/>
        <a:ea typeface="华文中宋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0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06">
  <a:themeElements>
    <a:clrScheme name="0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6">
      <a:majorFont>
        <a:latin typeface="华文中宋"/>
        <a:ea typeface="华文中宋"/>
        <a:cs typeface=""/>
      </a:majorFont>
      <a:minorFont>
        <a:latin typeface="华文中宋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6436</Words>
  <Application>WPS 演示</Application>
  <PresentationFormat>全屏显示(4:3)</PresentationFormat>
  <Paragraphs>459</Paragraphs>
  <Slides>38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6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38</vt:i4>
      </vt:variant>
    </vt:vector>
  </HeadingPairs>
  <TitlesOfParts>
    <vt:vector size="56" baseType="lpstr">
      <vt:lpstr>Arial</vt:lpstr>
      <vt:lpstr>宋体</vt:lpstr>
      <vt:lpstr>Wingdings</vt:lpstr>
      <vt:lpstr>华文中宋</vt:lpstr>
      <vt:lpstr>Times New Roman</vt:lpstr>
      <vt:lpstr>微软雅黑</vt:lpstr>
      <vt:lpstr>Arial Unicode MS</vt:lpstr>
      <vt:lpstr>Courier New</vt:lpstr>
      <vt:lpstr>课程介绍</vt:lpstr>
      <vt:lpstr>02</vt:lpstr>
      <vt:lpstr>03</vt:lpstr>
      <vt:lpstr>04</vt:lpstr>
      <vt:lpstr>05</vt:lpstr>
      <vt:lpstr>06</vt:lpstr>
      <vt:lpstr>Visio.Drawing.11</vt:lpstr>
      <vt:lpstr>Visio.Drawing.11</vt:lpstr>
      <vt:lpstr>Visio.Drawing.11</vt:lpstr>
      <vt:lpstr>Visio.Drawing.11</vt:lpstr>
      <vt:lpstr>第七章  Shell脚本编程</vt:lpstr>
      <vt:lpstr>Shell脚本编程</vt:lpstr>
      <vt:lpstr>7.1 Shell脚本的建立与执行</vt:lpstr>
      <vt:lpstr>7.1 Shell脚本的建立与执行</vt:lpstr>
      <vt:lpstr>7.2 命令的执行顺序</vt:lpstr>
      <vt:lpstr>7.2 命令的执行顺序</vt:lpstr>
      <vt:lpstr>7.2 命令的执行顺序</vt:lpstr>
      <vt:lpstr>7.3 变量</vt:lpstr>
      <vt:lpstr>7.3 变量</vt:lpstr>
      <vt:lpstr>7.3 变量</vt:lpstr>
      <vt:lpstr>7.3 变量</vt:lpstr>
      <vt:lpstr>7.3 变量</vt:lpstr>
      <vt:lpstr>7.3 变量</vt:lpstr>
      <vt:lpstr>7.3 变量</vt:lpstr>
      <vt:lpstr>7.5 命令替换</vt:lpstr>
      <vt:lpstr>7.7 算术运算</vt:lpstr>
      <vt:lpstr>7.10 Shell特殊字符</vt:lpstr>
      <vt:lpstr>7.10 Shell特殊字符</vt:lpstr>
      <vt:lpstr>7.11 位置参数</vt:lpstr>
      <vt:lpstr>7.11 位置参数</vt:lpstr>
      <vt:lpstr>7.11 位置参数</vt:lpstr>
      <vt:lpstr>7.11 位置参数</vt:lpstr>
      <vt:lpstr>7.11 位置参数</vt:lpstr>
      <vt:lpstr>7.12 条件测试</vt:lpstr>
      <vt:lpstr> 文件状态测试 文件状态测试可以测试文件的类型及文件的访问权限。</vt:lpstr>
      <vt:lpstr>字符串测试 字符串测试用来测试两个字符串是否相等或不相等、单个字符串是否为空串还是非空串。需注意，如果字符串中有空格，要用引号将字符串括在一起。</vt:lpstr>
      <vt:lpstr>测试数值 数值测试可以测试两个数值之间的关系，如相等、不等、大于或小于等。</vt:lpstr>
      <vt:lpstr>测试时使用逻辑操作符 在条件测试中可以利用逻辑操作符来组合多个测试条件。</vt:lpstr>
      <vt:lpstr>7.13 控制流结构</vt:lpstr>
      <vt:lpstr>1、if…then…控制结构</vt:lpstr>
      <vt:lpstr>2、if…then…else控制结构</vt:lpstr>
      <vt:lpstr>3、if…then…elif控制结构</vt:lpstr>
      <vt:lpstr>4、for…in控制结构</vt:lpstr>
      <vt:lpstr>5、for控制结构</vt:lpstr>
      <vt:lpstr>6、while控制结构</vt:lpstr>
      <vt:lpstr>6、while控制结构</vt:lpstr>
      <vt:lpstr>7、break与continue</vt:lpstr>
      <vt:lpstr>7、break与continue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Qiang</dc:creator>
  <cp:lastModifiedBy>大牛</cp:lastModifiedBy>
  <cp:revision>4955</cp:revision>
  <cp:lastPrinted>2113-01-01T00:00:00Z</cp:lastPrinted>
  <dcterms:created xsi:type="dcterms:W3CDTF">2113-01-01T00:00:00Z</dcterms:created>
  <dcterms:modified xsi:type="dcterms:W3CDTF">2022-09-05T14:10:53Z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9FCD3E1AC81D43D29A52646D6BF2D832</vt:lpwstr>
  </property>
  <property fmtid="{D5CDD505-2E9C-101B-9397-08002B2CF9AE}" pid="4" name="KSOProductBuildVer">
    <vt:lpwstr>2052-11.1.0.12313</vt:lpwstr>
  </property>
</Properties>
</file>