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ajdhani SemiBold"/>
      <p:regular r:id="rId25"/>
      <p:bold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Rajdhani Medium"/>
      <p:regular r:id="rId31"/>
      <p:bold r:id="rId32"/>
    </p:embeddedFont>
    <p:embeddedFont>
      <p:font typeface="Rajdhani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FBF88C-2BF0-4B21-8E58-7637B47DA8A5}">
  <a:tblStyle styleId="{22FBF88C-2BF0-4B21-8E58-7637B47DA8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jdhaniSemiBold-bold.fntdata"/><Relationship Id="rId25" Type="http://schemas.openxmlformats.org/officeDocument/2006/relationships/font" Target="fonts/RajdhaniSemiBold-regular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jdhaniMedium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33" Type="http://schemas.openxmlformats.org/officeDocument/2006/relationships/font" Target="fonts/Rajdhani-regular.fntdata"/><Relationship Id="rId10" Type="http://schemas.openxmlformats.org/officeDocument/2006/relationships/slide" Target="slides/slide4.xml"/><Relationship Id="rId32" Type="http://schemas.openxmlformats.org/officeDocument/2006/relationships/font" Target="fonts/RajdhaniMedium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ajdhani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ec295557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ec295557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ecde03e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ecde03e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301975b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301975b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301975b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301975b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ec1bd127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ec1bd127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ec29555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ec29555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ec29555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ec29555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ec295557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ec295557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ec1bd127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ec1bd127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ec1bd127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ec1bd127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ec1bd1277_1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ec1bd1277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ec1bd1277_1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ec1bd1277_1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ec1bd127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ec1bd127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Rajdhani"/>
                <a:ea typeface="Rajdhani"/>
                <a:cs typeface="Rajdhani"/>
                <a:sym typeface="Rajdhani"/>
              </a:rPr>
              <a:t>FAKE NEWS DETECTION</a:t>
            </a:r>
            <a:endParaRPr b="0"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Rajdhani"/>
                <a:ea typeface="Rajdhani"/>
                <a:cs typeface="Rajdhani"/>
                <a:sym typeface="Rajdhani"/>
              </a:rPr>
              <a:t>FOR KANNADA</a:t>
            </a:r>
            <a:endParaRPr b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jdhani"/>
                <a:ea typeface="Rajdhani"/>
                <a:cs typeface="Rajdhani"/>
                <a:sym typeface="Rajdhani"/>
              </a:rPr>
              <a:t>Agenda for the following week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Train Machine Learning models on the existing dataset.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Fine tune the existing models.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Do further EDA to reduce overfitting.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Telugu to kannada, if dataset exists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Hindi to kannada translation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Augmentation of existing dataset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Back-translation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jdhani"/>
                <a:ea typeface="Rajdhani"/>
                <a:cs typeface="Rajdhani"/>
                <a:sym typeface="Rajdhani"/>
              </a:rPr>
              <a:t>Proposed workflow for translation: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1899300"/>
            <a:ext cx="7688700" cy="27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276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jdhani Medium"/>
              <a:buAutoNum type="arabicPeriod"/>
            </a:pPr>
            <a:r>
              <a:rPr lang="en-GB" sz="3900">
                <a:solidFill>
                  <a:srgbClr val="000000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Find publicly available datasets(if exists)</a:t>
            </a:r>
            <a:endParaRPr sz="3900">
              <a:solidFill>
                <a:srgbClr val="000000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-3276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jdhani Medium"/>
              <a:buAutoNum type="arabicPeriod"/>
            </a:pPr>
            <a:r>
              <a:rPr lang="en-GB" sz="3900">
                <a:solidFill>
                  <a:srgbClr val="000000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Work on different methods to translate which includes but does not limit to translation, transliteration, etc</a:t>
            </a:r>
            <a:endParaRPr sz="3900">
              <a:solidFill>
                <a:srgbClr val="000000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-3276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jdhani Medium"/>
              <a:buAutoNum type="arabicPeriod"/>
            </a:pPr>
            <a:r>
              <a:rPr lang="en-GB" sz="3900">
                <a:solidFill>
                  <a:srgbClr val="000000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Compare the test/train results with:</a:t>
            </a:r>
            <a:endParaRPr sz="3900">
              <a:solidFill>
                <a:srgbClr val="000000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-327669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jdhani Medium"/>
              <a:buAutoNum type="alphaLcPeriod"/>
            </a:pPr>
            <a:r>
              <a:rPr lang="en-GB" sz="3900">
                <a:solidFill>
                  <a:srgbClr val="000000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Train: Current; Test: Translated</a:t>
            </a:r>
            <a:endParaRPr sz="3900">
              <a:solidFill>
                <a:srgbClr val="000000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-327669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jdhani Medium"/>
              <a:buAutoNum type="alphaLcPeriod"/>
            </a:pPr>
            <a:r>
              <a:rPr lang="en-GB" sz="3900">
                <a:solidFill>
                  <a:srgbClr val="000000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Train: Translated; Test: Current</a:t>
            </a:r>
            <a:endParaRPr sz="3900">
              <a:solidFill>
                <a:srgbClr val="000000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-3276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jdhani Medium"/>
              <a:buAutoNum type="arabicPeriod"/>
            </a:pPr>
            <a:r>
              <a:rPr lang="en-GB" sz="3900">
                <a:solidFill>
                  <a:srgbClr val="000000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Log the results and evaluate</a:t>
            </a:r>
            <a:endParaRPr sz="3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1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1769275"/>
            <a:ext cx="76887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Scraping dataset for fake news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Scraping dataset for real news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Dataset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Visualization of word embeddings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Top n 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Word cloud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Length distribution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Dataset pre-processing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Cleaning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Punctuation cleaning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Word embeddings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Modeling aspect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2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Hindi to kannada translation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Telugu to kannada translation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augmentation techniques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pre-processing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Modeling aspect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Conclusion on how close results of  translation and augmentation techniques compared to that of </a:t>
            </a:r>
            <a:r>
              <a:rPr lang="en-GB"/>
              <a:t>the dataset in original language.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7650" y="2304150"/>
            <a:ext cx="7688700" cy="1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811">
                <a:latin typeface="Rajdhani"/>
                <a:ea typeface="Rajdhani"/>
                <a:cs typeface="Rajdhani"/>
                <a:sym typeface="Rajdhani"/>
              </a:rPr>
              <a:t>THANK YOU</a:t>
            </a:r>
            <a:endParaRPr sz="4811"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jdhani"/>
                <a:ea typeface="Rajdhani"/>
                <a:cs typeface="Rajdhani"/>
                <a:sym typeface="Rajdhani"/>
              </a:rPr>
              <a:t>Dataset analysis 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6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jdhani SemiBold"/>
              <a:buChar char="●"/>
            </a:pPr>
            <a:r>
              <a:rPr lang="en-GB" sz="1400">
                <a:latin typeface="Rajdhani SemiBold"/>
                <a:ea typeface="Rajdhani SemiBold"/>
                <a:cs typeface="Rajdhani SemiBold"/>
                <a:sym typeface="Rajdhani SemiBold"/>
              </a:rPr>
              <a:t>The fake news dataset was extracted from 4 websites using Beautiful Soup.</a:t>
            </a:r>
            <a:endParaRPr sz="1400"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jdhani SemiBold"/>
              <a:buChar char="●"/>
            </a:pPr>
            <a:r>
              <a:rPr lang="en-GB" sz="1400">
                <a:latin typeface="Rajdhani SemiBold"/>
                <a:ea typeface="Rajdhani SemiBold"/>
                <a:cs typeface="Rajdhani SemiBold"/>
                <a:sym typeface="Rajdhani SemiBold"/>
              </a:rPr>
              <a:t>The true news dataset was a publicly </a:t>
            </a:r>
            <a:r>
              <a:rPr lang="en-GB" sz="1400">
                <a:latin typeface="Rajdhani SemiBold"/>
                <a:ea typeface="Rajdhani SemiBold"/>
                <a:cs typeface="Rajdhani SemiBold"/>
                <a:sym typeface="Rajdhani SemiBold"/>
              </a:rPr>
              <a:t>available</a:t>
            </a:r>
            <a:r>
              <a:rPr lang="en-GB" sz="1400">
                <a:latin typeface="Rajdhani SemiBold"/>
                <a:ea typeface="Rajdhani SemiBold"/>
                <a:cs typeface="Rajdhani SemiBold"/>
                <a:sym typeface="Rajdhani SemiBold"/>
              </a:rPr>
              <a:t> dataset on kaggle which contained news articles and category.</a:t>
            </a:r>
            <a:endParaRPr sz="1400"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jdhani SemiBold"/>
              <a:buChar char="●"/>
            </a:pPr>
            <a:r>
              <a:rPr lang="en-GB" sz="1400">
                <a:latin typeface="Rajdhani SemiBold"/>
                <a:ea typeface="Rajdhani SemiBold"/>
                <a:cs typeface="Rajdhani SemiBold"/>
                <a:sym typeface="Rajdhani SemiBold"/>
              </a:rPr>
              <a:t>The datasets were combined and shuffled to create the final dataset </a:t>
            </a:r>
            <a:r>
              <a:rPr lang="en-GB" sz="1400">
                <a:latin typeface="Rajdhani SemiBold"/>
                <a:ea typeface="Rajdhani SemiBold"/>
                <a:cs typeface="Rajdhani SemiBold"/>
                <a:sym typeface="Rajdhani SemiBold"/>
              </a:rPr>
              <a:t>the</a:t>
            </a:r>
            <a:r>
              <a:rPr lang="en-GB" sz="1400">
                <a:latin typeface="Rajdhani SemiBold"/>
                <a:ea typeface="Rajdhani SemiBold"/>
                <a:cs typeface="Rajdhani SemiBold"/>
                <a:sym typeface="Rajdhani SemiBold"/>
              </a:rPr>
              <a:t> models were trained on.</a:t>
            </a:r>
            <a:endParaRPr sz="1400"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jdhani SemiBold"/>
              <a:buChar char="●"/>
            </a:pPr>
            <a:r>
              <a:rPr lang="en-GB" sz="1400">
                <a:latin typeface="Rajdhani SemiBold"/>
                <a:ea typeface="Rajdhani SemiBold"/>
                <a:cs typeface="Rajdhani SemiBold"/>
                <a:sym typeface="Rajdhani SemiBold"/>
              </a:rPr>
              <a:t>Punctuation cleaning was done on the final dataset to remove insignificant symbols.</a:t>
            </a:r>
            <a:endParaRPr sz="1400"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jdhani SemiBold"/>
              <a:buChar char="●"/>
            </a:pPr>
            <a:r>
              <a:rPr lang="en-GB" sz="1400">
                <a:latin typeface="Rajdhani SemiBold"/>
                <a:ea typeface="Rajdhani SemiBold"/>
                <a:cs typeface="Rajdhani SemiBold"/>
                <a:sym typeface="Rajdhani SemiBold"/>
              </a:rPr>
              <a:t>Stemming or lemmatization was not performed on the </a:t>
            </a:r>
            <a:r>
              <a:rPr lang="en-GB" sz="1400">
                <a:latin typeface="Rajdhani SemiBold"/>
                <a:ea typeface="Rajdhani SemiBold"/>
                <a:cs typeface="Rajdhani SemiBold"/>
                <a:sym typeface="Rajdhani SemiBold"/>
              </a:rPr>
              <a:t>news articles after analyzing the resulting effects from MLM.</a:t>
            </a:r>
            <a:endParaRPr sz="1400"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jdhani SemiBold"/>
              <a:buChar char="●"/>
            </a:pPr>
            <a:r>
              <a:rPr lang="en-GB" sz="1400">
                <a:latin typeface="Rajdhani SemiBold"/>
                <a:ea typeface="Rajdhani SemiBold"/>
                <a:cs typeface="Rajdhani SemiBold"/>
                <a:sym typeface="Rajdhani SemiBold"/>
              </a:rPr>
              <a:t>Numbers and english words were not removed because their removal did not contribute to a significant difference.</a:t>
            </a:r>
            <a:endParaRPr sz="1400"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jdhani"/>
                <a:ea typeface="Rajdhani"/>
                <a:cs typeface="Rajdhani"/>
                <a:sym typeface="Rajdhani"/>
              </a:rPr>
              <a:t>EDA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7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jdhani SemiBold"/>
              <a:buChar char="●"/>
            </a:pPr>
            <a:r>
              <a:rPr lang="en-GB" sz="1400">
                <a:latin typeface="Rajdhani SemiBold"/>
                <a:ea typeface="Rajdhani SemiBold"/>
                <a:cs typeface="Rajdhani SemiBold"/>
                <a:sym typeface="Rajdhani SemiBold"/>
              </a:rPr>
              <a:t>Number of instances:</a:t>
            </a:r>
            <a:endParaRPr sz="1400"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jdhani SemiBold"/>
              <a:buChar char="○"/>
            </a:pPr>
            <a:r>
              <a:rPr lang="en-GB" sz="1400">
                <a:latin typeface="Rajdhani SemiBold"/>
                <a:ea typeface="Rajdhani SemiBold"/>
                <a:cs typeface="Rajdhani SemiBold"/>
                <a:sym typeface="Rajdhani SemiBold"/>
              </a:rPr>
              <a:t>Fake news - 972</a:t>
            </a:r>
            <a:endParaRPr sz="1400"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jdhani SemiBold"/>
              <a:buChar char="○"/>
            </a:pPr>
            <a:r>
              <a:rPr lang="en-GB" sz="1400">
                <a:latin typeface="Rajdhani SemiBold"/>
                <a:ea typeface="Rajdhani SemiBold"/>
                <a:cs typeface="Rajdhani SemiBold"/>
                <a:sym typeface="Rajdhani SemiBold"/>
              </a:rPr>
              <a:t>True news - 1293</a:t>
            </a:r>
            <a:endParaRPr sz="1400"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jdhani SemiBold"/>
              <a:buChar char="○"/>
            </a:pPr>
            <a:r>
              <a:rPr lang="en-GB" sz="1400">
                <a:latin typeface="Rajdhani SemiBold"/>
                <a:ea typeface="Rajdhani SemiBold"/>
                <a:cs typeface="Rajdhani SemiBold"/>
                <a:sym typeface="Rajdhani SemiBold"/>
              </a:rPr>
              <a:t>Total - 2265</a:t>
            </a:r>
            <a:endParaRPr sz="1400"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jdhani SemiBold"/>
              <a:buChar char="●"/>
            </a:pPr>
            <a:r>
              <a:rPr lang="en-GB" sz="1400">
                <a:latin typeface="Rajdhani SemiBold"/>
                <a:ea typeface="Rajdhani SemiBold"/>
                <a:cs typeface="Rajdhani SemiBold"/>
                <a:sym typeface="Rajdhani SemiBold"/>
              </a:rPr>
              <a:t>Columns:</a:t>
            </a:r>
            <a:endParaRPr sz="1400"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jdhani SemiBold"/>
              <a:buChar char="○"/>
            </a:pPr>
            <a:r>
              <a:rPr lang="en-GB" sz="1400">
                <a:latin typeface="Rajdhani SemiBold"/>
                <a:ea typeface="Rajdhani SemiBold"/>
                <a:cs typeface="Rajdhani SemiBold"/>
                <a:sym typeface="Rajdhani SemiBold"/>
              </a:rPr>
              <a:t>News article</a:t>
            </a:r>
            <a:endParaRPr sz="1400"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jdhani SemiBold"/>
              <a:buChar char="○"/>
            </a:pPr>
            <a:r>
              <a:rPr lang="en-GB" sz="1400">
                <a:latin typeface="Rajdhani SemiBold"/>
                <a:ea typeface="Rajdhani SemiBold"/>
                <a:cs typeface="Rajdhani SemiBold"/>
                <a:sym typeface="Rajdhani SemiBold"/>
              </a:rPr>
              <a:t>Label</a:t>
            </a:r>
            <a:endParaRPr sz="1400"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jdhani SemiBold"/>
              <a:buChar char="●"/>
            </a:pPr>
            <a:r>
              <a:rPr lang="en-GB" sz="1400">
                <a:latin typeface="Rajdhani SemiBold"/>
                <a:ea typeface="Rajdhani SemiBold"/>
                <a:cs typeface="Rajdhani SemiBold"/>
                <a:sym typeface="Rajdhani SemiBold"/>
              </a:rPr>
              <a:t>Classes:</a:t>
            </a:r>
            <a:endParaRPr sz="1400"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jdhani SemiBold"/>
              <a:buChar char="○"/>
            </a:pPr>
            <a:r>
              <a:rPr lang="en-GB" sz="1400">
                <a:latin typeface="Rajdhani SemiBold"/>
                <a:ea typeface="Rajdhani SemiBold"/>
                <a:cs typeface="Rajdhani SemiBold"/>
                <a:sym typeface="Rajdhani SemiBold"/>
              </a:rPr>
              <a:t>0 - fake news</a:t>
            </a:r>
            <a:endParaRPr sz="1400"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jdhani SemiBold"/>
              <a:buChar char="○"/>
            </a:pPr>
            <a:r>
              <a:rPr lang="en-GB" sz="1400">
                <a:latin typeface="Rajdhani SemiBold"/>
                <a:ea typeface="Rajdhani SemiBold"/>
                <a:cs typeface="Rajdhani SemiBold"/>
                <a:sym typeface="Rajdhani SemiBold"/>
              </a:rPr>
              <a:t>1 - true news</a:t>
            </a:r>
            <a:endParaRPr sz="1400"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jdhani"/>
                <a:ea typeface="Rajdhani"/>
                <a:cs typeface="Rajdhani"/>
                <a:sym typeface="Rajdhani"/>
              </a:rPr>
              <a:t>4 random rows from the dataset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826125" y="199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{22FBF88C-2BF0-4B21-8E58-7637B47DA8A5}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News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Label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2019ರ ಐಪಿಎಲ್​​ಗೆ ಆರ್​ಸಿಬಿ ಕ್ಯಾಪ್ಟನ್ ಇವರೆ: ತಂಡದ ವಕ್ತಾರ ಸ್ಪಷ್ಟನೆ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ಕಲ್ಲು ಉಪ್ಪು ಮತ್ತು ಈರುಳ್ಳಿ ಕೊರೊನಾದಿಂದ ಗುಣಪಡಿಸುತ್ತಂತೆ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ಇಂದು ಲಾಂಚ್​ ಆಗಲಿದೆ Galaxy Note 9: ವಿಶೇಷತೆಗಳೇನು? ಇಲ್ಲಿದೆ ವಿವರ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ಆನ್ ಲೈನ್ ನುಸುಳುಕೋರರ ಪತ್ತೆಗೆ ವಿಶೇಷ ಸಾಧನ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191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jdhani"/>
                <a:ea typeface="Rajdhani"/>
                <a:cs typeface="Rajdhani"/>
                <a:sym typeface="Rajdhani"/>
              </a:rPr>
              <a:t>Model Summary: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727650" y="172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{22FBF88C-2BF0-4B21-8E58-7637B47DA8A5}</a:tableStyleId>
              </a:tblPr>
              <a:tblGrid>
                <a:gridCol w="2030275"/>
                <a:gridCol w="849025"/>
                <a:gridCol w="827975"/>
                <a:gridCol w="1250750"/>
                <a:gridCol w="1068325"/>
                <a:gridCol w="1662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Model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Accuracy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Loss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Val_accuracy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Val_loss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Link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Fasttext + BiLSTM*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0.9189 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0.2290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0.8847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0.2857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Vanilla mBert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mBERT + BiLSTM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0.9992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0.0530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0.9432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0.3513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IndicFT + BiLSTM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0.9711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0.0792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0.9202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0.2183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m-BERT + CNN*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0.9560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0.3100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0.9430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0.2600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IndicBERT + CNN*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0.953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0.38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0.943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jdhani Medium"/>
                          <a:ea typeface="Rajdhani Medium"/>
                          <a:cs typeface="Rajdhani Medium"/>
                          <a:sym typeface="Rajdhani Medium"/>
                        </a:rPr>
                        <a:t>0.33</a:t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jdhani Medium"/>
                        <a:ea typeface="Rajdhani Medium"/>
                        <a:cs typeface="Rajdhani Medium"/>
                        <a:sym typeface="Rajdhani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jdhani"/>
                <a:ea typeface="Rajdhani"/>
                <a:cs typeface="Rajdhani"/>
                <a:sym typeface="Rajdhani"/>
              </a:rPr>
              <a:t>Loss Graphs: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3842551" cy="20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971875" y="3949025"/>
            <a:ext cx="34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jdhani Medium"/>
                <a:ea typeface="Rajdhani Medium"/>
                <a:cs typeface="Rajdhani Medium"/>
                <a:sym typeface="Rajdhani Medium"/>
              </a:rPr>
              <a:t>IndicFT + BiLSTM</a:t>
            </a:r>
            <a:endParaRPr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825" y="1853850"/>
            <a:ext cx="3704325" cy="201980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4932750" y="3949025"/>
            <a:ext cx="34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jdhani Medium"/>
                <a:ea typeface="Rajdhani Medium"/>
                <a:cs typeface="Rajdhani Medium"/>
                <a:sym typeface="Rajdhani Medium"/>
              </a:rPr>
              <a:t>Fasttext </a:t>
            </a:r>
            <a:r>
              <a:rPr lang="en-GB">
                <a:latin typeface="Rajdhani Medium"/>
                <a:ea typeface="Rajdhani Medium"/>
                <a:cs typeface="Rajdhani Medium"/>
                <a:sym typeface="Rajdhani Medium"/>
              </a:rPr>
              <a:t>+ BiLSTM</a:t>
            </a:r>
            <a:endParaRPr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7650" y="127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jdhani"/>
                <a:ea typeface="Rajdhani"/>
                <a:cs typeface="Rajdhani"/>
                <a:sym typeface="Rajdhani"/>
              </a:rPr>
              <a:t>Loss Graphs: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906225" y="4188225"/>
            <a:ext cx="34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jdhani Medium"/>
                <a:ea typeface="Rajdhani Medium"/>
                <a:cs typeface="Rajdhani Medium"/>
                <a:sym typeface="Rajdhani Medium"/>
              </a:rPr>
              <a:t>mBERT</a:t>
            </a:r>
            <a:r>
              <a:rPr lang="en-GB">
                <a:latin typeface="Rajdhani Medium"/>
                <a:ea typeface="Rajdhani Medium"/>
                <a:cs typeface="Rajdhani Medium"/>
                <a:sym typeface="Rajdhani Medium"/>
              </a:rPr>
              <a:t> + BiLSTM</a:t>
            </a:r>
            <a:endParaRPr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930950" y="4188225"/>
            <a:ext cx="34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jdhani Medium"/>
                <a:ea typeface="Rajdhani Medium"/>
                <a:cs typeface="Rajdhani Medium"/>
                <a:sym typeface="Rajdhani Medium"/>
              </a:rPr>
              <a:t>mBERT + CNN</a:t>
            </a:r>
            <a:endParaRPr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2657" l="2529" r="9029" t="0"/>
          <a:stretch/>
        </p:blipFill>
        <p:spPr>
          <a:xfrm>
            <a:off x="727650" y="1853850"/>
            <a:ext cx="3663975" cy="2417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 b="0" l="0" r="0" t="5571"/>
          <a:stretch/>
        </p:blipFill>
        <p:spPr>
          <a:xfrm>
            <a:off x="4930950" y="1853850"/>
            <a:ext cx="3485400" cy="2298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7650" y="127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jdhani"/>
                <a:ea typeface="Rajdhani"/>
                <a:cs typeface="Rajdhani"/>
                <a:sym typeface="Rajdhani"/>
              </a:rPr>
              <a:t>Loss Graphs: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285575" y="4264050"/>
            <a:ext cx="34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jdhani Medium"/>
                <a:ea typeface="Rajdhani Medium"/>
                <a:cs typeface="Rajdhani Medium"/>
                <a:sym typeface="Rajdhani Medium"/>
              </a:rPr>
              <a:t>Indic</a:t>
            </a:r>
            <a:r>
              <a:rPr lang="en-GB">
                <a:latin typeface="Rajdhani Medium"/>
                <a:ea typeface="Rajdhani Medium"/>
                <a:cs typeface="Rajdhani Medium"/>
                <a:sym typeface="Rajdhani Medium"/>
              </a:rPr>
              <a:t>BERT + CNN</a:t>
            </a:r>
            <a:endParaRPr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575" y="2027200"/>
            <a:ext cx="2966477" cy="20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jdhani"/>
                <a:ea typeface="Rajdhani"/>
                <a:cs typeface="Rajdhani"/>
                <a:sym typeface="Rajdhani"/>
              </a:rPr>
              <a:t>Current Hyperparameters used: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1922900"/>
            <a:ext cx="76887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jdhani Medium"/>
              <a:buAutoNum type="arabicPeriod"/>
            </a:pPr>
            <a:r>
              <a:rPr lang="en-GB" sz="1700">
                <a:latin typeface="Rajdhani Medium"/>
                <a:ea typeface="Rajdhani Medium"/>
                <a:cs typeface="Rajdhani Medium"/>
                <a:sym typeface="Rajdhani Medium"/>
              </a:rPr>
              <a:t>Validation split = 0.1</a:t>
            </a:r>
            <a:endParaRPr sz="1700"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jdhani Medium"/>
              <a:buAutoNum type="arabicPeriod"/>
            </a:pPr>
            <a:r>
              <a:rPr lang="en-GB" sz="1700">
                <a:latin typeface="Rajdhani Medium"/>
                <a:ea typeface="Rajdhani Medium"/>
                <a:cs typeface="Rajdhani Medium"/>
                <a:sym typeface="Rajdhani Medium"/>
              </a:rPr>
              <a:t>Epochs = 10</a:t>
            </a:r>
            <a:endParaRPr sz="1700"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jdhani Medium"/>
              <a:buAutoNum type="arabicPeriod"/>
            </a:pPr>
            <a:r>
              <a:rPr lang="en-GB" sz="1700">
                <a:latin typeface="Rajdhani Medium"/>
                <a:ea typeface="Rajdhani Medium"/>
                <a:cs typeface="Rajdhani Medium"/>
                <a:sym typeface="Rajdhani Medium"/>
              </a:rPr>
              <a:t>Batch size = 64</a:t>
            </a:r>
            <a:endParaRPr sz="1700"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jdhani Medium"/>
              <a:buAutoNum type="arabicPeriod"/>
            </a:pPr>
            <a:r>
              <a:rPr lang="en-GB" sz="1700">
                <a:latin typeface="Rajdhani Medium"/>
                <a:ea typeface="Rajdhani Medium"/>
                <a:cs typeface="Rajdhani Medium"/>
                <a:sym typeface="Rajdhani Medium"/>
              </a:rPr>
              <a:t>One hidden layer, number of neurons = 50</a:t>
            </a:r>
            <a:endParaRPr sz="1700"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jdhani Medium"/>
              <a:buAutoNum type="arabicPeriod"/>
            </a:pPr>
            <a:r>
              <a:rPr lang="en-GB" sz="1700">
                <a:latin typeface="Rajdhani Medium"/>
                <a:ea typeface="Rajdhani Medium"/>
                <a:cs typeface="Rajdhani Medium"/>
                <a:sym typeface="Rajdhani Medium"/>
              </a:rPr>
              <a:t>Dropout = 0.1</a:t>
            </a:r>
            <a:endParaRPr sz="1700"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jdhani Medium"/>
              <a:buAutoNum type="arabicPeriod"/>
            </a:pPr>
            <a:r>
              <a:rPr lang="en-GB" sz="1700">
                <a:latin typeface="Rajdhani Medium"/>
                <a:ea typeface="Rajdhani Medium"/>
                <a:cs typeface="Rajdhani Medium"/>
                <a:sym typeface="Rajdhani Medium"/>
              </a:rPr>
              <a:t>Activation function in hidden layer = relu</a:t>
            </a:r>
            <a:endParaRPr sz="1700"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jdhani Medium"/>
              <a:buAutoNum type="arabicPeriod"/>
            </a:pPr>
            <a:r>
              <a:rPr lang="en-GB" sz="1700">
                <a:latin typeface="Rajdhani Medium"/>
                <a:ea typeface="Rajdhani Medium"/>
                <a:cs typeface="Rajdhani Medium"/>
                <a:sym typeface="Rajdhani Medium"/>
              </a:rPr>
              <a:t>Activation function in output layer, = sigmoid, 1 neuron</a:t>
            </a:r>
            <a:endParaRPr sz="1700"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jdhani Medium"/>
              <a:buAutoNum type="arabicPeriod"/>
            </a:pPr>
            <a:r>
              <a:rPr lang="en-GB" sz="1700">
                <a:latin typeface="Rajdhani Medium"/>
                <a:ea typeface="Rajdhani Medium"/>
                <a:cs typeface="Rajdhani Medium"/>
                <a:sym typeface="Rajdhani Medium"/>
              </a:rPr>
              <a:t>Loss = binary cross entropy</a:t>
            </a:r>
            <a:endParaRPr sz="1700"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jdhani Medium"/>
              <a:buAutoNum type="arabicPeriod"/>
            </a:pPr>
            <a:r>
              <a:rPr lang="en-GB" sz="1700">
                <a:latin typeface="Rajdhani Medium"/>
                <a:ea typeface="Rajdhani Medium"/>
                <a:cs typeface="Rajdhani Medium"/>
                <a:sym typeface="Rajdhani Medium"/>
              </a:rPr>
              <a:t>Optimizer = adam</a:t>
            </a:r>
            <a:endParaRPr sz="1700"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