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62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77" r:id="rId18"/>
    <p:sldId id="283" r:id="rId19"/>
    <p:sldId id="280" r:id="rId20"/>
    <p:sldId id="281" r:id="rId21"/>
    <p:sldId id="287" r:id="rId22"/>
    <p:sldId id="284" r:id="rId23"/>
    <p:sldId id="285" r:id="rId24"/>
    <p:sldId id="288" r:id="rId25"/>
    <p:sldId id="290" r:id="rId26"/>
    <p:sldId id="291" r:id="rId27"/>
    <p:sldId id="292" r:id="rId28"/>
    <p:sldId id="293" r:id="rId29"/>
    <p:sldId id="289" r:id="rId30"/>
    <p:sldId id="294" r:id="rId31"/>
    <p:sldId id="295" r:id="rId32"/>
    <p:sldId id="286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0FDC-FE7A-4BF8-B121-56C1584925D7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9F70F-DCCF-4227-8E39-0949590964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461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9F70F-DCCF-4227-8E39-09495909645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715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7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4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4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3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3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957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164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40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05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0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621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495B76-F77D-4BD5-8C41-01BD3BB7280B}" type="datetimeFigureOut">
              <a:rPr lang="th-TH" smtClean="0"/>
              <a:t>29/07/67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9CB9F-66D7-487F-9324-23FE6CD1805F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7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562-859C-0EC1-3E29-362A191F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5.DMA </a:t>
            </a:r>
            <a:r>
              <a:rPr lang="en-US" sz="2800" dirty="0"/>
              <a:t>(Direct Memory Access)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A8D2F-8B73-10B3-076E-484D62832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DR.Somsin</a:t>
            </a:r>
            <a:r>
              <a:rPr lang="en-US" dirty="0"/>
              <a:t> </a:t>
            </a:r>
            <a:r>
              <a:rPr lang="en-US" dirty="0" err="1"/>
              <a:t>THongkrairat</a:t>
            </a:r>
            <a:endParaRPr lang="th-TH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BE9C9B50-99DF-E8DA-5F37-9D7731AF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9" y="758952"/>
            <a:ext cx="2933250" cy="29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Microelectronics: Our technology starts with you">
            <a:extLst>
              <a:ext uri="{FF2B5EF4-FFF2-40B4-BE49-F238E27FC236}">
                <a16:creationId xmlns:a16="http://schemas.microsoft.com/office/drawing/2014/main" id="{CC2945B9-39A1-9BC0-D0E8-4FB161BD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49" y="4565523"/>
            <a:ext cx="21907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9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A824-8DAD-CDDE-E4B6-E4798982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64F0-65F5-EE88-67C4-ED0BA085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63" y="1767421"/>
            <a:ext cx="5131504" cy="13773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1 */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string_source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[128] = </a:t>
            </a:r>
            <a:r>
              <a:rPr lang="en-US" sz="105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Somsin</a:t>
            </a:r>
            <a:r>
              <a:rPr lang="en-US" sz="105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Thongkrairat</a:t>
            </a:r>
            <a:r>
              <a:rPr lang="en-US" sz="105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\r\n"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503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string_destination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[128] = </a:t>
            </a:r>
            <a:r>
              <a:rPr lang="en-US" sz="105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Thanavit</a:t>
            </a:r>
            <a:r>
              <a:rPr lang="en-US" sz="105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Anuwongpinit</a:t>
            </a:r>
            <a:r>
              <a:rPr lang="en-US" sz="105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\r\n "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[256];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1 */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A64EE-6EC0-D83A-D32E-632133F840CF}"/>
              </a:ext>
            </a:extLst>
          </p:cNvPr>
          <p:cNvSpPr txBox="1"/>
          <p:nvPr/>
        </p:nvSpPr>
        <p:spPr>
          <a:xfrm>
            <a:off x="6639963" y="3267128"/>
            <a:ext cx="55520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8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haruhi</a:t>
            </a:r>
            <a:r>
              <a:rPr lang="en-US" sz="8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DMA\r\n"</a:t>
            </a:r>
            <a:r>
              <a:rPr lang="en-US" sz="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13, 1000);</a:t>
            </a: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WHILE */</a:t>
            </a: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HAL_DMA_Start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(&amp;hdma_memtomem_dma1_channel1,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string_source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string_destination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22);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HAL_DMA_PollForTransfer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(&amp;hdma_memtomem_dma1_channel1, </a:t>
            </a:r>
            <a:r>
              <a:rPr lang="en-US" sz="800" i="1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HAL_DMA_FULL_TRANSFER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100) != </a:t>
            </a:r>
            <a:r>
              <a:rPr lang="en-US" sz="800" i="1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HAL_OK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__NOP();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b="1" u="sng" dirty="0" err="1">
                <a:solidFill>
                  <a:srgbClr val="6428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sprintf</a:t>
            </a:r>
            <a:r>
              <a:rPr lang="en-US" sz="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(string_buffer,</a:t>
            </a:r>
            <a:r>
              <a:rPr lang="en-US" sz="8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8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%</a:t>
            </a:r>
            <a:r>
              <a:rPr lang="en-US" sz="80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sdest</a:t>
            </a:r>
            <a:r>
              <a:rPr lang="en-US" sz="80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%s\r\n"</a:t>
            </a:r>
            <a:r>
              <a:rPr lang="en-US" sz="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string_source,string_destination</a:t>
            </a:r>
            <a:r>
              <a:rPr lang="en-US" sz="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WHILE */</a:t>
            </a:r>
            <a:endParaRPr lang="en-US" sz="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4F4B14-F007-F895-95C8-8F863119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7" y="2456071"/>
            <a:ext cx="6012082" cy="28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D28C-1BCE-4E5E-C25D-A2DD84C9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36838-05ED-C12D-9594-B3E972F22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21140"/>
            <a:ext cx="8388745" cy="39994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FF9F-9669-C828-3465-5F933040EA08}"/>
              </a:ext>
            </a:extLst>
          </p:cNvPr>
          <p:cNvSpPr txBox="1"/>
          <p:nvPr/>
        </p:nvSpPr>
        <p:spPr>
          <a:xfrm>
            <a:off x="7125077" y="2480649"/>
            <a:ext cx="3184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Assign Work to DMA</a:t>
            </a:r>
            <a:endParaRPr lang="th-TH" sz="28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8DCED4-4700-51AB-1CA9-37424CF18472}"/>
              </a:ext>
            </a:extLst>
          </p:cNvPr>
          <p:cNvCxnSpPr>
            <a:stCxn id="6" idx="1"/>
          </p:cNvCxnSpPr>
          <p:nvPr/>
        </p:nvCxnSpPr>
        <p:spPr>
          <a:xfrm flipH="1">
            <a:off x="5920966" y="2742259"/>
            <a:ext cx="1204111" cy="68674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495173-7F02-0A21-6CDA-F72032FDF97A}"/>
              </a:ext>
            </a:extLst>
          </p:cNvPr>
          <p:cNvSpPr txBox="1"/>
          <p:nvPr/>
        </p:nvSpPr>
        <p:spPr>
          <a:xfrm>
            <a:off x="8324539" y="3036248"/>
            <a:ext cx="3463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Wait until copy completed</a:t>
            </a:r>
            <a:endParaRPr lang="th-TH" sz="24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A05FA8-8B86-5200-9A4C-BB31529BD0E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125893" y="3497913"/>
            <a:ext cx="930306" cy="2492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5B5287-5160-7857-B3B0-92921C67A96A}"/>
              </a:ext>
            </a:extLst>
          </p:cNvPr>
          <p:cNvSpPr txBox="1"/>
          <p:nvPr/>
        </p:nvSpPr>
        <p:spPr>
          <a:xfrm>
            <a:off x="9351834" y="5026503"/>
            <a:ext cx="1746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Print Output</a:t>
            </a:r>
            <a:endParaRPr lang="th-TH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77F995-5F50-BFDC-C2AF-2E17D40143F9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351834" y="4553893"/>
            <a:ext cx="873156" cy="47261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0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D28C-1BCE-4E5E-C25D-A2DD84C9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DBE2A7-466A-B2B4-8364-2289D7E1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24" y="1898775"/>
            <a:ext cx="8460559" cy="1767878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79913-169D-A418-BFD2-B5FF1626E7CB}"/>
              </a:ext>
            </a:extLst>
          </p:cNvPr>
          <p:cNvCxnSpPr/>
          <p:nvPr/>
        </p:nvCxnSpPr>
        <p:spPr>
          <a:xfrm>
            <a:off x="679010" y="3888463"/>
            <a:ext cx="1047667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BDCE2E9-F393-DB35-8A9B-B78DA5CA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3" y="4153993"/>
            <a:ext cx="8383149" cy="1767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EB9E7B-C5AB-1382-D792-1F574F2FC214}"/>
              </a:ext>
            </a:extLst>
          </p:cNvPr>
          <p:cNvSpPr txBox="1"/>
          <p:nvPr/>
        </p:nvSpPr>
        <p:spPr>
          <a:xfrm>
            <a:off x="1096112" y="4606666"/>
            <a:ext cx="196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Comment!</a:t>
            </a:r>
            <a:endParaRPr lang="th-TH" sz="3200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2F5C6D-F134-1EA0-20FE-2D4FEDDC5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631" y="2374766"/>
            <a:ext cx="2935066" cy="5947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0A6874-3659-D848-071C-DC49D67FB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631" y="4750151"/>
            <a:ext cx="2998101" cy="5947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5B9587-75DF-B2D5-6437-3063D5692E27}"/>
              </a:ext>
            </a:extLst>
          </p:cNvPr>
          <p:cNvSpPr txBox="1"/>
          <p:nvPr/>
        </p:nvSpPr>
        <p:spPr>
          <a:xfrm>
            <a:off x="9669101" y="2012157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Copy</a:t>
            </a:r>
            <a:endParaRPr lang="th-T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DC5BE-C713-A699-E4D8-CD7359DBFB9E}"/>
              </a:ext>
            </a:extLst>
          </p:cNvPr>
          <p:cNvSpPr txBox="1"/>
          <p:nvPr/>
        </p:nvSpPr>
        <p:spPr>
          <a:xfrm>
            <a:off x="9669101" y="4327867"/>
            <a:ext cx="15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not Copy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7760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DF66-2D43-CB0C-7903-52F0F290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Transferring data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B028-65A7-1FEC-514B-C7FD6E2F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815" y="2522288"/>
            <a:ext cx="5638499" cy="2700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string_ source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string_ destination</a:t>
            </a:r>
            <a:endParaRPr lang="th-TH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D99878-1ADB-6D8B-74C1-20500984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59352"/>
              </p:ext>
            </p:extLst>
          </p:nvPr>
        </p:nvGraphicFramePr>
        <p:xfrm>
          <a:off x="4277259" y="2639000"/>
          <a:ext cx="630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24">
                  <a:extLst>
                    <a:ext uri="{9D8B030D-6E8A-4147-A177-3AD203B41FA5}">
                      <a16:colId xmlns:a16="http://schemas.microsoft.com/office/drawing/2014/main" val="4228084906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2104776108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3505658313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2014866433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2804814044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1456718050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3583675306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493830177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1318586000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315468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105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B12D28-E39C-DE99-A3F1-4F9BB8C0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84011"/>
              </p:ext>
            </p:extLst>
          </p:nvPr>
        </p:nvGraphicFramePr>
        <p:xfrm>
          <a:off x="4277259" y="4286731"/>
          <a:ext cx="630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24">
                  <a:extLst>
                    <a:ext uri="{9D8B030D-6E8A-4147-A177-3AD203B41FA5}">
                      <a16:colId xmlns:a16="http://schemas.microsoft.com/office/drawing/2014/main" val="4228084906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2104776108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3505658313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2014866433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2804814044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1456718050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3583675306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493830177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1318586000"/>
                    </a:ext>
                  </a:extLst>
                </a:gridCol>
                <a:gridCol w="630624">
                  <a:extLst>
                    <a:ext uri="{9D8B030D-6E8A-4147-A177-3AD203B41FA5}">
                      <a16:colId xmlns:a16="http://schemas.microsoft.com/office/drawing/2014/main" val="315468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1053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BCAF94EE-BBC3-0019-ADD5-8065E6FBF500}"/>
              </a:ext>
            </a:extLst>
          </p:cNvPr>
          <p:cNvSpPr/>
          <p:nvPr/>
        </p:nvSpPr>
        <p:spPr>
          <a:xfrm>
            <a:off x="4463358" y="3227299"/>
            <a:ext cx="280658" cy="8419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46A7CB3-9A31-6EC6-5A3A-6AAC4DB91FEA}"/>
              </a:ext>
            </a:extLst>
          </p:cNvPr>
          <p:cNvSpPr/>
          <p:nvPr/>
        </p:nvSpPr>
        <p:spPr>
          <a:xfrm>
            <a:off x="5054097" y="3234089"/>
            <a:ext cx="280658" cy="8419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DD5548-39C7-8BA8-F08F-04FB559CEA3F}"/>
              </a:ext>
            </a:extLst>
          </p:cNvPr>
          <p:cNvSpPr/>
          <p:nvPr/>
        </p:nvSpPr>
        <p:spPr>
          <a:xfrm>
            <a:off x="5699155" y="3227299"/>
            <a:ext cx="280658" cy="8419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9039B70-3C4D-2AF3-A92C-11E18297E591}"/>
              </a:ext>
            </a:extLst>
          </p:cNvPr>
          <p:cNvSpPr/>
          <p:nvPr/>
        </p:nvSpPr>
        <p:spPr>
          <a:xfrm>
            <a:off x="6362319" y="3220510"/>
            <a:ext cx="280658" cy="8419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159A0C7-477B-34DD-88E9-7E7B8EE26C66}"/>
              </a:ext>
            </a:extLst>
          </p:cNvPr>
          <p:cNvSpPr/>
          <p:nvPr/>
        </p:nvSpPr>
        <p:spPr>
          <a:xfrm>
            <a:off x="6977960" y="3234089"/>
            <a:ext cx="280658" cy="8419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92334B6-FD95-82F5-B3FE-D0CD3200C214}"/>
              </a:ext>
            </a:extLst>
          </p:cNvPr>
          <p:cNvSpPr/>
          <p:nvPr/>
        </p:nvSpPr>
        <p:spPr>
          <a:xfrm>
            <a:off x="7641124" y="3230550"/>
            <a:ext cx="280658" cy="8419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768330-9BA5-9046-0F34-625A5F9F9B7F}"/>
              </a:ext>
            </a:extLst>
          </p:cNvPr>
          <p:cNvCxnSpPr/>
          <p:nvPr/>
        </p:nvCxnSpPr>
        <p:spPr>
          <a:xfrm>
            <a:off x="8347294" y="3641496"/>
            <a:ext cx="1412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939687-292F-7F2B-B435-78E47A002A8B}"/>
              </a:ext>
            </a:extLst>
          </p:cNvPr>
          <p:cNvSpPr txBox="1"/>
          <p:nvPr/>
        </p:nvSpPr>
        <p:spPr>
          <a:xfrm>
            <a:off x="1097280" y="5230364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=0;i&lt;22;i++){ </a:t>
            </a:r>
            <a:r>
              <a:rPr lang="en-US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using CPU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string_destination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string_source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E186D-553F-BD97-B6B9-58EDCA45E7B0}"/>
              </a:ext>
            </a:extLst>
          </p:cNvPr>
          <p:cNvSpPr txBox="1"/>
          <p:nvPr/>
        </p:nvSpPr>
        <p:spPr>
          <a:xfrm>
            <a:off x="7118289" y="5461196"/>
            <a:ext cx="362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Same Result! But using CPU</a:t>
            </a:r>
            <a:endParaRPr lang="th-TH" sz="24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8FDEC9-A017-14F4-7B01-DC2230B0E8F0}"/>
              </a:ext>
            </a:extLst>
          </p:cNvPr>
          <p:cNvCxnSpPr/>
          <p:nvPr/>
        </p:nvCxnSpPr>
        <p:spPr>
          <a:xfrm>
            <a:off x="1285592" y="4918388"/>
            <a:ext cx="951519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7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71E6-3C46-11FD-5243-8D558CFB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to memory (ADC to RAM)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B6E3-2809-8D5F-DCDC-D154E60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ยังจำ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ADC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กันได้ใช้ไหมครับ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62F042-AE77-6A74-079C-CD70E3016C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6"/>
          <a:stretch/>
        </p:blipFill>
        <p:spPr>
          <a:xfrm>
            <a:off x="1036320" y="2608901"/>
            <a:ext cx="3841508" cy="293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7E43F-8868-CB86-9E09-06C1C0CC0500}"/>
              </a:ext>
            </a:extLst>
          </p:cNvPr>
          <p:cNvSpPr txBox="1"/>
          <p:nvPr/>
        </p:nvSpPr>
        <p:spPr>
          <a:xfrm>
            <a:off x="2435290" y="5792802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Method</a:t>
            </a:r>
            <a:endParaRPr lang="th-T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42BB17-DFCA-F2DE-6961-7F18FE7E4C2B}"/>
              </a:ext>
            </a:extLst>
          </p:cNvPr>
          <p:cNvCxnSpPr/>
          <p:nvPr/>
        </p:nvCxnSpPr>
        <p:spPr>
          <a:xfrm>
            <a:off x="5418961" y="1978090"/>
            <a:ext cx="0" cy="38910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62CE270-1155-9661-A30D-F586B522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95" y="2193202"/>
            <a:ext cx="5604860" cy="33491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CF9B3D-F5D5-D876-D471-0DFAED8CDDCA}"/>
              </a:ext>
            </a:extLst>
          </p:cNvPr>
          <p:cNvSpPr/>
          <p:nvPr/>
        </p:nvSpPr>
        <p:spPr>
          <a:xfrm>
            <a:off x="6162694" y="3401840"/>
            <a:ext cx="1007651" cy="500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915492-7371-3D49-259A-191AF88ABFD8}"/>
              </a:ext>
            </a:extLst>
          </p:cNvPr>
          <p:cNvSpPr/>
          <p:nvPr/>
        </p:nvSpPr>
        <p:spPr>
          <a:xfrm>
            <a:off x="9282084" y="2704716"/>
            <a:ext cx="966439" cy="373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1E504-22A4-F389-CEB9-67F0CF33C5C0}"/>
              </a:ext>
            </a:extLst>
          </p:cNvPr>
          <p:cNvSpPr/>
          <p:nvPr/>
        </p:nvSpPr>
        <p:spPr>
          <a:xfrm>
            <a:off x="9984133" y="3534020"/>
            <a:ext cx="966439" cy="373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85FB5-5FBB-21D1-3A77-B166AA000485}"/>
              </a:ext>
            </a:extLst>
          </p:cNvPr>
          <p:cNvSpPr txBox="1"/>
          <p:nvPr/>
        </p:nvSpPr>
        <p:spPr>
          <a:xfrm>
            <a:off x="5951447" y="3957776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DMA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4501B-2C0C-810E-879A-D987B4B2D7C5}"/>
              </a:ext>
            </a:extLst>
          </p:cNvPr>
          <p:cNvSpPr txBox="1"/>
          <p:nvPr/>
        </p:nvSpPr>
        <p:spPr>
          <a:xfrm>
            <a:off x="10257171" y="2726198"/>
            <a:ext cx="1757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RAM (Variable)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5D35E-15D9-2699-3235-FD48CA787078}"/>
              </a:ext>
            </a:extLst>
          </p:cNvPr>
          <p:cNvSpPr txBox="1"/>
          <p:nvPr/>
        </p:nvSpPr>
        <p:spPr>
          <a:xfrm>
            <a:off x="10959220" y="35644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ADC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2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382E-501B-18E3-C91D-31BB9ADC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using DMA</a:t>
            </a:r>
            <a:endParaRPr lang="th-TH" dirty="0"/>
          </a:p>
        </p:txBody>
      </p:sp>
      <p:pic>
        <p:nvPicPr>
          <p:cNvPr id="11" name="Content Placeholder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322BF4-3B68-0E75-3E91-5AB9199C3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0466"/>
            <a:ext cx="10058400" cy="37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1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382E-501B-18E3-C91D-31BB9ADC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using DMA</a:t>
            </a:r>
            <a:endParaRPr lang="th-TH" dirty="0"/>
          </a:p>
        </p:txBody>
      </p:sp>
      <p:pic>
        <p:nvPicPr>
          <p:cNvPr id="11" name="Content Placeholder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322BF4-3B68-0E75-3E91-5AB9199C3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51" y="3286869"/>
            <a:ext cx="5995975" cy="2250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FC7997-E2CC-B7C1-0DDC-557B4E1A85EF}"/>
              </a:ext>
            </a:extLst>
          </p:cNvPr>
          <p:cNvSpPr txBox="1"/>
          <p:nvPr/>
        </p:nvSpPr>
        <p:spPr>
          <a:xfrm>
            <a:off x="780407" y="1994329"/>
            <a:ext cx="10147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Polling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DMA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Polling method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และสามารถไปทำอย่างอื่นระหว่างที่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DMA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ADC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ทำงานได้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418A3-BE7A-222E-5175-1A1AA7DB8BAC}"/>
              </a:ext>
            </a:extLst>
          </p:cNvPr>
          <p:cNvSpPr txBox="1"/>
          <p:nvPr/>
        </p:nvSpPr>
        <p:spPr>
          <a:xfrm>
            <a:off x="715224" y="4411909"/>
            <a:ext cx="441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*จะสังเกตว่า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 ติดต่อกับ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ADC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เลย มีเพียงขั้นตอน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Setup (Set resolution , Set sequence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ที่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ติดต่อกับ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ADC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48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693DA81-74A2-8EBA-AFB8-606113A08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2" y="624689"/>
            <a:ext cx="11521656" cy="53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0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FE7E8E-F1AA-2546-8A08-9297A70D2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837" y="1945852"/>
            <a:ext cx="8421015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41F3C-F971-49BE-7263-D8661285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DMA ADC </a:t>
            </a:r>
            <a:r>
              <a:rPr lang="en-US" sz="4000" dirty="0"/>
              <a:t>(</a:t>
            </a:r>
            <a:r>
              <a:rPr lang="th-TH" sz="4000" dirty="0"/>
              <a:t>ยากมากกกก</a:t>
            </a:r>
            <a:r>
              <a:rPr lang="en-US" sz="4000" dirty="0"/>
              <a:t>)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27403-9B58-FD99-7E05-89133E406D68}"/>
              </a:ext>
            </a:extLst>
          </p:cNvPr>
          <p:cNvSpPr/>
          <p:nvPr/>
        </p:nvSpPr>
        <p:spPr>
          <a:xfrm>
            <a:off x="4381499" y="1945852"/>
            <a:ext cx="1714501" cy="413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17B0D-2172-52AA-C6AE-49D1FDEF5856}"/>
              </a:ext>
            </a:extLst>
          </p:cNvPr>
          <p:cNvSpPr/>
          <p:nvPr/>
        </p:nvSpPr>
        <p:spPr>
          <a:xfrm>
            <a:off x="8503016" y="4532991"/>
            <a:ext cx="858268" cy="468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0BAC9-3EAA-B3C0-2B8E-A04FE441F29C}"/>
              </a:ext>
            </a:extLst>
          </p:cNvPr>
          <p:cNvSpPr txBox="1"/>
          <p:nvPr/>
        </p:nvSpPr>
        <p:spPr>
          <a:xfrm>
            <a:off x="7486173" y="5025213"/>
            <a:ext cx="26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1.Set CPU Clock to 64 MHz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E5F12-F118-7806-5B84-C431EB40605D}"/>
              </a:ext>
            </a:extLst>
          </p:cNvPr>
          <p:cNvSpPr/>
          <p:nvPr/>
        </p:nvSpPr>
        <p:spPr>
          <a:xfrm>
            <a:off x="5905501" y="2359284"/>
            <a:ext cx="1495424" cy="302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1EC12-EAF4-54BF-59C8-18CCBA82847B}"/>
              </a:ext>
            </a:extLst>
          </p:cNvPr>
          <p:cNvSpPr txBox="1"/>
          <p:nvPr/>
        </p:nvSpPr>
        <p:spPr>
          <a:xfrm>
            <a:off x="5086349" y="2698997"/>
            <a:ext cx="397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Click Resolve Clock Issues (if available)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7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1F3C-F971-49BE-7263-D8661285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DMA ADC </a:t>
            </a:r>
            <a:r>
              <a:rPr lang="en-US" sz="4000" dirty="0"/>
              <a:t>(</a:t>
            </a:r>
            <a:r>
              <a:rPr lang="th-TH" sz="4000" dirty="0"/>
              <a:t>ยากมากกกก</a:t>
            </a:r>
            <a:r>
              <a:rPr lang="en-US" sz="4000" dirty="0"/>
              <a:t>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95F16-7F56-CFEF-9CAB-5F6623012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506"/>
          <a:stretch/>
        </p:blipFill>
        <p:spPr>
          <a:xfrm>
            <a:off x="1646623" y="1948901"/>
            <a:ext cx="7279570" cy="31576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4B989-717F-6F32-05B2-C1155D43E940}"/>
              </a:ext>
            </a:extLst>
          </p:cNvPr>
          <p:cNvSpPr txBox="1"/>
          <p:nvPr/>
        </p:nvSpPr>
        <p:spPr>
          <a:xfrm>
            <a:off x="4041911" y="27723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3.Enable IN0 CH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C0077-0138-FA96-82D7-7D8BE84A7F2F}"/>
              </a:ext>
            </a:extLst>
          </p:cNvPr>
          <p:cNvCxnSpPr>
            <a:cxnSpLocks/>
          </p:cNvCxnSpPr>
          <p:nvPr/>
        </p:nvCxnSpPr>
        <p:spPr>
          <a:xfrm>
            <a:off x="3730028" y="3002231"/>
            <a:ext cx="3118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50283-1735-E3AD-B853-16C90B90993D}"/>
              </a:ext>
            </a:extLst>
          </p:cNvPr>
          <p:cNvSpPr/>
          <p:nvPr/>
        </p:nvSpPr>
        <p:spPr>
          <a:xfrm>
            <a:off x="6197116" y="5505854"/>
            <a:ext cx="365688" cy="103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504ED7-A163-9895-9ED5-6EE52C7DB9CF}"/>
              </a:ext>
            </a:extLst>
          </p:cNvPr>
          <p:cNvSpPr/>
          <p:nvPr/>
        </p:nvSpPr>
        <p:spPr>
          <a:xfrm>
            <a:off x="1800225" y="4819650"/>
            <a:ext cx="638175" cy="267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7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FE92E4-1E03-92EA-4F20-DE3D5A78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95" y="265045"/>
            <a:ext cx="4370524" cy="58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06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0D65DD7-1566-2542-E9E3-D5E28A6C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82" y="3800060"/>
            <a:ext cx="6781800" cy="277177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D76CA5-ECDF-6FB6-37E3-737AE6F6A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0036" y="2018892"/>
            <a:ext cx="7999377" cy="14304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41F3C-F971-49BE-7263-D8661285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DMA ADC Setup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4B989-717F-6F32-05B2-C1155D43E940}"/>
              </a:ext>
            </a:extLst>
          </p:cNvPr>
          <p:cNvSpPr txBox="1"/>
          <p:nvPr/>
        </p:nvSpPr>
        <p:spPr>
          <a:xfrm>
            <a:off x="7976103" y="3031115"/>
            <a:ext cx="250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4.Enable Interrupt Signal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C0077-0138-FA96-82D7-7D8BE84A7F2F}"/>
              </a:ext>
            </a:extLst>
          </p:cNvPr>
          <p:cNvCxnSpPr>
            <a:cxnSpLocks/>
          </p:cNvCxnSpPr>
          <p:nvPr/>
        </p:nvCxnSpPr>
        <p:spPr>
          <a:xfrm>
            <a:off x="7615180" y="3103414"/>
            <a:ext cx="3118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3EA1FE-2C0F-2DD8-D02A-E7E5BFEE3587}"/>
              </a:ext>
            </a:extLst>
          </p:cNvPr>
          <p:cNvCxnSpPr>
            <a:cxnSpLocks/>
          </p:cNvCxnSpPr>
          <p:nvPr/>
        </p:nvCxnSpPr>
        <p:spPr>
          <a:xfrm>
            <a:off x="2318352" y="5076539"/>
            <a:ext cx="6970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2A7AC6-0537-3C20-2D9A-91DC0CD4BBB5}"/>
              </a:ext>
            </a:extLst>
          </p:cNvPr>
          <p:cNvSpPr txBox="1"/>
          <p:nvPr/>
        </p:nvSpPr>
        <p:spPr>
          <a:xfrm>
            <a:off x="353647" y="4780400"/>
            <a:ext cx="196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5.Add DMA to ADC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55AA9-154D-E7A0-0D20-AB0A43AB4D4B}"/>
              </a:ext>
            </a:extLst>
          </p:cNvPr>
          <p:cNvSpPr txBox="1"/>
          <p:nvPr/>
        </p:nvSpPr>
        <p:spPr>
          <a:xfrm>
            <a:off x="8916039" y="5507334"/>
            <a:ext cx="3275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7.Config data transfer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Circular mode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Incremen</a:t>
            </a:r>
            <a:r>
              <a:rPr lang="en-US" dirty="0">
                <a:solidFill>
                  <a:srgbClr val="FF0000"/>
                </a:solidFill>
              </a:rPr>
              <a:t> Address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Half word or word should fine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DD6EC7-ADB0-CE0F-1F88-EDB6518697BE}"/>
              </a:ext>
            </a:extLst>
          </p:cNvPr>
          <p:cNvCxnSpPr>
            <a:cxnSpLocks/>
          </p:cNvCxnSpPr>
          <p:nvPr/>
        </p:nvCxnSpPr>
        <p:spPr>
          <a:xfrm>
            <a:off x="2318352" y="4706466"/>
            <a:ext cx="64912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5C6CC4-00BE-6790-340C-48220E5AFBFF}"/>
              </a:ext>
            </a:extLst>
          </p:cNvPr>
          <p:cNvCxnSpPr/>
          <p:nvPr/>
        </p:nvCxnSpPr>
        <p:spPr>
          <a:xfrm>
            <a:off x="1213164" y="3639495"/>
            <a:ext cx="96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507EE0-1C25-6523-E5A9-B700730E64D3}"/>
              </a:ext>
            </a:extLst>
          </p:cNvPr>
          <p:cNvSpPr/>
          <p:nvPr/>
        </p:nvSpPr>
        <p:spPr>
          <a:xfrm>
            <a:off x="4916032" y="2018892"/>
            <a:ext cx="1557196" cy="468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BA66A9-46FE-F2B3-A0E8-F7B4755A9FBF}"/>
              </a:ext>
            </a:extLst>
          </p:cNvPr>
          <p:cNvSpPr/>
          <p:nvPr/>
        </p:nvSpPr>
        <p:spPr>
          <a:xfrm>
            <a:off x="2318352" y="5601302"/>
            <a:ext cx="6491232" cy="940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95448A-AA76-B2F5-E2B6-C6620A746DC9}"/>
              </a:ext>
            </a:extLst>
          </p:cNvPr>
          <p:cNvSpPr txBox="1"/>
          <p:nvPr/>
        </p:nvSpPr>
        <p:spPr>
          <a:xfrm>
            <a:off x="8809584" y="4466275"/>
            <a:ext cx="229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6.Config DMA Channel</a:t>
            </a:r>
          </a:p>
          <a:p>
            <a:r>
              <a:rPr lang="en-US" dirty="0">
                <a:solidFill>
                  <a:srgbClr val="FF0000"/>
                </a:solidFill>
              </a:rPr>
              <a:t>(can be any channel)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4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1F3C-F971-49BE-7263-D8661285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DMA ADC </a:t>
            </a:r>
            <a:r>
              <a:rPr lang="en-US" sz="4000" dirty="0"/>
              <a:t>(</a:t>
            </a:r>
            <a:r>
              <a:rPr lang="th-TH" sz="4000" dirty="0"/>
              <a:t>ยากมากกกก</a:t>
            </a:r>
            <a:r>
              <a:rPr lang="en-US" sz="4000" dirty="0"/>
              <a:t>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95F16-7F56-CFEF-9CAB-5F6623012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23" y="1948900"/>
            <a:ext cx="7279570" cy="4022725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3EA1FE-2C0F-2DD8-D02A-E7E5BFEE3587}"/>
              </a:ext>
            </a:extLst>
          </p:cNvPr>
          <p:cNvCxnSpPr/>
          <p:nvPr/>
        </p:nvCxnSpPr>
        <p:spPr>
          <a:xfrm>
            <a:off x="4041911" y="4725908"/>
            <a:ext cx="3934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2A7AC6-0537-3C20-2D9A-91DC0CD4BBB5}"/>
              </a:ext>
            </a:extLst>
          </p:cNvPr>
          <p:cNvSpPr txBox="1"/>
          <p:nvPr/>
        </p:nvSpPr>
        <p:spPr>
          <a:xfrm>
            <a:off x="7994209" y="4486924"/>
            <a:ext cx="259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8.Adjust ADC Clock Speed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55AA9-154D-E7A0-0D20-AB0A43AB4D4B}"/>
              </a:ext>
            </a:extLst>
          </p:cNvPr>
          <p:cNvSpPr txBox="1"/>
          <p:nvPr/>
        </p:nvSpPr>
        <p:spPr>
          <a:xfrm>
            <a:off x="6697026" y="5294448"/>
            <a:ext cx="32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9.Enable Continuous Mode &amp; </a:t>
            </a:r>
          </a:p>
          <a:p>
            <a:r>
              <a:rPr lang="en-US" dirty="0">
                <a:solidFill>
                  <a:srgbClr val="FF0000"/>
                </a:solidFill>
              </a:rPr>
              <a:t>   Enable DMA Continuous Mode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C2275C-9C07-D7FD-974D-36EDC6A65DDC}"/>
              </a:ext>
            </a:extLst>
          </p:cNvPr>
          <p:cNvSpPr/>
          <p:nvPr/>
        </p:nvSpPr>
        <p:spPr>
          <a:xfrm>
            <a:off x="3901281" y="5294448"/>
            <a:ext cx="2728119" cy="369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459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69EF-CE6F-69EC-1ADB-15B3BE7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7878B-61E5-99FC-6CE7-ABAEA25DF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2096780"/>
            <a:ext cx="5932259" cy="3251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28F15-E784-14C2-08D1-C5134AD49A91}"/>
              </a:ext>
            </a:extLst>
          </p:cNvPr>
          <p:cNvSpPr txBox="1"/>
          <p:nvPr/>
        </p:nvSpPr>
        <p:spPr>
          <a:xfrm>
            <a:off x="6524625" y="2096780"/>
            <a:ext cx="54938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HAL_ADCEx_Calibration_Start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(&amp;hadc1); </a:t>
            </a: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Calibrate ADC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[256];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ADC_value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HAL_ADC_Start_DMA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(&amp;hadc1, &amp;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ADC_value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WHILE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428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sprintf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string_buffer,</a:t>
            </a:r>
            <a:r>
              <a:rPr lang="en-US" sz="11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"ADC</a:t>
            </a:r>
            <a:r>
              <a:rPr lang="en-US" sz="11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%d\r\n"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ADC_value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WHILE */</a:t>
            </a:r>
            <a:endParaRPr lang="en-US" sz="11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D6B63-9925-24E7-A190-66ABA2A5B15B}"/>
              </a:ext>
            </a:extLst>
          </p:cNvPr>
          <p:cNvSpPr txBox="1"/>
          <p:nvPr/>
        </p:nvSpPr>
        <p:spPr>
          <a:xfrm>
            <a:off x="3798798" y="2856785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Setup ADC in DMA Mode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282789-5916-C526-9E26-665644FA3426}"/>
              </a:ext>
            </a:extLst>
          </p:cNvPr>
          <p:cNvCxnSpPr/>
          <p:nvPr/>
        </p:nvCxnSpPr>
        <p:spPr>
          <a:xfrm flipH="1">
            <a:off x="3962400" y="3238500"/>
            <a:ext cx="1095375" cy="361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2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69EF-CE6F-69EC-1ADB-15B3BE7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EEA8A3B-80FE-1DC3-7261-19128EE76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650" y="2053591"/>
            <a:ext cx="6853202" cy="3756659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AC057-0242-D776-2950-A380A03E3BC0}"/>
              </a:ext>
            </a:extLst>
          </p:cNvPr>
          <p:cNvCxnSpPr>
            <a:cxnSpLocks/>
          </p:cNvCxnSpPr>
          <p:nvPr/>
        </p:nvCxnSpPr>
        <p:spPr>
          <a:xfrm>
            <a:off x="7067550" y="3562350"/>
            <a:ext cx="9755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958A78-745F-9771-7913-2EE5B961A30B}"/>
              </a:ext>
            </a:extLst>
          </p:cNvPr>
          <p:cNvSpPr txBox="1"/>
          <p:nvPr/>
        </p:nvSpPr>
        <p:spPr>
          <a:xfrm>
            <a:off x="7896225" y="1238250"/>
            <a:ext cx="354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Keep change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ADC_value</a:t>
            </a:r>
            <a:r>
              <a:rPr lang="en-US" dirty="0"/>
              <a:t> Value</a:t>
            </a:r>
            <a:endParaRPr lang="th-TH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3A72967-D5A2-92F0-265C-FBD7D4A641A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7896224" y="1422915"/>
            <a:ext cx="533399" cy="2006083"/>
          </a:xfrm>
          <a:prstGeom prst="bentConnector4">
            <a:avLst>
              <a:gd name="adj1" fmla="val -42857"/>
              <a:gd name="adj2" fmla="val 384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6F22EB-8790-BB90-16ED-5B6FE223646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0896600" y="1422916"/>
            <a:ext cx="547519" cy="3491984"/>
          </a:xfrm>
          <a:prstGeom prst="bentConnector4">
            <a:avLst>
              <a:gd name="adj1" fmla="val -41752"/>
              <a:gd name="adj2" fmla="val 526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A5CA1-45DC-7000-6947-E7B0A644B014}"/>
              </a:ext>
            </a:extLst>
          </p:cNvPr>
          <p:cNvCxnSpPr>
            <a:cxnSpLocks/>
          </p:cNvCxnSpPr>
          <p:nvPr/>
        </p:nvCxnSpPr>
        <p:spPr>
          <a:xfrm>
            <a:off x="10408849" y="5172075"/>
            <a:ext cx="9755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670AEE-ED66-0620-BE46-22ADFBFCA020}"/>
              </a:ext>
            </a:extLst>
          </p:cNvPr>
          <p:cNvSpPr txBox="1"/>
          <p:nvPr/>
        </p:nvSpPr>
        <p:spPr>
          <a:xfrm>
            <a:off x="605859" y="1872119"/>
            <a:ext cx="3971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จะสังเกตว่า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ทำเพียงแค่การอ่านค่าและนำเข้า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sprint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การเปลี่ยนแปลงค่าของตัวแปร 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ADC_value</a:t>
            </a:r>
            <a:r>
              <a:rPr lang="th-TH" sz="2800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ถูกเปลี่ยนจากที่อื่น ไม่ใช่ด้วย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main function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C44FA63-B13A-AFDF-F167-12407D4E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0" y="4079565"/>
            <a:ext cx="3287677" cy="21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6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1BA5-0078-7184-78CC-768F5145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DMA</a:t>
            </a:r>
            <a:endParaRPr lang="th-TH" dirty="0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BCE3D7-8AB8-BA11-D741-DA9DCF1F2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6" y="2417763"/>
            <a:ext cx="6240308" cy="3437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BC0B8-98F7-9651-596A-7963DDEC4100}"/>
              </a:ext>
            </a:extLst>
          </p:cNvPr>
          <p:cNvSpPr txBox="1"/>
          <p:nvPr/>
        </p:nvSpPr>
        <p:spPr>
          <a:xfrm>
            <a:off x="5879069" y="2417763"/>
            <a:ext cx="54409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เมื่อรับ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PC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ให้เขียนข้อมูลลงในตัวแปร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รับทางใหน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Serial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Keyboard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911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FF0-FF09-E469-81AA-563FEA4F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DMA Serial 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1EA24-4C55-BB24-A757-BEBDC0510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117" y="1865313"/>
            <a:ext cx="6536997" cy="426878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E99147-A7A6-6E2A-90D3-C3F373205F88}"/>
              </a:ext>
            </a:extLst>
          </p:cNvPr>
          <p:cNvSpPr/>
          <p:nvPr/>
        </p:nvSpPr>
        <p:spPr>
          <a:xfrm>
            <a:off x="3000375" y="4124325"/>
            <a:ext cx="4572000" cy="1724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CA0AD7-DCF5-57C5-64B4-D5884D116FF5}"/>
              </a:ext>
            </a:extLst>
          </p:cNvPr>
          <p:cNvCxnSpPr/>
          <p:nvPr/>
        </p:nvCxnSpPr>
        <p:spPr>
          <a:xfrm>
            <a:off x="1333500" y="5915025"/>
            <a:ext cx="10191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368F88-4C2C-C6BE-8041-CDF115EB393C}"/>
              </a:ext>
            </a:extLst>
          </p:cNvPr>
          <p:cNvSpPr txBox="1"/>
          <p:nvPr/>
        </p:nvSpPr>
        <p:spPr>
          <a:xfrm>
            <a:off x="7914298" y="4419600"/>
            <a:ext cx="3117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ADC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USART2_RX (</a:t>
            </a:r>
            <a:r>
              <a:rPr lang="th-TH" dirty="0">
                <a:solidFill>
                  <a:srgbClr val="FF0000"/>
                </a:solidFill>
              </a:rPr>
              <a:t>ตัวรับ </a:t>
            </a:r>
            <a:r>
              <a:rPr lang="en-US" dirty="0">
                <a:solidFill>
                  <a:srgbClr val="FF0000"/>
                </a:solidFill>
              </a:rPr>
              <a:t>,  Receiver)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Circular Mode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Byte data (ASCII code)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42F79-DB92-6926-D862-EC8586DD2D31}"/>
              </a:ext>
            </a:extLst>
          </p:cNvPr>
          <p:cNvCxnSpPr/>
          <p:nvPr/>
        </p:nvCxnSpPr>
        <p:spPr>
          <a:xfrm>
            <a:off x="3038475" y="4781550"/>
            <a:ext cx="447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8CC168-1E51-BE1C-CAEF-0FE1EBB03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2181404"/>
            <a:ext cx="9382125" cy="34385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64FF0-FF09-E469-81AA-563FEA4F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DMA Serial </a:t>
            </a:r>
            <a:endParaRPr lang="th-T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CA0AD7-DCF5-57C5-64B4-D5884D116FF5}"/>
              </a:ext>
            </a:extLst>
          </p:cNvPr>
          <p:cNvCxnSpPr>
            <a:cxnSpLocks/>
          </p:cNvCxnSpPr>
          <p:nvPr/>
        </p:nvCxnSpPr>
        <p:spPr>
          <a:xfrm>
            <a:off x="8572500" y="3276600"/>
            <a:ext cx="428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368F88-4C2C-C6BE-8041-CDF115EB393C}"/>
              </a:ext>
            </a:extLst>
          </p:cNvPr>
          <p:cNvSpPr txBox="1"/>
          <p:nvPr/>
        </p:nvSpPr>
        <p:spPr>
          <a:xfrm>
            <a:off x="7624089" y="3429000"/>
            <a:ext cx="23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Enable Interrupt Signal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0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487A-A8DF-71C1-D6F5-1DB24C3E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9279-CCEF-4A33-64B9-62D14E54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55" y="2250176"/>
            <a:ext cx="5141595" cy="3126316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[256];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volatile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Rx_value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'H'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HAL_UART_Receive_DMA</a:t>
            </a:r>
            <a:r>
              <a:rPr lang="en-US" sz="105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&amp;</a:t>
            </a:r>
            <a:r>
              <a:rPr lang="en-US" sz="105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Rx_value</a:t>
            </a:r>
            <a:r>
              <a:rPr lang="en-US" sz="105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1);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BEGIN WHILE */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05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b="1" u="sng" dirty="0" err="1">
                <a:solidFill>
                  <a:srgbClr val="6428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sprintf</a:t>
            </a:r>
            <a:r>
              <a:rPr lang="en-US" sz="105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string_buffer,</a:t>
            </a:r>
            <a:r>
              <a:rPr lang="en-US" sz="1050" u="sng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"Rx</a:t>
            </a:r>
            <a:r>
              <a:rPr lang="en-US" sz="1050" u="sng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%c\r\n"</a:t>
            </a:r>
            <a:r>
              <a:rPr lang="en-US" sz="105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5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Rx_value</a:t>
            </a:r>
            <a:r>
              <a:rPr lang="en-US" sz="105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HAL_UART_Transmit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(&amp;huart2,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string_buffer_size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USER CODE END WHILE */</a:t>
            </a:r>
            <a:endParaRPr lang="en-US" sz="105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257DB-D9F9-3602-0323-C8C5F4F8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250176"/>
            <a:ext cx="6457950" cy="30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F4B720-1691-8A97-8611-07713F9A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072" y="2272169"/>
            <a:ext cx="7461958" cy="349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169EF-CE6F-69EC-1ADB-15B3BE7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h-T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AC057-0242-D776-2950-A380A03E3BC0}"/>
              </a:ext>
            </a:extLst>
          </p:cNvPr>
          <p:cNvCxnSpPr>
            <a:cxnSpLocks/>
          </p:cNvCxnSpPr>
          <p:nvPr/>
        </p:nvCxnSpPr>
        <p:spPr>
          <a:xfrm>
            <a:off x="7187422" y="3333750"/>
            <a:ext cx="9755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958A78-745F-9771-7913-2EE5B961A30B}"/>
              </a:ext>
            </a:extLst>
          </p:cNvPr>
          <p:cNvSpPr txBox="1"/>
          <p:nvPr/>
        </p:nvSpPr>
        <p:spPr>
          <a:xfrm>
            <a:off x="7896225" y="1238250"/>
            <a:ext cx="337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DMA Keep change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Rx_value</a:t>
            </a:r>
            <a:r>
              <a:rPr lang="en-US" dirty="0"/>
              <a:t> Value</a:t>
            </a:r>
            <a:endParaRPr lang="th-TH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3A72967-D5A2-92F0-265C-FBD7D4A641A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7675177" y="1422916"/>
            <a:ext cx="221049" cy="174599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6F22EB-8790-BB90-16ED-5B6FE223646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0896600" y="1422916"/>
            <a:ext cx="374588" cy="3491984"/>
          </a:xfrm>
          <a:prstGeom prst="bentConnector4">
            <a:avLst>
              <a:gd name="adj1" fmla="val -61027"/>
              <a:gd name="adj2" fmla="val 526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A5CA1-45DC-7000-6947-E7B0A644B014}"/>
              </a:ext>
            </a:extLst>
          </p:cNvPr>
          <p:cNvCxnSpPr>
            <a:cxnSpLocks/>
          </p:cNvCxnSpPr>
          <p:nvPr/>
        </p:nvCxnSpPr>
        <p:spPr>
          <a:xfrm>
            <a:off x="10408849" y="5095875"/>
            <a:ext cx="9755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670AEE-ED66-0620-BE46-22ADFBFCA020}"/>
              </a:ext>
            </a:extLst>
          </p:cNvPr>
          <p:cNvSpPr txBox="1"/>
          <p:nvPr/>
        </p:nvSpPr>
        <p:spPr>
          <a:xfrm>
            <a:off x="646148" y="2272169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ลองพิมสักอย่างที่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console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ลองดู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FFBF6-3430-8E6B-6F03-AA00B6A14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91" r="74836" b="15572"/>
          <a:stretch/>
        </p:blipFill>
        <p:spPr>
          <a:xfrm>
            <a:off x="912813" y="3237682"/>
            <a:ext cx="2487612" cy="23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6BD-216F-E5EE-29D0-13891EA7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th-TH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สำหรับคนที่ใช้ </a:t>
            </a:r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</a:t>
            </a:r>
            <a:endParaRPr lang="th-TH" sz="5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91B1E1-D5AD-B42D-335E-2EFD7CE4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51" y="1884363"/>
            <a:ext cx="4975191" cy="43259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7C912D-87E2-5CDC-0C4D-4CE811F581F7}"/>
              </a:ext>
            </a:extLst>
          </p:cNvPr>
          <p:cNvSpPr/>
          <p:nvPr/>
        </p:nvSpPr>
        <p:spPr>
          <a:xfrm>
            <a:off x="3476625" y="4457700"/>
            <a:ext cx="1095375" cy="428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7BFBB-CA1D-4A0B-2D99-FFA788C720DF}"/>
              </a:ext>
            </a:extLst>
          </p:cNvPr>
          <p:cNvSpPr txBox="1"/>
          <p:nvPr/>
        </p:nvSpPr>
        <p:spPr>
          <a:xfrm>
            <a:off x="5962650" y="3295650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ให้เลือก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ending word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 Line Ending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EAC7D97-A5F3-D056-2170-BA593B332582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6526272" y="2121060"/>
            <a:ext cx="625257" cy="426709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62CF-6ADC-27F9-7C63-2F11CEC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(Direct Memory Access)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74C8-4A84-3B0A-AB15-763B90F8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Transfer data directly without CPU</a:t>
            </a:r>
          </a:p>
          <a:p>
            <a:r>
              <a:rPr lang="en-US" sz="3200" dirty="0"/>
              <a:t>Transfer From Memory to Memory</a:t>
            </a:r>
          </a:p>
          <a:p>
            <a:r>
              <a:rPr lang="en-US" sz="3200" dirty="0"/>
              <a:t>Transfer From Peripheral to Memory</a:t>
            </a:r>
            <a:endParaRPr lang="th-TH" sz="3200" dirty="0"/>
          </a:p>
          <a:p>
            <a:r>
              <a:rPr lang="en-US" sz="3200" dirty="0"/>
              <a:t>Transfer From Memory</a:t>
            </a:r>
            <a:r>
              <a:rPr lang="th-TH" sz="3200" dirty="0"/>
              <a:t> </a:t>
            </a:r>
            <a:r>
              <a:rPr lang="en-US" sz="3200" dirty="0"/>
              <a:t>to Peripheral</a:t>
            </a:r>
            <a:endParaRPr lang="th-TH" sz="3200" dirty="0"/>
          </a:p>
          <a:p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03292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C3FE04-8613-F3D0-B8A2-E3A22DCDC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1" r="74836" b="15572"/>
          <a:stretch/>
        </p:blipFill>
        <p:spPr>
          <a:xfrm>
            <a:off x="3627438" y="988375"/>
            <a:ext cx="4551990" cy="4326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29837-ACBE-403F-F491-3807A575130F}"/>
              </a:ext>
            </a:extLst>
          </p:cNvPr>
          <p:cNvSpPr txBox="1"/>
          <p:nvPr/>
        </p:nvSpPr>
        <p:spPr>
          <a:xfrm>
            <a:off x="838200" y="526710"/>
            <a:ext cx="166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input</a:t>
            </a:r>
            <a:endParaRPr lang="th-TH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CE981-D893-04F2-E073-FCDA1F70BEE5}"/>
              </a:ext>
            </a:extLst>
          </p:cNvPr>
          <p:cNvSpPr txBox="1"/>
          <p:nvPr/>
        </p:nvSpPr>
        <p:spPr>
          <a:xfrm>
            <a:off x="8286750" y="988375"/>
            <a:ext cx="2106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output</a:t>
            </a:r>
            <a:endParaRPr lang="th-TH" sz="5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C194965-0A23-32CC-F6B0-7C5D570F544F}"/>
              </a:ext>
            </a:extLst>
          </p:cNvPr>
          <p:cNvCxnSpPr>
            <a:cxnSpLocks/>
            <a:stCxn id="7" idx="2"/>
            <a:endCxn id="29" idx="1"/>
          </p:cNvCxnSpPr>
          <p:nvPr/>
        </p:nvCxnSpPr>
        <p:spPr>
          <a:xfrm rot="16200000" flipH="1">
            <a:off x="1889594" y="1232368"/>
            <a:ext cx="1702735" cy="213807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97A8BE-CCE0-18CA-C3F2-6CB7538C3294}"/>
              </a:ext>
            </a:extLst>
          </p:cNvPr>
          <p:cNvSpPr/>
          <p:nvPr/>
        </p:nvSpPr>
        <p:spPr>
          <a:xfrm>
            <a:off x="3810000" y="1704975"/>
            <a:ext cx="561975" cy="289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E15F1D-7E5F-95BF-9861-C700127A8544}"/>
              </a:ext>
            </a:extLst>
          </p:cNvPr>
          <p:cNvSpPr/>
          <p:nvPr/>
        </p:nvSpPr>
        <p:spPr>
          <a:xfrm>
            <a:off x="5400675" y="1704975"/>
            <a:ext cx="1285875" cy="3457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557E7E4-80BE-E1B8-B8B1-F6EE4875CB2F}"/>
              </a:ext>
            </a:extLst>
          </p:cNvPr>
          <p:cNvCxnSpPr>
            <a:stCxn id="8" idx="2"/>
            <a:endCxn id="31" idx="3"/>
          </p:cNvCxnSpPr>
          <p:nvPr/>
        </p:nvCxnSpPr>
        <p:spPr>
          <a:xfrm rot="5400000">
            <a:off x="7252288" y="1345967"/>
            <a:ext cx="1522058" cy="265353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24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5FB3AD-2445-0287-6EBF-FCF413FA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60" y="610878"/>
            <a:ext cx="9606679" cy="52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7D5A-068C-BC8B-F640-8759A2C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LAB </a:t>
            </a:r>
            <a:r>
              <a:rPr lang="th-TH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ให้เลือก 2 อย่าง ทำแบบใหนก็ได้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2DDA-C2FA-48E2-2B41-F238E370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" y="2188634"/>
            <a:ext cx="11532870" cy="2069041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ถ้ากด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A-Z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ให้ไฟ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LD4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 แต่ถ้า กดเลข 1-9 ให้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LD4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ดับ</a:t>
            </a:r>
          </a:p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ถ้าจ่าย 0-2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เข้าที่ขา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A0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LD4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 แต่ถ้า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 2-3.3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LD4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ดับ</a:t>
            </a:r>
          </a:p>
          <a:p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0D6A9-A278-2F22-85E0-DBECD0BA3392}"/>
              </a:ext>
            </a:extLst>
          </p:cNvPr>
          <p:cNvSpPr txBox="1"/>
          <p:nvPr/>
        </p:nvSpPr>
        <p:spPr>
          <a:xfrm>
            <a:off x="3228975" y="4293450"/>
            <a:ext cx="510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ทำอะไรก็ได้  เลือกมา 1 อย่าง</a:t>
            </a:r>
          </a:p>
        </p:txBody>
      </p:sp>
    </p:spTree>
    <p:extLst>
      <p:ext uri="{BB962C8B-B14F-4D97-AF65-F5344CB8AC3E}">
        <p14:creationId xmlns:p14="http://schemas.microsoft.com/office/powerpoint/2010/main" val="151471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8A5C-88E9-D6CC-C9B0-F3CF6271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กันลืม </a:t>
            </a:r>
            <a: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(Reminder)</a:t>
            </a:r>
            <a:endParaRPr lang="th-TH" sz="6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3F81-BD65-F10C-D805-34684592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893359"/>
            <a:ext cx="11487150" cy="4023360"/>
          </a:xfrm>
        </p:spPr>
        <p:txBody>
          <a:bodyPr>
            <a:normAutofit/>
          </a:bodyPr>
          <a:lstStyle/>
          <a:p>
            <a:r>
              <a:rPr lang="th-TH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สั่งให้ไฟติด</a:t>
            </a:r>
            <a:endParaRPr lang="en-US" sz="4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HAL_GPIO_WritePin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LED_GREEN_GPIO_Port,LED_GREEN_Pin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1</a:t>
            </a:r>
            <a:r>
              <a:rPr lang="en-US" sz="2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th-TH" sz="2800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2800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h-TH" sz="2800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h-TH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สั่งให้ไฟดับ</a:t>
            </a:r>
            <a:endParaRPr lang="en-US" sz="4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HAL_GPIO_WritePin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LED_GREEN_GPIO_Port,LED_GREEN_Pin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0</a:t>
            </a:r>
            <a:r>
              <a:rPr lang="en-US" sz="2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96469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D2C0-7DB4-4FF7-5DDE-74896E8F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architecture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4DC41-312F-7C9E-59F8-0D244A2E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985" y="1954905"/>
            <a:ext cx="6732036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E406AC-75EE-CABE-7F5F-7BA3BF6A38AE}"/>
              </a:ext>
            </a:extLst>
          </p:cNvPr>
          <p:cNvSpPr/>
          <p:nvPr/>
        </p:nvSpPr>
        <p:spPr>
          <a:xfrm>
            <a:off x="2154725" y="3401841"/>
            <a:ext cx="1149790" cy="6178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5BE66-6A14-E839-E336-A2DC1220BF63}"/>
              </a:ext>
            </a:extLst>
          </p:cNvPr>
          <p:cNvSpPr txBox="1"/>
          <p:nvPr/>
        </p:nvSpPr>
        <p:spPr>
          <a:xfrm>
            <a:off x="869133" y="3358836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DMA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9FBED-243B-AB6C-0C32-898911DF491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579584" y="3558891"/>
            <a:ext cx="575141" cy="151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289E659-C562-B78A-D3E5-9B94EC99E73C}"/>
              </a:ext>
            </a:extLst>
          </p:cNvPr>
          <p:cNvCxnSpPr>
            <a:stCxn id="6" idx="3"/>
          </p:cNvCxnSpPr>
          <p:nvPr/>
        </p:nvCxnSpPr>
        <p:spPr>
          <a:xfrm flipV="1">
            <a:off x="3304515" y="2788467"/>
            <a:ext cx="2652665" cy="92232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F19116-36A3-A439-0DCA-9CDBF9C62107}"/>
              </a:ext>
            </a:extLst>
          </p:cNvPr>
          <p:cNvSpPr txBox="1"/>
          <p:nvPr/>
        </p:nvSpPr>
        <p:spPr>
          <a:xfrm>
            <a:off x="6981889" y="2603801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EF299-97D0-7B70-0FAE-4352BD6C89C2}"/>
              </a:ext>
            </a:extLst>
          </p:cNvPr>
          <p:cNvSpPr txBox="1"/>
          <p:nvPr/>
        </p:nvSpPr>
        <p:spPr>
          <a:xfrm>
            <a:off x="6903790" y="5716685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Peripheral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E8DA9A-178B-FD2B-AE1F-B0713E61274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729374" y="4019740"/>
            <a:ext cx="4174416" cy="1881611"/>
          </a:xfrm>
          <a:prstGeom prst="bentConnector3">
            <a:avLst>
              <a:gd name="adj1" fmla="val -205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8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2A8E-3D4B-12F3-65CC-54D6F7B0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(</a:t>
            </a:r>
            <a:r>
              <a:rPr lang="th-TH" dirty="0"/>
              <a:t>จุดประสงค์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9C43-0E64-D90C-A230-48468FF3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41" y="1945323"/>
            <a:ext cx="1078267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ข้อมูลเป็นงานที่ไม่ซับซ้อน แต่ในระบบปกติเป็นการทำงานที่ขาดไม่ได้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Q: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อะไรคือการ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</a:p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A: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การใช้เครื่องหมาย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</a:p>
          <a:p>
            <a:pPr marL="0" indent="0">
              <a:buNone/>
            </a:pP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*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มีโปรแกรมใหนไม่ใช้เครื่องหมาย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ในการทำงานได้บ้าง</a:t>
            </a:r>
          </a:p>
        </p:txBody>
      </p:sp>
    </p:spTree>
    <p:extLst>
      <p:ext uri="{BB962C8B-B14F-4D97-AF65-F5344CB8AC3E}">
        <p14:creationId xmlns:p14="http://schemas.microsoft.com/office/powerpoint/2010/main" val="394559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A45B-1ECD-40EF-C99E-2C45FFCD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method (mem to mem)</a:t>
            </a:r>
            <a:endParaRPr lang="th-TH" dirty="0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DC16A8-1BC4-221C-6735-36BF03DD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21" y="2419996"/>
            <a:ext cx="5173655" cy="3320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586E6-4186-F7D9-3412-CF9CD9C9AD07}"/>
              </a:ext>
            </a:extLst>
          </p:cNvPr>
          <p:cNvSpPr txBox="1"/>
          <p:nvPr/>
        </p:nvSpPr>
        <p:spPr>
          <a:xfrm>
            <a:off x="318380" y="2551041"/>
            <a:ext cx="5638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ในกรณีปกติ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PASTE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Unit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กำลังทำงานดังกล่าวอยู่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จะถือว่าอยู่ใน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Busy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หรือกำลังทำงานอยู่ และไม่สามารถทำอย่างอื่นได้เลย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 a = 3,b = 5;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 c = a;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BF453-3FC2-228F-4BEF-2C5314D0CAEF}"/>
              </a:ext>
            </a:extLst>
          </p:cNvPr>
          <p:cNvSpPr txBox="1"/>
          <p:nvPr/>
        </p:nvSpPr>
        <p:spPr>
          <a:xfrm rot="5400000">
            <a:off x="6464175" y="373325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ทำเอง</a:t>
            </a:r>
          </a:p>
        </p:txBody>
      </p:sp>
    </p:spTree>
    <p:extLst>
      <p:ext uri="{BB962C8B-B14F-4D97-AF65-F5344CB8AC3E}">
        <p14:creationId xmlns:p14="http://schemas.microsoft.com/office/powerpoint/2010/main" val="22999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1A4C-4733-2B6B-1ADE-7D15FB6F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to memory</a:t>
            </a:r>
            <a:endParaRPr lang="th-TH" dirty="0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781E44-6E79-47CD-A1CA-4E72DF561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96" y="1963959"/>
            <a:ext cx="6267184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199B9-A476-FC8C-A509-0915E1CEBDDD}"/>
              </a:ext>
            </a:extLst>
          </p:cNvPr>
          <p:cNvSpPr txBox="1"/>
          <p:nvPr/>
        </p:nvSpPr>
        <p:spPr>
          <a:xfrm>
            <a:off x="1097280" y="2308634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ADC</a:t>
            </a: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71F93-6800-A36B-F473-2AD8E6AE3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16" b="41636"/>
          <a:stretch/>
        </p:blipFill>
        <p:spPr>
          <a:xfrm>
            <a:off x="363895" y="3256291"/>
            <a:ext cx="4692552" cy="7190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8DA805-CE52-A56A-6AA7-96FF0354B0E9}"/>
              </a:ext>
            </a:extLst>
          </p:cNvPr>
          <p:cNvSpPr/>
          <p:nvPr/>
        </p:nvSpPr>
        <p:spPr>
          <a:xfrm>
            <a:off x="363895" y="3429000"/>
            <a:ext cx="2822925" cy="319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1A10E-9DC4-0275-5C92-9D852A21BDA7}"/>
              </a:ext>
            </a:extLst>
          </p:cNvPr>
          <p:cNvSpPr txBox="1"/>
          <p:nvPr/>
        </p:nvSpPr>
        <p:spPr>
          <a:xfrm>
            <a:off x="207906" y="4082263"/>
            <a:ext cx="483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ค่าที่อ่านมาจาก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ADC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ไปไว้ในตัวแปร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(RAM)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379A2-FC00-DE2E-4D45-072975171A6F}"/>
              </a:ext>
            </a:extLst>
          </p:cNvPr>
          <p:cNvSpPr txBox="1"/>
          <p:nvPr/>
        </p:nvSpPr>
        <p:spPr>
          <a:xfrm rot="5400000">
            <a:off x="5261656" y="389759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ทำเอง</a:t>
            </a:r>
          </a:p>
        </p:txBody>
      </p:sp>
    </p:spTree>
    <p:extLst>
      <p:ext uri="{BB962C8B-B14F-4D97-AF65-F5344CB8AC3E}">
        <p14:creationId xmlns:p14="http://schemas.microsoft.com/office/powerpoint/2010/main" val="358353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3E37-0881-0958-583D-60E4D9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Method</a:t>
            </a:r>
            <a:endParaRPr lang="th-TH" dirty="0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7C34BA-AFBD-495F-27AA-3D1AD109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96" y="2009191"/>
            <a:ext cx="6267184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23EFF-E95B-E408-DCD3-12A16CC2AEE3}"/>
              </a:ext>
            </a:extLst>
          </p:cNvPr>
          <p:cNvSpPr txBox="1"/>
          <p:nvPr/>
        </p:nvSpPr>
        <p:spPr>
          <a:xfrm>
            <a:off x="5506968" y="324433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แจกงาน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BD83C-091A-4B64-3352-5D65786BB64D}"/>
              </a:ext>
            </a:extLst>
          </p:cNvPr>
          <p:cNvSpPr txBox="1"/>
          <p:nvPr/>
        </p:nvSpPr>
        <p:spPr>
          <a:xfrm>
            <a:off x="523307" y="3061053"/>
            <a:ext cx="4284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แจกงานให้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DMA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ทำแทน โดยให้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Address , Destination Address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จำนวนข้อมูลที่ต้องการ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DMA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CPU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สามารถไปทำงานอย่างอื่นได้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4CFC7-D5DD-B2F2-BF32-4ED21379FEB3}"/>
              </a:ext>
            </a:extLst>
          </p:cNvPr>
          <p:cNvSpPr txBox="1"/>
          <p:nvPr/>
        </p:nvSpPr>
        <p:spPr>
          <a:xfrm>
            <a:off x="3674702" y="239851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ไปทำอย่างอื่นรอ</a:t>
            </a:r>
          </a:p>
        </p:txBody>
      </p:sp>
    </p:spTree>
    <p:extLst>
      <p:ext uri="{BB962C8B-B14F-4D97-AF65-F5344CB8AC3E}">
        <p14:creationId xmlns:p14="http://schemas.microsoft.com/office/powerpoint/2010/main" val="140976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8D4E16-0EBD-0885-6EE8-0039C76876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83" y="1864370"/>
            <a:ext cx="4564416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D751F-D7B5-9007-0473-111ECB01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copy array 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0FE33-BD11-F340-783B-D132B6B9B707}"/>
              </a:ext>
            </a:extLst>
          </p:cNvPr>
          <p:cNvSpPr txBox="1"/>
          <p:nvPr/>
        </p:nvSpPr>
        <p:spPr>
          <a:xfrm>
            <a:off x="159194" y="3096285"/>
            <a:ext cx="377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 select System Core -&gt; DMA</a:t>
            </a:r>
            <a:endParaRPr lang="th-TH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5B334-149C-0C87-4412-0C37ADCFBCBA}"/>
              </a:ext>
            </a:extLst>
          </p:cNvPr>
          <p:cNvSpPr txBox="1"/>
          <p:nvPr/>
        </p:nvSpPr>
        <p:spPr>
          <a:xfrm>
            <a:off x="3627407" y="5898491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Click ADD</a:t>
            </a:r>
            <a:endParaRPr lang="th-TH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75A8F-584A-A3F1-E5A5-E8ABD52958C5}"/>
              </a:ext>
            </a:extLst>
          </p:cNvPr>
          <p:cNvSpPr txBox="1"/>
          <p:nvPr/>
        </p:nvSpPr>
        <p:spPr>
          <a:xfrm>
            <a:off x="1097280" y="4496893"/>
            <a:ext cx="3255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3. ADD MEMTOMEM</a:t>
            </a:r>
            <a:endParaRPr lang="th-TH" sz="28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F0FAF9-5942-B74F-9D40-8BFFE7B6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03" y="3085310"/>
            <a:ext cx="5365066" cy="1291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3EE1B7-B001-FAAC-653F-DBBC7BAB484F}"/>
              </a:ext>
            </a:extLst>
          </p:cNvPr>
          <p:cNvSpPr txBox="1"/>
          <p:nvPr/>
        </p:nvSpPr>
        <p:spPr>
          <a:xfrm>
            <a:off x="8020284" y="4376900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4. Check DMA</a:t>
            </a:r>
            <a:endParaRPr lang="th-T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21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2173</TotalTime>
  <Words>1275</Words>
  <Application>Microsoft Office PowerPoint</Application>
  <PresentationFormat>Widescreen</PresentationFormat>
  <Paragraphs>197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Calibri</vt:lpstr>
      <vt:lpstr>Calibri Light</vt:lpstr>
      <vt:lpstr>Consolas</vt:lpstr>
      <vt:lpstr>TH Sarabun New</vt:lpstr>
      <vt:lpstr>Retrospect</vt:lpstr>
      <vt:lpstr>5.DMA (Direct Memory Access)</vt:lpstr>
      <vt:lpstr>PowerPoint Presentation</vt:lpstr>
      <vt:lpstr>DMA (Direct Memory Access)</vt:lpstr>
      <vt:lpstr>DMA architecture</vt:lpstr>
      <vt:lpstr>Purpose (จุดประสงค์)</vt:lpstr>
      <vt:lpstr>Typical method (mem to mem)</vt:lpstr>
      <vt:lpstr>Peripheral to memory</vt:lpstr>
      <vt:lpstr>DMA Method</vt:lpstr>
      <vt:lpstr>LAB 1 copy array </vt:lpstr>
      <vt:lpstr>Coding</vt:lpstr>
      <vt:lpstr>Coding</vt:lpstr>
      <vt:lpstr>Coding</vt:lpstr>
      <vt:lpstr>DMA Transferring data</vt:lpstr>
      <vt:lpstr>Peripheral to memory (ADC to RAM)</vt:lpstr>
      <vt:lpstr>ADC using DMA</vt:lpstr>
      <vt:lpstr>ADC using DMA</vt:lpstr>
      <vt:lpstr>PowerPoint Presentation</vt:lpstr>
      <vt:lpstr>LAB 2 DMA ADC (ยากมากกกก)</vt:lpstr>
      <vt:lpstr>LAB 2 DMA ADC (ยากมากกกก)</vt:lpstr>
      <vt:lpstr>LAB 2 DMA ADC Setup</vt:lpstr>
      <vt:lpstr>LAB 2 DMA ADC (ยากมากกกก)</vt:lpstr>
      <vt:lpstr>Coding</vt:lpstr>
      <vt:lpstr>Coding</vt:lpstr>
      <vt:lpstr>Serial DMA</vt:lpstr>
      <vt:lpstr>LAB3 DMA Serial </vt:lpstr>
      <vt:lpstr>LAB3 DMA Serial </vt:lpstr>
      <vt:lpstr>Coding</vt:lpstr>
      <vt:lpstr>Coding</vt:lpstr>
      <vt:lpstr>*สำหรับคนที่ใช้ Arduino</vt:lpstr>
      <vt:lpstr>PowerPoint Presentation</vt:lpstr>
      <vt:lpstr>PowerPoint Presentation</vt:lpstr>
      <vt:lpstr>LAB ให้เลือก 2 อย่าง ทำแบบใหนก็ได้</vt:lpstr>
      <vt:lpstr>กันลืม (Reminder)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1.Introduction</dc:title>
  <dc:creator>Somsin Thongkrairat</dc:creator>
  <cp:lastModifiedBy>Somsin Thongkrairat</cp:lastModifiedBy>
  <cp:revision>229</cp:revision>
  <dcterms:created xsi:type="dcterms:W3CDTF">2024-05-17T09:28:25Z</dcterms:created>
  <dcterms:modified xsi:type="dcterms:W3CDTF">2024-07-29T16:01:34Z</dcterms:modified>
</cp:coreProperties>
</file>