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5"/>
  </p:notesMasterIdLst>
  <p:sldIdLst>
    <p:sldId id="256" r:id="rId2"/>
    <p:sldId id="258" r:id="rId3"/>
    <p:sldId id="259" r:id="rId4"/>
    <p:sldId id="260" r:id="rId5"/>
    <p:sldId id="261" r:id="rId6"/>
    <p:sldId id="266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90" r:id="rId34"/>
    <p:sldId id="291" r:id="rId35"/>
    <p:sldId id="296" r:id="rId36"/>
    <p:sldId id="297" r:id="rId37"/>
    <p:sldId id="295" r:id="rId38"/>
    <p:sldId id="293" r:id="rId39"/>
    <p:sldId id="294" r:id="rId40"/>
    <p:sldId id="300" r:id="rId41"/>
    <p:sldId id="299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9" r:id="rId50"/>
    <p:sldId id="310" r:id="rId51"/>
    <p:sldId id="308" r:id="rId52"/>
    <p:sldId id="292" r:id="rId53"/>
    <p:sldId id="289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D70FDC-FE7A-4BF8-B121-56C1584925D7}" type="datetimeFigureOut">
              <a:rPr lang="th-TH" smtClean="0"/>
              <a:t>02/08/67</a:t>
            </a:fld>
            <a:endParaRPr lang="th-TH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9F70F-DCCF-4227-8E39-094959096450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374613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5B76-F77D-4BD5-8C41-01BD3BB7280B}" type="datetimeFigureOut">
              <a:rPr lang="th-TH" smtClean="0"/>
              <a:t>02/08/67</a:t>
            </a:fld>
            <a:endParaRPr lang="th-T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9CB9F-66D7-487F-9324-23FE6CD1805F}" type="slidenum">
              <a:rPr lang="th-TH" smtClean="0"/>
              <a:t>‹#›</a:t>
            </a:fld>
            <a:endParaRPr lang="th-TH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377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5B76-F77D-4BD5-8C41-01BD3BB7280B}" type="datetimeFigureOut">
              <a:rPr lang="th-TH" smtClean="0"/>
              <a:t>02/08/67</a:t>
            </a:fld>
            <a:endParaRPr lang="th-T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9CB9F-66D7-487F-9324-23FE6CD1805F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64845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5B76-F77D-4BD5-8C41-01BD3BB7280B}" type="datetimeFigureOut">
              <a:rPr lang="th-TH" smtClean="0"/>
              <a:t>02/08/67</a:t>
            </a:fld>
            <a:endParaRPr lang="th-T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9CB9F-66D7-487F-9324-23FE6CD1805F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219471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5B76-F77D-4BD5-8C41-01BD3BB7280B}" type="datetimeFigureOut">
              <a:rPr lang="th-TH" smtClean="0"/>
              <a:t>02/08/67</a:t>
            </a:fld>
            <a:endParaRPr lang="th-T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9CB9F-66D7-487F-9324-23FE6CD1805F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563380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5B76-F77D-4BD5-8C41-01BD3BB7280B}" type="datetimeFigureOut">
              <a:rPr lang="th-TH" smtClean="0"/>
              <a:t>02/08/67</a:t>
            </a:fld>
            <a:endParaRPr lang="th-T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9CB9F-66D7-487F-9324-23FE6CD1805F}" type="slidenum">
              <a:rPr lang="th-TH" smtClean="0"/>
              <a:t>‹#›</a:t>
            </a:fld>
            <a:endParaRPr lang="th-TH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532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5B76-F77D-4BD5-8C41-01BD3BB7280B}" type="datetimeFigureOut">
              <a:rPr lang="th-TH" smtClean="0"/>
              <a:t>02/08/67</a:t>
            </a:fld>
            <a:endParaRPr lang="th-T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9CB9F-66D7-487F-9324-23FE6CD1805F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129577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5B76-F77D-4BD5-8C41-01BD3BB7280B}" type="datetimeFigureOut">
              <a:rPr lang="th-TH" smtClean="0"/>
              <a:t>02/08/67</a:t>
            </a:fld>
            <a:endParaRPr lang="th-T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9CB9F-66D7-487F-9324-23FE6CD1805F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231649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5B76-F77D-4BD5-8C41-01BD3BB7280B}" type="datetimeFigureOut">
              <a:rPr lang="th-TH" smtClean="0"/>
              <a:t>02/08/67</a:t>
            </a:fld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9CB9F-66D7-487F-9324-23FE6CD1805F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66406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5B76-F77D-4BD5-8C41-01BD3BB7280B}" type="datetimeFigureOut">
              <a:rPr lang="th-TH" smtClean="0"/>
              <a:t>02/08/67</a:t>
            </a:fld>
            <a:endParaRPr lang="th-T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h-T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9CB9F-66D7-487F-9324-23FE6CD1805F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820598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E495B76-F77D-4BD5-8C41-01BD3BB7280B}" type="datetimeFigureOut">
              <a:rPr lang="th-TH" smtClean="0"/>
              <a:t>02/08/67</a:t>
            </a:fld>
            <a:endParaRPr lang="th-T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h-T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39CB9F-66D7-487F-9324-23FE6CD1805F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38103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5B76-F77D-4BD5-8C41-01BD3BB7280B}" type="datetimeFigureOut">
              <a:rPr lang="th-TH" smtClean="0"/>
              <a:t>02/08/67</a:t>
            </a:fld>
            <a:endParaRPr lang="th-T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9CB9F-66D7-487F-9324-23FE6CD1805F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386219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E495B76-F77D-4BD5-8C41-01BD3BB7280B}" type="datetimeFigureOut">
              <a:rPr lang="th-TH" smtClean="0"/>
              <a:t>02/08/67</a:t>
            </a:fld>
            <a:endParaRPr lang="th-T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h-T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939CB9F-66D7-487F-9324-23FE6CD1805F}" type="slidenum">
              <a:rPr lang="th-TH" smtClean="0"/>
              <a:t>‹#›</a:t>
            </a:fld>
            <a:endParaRPr lang="th-TH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178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A6562-859C-0EC1-3E29-362A191F9B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6.Interrupt</a:t>
            </a:r>
            <a:endParaRPr lang="th-T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4A8D2F-8B73-10B3-076E-484D62832F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DR.Somsin</a:t>
            </a:r>
            <a:r>
              <a:rPr lang="en-US" dirty="0"/>
              <a:t> </a:t>
            </a:r>
            <a:r>
              <a:rPr lang="en-US" dirty="0" err="1"/>
              <a:t>THongkrairat</a:t>
            </a:r>
            <a:endParaRPr lang="th-TH" dirty="0"/>
          </a:p>
        </p:txBody>
      </p:sp>
      <p:pic>
        <p:nvPicPr>
          <p:cNvPr id="1026" name="Picture 2" descr="No photo description available.">
            <a:extLst>
              <a:ext uri="{FF2B5EF4-FFF2-40B4-BE49-F238E27FC236}">
                <a16:creationId xmlns:a16="http://schemas.microsoft.com/office/drawing/2014/main" id="{BE9C9B50-99DF-E8DA-5F37-9D7731AF8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099" y="758952"/>
            <a:ext cx="2933250" cy="293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Microelectronics: Our technology starts with you">
            <a:extLst>
              <a:ext uri="{FF2B5EF4-FFF2-40B4-BE49-F238E27FC236}">
                <a16:creationId xmlns:a16="http://schemas.microsoft.com/office/drawing/2014/main" id="{CC2945B9-39A1-9BC0-D0E8-4FB161BD4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349" y="4565523"/>
            <a:ext cx="2190750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795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3DBD5-417D-2529-6EA2-DBF7C4253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Asynchronous</a:t>
            </a:r>
            <a:r>
              <a:rPr lang="th-TH" sz="4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method</a:t>
            </a:r>
            <a:endParaRPr lang="th-TH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99022D-BAB4-EF4D-E337-00F116434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CPU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จะได้รับสัญญาณเมื่อ เกิดการเปลี่ยนแปลงของสัญญาณตามที่ได้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config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เอาไว้ หรือ มี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event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เกิดขึ้น</a:t>
            </a:r>
          </a:p>
        </p:txBody>
      </p:sp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9438D-F15F-255F-C6FD-7FA946624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484" y="2942377"/>
            <a:ext cx="7444860" cy="237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368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DABA8-8475-9DC7-53C2-A778BD42C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Interrupt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123FF-E1D0-AFD2-603B-E51B2D44F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Asynchronous method in MCU</a:t>
            </a:r>
          </a:p>
          <a:p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Using </a:t>
            </a:r>
            <a:r>
              <a:rPr lang="en-US" sz="3600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interrupt signal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trigger CPU to response with event (change)</a:t>
            </a:r>
          </a:p>
          <a:p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ใช้สัญญาณ </a:t>
            </a:r>
            <a:r>
              <a:rPr lang="en-US" sz="3600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interrupt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เพื่อทำให้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CPU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รู้ถึง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Event </a:t>
            </a:r>
            <a:endParaRPr lang="th-TH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DAB0D40-9DAE-0001-AC67-AF3211336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100" y="4293128"/>
            <a:ext cx="5847048" cy="1865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720211-512E-DF05-9D45-5846C52D7411}"/>
              </a:ext>
            </a:extLst>
          </p:cNvPr>
          <p:cNvSpPr txBox="1"/>
          <p:nvPr/>
        </p:nvSpPr>
        <p:spPr>
          <a:xfrm>
            <a:off x="8419539" y="3554963"/>
            <a:ext cx="1621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Interrupt signal</a:t>
            </a:r>
            <a:endParaRPr lang="th-TH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9F5A989-E430-18D7-4926-3CBF3C44FECD}"/>
              </a:ext>
            </a:extLst>
          </p:cNvPr>
          <p:cNvCxnSpPr>
            <a:stCxn id="5" idx="2"/>
          </p:cNvCxnSpPr>
          <p:nvPr/>
        </p:nvCxnSpPr>
        <p:spPr>
          <a:xfrm>
            <a:off x="9230402" y="3924295"/>
            <a:ext cx="10230" cy="7316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024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9469B-A666-EB4A-0CEF-E507FAAC4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ISR (interrupt service routine)</a:t>
            </a:r>
            <a:endParaRPr lang="th-TH" dirty="0"/>
          </a:p>
        </p:txBody>
      </p:sp>
      <p:pic>
        <p:nvPicPr>
          <p:cNvPr id="5" name="Content Placeholder 4" descr="A black background with orange arrows&#10;&#10;Description automatically generated">
            <a:extLst>
              <a:ext uri="{FF2B5EF4-FFF2-40B4-BE49-F238E27FC236}">
                <a16:creationId xmlns:a16="http://schemas.microsoft.com/office/drawing/2014/main" id="{AEF5C463-2CFB-D88F-C701-ABE6CFBB28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066" y="2147759"/>
            <a:ext cx="6724319" cy="367596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925C31-90E3-7403-6BE3-ECD5721B85C5}"/>
              </a:ext>
            </a:extLst>
          </p:cNvPr>
          <p:cNvSpPr txBox="1"/>
          <p:nvPr/>
        </p:nvSpPr>
        <p:spPr>
          <a:xfrm>
            <a:off x="952424" y="2405203"/>
            <a:ext cx="41265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ISR function or routine that response an interrupt signal</a:t>
            </a:r>
          </a:p>
          <a:p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ISR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คือ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function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หรือการทำงานที่ตอบสนองกับ สัญญาณ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interrupt</a:t>
            </a:r>
            <a:endParaRPr lang="th-TH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25695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orange arrows&#10;&#10;Description automatically generated">
            <a:extLst>
              <a:ext uri="{FF2B5EF4-FFF2-40B4-BE49-F238E27FC236}">
                <a16:creationId xmlns:a16="http://schemas.microsoft.com/office/drawing/2014/main" id="{3AFD4DF8-8882-9D4D-6299-2BB648DC7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9" y="442041"/>
            <a:ext cx="10485422" cy="573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196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FBC67-7341-63E2-5B9F-A97130D77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ISR in CUBE ide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F7F35-CF05-FBD9-B766-143FB4CD0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 Callback function form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 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อยู่ในรูปแบบของ </a:t>
            </a:r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Callback function </a:t>
            </a:r>
            <a:endParaRPr lang="th-TH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C9EBF-F438-CA79-E704-44DD11BD8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850" y="2582465"/>
            <a:ext cx="6184885" cy="16930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B13453-707C-48B0-A184-AD23DFA79267}"/>
              </a:ext>
            </a:extLst>
          </p:cNvPr>
          <p:cNvSpPr txBox="1"/>
          <p:nvPr/>
        </p:nvSpPr>
        <p:spPr>
          <a:xfrm>
            <a:off x="10701196" y="6488668"/>
            <a:ext cx="1367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*From LAB 2</a:t>
            </a:r>
            <a:endParaRPr lang="th-T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5987B4-FB6F-58B2-AAF1-81D53459A054}"/>
              </a:ext>
            </a:extLst>
          </p:cNvPr>
          <p:cNvSpPr txBox="1"/>
          <p:nvPr/>
        </p:nvSpPr>
        <p:spPr>
          <a:xfrm>
            <a:off x="7921782" y="4436198"/>
            <a:ext cx="40174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 เกิด 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Timer interrupt (OVF interrupt)</a:t>
            </a:r>
          </a:p>
          <a:p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Callback function </a:t>
            </a:r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นี้จะถูกเรียก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841619B-823F-0402-95D1-943BA3E73243}"/>
              </a:ext>
            </a:extLst>
          </p:cNvPr>
          <p:cNvCxnSpPr>
            <a:stCxn id="7" idx="0"/>
          </p:cNvCxnSpPr>
          <p:nvPr/>
        </p:nvCxnSpPr>
        <p:spPr>
          <a:xfrm rot="16200000" flipV="1">
            <a:off x="7545492" y="2051184"/>
            <a:ext cx="1575303" cy="3194725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215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9AAA5-4712-6D50-39BF-10BC0B511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 GPIO Interrupt</a:t>
            </a:r>
            <a:endParaRPr lang="th-TH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24B4838-656C-619A-808F-671E74763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858" y="1882478"/>
            <a:ext cx="3938075" cy="4291987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3F0F4A-3D82-FC91-DC29-9F88577974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479"/>
          <a:stretch/>
        </p:blipFill>
        <p:spPr>
          <a:xfrm>
            <a:off x="6024704" y="1892181"/>
            <a:ext cx="5212457" cy="323234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F7A8959-75FC-94BB-233A-C37BBFE8EA70}"/>
              </a:ext>
            </a:extLst>
          </p:cNvPr>
          <p:cNvSpPr txBox="1"/>
          <p:nvPr/>
        </p:nvSpPr>
        <p:spPr>
          <a:xfrm>
            <a:off x="233776" y="5029868"/>
            <a:ext cx="230422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1.Set pin as GPIO_EXTI</a:t>
            </a:r>
            <a:endParaRPr lang="th-TH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10F50D-1CC1-C4B0-228F-DD49222CBD44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2537997" y="4690363"/>
            <a:ext cx="648823" cy="52417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679C58F-5627-1FA5-D209-4951B461767A}"/>
              </a:ext>
            </a:extLst>
          </p:cNvPr>
          <p:cNvSpPr txBox="1"/>
          <p:nvPr/>
        </p:nvSpPr>
        <p:spPr>
          <a:xfrm>
            <a:off x="5039657" y="4709670"/>
            <a:ext cx="248170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2.Set set interrupt mode</a:t>
            </a:r>
            <a:endParaRPr lang="th-TH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91F8B2C-FDC3-4069-576C-B529A3172325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7521362" y="4303737"/>
            <a:ext cx="1206179" cy="59059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91BBA2-E4F1-39B5-7AAF-54C34CC3D7A0}"/>
              </a:ext>
            </a:extLst>
          </p:cNvPr>
          <p:cNvCxnSpPr/>
          <p:nvPr/>
        </p:nvCxnSpPr>
        <p:spPr>
          <a:xfrm>
            <a:off x="6310267" y="2145678"/>
            <a:ext cx="27160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285E68-3255-8192-4E6D-5414E404B201}"/>
              </a:ext>
            </a:extLst>
          </p:cNvPr>
          <p:cNvCxnSpPr>
            <a:cxnSpLocks/>
          </p:cNvCxnSpPr>
          <p:nvPr/>
        </p:nvCxnSpPr>
        <p:spPr>
          <a:xfrm>
            <a:off x="7693938" y="2805074"/>
            <a:ext cx="332412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15889E70-D467-FF97-00FD-BBAA0B7D97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704" y="5341271"/>
            <a:ext cx="5257800" cy="94297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993C5B2-CE5B-A458-7FEB-F973A0045F58}"/>
              </a:ext>
            </a:extLst>
          </p:cNvPr>
          <p:cNvSpPr txBox="1"/>
          <p:nvPr/>
        </p:nvSpPr>
        <p:spPr>
          <a:xfrm>
            <a:off x="5537596" y="5989799"/>
            <a:ext cx="270997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3.Enable External interrupt</a:t>
            </a:r>
            <a:endParaRPr lang="th-TH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AFC6A2B-F044-DC3E-A3E3-34A090C6EC31}"/>
              </a:ext>
            </a:extLst>
          </p:cNvPr>
          <p:cNvCxnSpPr>
            <a:cxnSpLocks/>
          </p:cNvCxnSpPr>
          <p:nvPr/>
        </p:nvCxnSpPr>
        <p:spPr>
          <a:xfrm flipV="1">
            <a:off x="8247569" y="5911913"/>
            <a:ext cx="985047" cy="26255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4603B66-C172-0632-BDDD-2880F2746BCD}"/>
              </a:ext>
            </a:extLst>
          </p:cNvPr>
          <p:cNvCxnSpPr>
            <a:cxnSpLocks/>
          </p:cNvCxnSpPr>
          <p:nvPr/>
        </p:nvCxnSpPr>
        <p:spPr>
          <a:xfrm>
            <a:off x="8825621" y="5629753"/>
            <a:ext cx="68957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0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805C4-6701-6BD5-E689-7ECE2A575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09C06-761F-A924-CF3E-865613084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10699"/>
            <a:ext cx="6842609" cy="1583266"/>
          </a:xfrm>
        </p:spPr>
        <p:txBody>
          <a:bodyPr>
            <a:normAutofit lnSpcReduction="1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/* USER CODE BEGIN 4 */</a:t>
            </a:r>
            <a:endParaRPr lang="en-US" sz="14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HAL_GPIO_EXTI_Falling_Callback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503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uint16_t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GPIO_Pin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if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GPIO_Pin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== GPIO_PIN_13)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HAL_GPIO_TogglePin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LED_GREEN_GPIO_Port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LED_GREEN_Pin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/* USER CODE END 4 */</a:t>
            </a:r>
            <a:endParaRPr lang="en-US" sz="14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th-TH" sz="1600" dirty="0"/>
          </a:p>
        </p:txBody>
      </p:sp>
      <p:pic>
        <p:nvPicPr>
          <p:cNvPr id="4" name="Picture 2" descr="NUCLEO-G071RB - STM32 Nucleo-64 development board with STM32G071RB MCU,  supports Arduino and ST morpho connectivity - STMicroelectronics">
            <a:extLst>
              <a:ext uri="{FF2B5EF4-FFF2-40B4-BE49-F238E27FC236}">
                <a16:creationId xmlns:a16="http://schemas.microsoft.com/office/drawing/2014/main" id="{872D1CF3-D0DC-A2B3-ECC5-36E5111561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528"/>
          <a:stretch/>
        </p:blipFill>
        <p:spPr bwMode="auto">
          <a:xfrm>
            <a:off x="4080176" y="3974120"/>
            <a:ext cx="3351593" cy="212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2623C26-FFE5-FD3F-5240-884D2799FEF4}"/>
              </a:ext>
            </a:extLst>
          </p:cNvPr>
          <p:cNvSpPr/>
          <p:nvPr/>
        </p:nvSpPr>
        <p:spPr>
          <a:xfrm>
            <a:off x="4988459" y="5142368"/>
            <a:ext cx="778598" cy="4958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278EBC-9943-939E-B246-9FBCB6563B3F}"/>
              </a:ext>
            </a:extLst>
          </p:cNvPr>
          <p:cNvSpPr/>
          <p:nvPr/>
        </p:nvSpPr>
        <p:spPr>
          <a:xfrm>
            <a:off x="6530000" y="5124262"/>
            <a:ext cx="283673" cy="4958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C7863D-15FC-5A9C-4241-5B7C53182F49}"/>
              </a:ext>
            </a:extLst>
          </p:cNvPr>
          <p:cNvSpPr txBox="1"/>
          <p:nvPr/>
        </p:nvSpPr>
        <p:spPr>
          <a:xfrm>
            <a:off x="1488095" y="4854426"/>
            <a:ext cx="1367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Press Button</a:t>
            </a:r>
            <a:endParaRPr lang="th-TH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43C9350-25B8-3B3B-0039-34C09053D397}"/>
              </a:ext>
            </a:extLst>
          </p:cNvPr>
          <p:cNvCxnSpPr>
            <a:stCxn id="9" idx="3"/>
            <a:endCxn id="5" idx="1"/>
          </p:cNvCxnSpPr>
          <p:nvPr/>
        </p:nvCxnSpPr>
        <p:spPr>
          <a:xfrm>
            <a:off x="2855264" y="5039092"/>
            <a:ext cx="2133195" cy="3511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55644C2-6D6A-FE67-840F-51AF11FFD7DA}"/>
              </a:ext>
            </a:extLst>
          </p:cNvPr>
          <p:cNvSpPr txBox="1"/>
          <p:nvPr/>
        </p:nvSpPr>
        <p:spPr>
          <a:xfrm>
            <a:off x="8584503" y="4773036"/>
            <a:ext cx="1367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Press Button</a:t>
            </a:r>
            <a:endParaRPr lang="th-TH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B65F9C-582E-7FCA-066B-0741588C3EF1}"/>
              </a:ext>
            </a:extLst>
          </p:cNvPr>
          <p:cNvCxnSpPr>
            <a:stCxn id="12" idx="1"/>
          </p:cNvCxnSpPr>
          <p:nvPr/>
        </p:nvCxnSpPr>
        <p:spPr>
          <a:xfrm flipH="1">
            <a:off x="6813673" y="4957702"/>
            <a:ext cx="1770830" cy="2569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137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48A3B-6E99-1078-B3AF-D50DAC474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</a:t>
            </a:r>
            <a:endParaRPr lang="th-TH" dirty="0"/>
          </a:p>
        </p:txBody>
      </p:sp>
      <p:pic>
        <p:nvPicPr>
          <p:cNvPr id="5" name="Content Placeholder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3064D77-70E2-DFA1-1CDB-50F17E722C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114045"/>
            <a:ext cx="10058400" cy="240074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EB75DA-7280-A7DE-4500-5961C6F1C212}"/>
              </a:ext>
            </a:extLst>
          </p:cNvPr>
          <p:cNvSpPr txBox="1"/>
          <p:nvPr/>
        </p:nvSpPr>
        <p:spPr>
          <a:xfrm>
            <a:off x="2189429" y="4930297"/>
            <a:ext cx="81099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CPU call callback function immediately after receive interrupt signal</a:t>
            </a:r>
          </a:p>
          <a:p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CPU 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จะเรียกใช้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Callback function 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ทันทีหลังจากได้รับสัญญาณ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interrupt</a:t>
            </a:r>
            <a:endParaRPr lang="th-TH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80029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44241-BD03-2760-8A38-DC0C8CCCD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function?</a:t>
            </a:r>
            <a:endParaRPr lang="th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CAF2DA-90AB-B2B1-4FC0-398FC768F2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9499" y="2550953"/>
            <a:ext cx="3729262" cy="24918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7CF079-9616-150F-FA86-8EF8A10DE442}"/>
              </a:ext>
            </a:extLst>
          </p:cNvPr>
          <p:cNvSpPr txBox="1"/>
          <p:nvPr/>
        </p:nvSpPr>
        <p:spPr>
          <a:xfrm>
            <a:off x="5228258" y="2208138"/>
            <a:ext cx="67042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Empty!</a:t>
            </a:r>
          </a:p>
          <a:p>
            <a:r>
              <a:rPr lang="en-US" sz="3600" dirty="0"/>
              <a:t>Yep. Nothing in main loop function</a:t>
            </a:r>
          </a:p>
          <a:p>
            <a:r>
              <a:rPr lang="en-US" sz="3600" dirty="0"/>
              <a:t>But it’s running with ISR (callback function)</a:t>
            </a:r>
          </a:p>
          <a:p>
            <a:endParaRPr lang="en-US" sz="3600" dirty="0"/>
          </a:p>
          <a:p>
            <a:r>
              <a:rPr lang="th-TH" sz="3600" dirty="0"/>
              <a:t>ไม่มีอะไรอยู่ใน </a:t>
            </a:r>
            <a:r>
              <a:rPr lang="en-US" sz="3600" dirty="0"/>
              <a:t>main loop </a:t>
            </a:r>
            <a:endParaRPr lang="th-TH" sz="3600" dirty="0"/>
          </a:p>
        </p:txBody>
      </p:sp>
    </p:spTree>
    <p:extLst>
      <p:ext uri="{BB962C8B-B14F-4D97-AF65-F5344CB8AC3E}">
        <p14:creationId xmlns:p14="http://schemas.microsoft.com/office/powerpoint/2010/main" val="4023809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D0CD6-3FF5-9F41-1F89-EB790B9E5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knows callback function </a:t>
            </a:r>
            <a:endParaRPr lang="th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BF2981-1BBA-B170-9E9D-FDF3E05E63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9079"/>
          <a:stretch/>
        </p:blipFill>
        <p:spPr>
          <a:xfrm>
            <a:off x="970532" y="2824681"/>
            <a:ext cx="3343085" cy="3324965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6F69EC3-9709-23E1-33A4-9E2986B657A2}"/>
              </a:ext>
            </a:extLst>
          </p:cNvPr>
          <p:cNvSpPr/>
          <p:nvPr/>
        </p:nvSpPr>
        <p:spPr>
          <a:xfrm>
            <a:off x="1439502" y="4055952"/>
            <a:ext cx="1231271" cy="3349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11CBFE-761A-7CEA-87CA-C238CF0432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4207"/>
          <a:stretch/>
        </p:blipFill>
        <p:spPr>
          <a:xfrm>
            <a:off x="970532" y="2101619"/>
            <a:ext cx="3457575" cy="39123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9A93C30-C61F-F7CC-B55B-9B271901CD7B}"/>
              </a:ext>
            </a:extLst>
          </p:cNvPr>
          <p:cNvCxnSpPr/>
          <p:nvPr/>
        </p:nvCxnSpPr>
        <p:spPr>
          <a:xfrm>
            <a:off x="970532" y="2510958"/>
            <a:ext cx="128378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520F5F34-BD94-9422-2821-C33A16E14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071" y="2103327"/>
            <a:ext cx="4591050" cy="19526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1D0865A-3461-8E29-9226-3A8FB8A3FB8B}"/>
              </a:ext>
            </a:extLst>
          </p:cNvPr>
          <p:cNvSpPr txBox="1"/>
          <p:nvPr/>
        </p:nvSpPr>
        <p:spPr>
          <a:xfrm>
            <a:off x="5866645" y="4390930"/>
            <a:ext cx="1609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Handler is here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006679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eft Exit 12 Off Ramp Meme | main loop; interrupt; CPU | image tagged in memes,left exit 12 off ramp | made w/ Imgflip meme maker">
            <a:extLst>
              <a:ext uri="{FF2B5EF4-FFF2-40B4-BE49-F238E27FC236}">
                <a16:creationId xmlns:a16="http://schemas.microsoft.com/office/drawing/2014/main" id="{48034D0D-A955-F2EB-5791-ECCF7F2BE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0" y="1052513"/>
            <a:ext cx="4991100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062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2022B-68AC-E307-7FB1-8D9FBED41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to open Project explorer</a:t>
            </a:r>
            <a:endParaRPr lang="th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64838A-A4E1-24CD-5320-D165A3E3BE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9375" y="1873424"/>
            <a:ext cx="3944529" cy="4022725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D50290B-39D2-1BC3-ACF0-05691F98BEDE}"/>
              </a:ext>
            </a:extLst>
          </p:cNvPr>
          <p:cNvCxnSpPr>
            <a:cxnSpLocks/>
          </p:cNvCxnSpPr>
          <p:nvPr/>
        </p:nvCxnSpPr>
        <p:spPr>
          <a:xfrm>
            <a:off x="4327558" y="4662535"/>
            <a:ext cx="271603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4ACCEA9-7C87-5CC6-549E-9378AFC4E8A3}"/>
              </a:ext>
            </a:extLst>
          </p:cNvPr>
          <p:cNvSpPr txBox="1"/>
          <p:nvPr/>
        </p:nvSpPr>
        <p:spPr>
          <a:xfrm>
            <a:off x="7043597" y="4431702"/>
            <a:ext cx="2179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Project Explorer</a:t>
            </a:r>
            <a:endParaRPr lang="th-TH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172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10BED1C-AEA2-AF0F-6FFC-59A89F715A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7413" y="2113884"/>
            <a:ext cx="4991100" cy="33147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3D0CD6-3FF5-9F41-1F89-EB790B9E5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knows callback function </a:t>
            </a:r>
            <a:endParaRPr lang="th-T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602D51-91E8-8D6E-468F-619BBF447D3C}"/>
              </a:ext>
            </a:extLst>
          </p:cNvPr>
          <p:cNvSpPr txBox="1"/>
          <p:nvPr/>
        </p:nvSpPr>
        <p:spPr>
          <a:xfrm>
            <a:off x="363337" y="5805108"/>
            <a:ext cx="216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1.Right Click function</a:t>
            </a:r>
            <a:endParaRPr lang="th-TH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690CB65-58ED-8CD0-BF39-542D9C905ABF}"/>
              </a:ext>
            </a:extLst>
          </p:cNvPr>
          <p:cNvCxnSpPr>
            <a:stCxn id="9" idx="0"/>
          </p:cNvCxnSpPr>
          <p:nvPr/>
        </p:nvCxnSpPr>
        <p:spPr>
          <a:xfrm flipV="1">
            <a:off x="1446070" y="4418091"/>
            <a:ext cx="708655" cy="13870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9592CAE-D408-C0B6-2685-6129B9931011}"/>
              </a:ext>
            </a:extLst>
          </p:cNvPr>
          <p:cNvSpPr/>
          <p:nvPr/>
        </p:nvSpPr>
        <p:spPr>
          <a:xfrm>
            <a:off x="2933323" y="2942375"/>
            <a:ext cx="2797521" cy="3259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4CA31B-806C-C272-C262-D7D9A9C8E273}"/>
              </a:ext>
            </a:extLst>
          </p:cNvPr>
          <p:cNvSpPr txBox="1"/>
          <p:nvPr/>
        </p:nvSpPr>
        <p:spPr>
          <a:xfrm>
            <a:off x="363337" y="1762987"/>
            <a:ext cx="2617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2.Select Open Declaration</a:t>
            </a:r>
            <a:endParaRPr lang="th-TH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971FD9-88C2-42DA-58D0-7CFF76486511}"/>
              </a:ext>
            </a:extLst>
          </p:cNvPr>
          <p:cNvCxnSpPr>
            <a:stCxn id="19" idx="3"/>
          </p:cNvCxnSpPr>
          <p:nvPr/>
        </p:nvCxnSpPr>
        <p:spPr>
          <a:xfrm>
            <a:off x="2980913" y="1947653"/>
            <a:ext cx="1351170" cy="9947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94423364-E1E0-B8BB-A1E1-9B1372FDB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7261" y="1838035"/>
            <a:ext cx="4132716" cy="4302296"/>
          </a:xfrm>
          <a:prstGeom prst="rect">
            <a:avLst/>
          </a:prstGeom>
        </p:spPr>
      </p:pic>
      <p:sp>
        <p:nvSpPr>
          <p:cNvPr id="26" name="Arrow: Right 25">
            <a:extLst>
              <a:ext uri="{FF2B5EF4-FFF2-40B4-BE49-F238E27FC236}">
                <a16:creationId xmlns:a16="http://schemas.microsoft.com/office/drawing/2014/main" id="{93EFAA4F-F4AD-4402-0112-A81369C8D4F3}"/>
              </a:ext>
            </a:extLst>
          </p:cNvPr>
          <p:cNvSpPr/>
          <p:nvPr/>
        </p:nvSpPr>
        <p:spPr>
          <a:xfrm>
            <a:off x="6096000" y="3567065"/>
            <a:ext cx="947596" cy="69711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FF0000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EB2B685-52A4-B88B-8916-CB0D4DA3D5BD}"/>
              </a:ext>
            </a:extLst>
          </p:cNvPr>
          <p:cNvCxnSpPr/>
          <p:nvPr/>
        </p:nvCxnSpPr>
        <p:spPr>
          <a:xfrm>
            <a:off x="7604911" y="3989183"/>
            <a:ext cx="260317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8435705-8BE3-2D45-D208-0697448C684F}"/>
              </a:ext>
            </a:extLst>
          </p:cNvPr>
          <p:cNvCxnSpPr/>
          <p:nvPr/>
        </p:nvCxnSpPr>
        <p:spPr>
          <a:xfrm>
            <a:off x="7623017" y="5401425"/>
            <a:ext cx="260317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184E167-699A-BA77-CEA7-2432A83A478D}"/>
              </a:ext>
            </a:extLst>
          </p:cNvPr>
          <p:cNvSpPr txBox="1"/>
          <p:nvPr/>
        </p:nvSpPr>
        <p:spPr>
          <a:xfrm>
            <a:off x="7969864" y="6049879"/>
            <a:ext cx="2847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All related callback is in here</a:t>
            </a:r>
            <a:endParaRPr lang="th-T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057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00FDC-9697-8016-B14D-31EC19CE6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function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16A01-3E70-D1D3-D6BD-6F5106100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behaves like a normal function unless there is another non-weak same name function define in system. system will execute non-weak function</a:t>
            </a:r>
          </a:p>
          <a:p>
            <a:endParaRPr lang="en-US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เหมือน </a:t>
            </a:r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function 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ทั่วไปทุกประการ แต่ ถ้ามี </a:t>
            </a:r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function 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ชื่อเดียวกันที่เป็น </a:t>
            </a:r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non-weak function 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ระบยจะทำการเรีย </a:t>
            </a:r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function 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 </a:t>
            </a:r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non-weak</a:t>
            </a:r>
            <a:endParaRPr lang="th-TH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02103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D3C8D-7399-278C-3500-55F3D88D2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function</a:t>
            </a:r>
            <a:endParaRPr lang="th-TH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08C52B5-490C-C9B3-4852-9518D030B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4625" y="2203255"/>
            <a:ext cx="3125771" cy="2917386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C93045F-F299-0A4D-3DA6-B53E4CEF613B}"/>
              </a:ext>
            </a:extLst>
          </p:cNvPr>
          <p:cNvSpPr txBox="1"/>
          <p:nvPr/>
        </p:nvSpPr>
        <p:spPr>
          <a:xfrm>
            <a:off x="1883121" y="5532763"/>
            <a:ext cx="1915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: </a:t>
            </a:r>
            <a:r>
              <a:rPr lang="en-US" dirty="0" err="1"/>
              <a:t>thanavit</a:t>
            </a:r>
            <a:endParaRPr lang="th-TH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0A1E7B4-45C2-9EA5-5A32-E88A6F902F07}"/>
              </a:ext>
            </a:extLst>
          </p:cNvPr>
          <p:cNvCxnSpPr/>
          <p:nvPr/>
        </p:nvCxnSpPr>
        <p:spPr>
          <a:xfrm>
            <a:off x="5851556" y="2037030"/>
            <a:ext cx="0" cy="3385996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500908AD-AD6C-DB62-4C41-F0CF64F4C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347" y="2037030"/>
            <a:ext cx="3122547" cy="302792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30538C2-A433-0F6A-CBB9-390A0AE8882F}"/>
              </a:ext>
            </a:extLst>
          </p:cNvPr>
          <p:cNvSpPr txBox="1"/>
          <p:nvPr/>
        </p:nvSpPr>
        <p:spPr>
          <a:xfrm>
            <a:off x="7377066" y="5460336"/>
            <a:ext cx="3719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: error duplicate declaration!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468378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805C4-6701-6BD5-E689-7ECE2A575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</a:t>
            </a:r>
            <a:endParaRPr lang="th-TH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C3862F-630C-8369-0A5D-46B6606D0E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23"/>
          <a:stretch/>
        </p:blipFill>
        <p:spPr>
          <a:xfrm>
            <a:off x="5629585" y="2102242"/>
            <a:ext cx="6121813" cy="1400175"/>
          </a:xfrm>
          <a:prstGeom prst="rect">
            <a:avLst/>
          </a:prstGeo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981CBCBD-A897-AA69-0001-63B969BB1D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6027"/>
          <a:stretch/>
        </p:blipFill>
        <p:spPr>
          <a:xfrm>
            <a:off x="322907" y="2102242"/>
            <a:ext cx="4914240" cy="1400175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3195BD-8ED5-686E-1987-3C274F80E8ED}"/>
              </a:ext>
            </a:extLst>
          </p:cNvPr>
          <p:cNvSpPr txBox="1"/>
          <p:nvPr/>
        </p:nvSpPr>
        <p:spPr>
          <a:xfrm>
            <a:off x="3212309" y="4485419"/>
            <a:ext cx="1792587" cy="13849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pPr algn="ctr"/>
            <a:r>
              <a:rPr lang="en-US" sz="2800" dirty="0"/>
              <a:t>CPU</a:t>
            </a:r>
          </a:p>
          <a:p>
            <a:endParaRPr lang="th-TH" sz="2800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B67450C-B8DA-B0AF-8FA2-6CC4C5481D81}"/>
              </a:ext>
            </a:extLst>
          </p:cNvPr>
          <p:cNvCxnSpPr>
            <a:stCxn id="17" idx="1"/>
            <a:endCxn id="16" idx="2"/>
          </p:cNvCxnSpPr>
          <p:nvPr/>
        </p:nvCxnSpPr>
        <p:spPr>
          <a:xfrm rot="10800000">
            <a:off x="2780027" y="3502417"/>
            <a:ext cx="432282" cy="1675500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&quot;Not Allowed&quot; Symbol 21">
            <a:extLst>
              <a:ext uri="{FF2B5EF4-FFF2-40B4-BE49-F238E27FC236}">
                <a16:creationId xmlns:a16="http://schemas.microsoft.com/office/drawing/2014/main" id="{D23FE8E8-4098-AE58-BB33-1761F29FA02C}"/>
              </a:ext>
            </a:extLst>
          </p:cNvPr>
          <p:cNvSpPr/>
          <p:nvPr/>
        </p:nvSpPr>
        <p:spPr>
          <a:xfrm>
            <a:off x="6954855" y="1118384"/>
            <a:ext cx="3005751" cy="3005751"/>
          </a:xfrm>
          <a:prstGeom prst="noSmoking">
            <a:avLst>
              <a:gd name="adj" fmla="val 368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EDE805-CFDE-54B8-4F88-B5F8A81E3C02}"/>
              </a:ext>
            </a:extLst>
          </p:cNvPr>
          <p:cNvSpPr txBox="1"/>
          <p:nvPr/>
        </p:nvSpPr>
        <p:spPr>
          <a:xfrm>
            <a:off x="5418855" y="4485419"/>
            <a:ext cx="6543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System will call out callback in 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main.c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not weak function</a:t>
            </a:r>
          </a:p>
          <a:p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ระบบจะทำการเรียก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callback function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main.c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เท่านั้น และจะไม่เรียก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weak function</a:t>
            </a:r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48369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3520B-7833-D727-6170-9572378C6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interrupt</a:t>
            </a:r>
            <a:endParaRPr lang="th-T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A0716-C004-97B6-7632-C2A40F991C1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9730823" y="3598062"/>
            <a:ext cx="1809867" cy="16255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pPr algn="ctr"/>
            <a:r>
              <a:rPr lang="en-US" sz="2800" dirty="0"/>
              <a:t>CPU</a:t>
            </a:r>
          </a:p>
          <a:p>
            <a:endParaRPr lang="th-TH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26F02D-9ADB-9A7D-A05D-B837C9A28E50}"/>
              </a:ext>
            </a:extLst>
          </p:cNvPr>
          <p:cNvSpPr txBox="1"/>
          <p:nvPr/>
        </p:nvSpPr>
        <p:spPr>
          <a:xfrm>
            <a:off x="7122694" y="3373655"/>
            <a:ext cx="126091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TIM1</a:t>
            </a:r>
          </a:p>
          <a:p>
            <a:pPr algn="ctr"/>
            <a:endParaRPr lang="th-T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77C446-5766-455E-808B-90570F966AB3}"/>
              </a:ext>
            </a:extLst>
          </p:cNvPr>
          <p:cNvSpPr txBox="1"/>
          <p:nvPr/>
        </p:nvSpPr>
        <p:spPr>
          <a:xfrm>
            <a:off x="7122694" y="4658976"/>
            <a:ext cx="126091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TIM2</a:t>
            </a:r>
          </a:p>
          <a:p>
            <a:pPr algn="ctr"/>
            <a:endParaRPr lang="th-TH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FA9AA7B-B6BE-1165-2811-641CB10D87C1}"/>
              </a:ext>
            </a:extLst>
          </p:cNvPr>
          <p:cNvCxnSpPr>
            <a:stCxn id="5" idx="3"/>
          </p:cNvCxnSpPr>
          <p:nvPr/>
        </p:nvCxnSpPr>
        <p:spPr>
          <a:xfrm>
            <a:off x="8383604" y="3835320"/>
            <a:ext cx="1347219" cy="332419"/>
          </a:xfrm>
          <a:prstGeom prst="bentConnector3">
            <a:avLst>
              <a:gd name="adj1" fmla="val 29281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C0E5A74-C8FC-9ED5-857E-5304A6189DDF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8383604" y="4758650"/>
            <a:ext cx="1347219" cy="361991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1CC99EB-BD3D-EBC8-74C8-7898E119D6F0}"/>
              </a:ext>
            </a:extLst>
          </p:cNvPr>
          <p:cNvSpPr txBox="1"/>
          <p:nvPr/>
        </p:nvSpPr>
        <p:spPr>
          <a:xfrm>
            <a:off x="7122694" y="2099350"/>
            <a:ext cx="126091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EXTI</a:t>
            </a:r>
          </a:p>
          <a:p>
            <a:pPr algn="ctr"/>
            <a:endParaRPr lang="th-TH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EF157F5-291C-9023-FD61-C211CA2AA2E2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8383604" y="2561015"/>
            <a:ext cx="1347219" cy="1268236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E1A8E01-D4C0-278B-9536-56C752CF312A}"/>
              </a:ext>
            </a:extLst>
          </p:cNvPr>
          <p:cNvSpPr txBox="1"/>
          <p:nvPr/>
        </p:nvSpPr>
        <p:spPr>
          <a:xfrm>
            <a:off x="916756" y="2606846"/>
            <a:ext cx="568296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No problem!</a:t>
            </a:r>
          </a:p>
          <a:p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CPU can handle multiple interrupt signal</a:t>
            </a:r>
          </a:p>
          <a:p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CPU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สามารถรองรับได้มากกว่า 1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interrupt signal</a:t>
            </a:r>
          </a:p>
        </p:txBody>
      </p:sp>
    </p:spTree>
    <p:extLst>
      <p:ext uri="{BB962C8B-B14F-4D97-AF65-F5344CB8AC3E}">
        <p14:creationId xmlns:p14="http://schemas.microsoft.com/office/powerpoint/2010/main" val="1087613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7A81E-304B-E898-D65F-AC99C5486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 timer interrupt</a:t>
            </a:r>
            <a:endParaRPr lang="th-TH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C225E2D1-537B-837E-AE83-D18E4520062D}"/>
              </a:ext>
            </a:extLst>
          </p:cNvPr>
          <p:cNvSpPr txBox="1">
            <a:spLocks/>
          </p:cNvSpPr>
          <p:nvPr/>
        </p:nvSpPr>
        <p:spPr>
          <a:xfrm>
            <a:off x="3455469" y="1983543"/>
            <a:ext cx="1280477" cy="4247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vert="horz" wrap="square" lIns="0" tIns="45720" rIns="0" bIns="45720" rtlCol="0"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CPU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27176C-9CD9-912C-5356-5007D4012B75}"/>
              </a:ext>
            </a:extLst>
          </p:cNvPr>
          <p:cNvSpPr txBox="1"/>
          <p:nvPr/>
        </p:nvSpPr>
        <p:spPr>
          <a:xfrm>
            <a:off x="1097280" y="2473829"/>
            <a:ext cx="84702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TIM1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612C7F-39ED-971A-6D50-BE25BA117C5D}"/>
              </a:ext>
            </a:extLst>
          </p:cNvPr>
          <p:cNvSpPr txBox="1"/>
          <p:nvPr/>
        </p:nvSpPr>
        <p:spPr>
          <a:xfrm>
            <a:off x="1097280" y="3017370"/>
            <a:ext cx="84702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TIM2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6D10E74-3B5D-47DE-AAC8-46B6CA0BEEB7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1944303" y="2195909"/>
            <a:ext cx="1511166" cy="462586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37D42D6-7E4F-AF13-1165-8D75FA24F17E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1944303" y="2380575"/>
            <a:ext cx="1511166" cy="821461"/>
          </a:xfrm>
          <a:prstGeom prst="bentConnector3">
            <a:avLst>
              <a:gd name="adj1" fmla="val 66561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214565B-5D57-ED09-6714-3182C67FE352}"/>
              </a:ext>
            </a:extLst>
          </p:cNvPr>
          <p:cNvSpPr txBox="1"/>
          <p:nvPr/>
        </p:nvSpPr>
        <p:spPr>
          <a:xfrm>
            <a:off x="1097280" y="1930288"/>
            <a:ext cx="84702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EXTI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7E1105FA-2F55-DDC7-AB1B-37523A5C4C0A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1944303" y="1990042"/>
            <a:ext cx="1511166" cy="124912"/>
          </a:xfrm>
          <a:prstGeom prst="bentConnector3">
            <a:avLst>
              <a:gd name="adj1" fmla="val 3535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A672223-04C5-840C-3038-108BEFB475A1}"/>
              </a:ext>
            </a:extLst>
          </p:cNvPr>
          <p:cNvSpPr txBox="1"/>
          <p:nvPr/>
        </p:nvSpPr>
        <p:spPr>
          <a:xfrm>
            <a:off x="889965" y="4548247"/>
            <a:ext cx="2388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3 interrupt 3 callback</a:t>
            </a:r>
            <a:endParaRPr lang="th-TH" sz="2000" dirty="0"/>
          </a:p>
        </p:txBody>
      </p:sp>
      <p:pic>
        <p:nvPicPr>
          <p:cNvPr id="28" name="Content Placeholder 27" descr="A black background with red and blue lines&#10;&#10;Description automatically generated">
            <a:extLst>
              <a:ext uri="{FF2B5EF4-FFF2-40B4-BE49-F238E27FC236}">
                <a16:creationId xmlns:a16="http://schemas.microsoft.com/office/drawing/2014/main" id="{98FC1ECB-A92A-A77B-E9BB-F8657499F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604" y="1983543"/>
            <a:ext cx="7735307" cy="4022725"/>
          </a:xfrm>
        </p:spPr>
      </p:pic>
    </p:spTree>
    <p:extLst>
      <p:ext uri="{BB962C8B-B14F-4D97-AF65-F5344CB8AC3E}">
        <p14:creationId xmlns:p14="http://schemas.microsoft.com/office/powerpoint/2010/main" val="34504143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F48D9-4835-D43C-9FB2-BB6315436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 timer interrupt</a:t>
            </a:r>
            <a:endParaRPr lang="th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29DCB9-28C4-B17F-AAE7-2B61EC558F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9078" y="2014036"/>
            <a:ext cx="6153150" cy="359092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30BB26-474F-0157-90D5-307078CD1F3B}"/>
              </a:ext>
            </a:extLst>
          </p:cNvPr>
          <p:cNvSpPr txBox="1"/>
          <p:nvPr/>
        </p:nvSpPr>
        <p:spPr>
          <a:xfrm>
            <a:off x="9873050" y="5604961"/>
            <a:ext cx="2067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1.Set main Clock to 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64 MHz</a:t>
            </a:r>
            <a:endParaRPr lang="th-TH" b="1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ACF53F-44DB-7845-EE3E-9971630D055F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8893743" y="5303520"/>
            <a:ext cx="979307" cy="62460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F9A76A1-08F5-25DD-04B9-906852A5A21A}"/>
              </a:ext>
            </a:extLst>
          </p:cNvPr>
          <p:cNvSpPr txBox="1"/>
          <p:nvPr/>
        </p:nvSpPr>
        <p:spPr>
          <a:xfrm>
            <a:off x="9494629" y="2921168"/>
            <a:ext cx="2339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2.Resolve Clock source</a:t>
            </a:r>
            <a:endParaRPr lang="th-TH" b="1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2784C-205F-2BA5-63F2-45CDCDD42962}"/>
              </a:ext>
            </a:extLst>
          </p:cNvPr>
          <p:cNvSpPr/>
          <p:nvPr/>
        </p:nvSpPr>
        <p:spPr>
          <a:xfrm>
            <a:off x="5197642" y="2425566"/>
            <a:ext cx="1645920" cy="365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0EA70BF-62F9-4740-4A68-915215243AFF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6843562" y="2608446"/>
            <a:ext cx="2651067" cy="4973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0AAD8AC-3C16-4C70-D674-7E70EA6BEC92}"/>
              </a:ext>
            </a:extLst>
          </p:cNvPr>
          <p:cNvCxnSpPr/>
          <p:nvPr/>
        </p:nvCxnSpPr>
        <p:spPr>
          <a:xfrm>
            <a:off x="3580599" y="2319688"/>
            <a:ext cx="166517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9923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F48D9-4835-D43C-9FB2-BB6315436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 timer interrupt (TIM1)</a:t>
            </a:r>
            <a:endParaRPr lang="th-TH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EDBF599-1BF1-F0D3-3767-2C54C3E7C1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0167"/>
          <a:stretch/>
        </p:blipFill>
        <p:spPr>
          <a:xfrm>
            <a:off x="696424" y="1918486"/>
            <a:ext cx="6243391" cy="4022725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0D5703-3962-32AF-C76E-CBE67ACA2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867" y="1948816"/>
            <a:ext cx="4714875" cy="317182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FB019F7-EA44-B77B-067A-55C0BBEDCBBF}"/>
              </a:ext>
            </a:extLst>
          </p:cNvPr>
          <p:cNvSpPr/>
          <p:nvPr/>
        </p:nvSpPr>
        <p:spPr>
          <a:xfrm>
            <a:off x="866274" y="3311090"/>
            <a:ext cx="721894" cy="35613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710043-3430-4C68-19B0-23A207626306}"/>
              </a:ext>
            </a:extLst>
          </p:cNvPr>
          <p:cNvSpPr/>
          <p:nvPr/>
        </p:nvSpPr>
        <p:spPr>
          <a:xfrm>
            <a:off x="3251735" y="2654968"/>
            <a:ext cx="2090286" cy="35613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308BB2-93E2-F42C-98D5-44D9A45B8A5B}"/>
              </a:ext>
            </a:extLst>
          </p:cNvPr>
          <p:cNvSpPr/>
          <p:nvPr/>
        </p:nvSpPr>
        <p:spPr>
          <a:xfrm>
            <a:off x="3173128" y="4501414"/>
            <a:ext cx="2813786" cy="8983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059764-764A-29D0-FB3F-73341D7F7655}"/>
              </a:ext>
            </a:extLst>
          </p:cNvPr>
          <p:cNvSpPr/>
          <p:nvPr/>
        </p:nvSpPr>
        <p:spPr>
          <a:xfrm>
            <a:off x="7226867" y="4511039"/>
            <a:ext cx="3678556" cy="3593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F1F5C4-F7FC-96A6-22AC-8F9B9508E29A}"/>
              </a:ext>
            </a:extLst>
          </p:cNvPr>
          <p:cNvSpPr txBox="1"/>
          <p:nvPr/>
        </p:nvSpPr>
        <p:spPr>
          <a:xfrm>
            <a:off x="151284" y="2649792"/>
            <a:ext cx="281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1.Enable TIM 1 Clock source</a:t>
            </a:r>
            <a:endParaRPr lang="th-TH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E9639E-6E3E-66E4-39C3-2D3DDAD5D9FE}"/>
              </a:ext>
            </a:extLst>
          </p:cNvPr>
          <p:cNvCxnSpPr>
            <a:cxnSpLocks/>
            <a:stCxn id="22" idx="3"/>
            <a:endCxn id="19" idx="1"/>
          </p:cNvCxnSpPr>
          <p:nvPr/>
        </p:nvCxnSpPr>
        <p:spPr>
          <a:xfrm flipV="1">
            <a:off x="2964683" y="2833036"/>
            <a:ext cx="287052" cy="14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F8D4350-83CE-30A4-B6E5-F225B0F9E2F7}"/>
              </a:ext>
            </a:extLst>
          </p:cNvPr>
          <p:cNvSpPr txBox="1"/>
          <p:nvPr/>
        </p:nvSpPr>
        <p:spPr>
          <a:xfrm>
            <a:off x="250258" y="4950593"/>
            <a:ext cx="2087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2.Set Period to 30Hz</a:t>
            </a:r>
            <a:endParaRPr lang="th-TH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384535-2F5B-E310-6685-AC1F4CC4261D}"/>
              </a:ext>
            </a:extLst>
          </p:cNvPr>
          <p:cNvCxnSpPr>
            <a:cxnSpLocks/>
            <a:stCxn id="28" idx="3"/>
            <a:endCxn id="20" idx="1"/>
          </p:cNvCxnSpPr>
          <p:nvPr/>
        </p:nvCxnSpPr>
        <p:spPr>
          <a:xfrm flipV="1">
            <a:off x="2337624" y="4950594"/>
            <a:ext cx="835504" cy="1846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5B1599C-B6E1-F6EC-2382-FEA8824DD200}"/>
              </a:ext>
            </a:extLst>
          </p:cNvPr>
          <p:cNvSpPr txBox="1"/>
          <p:nvPr/>
        </p:nvSpPr>
        <p:spPr>
          <a:xfrm>
            <a:off x="8119026" y="5399773"/>
            <a:ext cx="1894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3.Enable Interrupt</a:t>
            </a:r>
            <a:endParaRPr lang="th-TH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AC3F612-09AA-764C-1885-A6A9AF1C775E}"/>
              </a:ext>
            </a:extLst>
          </p:cNvPr>
          <p:cNvCxnSpPr>
            <a:cxnSpLocks/>
            <a:stCxn id="34" idx="0"/>
            <a:endCxn id="21" idx="2"/>
          </p:cNvCxnSpPr>
          <p:nvPr/>
        </p:nvCxnSpPr>
        <p:spPr>
          <a:xfrm flipV="1">
            <a:off x="9066145" y="4870383"/>
            <a:ext cx="0" cy="5293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D541645-522B-9E48-A81F-DB091E649DE4}"/>
              </a:ext>
            </a:extLst>
          </p:cNvPr>
          <p:cNvCxnSpPr/>
          <p:nvPr/>
        </p:nvCxnSpPr>
        <p:spPr>
          <a:xfrm>
            <a:off x="3818119" y="4090737"/>
            <a:ext cx="113889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B12AE87-87A5-81DA-6529-E8B05003D2CC}"/>
              </a:ext>
            </a:extLst>
          </p:cNvPr>
          <p:cNvCxnSpPr>
            <a:cxnSpLocks/>
          </p:cNvCxnSpPr>
          <p:nvPr/>
        </p:nvCxnSpPr>
        <p:spPr>
          <a:xfrm>
            <a:off x="8003502" y="4185383"/>
            <a:ext cx="10153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1138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218B64F-D764-2F12-EF94-576D156D9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758" y="2112147"/>
            <a:ext cx="4505325" cy="268605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5EC4D4-5B97-14AE-5A1B-AFEAEB4B06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8307"/>
          <a:stretch/>
        </p:blipFill>
        <p:spPr>
          <a:xfrm>
            <a:off x="534250" y="1868907"/>
            <a:ext cx="6567738" cy="397192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1F48D9-4835-D43C-9FB2-BB6315436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 timer interrupt (TIM2)</a:t>
            </a:r>
            <a:endParaRPr lang="th-TH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B019F7-EA44-B77B-067A-55C0BBEDCBBF}"/>
              </a:ext>
            </a:extLst>
          </p:cNvPr>
          <p:cNvSpPr/>
          <p:nvPr/>
        </p:nvSpPr>
        <p:spPr>
          <a:xfrm>
            <a:off x="779646" y="3513222"/>
            <a:ext cx="721894" cy="35613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710043-3430-4C68-19B0-23A207626306}"/>
              </a:ext>
            </a:extLst>
          </p:cNvPr>
          <p:cNvSpPr/>
          <p:nvPr/>
        </p:nvSpPr>
        <p:spPr>
          <a:xfrm>
            <a:off x="3251735" y="2654968"/>
            <a:ext cx="2090286" cy="35613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308BB2-93E2-F42C-98D5-44D9A45B8A5B}"/>
              </a:ext>
            </a:extLst>
          </p:cNvPr>
          <p:cNvSpPr/>
          <p:nvPr/>
        </p:nvSpPr>
        <p:spPr>
          <a:xfrm>
            <a:off x="3144252" y="4539914"/>
            <a:ext cx="2951747" cy="9329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059764-764A-29D0-FB3F-73341D7F7655}"/>
              </a:ext>
            </a:extLst>
          </p:cNvPr>
          <p:cNvSpPr/>
          <p:nvPr/>
        </p:nvSpPr>
        <p:spPr>
          <a:xfrm>
            <a:off x="7226867" y="4511039"/>
            <a:ext cx="3303171" cy="3593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F1F5C4-F7FC-96A6-22AC-8F9B9508E29A}"/>
              </a:ext>
            </a:extLst>
          </p:cNvPr>
          <p:cNvSpPr txBox="1"/>
          <p:nvPr/>
        </p:nvSpPr>
        <p:spPr>
          <a:xfrm>
            <a:off x="151284" y="2649792"/>
            <a:ext cx="281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1.Enable TIM 2 Clock source</a:t>
            </a:r>
            <a:endParaRPr lang="th-TH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E9639E-6E3E-66E4-39C3-2D3DDAD5D9FE}"/>
              </a:ext>
            </a:extLst>
          </p:cNvPr>
          <p:cNvCxnSpPr>
            <a:cxnSpLocks/>
            <a:stCxn id="22" idx="3"/>
            <a:endCxn id="19" idx="1"/>
          </p:cNvCxnSpPr>
          <p:nvPr/>
        </p:nvCxnSpPr>
        <p:spPr>
          <a:xfrm flipV="1">
            <a:off x="2964683" y="2833036"/>
            <a:ext cx="287052" cy="14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F8D4350-83CE-30A4-B6E5-F225B0F9E2F7}"/>
              </a:ext>
            </a:extLst>
          </p:cNvPr>
          <p:cNvSpPr txBox="1"/>
          <p:nvPr/>
        </p:nvSpPr>
        <p:spPr>
          <a:xfrm>
            <a:off x="250258" y="4950593"/>
            <a:ext cx="1970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2.Set Period to 1Hz</a:t>
            </a:r>
            <a:endParaRPr lang="th-TH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384535-2F5B-E310-6685-AC1F4CC4261D}"/>
              </a:ext>
            </a:extLst>
          </p:cNvPr>
          <p:cNvCxnSpPr>
            <a:cxnSpLocks/>
            <a:stCxn id="28" idx="3"/>
            <a:endCxn id="20" idx="1"/>
          </p:cNvCxnSpPr>
          <p:nvPr/>
        </p:nvCxnSpPr>
        <p:spPr>
          <a:xfrm flipV="1">
            <a:off x="2220606" y="5006390"/>
            <a:ext cx="923646" cy="1288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5B1599C-B6E1-F6EC-2382-FEA8824DD200}"/>
              </a:ext>
            </a:extLst>
          </p:cNvPr>
          <p:cNvSpPr txBox="1"/>
          <p:nvPr/>
        </p:nvSpPr>
        <p:spPr>
          <a:xfrm>
            <a:off x="7931334" y="5288199"/>
            <a:ext cx="1894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3.Enable Interrupt</a:t>
            </a:r>
            <a:endParaRPr lang="th-TH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AC3F612-09AA-764C-1885-A6A9AF1C775E}"/>
              </a:ext>
            </a:extLst>
          </p:cNvPr>
          <p:cNvCxnSpPr>
            <a:cxnSpLocks/>
            <a:stCxn id="34" idx="0"/>
            <a:endCxn id="21" idx="2"/>
          </p:cNvCxnSpPr>
          <p:nvPr/>
        </p:nvCxnSpPr>
        <p:spPr>
          <a:xfrm flipV="1">
            <a:off x="8878453" y="4870383"/>
            <a:ext cx="0" cy="4178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D541645-522B-9E48-A81F-DB091E649DE4}"/>
              </a:ext>
            </a:extLst>
          </p:cNvPr>
          <p:cNvCxnSpPr/>
          <p:nvPr/>
        </p:nvCxnSpPr>
        <p:spPr>
          <a:xfrm>
            <a:off x="3818119" y="4090737"/>
            <a:ext cx="113889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B12AE87-87A5-81DA-6529-E8B05003D2CC}"/>
              </a:ext>
            </a:extLst>
          </p:cNvPr>
          <p:cNvCxnSpPr>
            <a:cxnSpLocks/>
          </p:cNvCxnSpPr>
          <p:nvPr/>
        </p:nvCxnSpPr>
        <p:spPr>
          <a:xfrm>
            <a:off x="8003502" y="4175758"/>
            <a:ext cx="10153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163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75F62-7650-D34D-2A38-725E58BD4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B73D2-6D95-20BF-8B21-74D98BCA2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นิยาม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-&gt; Something that not ordered ,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อะไรก็ตามที่ไม่เรียงตามลำดับ</a:t>
            </a:r>
            <a:endParaRPr lang="en-US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 มีงานที่ 1 2 3 4 5 ที่ต้องทำ</a:t>
            </a:r>
          </a:p>
          <a:p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synchronous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-&gt;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ทำตามลำดับ ทำงานที่ 1 เสร็จ ค่อยทำงานต่อไป</a:t>
            </a:r>
          </a:p>
          <a:p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Asynchronous -&gt;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ทำอะไรก่อนก็ได้ หรือทำๆ หยุดๆ ก็ได้</a:t>
            </a:r>
            <a:endParaRPr lang="en-US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226153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9">
            <a:extLst>
              <a:ext uri="{FF2B5EF4-FFF2-40B4-BE49-F238E27FC236}">
                <a16:creationId xmlns:a16="http://schemas.microsoft.com/office/drawing/2014/main" id="{AA6C38EE-9B3B-ADE4-890C-0FD39B42E9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2939" y="2150094"/>
            <a:ext cx="9382125" cy="34385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1F48D9-4835-D43C-9FB2-BB6315436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 timer interrupt (USART2)</a:t>
            </a:r>
            <a:endParaRPr lang="th-TH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710043-3430-4C68-19B0-23A207626306}"/>
              </a:ext>
            </a:extLst>
          </p:cNvPr>
          <p:cNvSpPr/>
          <p:nvPr/>
        </p:nvSpPr>
        <p:spPr>
          <a:xfrm>
            <a:off x="8382001" y="2963020"/>
            <a:ext cx="804603" cy="35613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5EF289-A53B-69CB-97EA-CB3D010D133C}"/>
              </a:ext>
            </a:extLst>
          </p:cNvPr>
          <p:cNvSpPr txBox="1"/>
          <p:nvPr/>
        </p:nvSpPr>
        <p:spPr>
          <a:xfrm>
            <a:off x="7837183" y="3966665"/>
            <a:ext cx="1894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1.Enable Interrupt</a:t>
            </a:r>
            <a:endParaRPr lang="th-TH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82FEA7-1E2F-A339-407D-64609721DBC0}"/>
              </a:ext>
            </a:extLst>
          </p:cNvPr>
          <p:cNvCxnSpPr/>
          <p:nvPr/>
        </p:nvCxnSpPr>
        <p:spPr>
          <a:xfrm flipV="1">
            <a:off x="8813177" y="3338405"/>
            <a:ext cx="0" cy="6175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C4929DB-0FFB-4671-506F-7BC65816AE0B}"/>
              </a:ext>
            </a:extLst>
          </p:cNvPr>
          <p:cNvSpPr/>
          <p:nvPr/>
        </p:nvSpPr>
        <p:spPr>
          <a:xfrm>
            <a:off x="1520090" y="4899259"/>
            <a:ext cx="857350" cy="35613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67DBC06-51C9-1058-B2F7-90C19D7B3A58}"/>
              </a:ext>
            </a:extLst>
          </p:cNvPr>
          <p:cNvCxnSpPr/>
          <p:nvPr/>
        </p:nvCxnSpPr>
        <p:spPr>
          <a:xfrm>
            <a:off x="6551694" y="2608446"/>
            <a:ext cx="113889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4739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DD050-C409-4D40-95DF-843B8067F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 timer Coding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7492D-0FD4-A45E-56C0-94945F12D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6935" y="2964581"/>
            <a:ext cx="5005137" cy="3147461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/* USER CODE BEGIN 4 */</a:t>
            </a:r>
            <a:endParaRPr lang="en-US" sz="11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HAL_TIM_PeriodElapsedCallback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503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TIM_HandleTypeDef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sz="11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htim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if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htim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== &amp;htim1){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1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HAL_GPIO_TogglePin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LED_GREEN_GPIO_Port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LED_GREEN_Pin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if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htim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== &amp;htim2){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100" u="sng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HAL_UART_Transmit</a:t>
            </a:r>
            <a:r>
              <a:rPr lang="en-US" sz="110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(&amp;huart2, </a:t>
            </a:r>
            <a:r>
              <a:rPr lang="en-US" sz="1100" u="sng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100" u="sng" dirty="0" err="1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haruhi</a:t>
            </a:r>
            <a:r>
              <a:rPr lang="en-US" sz="1100" u="sng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\r\n"</a:t>
            </a:r>
            <a:r>
              <a:rPr lang="en-US" sz="110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8,1000);</a:t>
            </a:r>
            <a:endParaRPr lang="en-US" sz="11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HAL_GPIO_EXTI_Rising_Callback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503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uint16_t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GPIO_Pin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GPIO_Pin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== GPIO_PIN_13)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u="sng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HAL_UART_Transmit</a:t>
            </a:r>
            <a:r>
              <a:rPr lang="en-US" sz="110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(&amp;huart2, </a:t>
            </a:r>
            <a:r>
              <a:rPr lang="en-US" sz="1100" u="sng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"Somsin\r\n"</a:t>
            </a:r>
            <a:r>
              <a:rPr lang="en-US" sz="110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8,1000);</a:t>
            </a:r>
            <a:endParaRPr lang="en-US" sz="11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/* USER CODE END 4 */</a:t>
            </a:r>
            <a:endParaRPr lang="en-US" sz="11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th-TH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14E7D-B3E2-BA7D-4001-352E10454C41}"/>
              </a:ext>
            </a:extLst>
          </p:cNvPr>
          <p:cNvSpPr txBox="1"/>
          <p:nvPr/>
        </p:nvSpPr>
        <p:spPr>
          <a:xfrm>
            <a:off x="6756935" y="1880746"/>
            <a:ext cx="40257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/* USER CODE BEGIN 2 */</a:t>
            </a:r>
            <a:endParaRPr lang="en-US" sz="11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HAL_TIM_Base_Start_IT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(&amp;htim1);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HAL_TIM_Base_Start_IT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(&amp;htim2);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/* USER CODE END 2 */</a:t>
            </a:r>
            <a:endParaRPr lang="en-US" sz="11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A2FBEC-CCD2-AC0B-69F1-3693EF861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17" y="1880746"/>
            <a:ext cx="2771775" cy="2105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86EA40-28D4-BE76-529A-C5D461D78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517" y="4287354"/>
            <a:ext cx="3218648" cy="166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5886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3620C-41B9-2B82-36B7-4A24CCE5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 timer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F0BAE-C05A-1612-DAF2-AFEAAA3E8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3"/>
            <a:ext cx="10597415" cy="439143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Feature</a:t>
            </a:r>
          </a:p>
          <a:p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 Blink 15 Hz</a:t>
            </a:r>
          </a:p>
          <a:p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 Print “</a:t>
            </a:r>
            <a:r>
              <a:rPr lang="en-US" sz="32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Haruhi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” 1Hz</a:t>
            </a:r>
          </a:p>
          <a:p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 Print “Somsin” when Push button</a:t>
            </a:r>
          </a:p>
          <a:p>
            <a:endParaRPr lang="en-US" sz="1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 task at a time</a:t>
            </a:r>
          </a:p>
          <a:p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ทำงาน 3 อย่างในเวลาเดียวกัน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CE5DCF-D411-FE91-B4DB-CFBEA03BC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2638" y="2408696"/>
            <a:ext cx="1788802" cy="2894078"/>
          </a:xfrm>
          <a:prstGeom prst="rect">
            <a:avLst/>
          </a:prstGeom>
        </p:spPr>
      </p:pic>
      <p:pic>
        <p:nvPicPr>
          <p:cNvPr id="6" name="Picture 2" descr="NUCLEO-G071RB - STM32 Nucleo-64 development board with STM32G071RB MCU,  supports Arduino and ST morpho connectivity - STMicroelectronics">
            <a:extLst>
              <a:ext uri="{FF2B5EF4-FFF2-40B4-BE49-F238E27FC236}">
                <a16:creationId xmlns:a16="http://schemas.microsoft.com/office/drawing/2014/main" id="{4DFAF79A-AC09-D82C-359E-B5B9236C05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13" b="45528"/>
          <a:stretch/>
        </p:blipFill>
        <p:spPr bwMode="auto">
          <a:xfrm>
            <a:off x="6096000" y="2530368"/>
            <a:ext cx="3127775" cy="265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4930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1FFD6-E6FB-DA03-45AC-19115521C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</a:t>
            </a:r>
            <a:endParaRPr lang="th-TH" dirty="0"/>
          </a:p>
        </p:txBody>
      </p:sp>
      <p:pic>
        <p:nvPicPr>
          <p:cNvPr id="5" name="Content Placeholder 4" descr="A black background with blue and green lines&#10;&#10;Description automatically generated">
            <a:extLst>
              <a:ext uri="{FF2B5EF4-FFF2-40B4-BE49-F238E27FC236}">
                <a16:creationId xmlns:a16="http://schemas.microsoft.com/office/drawing/2014/main" id="{A6FF14E6-2D83-36BA-8345-68DA01499C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77" y="1817386"/>
            <a:ext cx="8412480" cy="427654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9012D3-F7BD-F32D-0C57-C14D6D1FABBD}"/>
              </a:ext>
            </a:extLst>
          </p:cNvPr>
          <p:cNvSpPr txBox="1"/>
          <p:nvPr/>
        </p:nvSpPr>
        <p:spPr>
          <a:xfrm>
            <a:off x="8159015" y="3217244"/>
            <a:ext cx="37378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happen if 2 interrupt occurs at the same time?</a:t>
            </a:r>
            <a:endParaRPr lang="th-TH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747746-0FC6-DE27-2B33-3FE1E4EB8472}"/>
              </a:ext>
            </a:extLst>
          </p:cNvPr>
          <p:cNvSpPr txBox="1"/>
          <p:nvPr/>
        </p:nvSpPr>
        <p:spPr>
          <a:xfrm>
            <a:off x="8159015" y="4370881"/>
            <a:ext cx="37378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เกิดอะไรขึ้นถ้าเกิด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interrupt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ขึ้นพร้อมกัน 2 อัน</a:t>
            </a:r>
          </a:p>
        </p:txBody>
      </p:sp>
    </p:spTree>
    <p:extLst>
      <p:ext uri="{BB962C8B-B14F-4D97-AF65-F5344CB8AC3E}">
        <p14:creationId xmlns:p14="http://schemas.microsoft.com/office/powerpoint/2010/main" val="28326680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1FFD6-E6FB-DA03-45AC-19115521C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</a:t>
            </a:r>
            <a:endParaRPr lang="th-TH" dirty="0"/>
          </a:p>
        </p:txBody>
      </p:sp>
      <p:pic>
        <p:nvPicPr>
          <p:cNvPr id="5" name="Content Placeholder 4" descr="A black background with blue and green lines&#10;&#10;Description automatically generated">
            <a:extLst>
              <a:ext uri="{FF2B5EF4-FFF2-40B4-BE49-F238E27FC236}">
                <a16:creationId xmlns:a16="http://schemas.microsoft.com/office/drawing/2014/main" id="{A6FF14E6-2D83-36BA-8345-68DA01499C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596" y="1995606"/>
            <a:ext cx="4806215" cy="244327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1D2659-5853-15E9-F3E8-51264B59C170}"/>
              </a:ext>
            </a:extLst>
          </p:cNvPr>
          <p:cNvSpPr txBox="1"/>
          <p:nvPr/>
        </p:nvSpPr>
        <p:spPr>
          <a:xfrm>
            <a:off x="1174281" y="2146434"/>
            <a:ext cx="51013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CPU 1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ตัวสามารถทำงานได้เพียงแค่ 1 อย่าง เท่านั้น ดังนั้นจึงมีสิ่งที่เรียกว่า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interrupt Priority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เกิดขึ้น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B820B3-7E2A-58DA-E66C-1D9555A2C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092" y="3321459"/>
            <a:ext cx="5279578" cy="245967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9DC405-C7A7-853E-A0AD-70EDAF31E350}"/>
              </a:ext>
            </a:extLst>
          </p:cNvPr>
          <p:cNvCxnSpPr/>
          <p:nvPr/>
        </p:nvCxnSpPr>
        <p:spPr>
          <a:xfrm>
            <a:off x="1203156" y="4235116"/>
            <a:ext cx="36576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100FEE7-6291-7A7C-A70C-6FFBA5B53743}"/>
              </a:ext>
            </a:extLst>
          </p:cNvPr>
          <p:cNvSpPr/>
          <p:nvPr/>
        </p:nvSpPr>
        <p:spPr>
          <a:xfrm>
            <a:off x="5390147" y="4032985"/>
            <a:ext cx="885523" cy="1896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811719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0A3AA-544B-B3ED-ABAF-D8862896F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</a:t>
            </a:r>
            <a:endParaRPr lang="th-T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5E000-5E72-B7B7-EE62-39CE06A8D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414535" cy="4023360"/>
          </a:xfrm>
        </p:spPr>
        <p:txBody>
          <a:bodyPr>
            <a:normAutofit/>
          </a:bodyPr>
          <a:lstStyle/>
          <a:p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คือ ตัวบงชี้ความสำคัญของ 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ISR 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 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section 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สามารถบอกลำดับการทำงานของ 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interrupt 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ได้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ยิ่งตัวเลขน้อยยิ่งสำคัญมากกว่า หรือ สูงกว่า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th-TH" sz="4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4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Priority of ISR or code section indicate order for interrupt.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(Lower number mean higher priority)</a:t>
            </a:r>
            <a:endParaRPr lang="th-TH" sz="4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552229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orange arrows&#10;&#10;Description automatically generated">
            <a:extLst>
              <a:ext uri="{FF2B5EF4-FFF2-40B4-BE49-F238E27FC236}">
                <a16:creationId xmlns:a16="http://schemas.microsoft.com/office/drawing/2014/main" id="{67EC4AE3-E016-812F-DFB5-36F6D1EE8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68" y="2203464"/>
            <a:ext cx="6298282" cy="34430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10B3CC-355E-C1EE-0C14-5B665E00812F}"/>
              </a:ext>
            </a:extLst>
          </p:cNvPr>
          <p:cNvSpPr txBox="1"/>
          <p:nvPr/>
        </p:nvSpPr>
        <p:spPr>
          <a:xfrm>
            <a:off x="5505652" y="2608447"/>
            <a:ext cx="1657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Preemption</a:t>
            </a:r>
            <a:endParaRPr lang="th-TH" sz="2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7843E5-A13F-8384-85EA-86506AC05F17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186991" y="2839280"/>
            <a:ext cx="1318661" cy="1541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EEF028-4257-99B8-EEEC-B039B9BF1AF4}"/>
              </a:ext>
            </a:extLst>
          </p:cNvPr>
          <p:cNvSpPr txBox="1"/>
          <p:nvPr/>
        </p:nvSpPr>
        <p:spPr>
          <a:xfrm>
            <a:off x="485329" y="932691"/>
            <a:ext cx="112213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Preemption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คือ การออกจาก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task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 งานเดิม เพื่อไปทำงานใน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task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ใหม่ หรือ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section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ที่กำหนดไว้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9BCF19-AF7D-41E6-06AE-3A2F4DB3DDD1}"/>
              </a:ext>
            </a:extLst>
          </p:cNvPr>
          <p:cNvSpPr txBox="1"/>
          <p:nvPr/>
        </p:nvSpPr>
        <p:spPr>
          <a:xfrm>
            <a:off x="8191100" y="2362225"/>
            <a:ext cx="27528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Preempt (V.)</a:t>
            </a:r>
          </a:p>
          <a:p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Preemption (N.)</a:t>
            </a:r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908748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0A3AA-544B-B3ED-ABAF-D8862896F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</a:t>
            </a:r>
            <a:endParaRPr lang="th-T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5E000-5E72-B7B7-EE62-39CE06A8D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If current section has lower priority than incoming interrupt, the incoming will preempt otherwise it will preempt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once when incoming ISR finished.</a:t>
            </a:r>
          </a:p>
          <a:p>
            <a:endParaRPr lang="en-US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หาก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section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ปัจจุบัน มี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priority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ที่ต่ำกว่า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priority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ของ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interrupt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ที่เข้ามา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interrupt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ที่เข้ามา จะได้สิทธิ์ในการทำงาน แต่หาก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section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ปัจจุบัน มี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priority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ที่สูงกว่า ระบบจะรอให้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ISR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จบก่อนจึงให้สิทธิ์ทำงาน 1 ครั้ง</a:t>
            </a:r>
          </a:p>
        </p:txBody>
      </p:sp>
    </p:spTree>
    <p:extLst>
      <p:ext uri="{BB962C8B-B14F-4D97-AF65-F5344CB8AC3E}">
        <p14:creationId xmlns:p14="http://schemas.microsoft.com/office/powerpoint/2010/main" val="15581240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0A3AA-544B-B3ED-ABAF-D8862896F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</a:t>
            </a:r>
            <a:endParaRPr lang="th-TH" dirty="0"/>
          </a:p>
        </p:txBody>
      </p:sp>
      <p:pic>
        <p:nvPicPr>
          <p:cNvPr id="5" name="Content Placeholder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64D940C-8122-C98B-D057-1F0031D833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09893"/>
            <a:ext cx="5835314" cy="421765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489EB3-51B2-71DB-C6C7-7CAC1CF65073}"/>
              </a:ext>
            </a:extLst>
          </p:cNvPr>
          <p:cNvSpPr txBox="1"/>
          <p:nvPr/>
        </p:nvSpPr>
        <p:spPr>
          <a:xfrm>
            <a:off x="6460955" y="2300438"/>
            <a:ext cx="411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Priority (EXTI) &gt; Priority (TIM)  </a:t>
            </a:r>
            <a:endParaRPr lang="th-TH" sz="2400" dirty="0"/>
          </a:p>
        </p:txBody>
      </p:sp>
    </p:spTree>
    <p:extLst>
      <p:ext uri="{BB962C8B-B14F-4D97-AF65-F5344CB8AC3E}">
        <p14:creationId xmlns:p14="http://schemas.microsoft.com/office/powerpoint/2010/main" val="38639729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0A3AA-544B-B3ED-ABAF-D8862896F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</a:t>
            </a:r>
            <a:endParaRPr lang="th-TH" dirty="0"/>
          </a:p>
        </p:txBody>
      </p:sp>
      <p:pic>
        <p:nvPicPr>
          <p:cNvPr id="7" name="Content Placeholder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163318D-97C9-CF54-7428-F484E02166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644" y="2029143"/>
            <a:ext cx="5061415" cy="402272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3355A1-4E96-5B6A-1B4B-624B2E48DB01}"/>
              </a:ext>
            </a:extLst>
          </p:cNvPr>
          <p:cNvSpPr txBox="1"/>
          <p:nvPr/>
        </p:nvSpPr>
        <p:spPr>
          <a:xfrm>
            <a:off x="6693147" y="3313670"/>
            <a:ext cx="411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Priority (EXTI) &lt; Priority (TIM)  </a:t>
            </a:r>
            <a:endParaRPr lang="th-TH" sz="2400" dirty="0"/>
          </a:p>
        </p:txBody>
      </p:sp>
    </p:spTree>
    <p:extLst>
      <p:ext uri="{BB962C8B-B14F-4D97-AF65-F5344CB8AC3E}">
        <p14:creationId xmlns:p14="http://schemas.microsoft.com/office/powerpoint/2010/main" val="2364488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754AD14-36D0-7958-62F4-1C74F88C5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42" y="260861"/>
            <a:ext cx="10402432" cy="574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9973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F48D9-4835-D43C-9FB2-BB6315436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4 Priority</a:t>
            </a:r>
            <a:endParaRPr lang="th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29DCB9-28C4-B17F-AAE7-2B61EC558F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9078" y="2014036"/>
            <a:ext cx="6153150" cy="359092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30BB26-474F-0157-90D5-307078CD1F3B}"/>
              </a:ext>
            </a:extLst>
          </p:cNvPr>
          <p:cNvSpPr txBox="1"/>
          <p:nvPr/>
        </p:nvSpPr>
        <p:spPr>
          <a:xfrm>
            <a:off x="9873050" y="5604961"/>
            <a:ext cx="2067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1.Set main Clock to 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64 MHz</a:t>
            </a:r>
            <a:endParaRPr lang="th-TH" b="1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ACF53F-44DB-7845-EE3E-9971630D055F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8893743" y="5303520"/>
            <a:ext cx="979307" cy="62460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F9A76A1-08F5-25DD-04B9-906852A5A21A}"/>
              </a:ext>
            </a:extLst>
          </p:cNvPr>
          <p:cNvSpPr txBox="1"/>
          <p:nvPr/>
        </p:nvSpPr>
        <p:spPr>
          <a:xfrm>
            <a:off x="9494629" y="2921168"/>
            <a:ext cx="2339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2.Resolve Clock source</a:t>
            </a:r>
            <a:endParaRPr lang="th-TH" b="1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2784C-205F-2BA5-63F2-45CDCDD42962}"/>
              </a:ext>
            </a:extLst>
          </p:cNvPr>
          <p:cNvSpPr/>
          <p:nvPr/>
        </p:nvSpPr>
        <p:spPr>
          <a:xfrm>
            <a:off x="5197642" y="2425566"/>
            <a:ext cx="1645920" cy="365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0EA70BF-62F9-4740-4A68-915215243AFF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6843562" y="2608446"/>
            <a:ext cx="2651067" cy="4973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0AAD8AC-3C16-4C70-D674-7E70EA6BEC92}"/>
              </a:ext>
            </a:extLst>
          </p:cNvPr>
          <p:cNvCxnSpPr/>
          <p:nvPr/>
        </p:nvCxnSpPr>
        <p:spPr>
          <a:xfrm>
            <a:off x="3580599" y="2319688"/>
            <a:ext cx="166517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1872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719E181-520D-72BE-82AE-A2D97F27F5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748"/>
          <a:stretch/>
        </p:blipFill>
        <p:spPr>
          <a:xfrm>
            <a:off x="6688012" y="1951061"/>
            <a:ext cx="5043638" cy="29432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E8E58C-CF8F-D753-CCF2-044CFBA0C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4 Priority TIM config</a:t>
            </a:r>
            <a:endParaRPr lang="th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71668F-CA4F-7A06-00A6-28BA72809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20142"/>
          <a:stretch/>
        </p:blipFill>
        <p:spPr>
          <a:xfrm>
            <a:off x="858194" y="1932891"/>
            <a:ext cx="5677360" cy="4022725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2ACB225-1788-E6A3-D377-68281FF80AF7}"/>
              </a:ext>
            </a:extLst>
          </p:cNvPr>
          <p:cNvSpPr/>
          <p:nvPr/>
        </p:nvSpPr>
        <p:spPr>
          <a:xfrm>
            <a:off x="1010652" y="4543125"/>
            <a:ext cx="721894" cy="35613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0286C1-5D90-632C-997A-8353CE2ECBAD}"/>
              </a:ext>
            </a:extLst>
          </p:cNvPr>
          <p:cNvSpPr/>
          <p:nvPr/>
        </p:nvSpPr>
        <p:spPr>
          <a:xfrm>
            <a:off x="3821229" y="3303870"/>
            <a:ext cx="1020278" cy="35613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E415E7-CFDF-3888-7A11-F97DD5AC5AF1}"/>
              </a:ext>
            </a:extLst>
          </p:cNvPr>
          <p:cNvSpPr/>
          <p:nvPr/>
        </p:nvSpPr>
        <p:spPr>
          <a:xfrm>
            <a:off x="3365633" y="4959962"/>
            <a:ext cx="2951747" cy="7263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80F4B2-08F3-3CB1-0E95-3326B6176636}"/>
              </a:ext>
            </a:extLst>
          </p:cNvPr>
          <p:cNvSpPr/>
          <p:nvPr/>
        </p:nvSpPr>
        <p:spPr>
          <a:xfrm>
            <a:off x="6718016" y="4375083"/>
            <a:ext cx="3531344" cy="3593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1DE5F4-F62B-93B0-DF7C-35006F7314C3}"/>
              </a:ext>
            </a:extLst>
          </p:cNvPr>
          <p:cNvSpPr txBox="1"/>
          <p:nvPr/>
        </p:nvSpPr>
        <p:spPr>
          <a:xfrm>
            <a:off x="420304" y="3053342"/>
            <a:ext cx="281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1.Enable TIM 2 Clock source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89AAD3-F858-69F1-7EB4-2854E9F24031}"/>
              </a:ext>
            </a:extLst>
          </p:cNvPr>
          <p:cNvSpPr txBox="1"/>
          <p:nvPr/>
        </p:nvSpPr>
        <p:spPr>
          <a:xfrm>
            <a:off x="481264" y="5980496"/>
            <a:ext cx="2145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2.Set Period to 0.1Hz</a:t>
            </a:r>
            <a:endParaRPr lang="th-TH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145A3B-1297-8879-53AA-25F096365201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2626338" y="5323148"/>
            <a:ext cx="739295" cy="8420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11C03AD-EE9E-3846-AB6E-173A1C60E105}"/>
              </a:ext>
            </a:extLst>
          </p:cNvPr>
          <p:cNvCxnSpPr>
            <a:cxnSpLocks/>
          </p:cNvCxnSpPr>
          <p:nvPr/>
        </p:nvCxnSpPr>
        <p:spPr>
          <a:xfrm>
            <a:off x="9532373" y="4204725"/>
            <a:ext cx="10153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C7A0CDB-B543-9E23-E882-C553C8D9D512}"/>
              </a:ext>
            </a:extLst>
          </p:cNvPr>
          <p:cNvSpPr txBox="1"/>
          <p:nvPr/>
        </p:nvSpPr>
        <p:spPr>
          <a:xfrm>
            <a:off x="7536569" y="5061433"/>
            <a:ext cx="1894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3.Enable Interrupt</a:t>
            </a:r>
            <a:endParaRPr lang="th-TH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701294D-A3CE-020F-0CE9-D3540912DE93}"/>
              </a:ext>
            </a:extLst>
          </p:cNvPr>
          <p:cNvCxnSpPr>
            <a:cxnSpLocks/>
            <a:stCxn id="14" idx="0"/>
            <a:endCxn id="7" idx="2"/>
          </p:cNvCxnSpPr>
          <p:nvPr/>
        </p:nvCxnSpPr>
        <p:spPr>
          <a:xfrm flipV="1">
            <a:off x="8483688" y="4734427"/>
            <a:ext cx="0" cy="3270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1685505-D50B-F9A4-0600-CFB608474C0A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>
            <a:off x="3233703" y="3238008"/>
            <a:ext cx="587526" cy="2439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7793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9AAA5-4712-6D50-39BF-10BC0B511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4 Priority GPIO Config</a:t>
            </a:r>
            <a:endParaRPr lang="th-TH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24B4838-656C-619A-808F-671E74763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858" y="1882478"/>
            <a:ext cx="3938075" cy="4291987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3F0F4A-3D82-FC91-DC29-9F88577974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479"/>
          <a:stretch/>
        </p:blipFill>
        <p:spPr>
          <a:xfrm>
            <a:off x="6024704" y="1892181"/>
            <a:ext cx="5212457" cy="323234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F7A8959-75FC-94BB-233A-C37BBFE8EA70}"/>
              </a:ext>
            </a:extLst>
          </p:cNvPr>
          <p:cNvSpPr txBox="1"/>
          <p:nvPr/>
        </p:nvSpPr>
        <p:spPr>
          <a:xfrm>
            <a:off x="233776" y="5029868"/>
            <a:ext cx="230422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1.Set pin as GPIO_EXTI</a:t>
            </a:r>
            <a:endParaRPr lang="th-TH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10F50D-1CC1-C4B0-228F-DD49222CBD44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2537997" y="4690363"/>
            <a:ext cx="648823" cy="52417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679C58F-5627-1FA5-D209-4951B461767A}"/>
              </a:ext>
            </a:extLst>
          </p:cNvPr>
          <p:cNvSpPr txBox="1"/>
          <p:nvPr/>
        </p:nvSpPr>
        <p:spPr>
          <a:xfrm>
            <a:off x="5039657" y="4709670"/>
            <a:ext cx="248170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2.Set set interrupt mode</a:t>
            </a:r>
            <a:endParaRPr lang="th-TH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91F8B2C-FDC3-4069-576C-B529A3172325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7521362" y="4303737"/>
            <a:ext cx="1206179" cy="59059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91BBA2-E4F1-39B5-7AAF-54C34CC3D7A0}"/>
              </a:ext>
            </a:extLst>
          </p:cNvPr>
          <p:cNvCxnSpPr/>
          <p:nvPr/>
        </p:nvCxnSpPr>
        <p:spPr>
          <a:xfrm>
            <a:off x="6310267" y="2145678"/>
            <a:ext cx="27160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285E68-3255-8192-4E6D-5414E404B201}"/>
              </a:ext>
            </a:extLst>
          </p:cNvPr>
          <p:cNvCxnSpPr>
            <a:cxnSpLocks/>
          </p:cNvCxnSpPr>
          <p:nvPr/>
        </p:nvCxnSpPr>
        <p:spPr>
          <a:xfrm>
            <a:off x="7693938" y="2805074"/>
            <a:ext cx="332412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15889E70-D467-FF97-00FD-BBAA0B7D97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704" y="5341271"/>
            <a:ext cx="5257800" cy="94297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993C5B2-CE5B-A458-7FEB-F973A0045F58}"/>
              </a:ext>
            </a:extLst>
          </p:cNvPr>
          <p:cNvSpPr txBox="1"/>
          <p:nvPr/>
        </p:nvSpPr>
        <p:spPr>
          <a:xfrm>
            <a:off x="5537596" y="5989799"/>
            <a:ext cx="270997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3.Enable External interrupt</a:t>
            </a:r>
            <a:endParaRPr lang="th-TH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AFC6A2B-F044-DC3E-A3E3-34A090C6EC31}"/>
              </a:ext>
            </a:extLst>
          </p:cNvPr>
          <p:cNvCxnSpPr>
            <a:cxnSpLocks/>
          </p:cNvCxnSpPr>
          <p:nvPr/>
        </p:nvCxnSpPr>
        <p:spPr>
          <a:xfrm flipV="1">
            <a:off x="8247569" y="5911913"/>
            <a:ext cx="985047" cy="26255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4603B66-C172-0632-BDDD-2880F2746BCD}"/>
              </a:ext>
            </a:extLst>
          </p:cNvPr>
          <p:cNvCxnSpPr>
            <a:cxnSpLocks/>
          </p:cNvCxnSpPr>
          <p:nvPr/>
        </p:nvCxnSpPr>
        <p:spPr>
          <a:xfrm>
            <a:off x="8825621" y="5629753"/>
            <a:ext cx="68957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5474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9">
            <a:extLst>
              <a:ext uri="{FF2B5EF4-FFF2-40B4-BE49-F238E27FC236}">
                <a16:creationId xmlns:a16="http://schemas.microsoft.com/office/drawing/2014/main" id="{AA6C38EE-9B3B-ADE4-890C-0FD39B42E9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2939" y="2150094"/>
            <a:ext cx="9382125" cy="34385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1F48D9-4835-D43C-9FB2-BB6315436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4 USART2 Config</a:t>
            </a:r>
            <a:endParaRPr lang="th-TH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710043-3430-4C68-19B0-23A207626306}"/>
              </a:ext>
            </a:extLst>
          </p:cNvPr>
          <p:cNvSpPr/>
          <p:nvPr/>
        </p:nvSpPr>
        <p:spPr>
          <a:xfrm>
            <a:off x="8382001" y="2963020"/>
            <a:ext cx="804603" cy="35613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5EF289-A53B-69CB-97EA-CB3D010D133C}"/>
              </a:ext>
            </a:extLst>
          </p:cNvPr>
          <p:cNvSpPr txBox="1"/>
          <p:nvPr/>
        </p:nvSpPr>
        <p:spPr>
          <a:xfrm>
            <a:off x="7837183" y="3966665"/>
            <a:ext cx="1894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1.Enable Interrupt</a:t>
            </a:r>
            <a:endParaRPr lang="th-TH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82FEA7-1E2F-A339-407D-64609721DBC0}"/>
              </a:ext>
            </a:extLst>
          </p:cNvPr>
          <p:cNvCxnSpPr/>
          <p:nvPr/>
        </p:nvCxnSpPr>
        <p:spPr>
          <a:xfrm flipV="1">
            <a:off x="8813177" y="3338405"/>
            <a:ext cx="0" cy="6175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C4929DB-0FFB-4671-506F-7BC65816AE0B}"/>
              </a:ext>
            </a:extLst>
          </p:cNvPr>
          <p:cNvSpPr/>
          <p:nvPr/>
        </p:nvSpPr>
        <p:spPr>
          <a:xfrm>
            <a:off x="1520090" y="4899259"/>
            <a:ext cx="857350" cy="35613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67DBC06-51C9-1058-B2F7-90C19D7B3A58}"/>
              </a:ext>
            </a:extLst>
          </p:cNvPr>
          <p:cNvCxnSpPr/>
          <p:nvPr/>
        </p:nvCxnSpPr>
        <p:spPr>
          <a:xfrm>
            <a:off x="6551694" y="2608446"/>
            <a:ext cx="113889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4087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E3E23-2226-62BD-58EA-16350FC44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4 Priority Config</a:t>
            </a:r>
            <a:endParaRPr lang="th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1281A4-3CD9-C8A4-26D0-7679358CE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261" y="1913640"/>
            <a:ext cx="7888182" cy="402272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FA2585-DAD1-627A-8838-8AFA35040A33}"/>
              </a:ext>
            </a:extLst>
          </p:cNvPr>
          <p:cNvSpPr/>
          <p:nvPr/>
        </p:nvSpPr>
        <p:spPr>
          <a:xfrm>
            <a:off x="2502568" y="5342022"/>
            <a:ext cx="4427621" cy="4235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E58404-71DD-1E61-258E-0B4E984822C4}"/>
              </a:ext>
            </a:extLst>
          </p:cNvPr>
          <p:cNvSpPr txBox="1"/>
          <p:nvPr/>
        </p:nvSpPr>
        <p:spPr>
          <a:xfrm>
            <a:off x="2868982" y="6011645"/>
            <a:ext cx="369479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1.Set EXTI and TIM2 interrupt priority</a:t>
            </a:r>
            <a:endParaRPr lang="th-TH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064A9F-CD27-BAE1-D28A-F6FF3F782161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V="1">
            <a:off x="4716379" y="5765533"/>
            <a:ext cx="0" cy="24611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CF03C98-4A6B-08F5-6456-B0549AC29AF6}"/>
              </a:ext>
            </a:extLst>
          </p:cNvPr>
          <p:cNvSpPr txBox="1"/>
          <p:nvPr/>
        </p:nvSpPr>
        <p:spPr>
          <a:xfrm>
            <a:off x="8537612" y="2029143"/>
            <a:ext cx="33810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*TIM2 has priority higher than EXTI</a:t>
            </a: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TIM2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priority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สูงกว่า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EXTI</a:t>
            </a:r>
            <a:endParaRPr lang="th-TH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88ADEE-0793-6094-CCBE-E665F521F551}"/>
              </a:ext>
            </a:extLst>
          </p:cNvPr>
          <p:cNvSpPr txBox="1"/>
          <p:nvPr/>
        </p:nvSpPr>
        <p:spPr>
          <a:xfrm>
            <a:off x="8537612" y="3429000"/>
            <a:ext cx="36543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*system tick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มี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priority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เป็น 0</a:t>
            </a:r>
          </a:p>
          <a:p>
            <a:endParaRPr lang="th-TH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*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main function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priority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ต่ำที่สุด (สามารถถูก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preempt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ได้จากทุกคน)</a:t>
            </a:r>
          </a:p>
          <a:p>
            <a:endParaRPr lang="th-TH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210300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DA2EF-F058-A675-6B2C-AA8D27A14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</a:t>
            </a:r>
            <a:endParaRPr lang="th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CCE1B9-1B7D-9177-890D-C3411F1776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6139" y="3323721"/>
            <a:ext cx="4524375" cy="280035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D3A826-4301-217D-DDD6-E7742B37118E}"/>
              </a:ext>
            </a:extLst>
          </p:cNvPr>
          <p:cNvSpPr txBox="1"/>
          <p:nvPr/>
        </p:nvSpPr>
        <p:spPr>
          <a:xfrm>
            <a:off x="6436661" y="2832834"/>
            <a:ext cx="50292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/* USER CODE BEGIN 4 */</a:t>
            </a:r>
            <a:endParaRPr lang="en-US" sz="10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HAL_TIM_PeriodElapsedCallback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503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TIM_HandleTypeDef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sz="1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htim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out_string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[20] = </a:t>
            </a:r>
            <a:r>
              <a:rPr lang="en-US" sz="10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"haruhi1\r\n"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htim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== &amp;htim2){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=0;i&lt;5;i++){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HAL_UART_Transmit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(&amp;huart2, </a:t>
            </a:r>
            <a:r>
              <a:rPr lang="en-US" sz="1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out_string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9,1000);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out_string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[6]++;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HAL_Delay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(1000);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10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HAL_GPIO_EXTI_Rising_Callback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503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uint16_t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GPIO_Pin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GPIO_Pin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== GPIO_PIN_13)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u="sng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HAL_UART_Transmit</a:t>
            </a:r>
            <a:r>
              <a:rPr lang="en-US" sz="100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(&amp;huart2, </a:t>
            </a:r>
            <a:r>
              <a:rPr lang="en-US" sz="1000" u="sng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"Somsin\r\n"</a:t>
            </a:r>
            <a:r>
              <a:rPr lang="en-US" sz="100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8,1000);</a:t>
            </a:r>
            <a:endParaRPr lang="en-US" sz="10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/* USER CODE END 4 */</a:t>
            </a:r>
            <a:endParaRPr lang="en-US" sz="10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41D6A-0F65-E868-28F8-BED4A598D2ED}"/>
              </a:ext>
            </a:extLst>
          </p:cNvPr>
          <p:cNvSpPr txBox="1"/>
          <p:nvPr/>
        </p:nvSpPr>
        <p:spPr>
          <a:xfrm>
            <a:off x="6436661" y="1980202"/>
            <a:ext cx="304719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/* USER CODE BEGIN 2 */</a:t>
            </a:r>
            <a:endParaRPr lang="en-US" sz="11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HAL_TIM_Base_Start_IT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(&amp;htim2);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/* USER CODE END 2 */</a:t>
            </a:r>
            <a:endParaRPr lang="en-US" sz="11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1CDD99-D57E-20AA-AF9A-55FC6A986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39" y="1868902"/>
            <a:ext cx="32956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3022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D8CBA-55D0-B9A6-CE57-191AE1651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4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0C520-4480-8C27-81D7-BAFE1D9C2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TIM ISR -&gt; interrupt every 10 sec do 5 sec job (print Haruhi1 - 5)</a:t>
            </a:r>
          </a:p>
          <a:p>
            <a:pPr marL="0" indent="0">
              <a:buNone/>
            </a:pPr>
            <a:r>
              <a:rPr lang="en-US" dirty="0"/>
              <a:t>EXTI ISR -&gt; print Somsin, interrupt every time button release.</a:t>
            </a:r>
            <a:endParaRPr lang="th-TH" dirty="0"/>
          </a:p>
          <a:p>
            <a:pPr marL="0" indent="0">
              <a:buNone/>
            </a:pPr>
            <a:endParaRPr lang="th-TH" dirty="0"/>
          </a:p>
        </p:txBody>
      </p:sp>
      <p:pic>
        <p:nvPicPr>
          <p:cNvPr id="7" name="Picture 6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152CEC10-E102-BF36-54B0-371CB68E6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114" y="2730368"/>
            <a:ext cx="10005566" cy="351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2462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D8CBA-55D0-B9A6-CE57-191AE1651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4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0C520-4480-8C27-81D7-BAFE1D9C2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315627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TIM ISR -&gt; interrupt every 10 sec do 5 sec job (print Haruhi1 - 5)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EXTI ISR -&gt; print Somsin, interrupt every time button release.</a:t>
            </a:r>
            <a:endParaRPr lang="th-TH" sz="2400" dirty="0"/>
          </a:p>
          <a:p>
            <a:pPr marL="0" indent="0">
              <a:buNone/>
            </a:pPr>
            <a:endParaRPr lang="th-TH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43DE11-40A3-4EC8-448B-805E9593E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2288" y="2035923"/>
            <a:ext cx="1772432" cy="3910173"/>
          </a:xfrm>
          <a:prstGeom prst="rect">
            <a:avLst/>
          </a:prstGeom>
        </p:spPr>
      </p:pic>
      <p:pic>
        <p:nvPicPr>
          <p:cNvPr id="7" name="Picture 6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B9753D49-AA0B-32A9-7234-EB26C3519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251" y="286603"/>
            <a:ext cx="3409745" cy="119834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94B4670-7EA0-7679-D8FC-8C47793E2029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7636469" y="2300438"/>
            <a:ext cx="247509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9DF60A6-D24F-16CD-C264-DA2081B46B77}"/>
              </a:ext>
            </a:extLst>
          </p:cNvPr>
          <p:cNvSpPr txBox="1"/>
          <p:nvPr/>
        </p:nvSpPr>
        <p:spPr>
          <a:xfrm>
            <a:off x="6154204" y="211577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EXTI interrupt</a:t>
            </a:r>
            <a:endParaRPr lang="th-TH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7652F67-0474-0A22-1132-DF8AA908C4E4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636469" y="2300438"/>
            <a:ext cx="2696471" cy="654518"/>
          </a:xfrm>
          <a:prstGeom prst="bentConnector3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46237151-503F-5179-94F7-947C799B0F90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636469" y="2300438"/>
            <a:ext cx="2696471" cy="1944303"/>
          </a:xfrm>
          <a:prstGeom prst="bentConnector3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56E533F-0F06-D307-924F-8B86584EB0C5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636469" y="2300438"/>
            <a:ext cx="2696471" cy="2127183"/>
          </a:xfrm>
          <a:prstGeom prst="bentConnector3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4B1411D8-4BEE-21DC-61DD-086B89DAEE37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636469" y="2300438"/>
            <a:ext cx="2696471" cy="2582778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E9C9CDA-5D00-7AB1-D1F3-13ABFF660149}"/>
              </a:ext>
            </a:extLst>
          </p:cNvPr>
          <p:cNvCxnSpPr/>
          <p:nvPr/>
        </p:nvCxnSpPr>
        <p:spPr>
          <a:xfrm flipH="1">
            <a:off x="8961775" y="5351646"/>
            <a:ext cx="137116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B0300C3-15E1-726A-9C04-8BEB36F1F826}"/>
              </a:ext>
            </a:extLst>
          </p:cNvPr>
          <p:cNvCxnSpPr/>
          <p:nvPr/>
        </p:nvCxnSpPr>
        <p:spPr>
          <a:xfrm flipV="1">
            <a:off x="8984704" y="4427621"/>
            <a:ext cx="0" cy="91440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519CC9D-AF3F-533B-AAF0-F4F5901810C8}"/>
              </a:ext>
            </a:extLst>
          </p:cNvPr>
          <p:cNvSpPr txBox="1"/>
          <p:nvPr/>
        </p:nvSpPr>
        <p:spPr>
          <a:xfrm>
            <a:off x="6143181" y="3614633"/>
            <a:ext cx="1446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 interrupt</a:t>
            </a:r>
            <a:endParaRPr lang="th-TH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B06CA28-1698-65C6-C9C3-73D000D394AD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7590180" y="3799299"/>
            <a:ext cx="263688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851C7270-11BD-055A-F063-A14ED9022488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7590180" y="2522000"/>
            <a:ext cx="2636882" cy="1277299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584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B90449F-3BC2-20F1-06C7-58E034B1D0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972" y="1875490"/>
            <a:ext cx="8011787" cy="402272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FE3E23-2226-62BD-58EA-16350FC44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4 Priority Config</a:t>
            </a:r>
            <a:endParaRPr lang="th-T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FA2585-DAD1-627A-8838-8AFA35040A33}"/>
              </a:ext>
            </a:extLst>
          </p:cNvPr>
          <p:cNvSpPr/>
          <p:nvPr/>
        </p:nvSpPr>
        <p:spPr>
          <a:xfrm>
            <a:off x="2502568" y="5265019"/>
            <a:ext cx="4918510" cy="5005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E58404-71DD-1E61-258E-0B4E984822C4}"/>
              </a:ext>
            </a:extLst>
          </p:cNvPr>
          <p:cNvSpPr txBox="1"/>
          <p:nvPr/>
        </p:nvSpPr>
        <p:spPr>
          <a:xfrm>
            <a:off x="4087641" y="6036345"/>
            <a:ext cx="1748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Try swap priority</a:t>
            </a:r>
            <a:endParaRPr lang="th-TH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064A9F-CD27-BAE1-D28A-F6FF3F782161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4961823" y="5765534"/>
            <a:ext cx="0" cy="2708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CF03C98-4A6B-08F5-6456-B0549AC29AF6}"/>
              </a:ext>
            </a:extLst>
          </p:cNvPr>
          <p:cNvSpPr txBox="1"/>
          <p:nvPr/>
        </p:nvSpPr>
        <p:spPr>
          <a:xfrm>
            <a:off x="8537612" y="2029143"/>
            <a:ext cx="33393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*TIM2 has priority lower than EXTI</a:t>
            </a: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TIM2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priority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ต่ำกว่า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EXTI</a:t>
            </a:r>
            <a:endParaRPr lang="th-TH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544278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D8CBA-55D0-B9A6-CE57-191AE1651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4</a:t>
            </a:r>
            <a:endParaRPr lang="th-TH" dirty="0"/>
          </a:p>
        </p:txBody>
      </p:sp>
      <p:pic>
        <p:nvPicPr>
          <p:cNvPr id="9" name="Content Placeholder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C5B70CB7-481B-91AA-DADC-B0394D9C8C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45" y="2376271"/>
            <a:ext cx="10655481" cy="320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861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C878E-A63B-E11A-F1CD-CA3E40914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Polling method (Synchronous method)</a:t>
            </a:r>
            <a:endParaRPr lang="th-TH" sz="6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F71A4-71C9-0C33-EC6F-B0C2038A2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IO toggle program (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กดปุ่มแล้วไฟติด ปล่อยปุ่มแล้วไฟดับ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th-TH" sz="4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เขียนอย่างไร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? Polling method</a:t>
            </a:r>
            <a:endParaRPr lang="th-TH" sz="4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4A3705-6036-AA47-3CD9-B89CC8C54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832" y="3695634"/>
            <a:ext cx="7265947" cy="10542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0EC5A8-0B33-97B6-162C-956EBE49F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3227" y="2382944"/>
            <a:ext cx="2828925" cy="34861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150AF6-5F7C-3BCC-A6DA-C5705C2E9268}"/>
              </a:ext>
            </a:extLst>
          </p:cNvPr>
          <p:cNvSpPr txBox="1"/>
          <p:nvPr/>
        </p:nvSpPr>
        <p:spPr>
          <a:xfrm>
            <a:off x="1097280" y="5331137"/>
            <a:ext cx="2584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ผลลัพธ์เป็นอย่างไร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?</a:t>
            </a:r>
            <a:endParaRPr lang="th-TH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121727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D8CBA-55D0-B9A6-CE57-191AE1651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4</a:t>
            </a:r>
            <a:endParaRPr lang="th-TH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D216864-1427-61C4-7F6F-E7C43DC614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7049" y="2160222"/>
            <a:ext cx="2221447" cy="380149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37D12C-A71D-5382-7C77-ED3AFC9FAD81}"/>
              </a:ext>
            </a:extLst>
          </p:cNvPr>
          <p:cNvSpPr txBox="1"/>
          <p:nvPr/>
        </p:nvSpPr>
        <p:spPr>
          <a:xfrm>
            <a:off x="3586097" y="2260152"/>
            <a:ext cx="148226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EXTI interrupt</a:t>
            </a:r>
            <a:endParaRPr lang="th-T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7F4EE3-6158-A171-0629-DBB9AC07C9C8}"/>
              </a:ext>
            </a:extLst>
          </p:cNvPr>
          <p:cNvSpPr txBox="1"/>
          <p:nvPr/>
        </p:nvSpPr>
        <p:spPr>
          <a:xfrm>
            <a:off x="3621363" y="2729105"/>
            <a:ext cx="1446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 interrupt</a:t>
            </a:r>
            <a:endParaRPr lang="th-TH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ECDD715-7753-71D3-B542-D5FAE689F2C9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5068362" y="2444818"/>
            <a:ext cx="1149559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EA94FE4-0C2B-325B-11D1-11837A513589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068362" y="2444818"/>
            <a:ext cx="3103487" cy="2497038"/>
          </a:xfrm>
          <a:prstGeom prst="bentConnector3">
            <a:avLst>
              <a:gd name="adj1" fmla="val 46899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80D134F2-9887-974D-817B-275218634285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068362" y="2444818"/>
            <a:ext cx="3180489" cy="1501540"/>
          </a:xfrm>
          <a:prstGeom prst="bentConnector3">
            <a:avLst>
              <a:gd name="adj1" fmla="val 45763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A5F4164F-7EB4-A861-20AA-BD5216634E11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068362" y="2444818"/>
            <a:ext cx="3180489" cy="269506"/>
          </a:xfrm>
          <a:prstGeom prst="bentConnector3">
            <a:avLst>
              <a:gd name="adj1" fmla="val 45763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E6EC20B-6052-AB0E-DA02-F9118FB60A6F}"/>
              </a:ext>
            </a:extLst>
          </p:cNvPr>
          <p:cNvCxnSpPr>
            <a:stCxn id="7" idx="3"/>
          </p:cNvCxnSpPr>
          <p:nvPr/>
        </p:nvCxnSpPr>
        <p:spPr>
          <a:xfrm>
            <a:off x="5068362" y="2444818"/>
            <a:ext cx="3180489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6FA5DA45-B5B8-D0F1-BBD9-19C78A2F008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068362" y="2444818"/>
            <a:ext cx="3103487" cy="2983830"/>
          </a:xfrm>
          <a:prstGeom prst="bentConnector3">
            <a:avLst>
              <a:gd name="adj1" fmla="val 46899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2F6F36E-93BC-B8E7-FDA1-ACB15A7575E6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068362" y="2913771"/>
            <a:ext cx="318048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8494489F-E159-52F2-8431-37E759045000}"/>
              </a:ext>
            </a:extLst>
          </p:cNvPr>
          <p:cNvCxnSpPr>
            <a:stCxn id="8" idx="3"/>
          </p:cNvCxnSpPr>
          <p:nvPr/>
        </p:nvCxnSpPr>
        <p:spPr>
          <a:xfrm>
            <a:off x="5068362" y="2913771"/>
            <a:ext cx="3103487" cy="1484974"/>
          </a:xfrm>
          <a:prstGeom prst="bentConnector3">
            <a:avLst>
              <a:gd name="adj1" fmla="val 36044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6831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24D5F-5B98-4EC0-64EA-7FAB58305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Shortest ISR</a:t>
            </a:r>
            <a:endParaRPr lang="th-TH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2B2EF-BCFF-0C85-C61B-37C08A76E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เพื่อเลี่ยงปัญหา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interrupt collision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เราควรให้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code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ที่อยู่ในส่วนของ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ISR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สั้นที่สุดเท่าที่จะเป็นไปได้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ห้ามมี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delay)</a:t>
            </a:r>
            <a:endParaRPr lang="th-TH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th-TH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To avoid interrupt collision ISR should be as fast as possible code (mustn’t contain delay)</a:t>
            </a:r>
            <a:endParaRPr lang="th-TH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911571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86EE5-6BE5-3EAC-B173-BD286658B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problem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2B4AA-4141-4F32-64AA-C85EF5025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- race condition (using same register across task)</a:t>
            </a:r>
          </a:p>
          <a:p>
            <a:r>
              <a:rPr lang="en-US" sz="2400" dirty="0"/>
              <a:t>- multiple variable access (semaphore and mutex)</a:t>
            </a:r>
          </a:p>
          <a:p>
            <a:r>
              <a:rPr lang="en-US" sz="2400" dirty="0"/>
              <a:t>- scheduler</a:t>
            </a:r>
          </a:p>
          <a:p>
            <a:r>
              <a:rPr lang="en-US" sz="2400" dirty="0"/>
              <a:t>- etc.</a:t>
            </a:r>
            <a:endParaRPr lang="th-TH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BC08D1-4A54-82D4-B7F8-3AC200E158EE}"/>
              </a:ext>
            </a:extLst>
          </p:cNvPr>
          <p:cNvSpPr txBox="1"/>
          <p:nvPr/>
        </p:nvSpPr>
        <p:spPr>
          <a:xfrm>
            <a:off x="6602931" y="3429000"/>
            <a:ext cx="315052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/>
              <a:t>OS!</a:t>
            </a:r>
            <a:endParaRPr lang="th-TH" sz="13800" dirty="0"/>
          </a:p>
        </p:txBody>
      </p:sp>
      <p:pic>
        <p:nvPicPr>
          <p:cNvPr id="1026" name="Picture 2" descr="FreeRTOS · GitHub">
            <a:extLst>
              <a:ext uri="{FF2B5EF4-FFF2-40B4-BE49-F238E27FC236}">
                <a16:creationId xmlns:a16="http://schemas.microsoft.com/office/drawing/2014/main" id="{9D3DA686-2ACD-639C-F940-907EEA8A19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90" b="26270"/>
          <a:stretch/>
        </p:blipFill>
        <p:spPr bwMode="auto">
          <a:xfrm>
            <a:off x="9244665" y="2323547"/>
            <a:ext cx="1850055" cy="8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2168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F9AE2-41F1-CC94-7308-73EC5072D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14140-0E5E-323A-055B-EFB441234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สร้างโปรแกรมไฟกระพริบโดย</a:t>
            </a:r>
          </a:p>
          <a:p>
            <a:pPr>
              <a:buFontTx/>
              <a:buChar char="-"/>
            </a:pPr>
            <a:r>
              <a:rPr lang="th-TH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หากมีการกดปุ่ม 1 ครั้ง ให้ไฟกระพริบทั้งหมด 3 ครั้ง</a:t>
            </a:r>
          </a:p>
          <a:p>
            <a:pPr>
              <a:buFontTx/>
              <a:buChar char="-"/>
            </a:pPr>
            <a:r>
              <a:rPr lang="th-TH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การกระพริบ 1 ครั้ง จะต้องใช้เวลา </a:t>
            </a:r>
            <a:r>
              <a:rPr lang="en-US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th-TH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วินาที </a:t>
            </a:r>
            <a:r>
              <a:rPr lang="en-US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ติด 1 วินาที ดับ 1 วินาที</a:t>
            </a:r>
            <a:r>
              <a:rPr lang="en-US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th-TH" sz="32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buFontTx/>
              <a:buChar char="-"/>
            </a:pPr>
            <a:r>
              <a:rPr lang="th-TH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การกดปุ่มสามารถ </a:t>
            </a:r>
            <a:r>
              <a:rPr lang="en-US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stack </a:t>
            </a:r>
            <a:r>
              <a:rPr lang="th-TH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 (หากกดปุ่มในขณะที่ไฟยังกระพริบไม่ครบ 3 ครั้ง ให้เพิ่มการกระพริบเข้าไป 3 อีกครั้ง) (กดปุ่ม 2 ครั้งจะต้องเห็นไฟกระพริบ 6 ครั้ง ไม่ว่ากดตอนใหน</a:t>
            </a:r>
            <a:r>
              <a:rPr lang="en-US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, </a:t>
            </a:r>
            <a:r>
              <a:rPr lang="th-TH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กดปุ่ม </a:t>
            </a:r>
            <a:r>
              <a:rPr lang="en-US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9</a:t>
            </a:r>
            <a:r>
              <a:rPr lang="th-TH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ครั้งจะต้องเห็นไฟกระพริบ </a:t>
            </a:r>
            <a:r>
              <a:rPr lang="en-US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9</a:t>
            </a:r>
            <a:r>
              <a:rPr lang="th-TH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ครั้ง ไม่ว่ากดตอนใหน)</a:t>
            </a:r>
          </a:p>
        </p:txBody>
      </p:sp>
    </p:spTree>
    <p:extLst>
      <p:ext uri="{BB962C8B-B14F-4D97-AF65-F5344CB8AC3E}">
        <p14:creationId xmlns:p14="http://schemas.microsoft.com/office/powerpoint/2010/main" val="4260937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CE891-C094-C63D-505F-759569AC3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Polling Button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CA512-6DAF-C733-AA18-39394E112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CPU 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จะอ่านข้อมูลจาก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GPIO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เรื่อย ๆ แม้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Stage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logic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GPIO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จะเหมือนเดิมก็ตาม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91BBF7-CD3D-03D4-C04E-F00F3DD6C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3227" y="2382944"/>
            <a:ext cx="2828925" cy="3486150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4705C2A-9D55-70E9-37B8-B5A3C3C49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180" y="3548596"/>
            <a:ext cx="5948127" cy="189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93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0BBF79F-079E-6340-D21A-AC6D8453C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18" y="385478"/>
            <a:ext cx="11343992" cy="56468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916D2A-234E-3036-0713-53156906BF0B}"/>
              </a:ext>
            </a:extLst>
          </p:cNvPr>
          <p:cNvSpPr txBox="1"/>
          <p:nvPr/>
        </p:nvSpPr>
        <p:spPr>
          <a:xfrm>
            <a:off x="9631224" y="5739905"/>
            <a:ext cx="2329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Delay? Miss?</a:t>
            </a:r>
            <a:endParaRPr lang="th-TH" sz="3200" dirty="0"/>
          </a:p>
        </p:txBody>
      </p:sp>
    </p:spTree>
    <p:extLst>
      <p:ext uri="{BB962C8B-B14F-4D97-AF65-F5344CB8AC3E}">
        <p14:creationId xmlns:p14="http://schemas.microsoft.com/office/powerpoint/2010/main" val="1198596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259E0-3559-8AAA-8CEB-4BA658D8E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Polling method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349F1-379B-19A9-8545-E0CA03F55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034" y="1972483"/>
            <a:ext cx="10058400" cy="4023360"/>
          </a:xfrm>
        </p:spPr>
        <p:txBody>
          <a:bodyPr>
            <a:normAutofit/>
          </a:bodyPr>
          <a:lstStyle/>
          <a:p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 ความถี่ในการ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sampling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สม่ำเสมอ เช่น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Mouse</a:t>
            </a:r>
          </a:p>
          <a:p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ข้อมูลที่ต้องการเก็บสถิติอย่างสม่ำเสมอ</a:t>
            </a:r>
          </a:p>
          <a:p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 ข้อมูลที่ต้องการความถี่หรือ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sampling rate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คงที่ เพื่อนำไปวิเคราะห์ต่อ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(ADC)</a:t>
            </a:r>
            <a:endParaRPr lang="th-TH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14FE13-D017-C51A-EDE3-A9EAFEEDAA2E}"/>
              </a:ext>
            </a:extLst>
          </p:cNvPr>
          <p:cNvSpPr txBox="1"/>
          <p:nvPr/>
        </p:nvSpPr>
        <p:spPr>
          <a:xfrm>
            <a:off x="2625504" y="4327561"/>
            <a:ext cx="2009869" cy="156966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endParaRPr lang="en-US" sz="3200" dirty="0">
              <a:solidFill>
                <a:schemeClr val="tx1"/>
              </a:solidFill>
            </a:endParaRP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PC</a:t>
            </a:r>
          </a:p>
          <a:p>
            <a:endParaRPr lang="th-TH" sz="32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98173C-FDC5-AD9A-328D-92937921CED8}"/>
              </a:ext>
            </a:extLst>
          </p:cNvPr>
          <p:cNvSpPr txBox="1"/>
          <p:nvPr/>
        </p:nvSpPr>
        <p:spPr>
          <a:xfrm>
            <a:off x="6663381" y="4327560"/>
            <a:ext cx="1858677" cy="156966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endParaRPr lang="en-US" sz="3200" dirty="0">
              <a:solidFill>
                <a:schemeClr val="tx1"/>
              </a:solidFill>
            </a:endParaRP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Mouse</a:t>
            </a:r>
          </a:p>
          <a:p>
            <a:endParaRPr lang="th-TH" sz="32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2E50F69-2895-22B9-57AE-F545B06FF11B}"/>
              </a:ext>
            </a:extLst>
          </p:cNvPr>
          <p:cNvCxnSpPr>
            <a:cxnSpLocks/>
          </p:cNvCxnSpPr>
          <p:nvPr/>
        </p:nvCxnSpPr>
        <p:spPr>
          <a:xfrm>
            <a:off x="4635373" y="4499572"/>
            <a:ext cx="20280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2007C1E-EE5A-EFCB-1006-C7F956BF6B34}"/>
              </a:ext>
            </a:extLst>
          </p:cNvPr>
          <p:cNvCxnSpPr>
            <a:cxnSpLocks/>
          </p:cNvCxnSpPr>
          <p:nvPr/>
        </p:nvCxnSpPr>
        <p:spPr>
          <a:xfrm flipH="1">
            <a:off x="4635373" y="4753069"/>
            <a:ext cx="20280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665C8DF-3072-1E03-10B8-4861F91C1AAA}"/>
              </a:ext>
            </a:extLst>
          </p:cNvPr>
          <p:cNvSpPr txBox="1"/>
          <p:nvPr/>
        </p:nvSpPr>
        <p:spPr>
          <a:xfrm>
            <a:off x="4895206" y="4148346"/>
            <a:ext cx="1612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Request position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8A6CD3-5198-4491-7C01-CA3A739072DF}"/>
              </a:ext>
            </a:extLst>
          </p:cNvPr>
          <p:cNvSpPr txBox="1"/>
          <p:nvPr/>
        </p:nvSpPr>
        <p:spPr>
          <a:xfrm>
            <a:off x="4885702" y="4734696"/>
            <a:ext cx="1858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Response position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C5AB2F-8B8F-DF37-1ED4-86C26ECC6E3C}"/>
              </a:ext>
            </a:extLst>
          </p:cNvPr>
          <p:cNvCxnSpPr>
            <a:cxnSpLocks/>
          </p:cNvCxnSpPr>
          <p:nvPr/>
        </p:nvCxnSpPr>
        <p:spPr>
          <a:xfrm>
            <a:off x="4625869" y="5401507"/>
            <a:ext cx="20280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66A2DE2-B918-B5D7-1CB3-86640FCC8118}"/>
              </a:ext>
            </a:extLst>
          </p:cNvPr>
          <p:cNvCxnSpPr>
            <a:cxnSpLocks/>
          </p:cNvCxnSpPr>
          <p:nvPr/>
        </p:nvCxnSpPr>
        <p:spPr>
          <a:xfrm flipH="1">
            <a:off x="4625869" y="5655004"/>
            <a:ext cx="20280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557D369-F739-5064-0D7E-BD6DA7B7E44B}"/>
              </a:ext>
            </a:extLst>
          </p:cNvPr>
          <p:cNvSpPr txBox="1"/>
          <p:nvPr/>
        </p:nvSpPr>
        <p:spPr>
          <a:xfrm>
            <a:off x="4885702" y="5050281"/>
            <a:ext cx="1612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Request position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89727F-4094-611E-CA3F-41E83FF029DE}"/>
              </a:ext>
            </a:extLst>
          </p:cNvPr>
          <p:cNvSpPr txBox="1"/>
          <p:nvPr/>
        </p:nvSpPr>
        <p:spPr>
          <a:xfrm>
            <a:off x="4876198" y="5636631"/>
            <a:ext cx="1858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Response position</a:t>
            </a:r>
          </a:p>
        </p:txBody>
      </p:sp>
    </p:spTree>
    <p:extLst>
      <p:ext uri="{BB962C8B-B14F-4D97-AF65-F5344CB8AC3E}">
        <p14:creationId xmlns:p14="http://schemas.microsoft.com/office/powerpoint/2010/main" val="2436849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B4AD4-3FB2-4610-11AC-22A1AE961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Asynchronous method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4B1A4-56EB-789F-EC3B-E3D5CFFC7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Asynchronous method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คือการใช้ </a:t>
            </a:r>
            <a:r>
              <a:rPr lang="en-US" sz="32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signal</a:t>
            </a:r>
            <a:r>
              <a:rPr lang="th-TH" sz="32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(สัญญาณ)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 </a:t>
            </a:r>
            <a:r>
              <a:rPr lang="en-US" sz="32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event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จุดเริ่มต้องของการทำงาน โดยที่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peripheral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เป็นตัวเริ่มการสื่อสาร เช่น การกด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Keyboard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แล้ว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USB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ส่ง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interrupt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มายัง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PC</a:t>
            </a:r>
            <a:endParaRPr lang="th-TH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F9E8E5E-6521-2159-D03B-F873B966B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361" y="3144416"/>
            <a:ext cx="6125350" cy="25567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AD51D6-A94D-C46C-63C3-E5D01A853CEB}"/>
              </a:ext>
            </a:extLst>
          </p:cNvPr>
          <p:cNvSpPr txBox="1"/>
          <p:nvPr/>
        </p:nvSpPr>
        <p:spPr>
          <a:xfrm>
            <a:off x="1097280" y="5869094"/>
            <a:ext cx="4450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* Polling method CPU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จะเป็นตัวเริ่มต้นการสื่อสาร</a:t>
            </a:r>
          </a:p>
        </p:txBody>
      </p:sp>
    </p:spTree>
    <p:extLst>
      <p:ext uri="{BB962C8B-B14F-4D97-AF65-F5344CB8AC3E}">
        <p14:creationId xmlns:p14="http://schemas.microsoft.com/office/powerpoint/2010/main" val="20079492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2525</TotalTime>
  <Words>1668</Words>
  <Application>Microsoft Office PowerPoint</Application>
  <PresentationFormat>Widescreen</PresentationFormat>
  <Paragraphs>250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Aptos</vt:lpstr>
      <vt:lpstr>Arial</vt:lpstr>
      <vt:lpstr>Calibri</vt:lpstr>
      <vt:lpstr>Calibri Light</vt:lpstr>
      <vt:lpstr>Consolas</vt:lpstr>
      <vt:lpstr>TH Sarabun New</vt:lpstr>
      <vt:lpstr>Retrospect</vt:lpstr>
      <vt:lpstr>6.Interrupt</vt:lpstr>
      <vt:lpstr>PowerPoint Presentation</vt:lpstr>
      <vt:lpstr>Asynchronous programming</vt:lpstr>
      <vt:lpstr>PowerPoint Presentation</vt:lpstr>
      <vt:lpstr>Polling method (Synchronous method)</vt:lpstr>
      <vt:lpstr>Polling Button</vt:lpstr>
      <vt:lpstr>PowerPoint Presentation</vt:lpstr>
      <vt:lpstr>Polling method</vt:lpstr>
      <vt:lpstr>Asynchronous method</vt:lpstr>
      <vt:lpstr>Asynchronous method</vt:lpstr>
      <vt:lpstr>Interrupt</vt:lpstr>
      <vt:lpstr>ISR (interrupt service routine)</vt:lpstr>
      <vt:lpstr>PowerPoint Presentation</vt:lpstr>
      <vt:lpstr>ISR in CUBE ide</vt:lpstr>
      <vt:lpstr>LAB 2 GPIO Interrupt</vt:lpstr>
      <vt:lpstr>Coding</vt:lpstr>
      <vt:lpstr>Timing</vt:lpstr>
      <vt:lpstr>Main function?</vt:lpstr>
      <vt:lpstr>How to knows callback function </vt:lpstr>
      <vt:lpstr>Note to open Project explorer</vt:lpstr>
      <vt:lpstr>How to knows callback function </vt:lpstr>
      <vt:lpstr>Weak function</vt:lpstr>
      <vt:lpstr>Weak function</vt:lpstr>
      <vt:lpstr>Coding</vt:lpstr>
      <vt:lpstr>Multiple interrupt</vt:lpstr>
      <vt:lpstr>LAB 3 timer interrupt</vt:lpstr>
      <vt:lpstr>LAB 3 timer interrupt</vt:lpstr>
      <vt:lpstr>LAB 3 timer interrupt (TIM1)</vt:lpstr>
      <vt:lpstr>LAB 3 timer interrupt (TIM2)</vt:lpstr>
      <vt:lpstr>LAB 3 timer interrupt (USART2)</vt:lpstr>
      <vt:lpstr>LAB 3 timer Coding</vt:lpstr>
      <vt:lpstr>LAB 3 timer</vt:lpstr>
      <vt:lpstr>Priority</vt:lpstr>
      <vt:lpstr>Priority</vt:lpstr>
      <vt:lpstr>Priority</vt:lpstr>
      <vt:lpstr>PowerPoint Presentation</vt:lpstr>
      <vt:lpstr>Priority</vt:lpstr>
      <vt:lpstr>Priority</vt:lpstr>
      <vt:lpstr>Priority</vt:lpstr>
      <vt:lpstr>LAB 4 Priority</vt:lpstr>
      <vt:lpstr>LAB 4 Priority TIM config</vt:lpstr>
      <vt:lpstr>LAB 4 Priority GPIO Config</vt:lpstr>
      <vt:lpstr>LAB 4 USART2 Config</vt:lpstr>
      <vt:lpstr>LAB 4 Priority Config</vt:lpstr>
      <vt:lpstr>Coding</vt:lpstr>
      <vt:lpstr>LAB 4</vt:lpstr>
      <vt:lpstr>LAB 4</vt:lpstr>
      <vt:lpstr>LAB 4 Priority Config</vt:lpstr>
      <vt:lpstr>LAB 4</vt:lpstr>
      <vt:lpstr>LAB 4</vt:lpstr>
      <vt:lpstr>Shortest ISR</vt:lpstr>
      <vt:lpstr>Further problem</vt:lpstr>
      <vt:lpstr>LAB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1.Introduction</dc:title>
  <dc:creator>Somsin Thongkrairat</dc:creator>
  <cp:lastModifiedBy>Somsin Thongkrairat</cp:lastModifiedBy>
  <cp:revision>197</cp:revision>
  <dcterms:created xsi:type="dcterms:W3CDTF">2024-05-17T09:28:25Z</dcterms:created>
  <dcterms:modified xsi:type="dcterms:W3CDTF">2024-08-03T20:35:52Z</dcterms:modified>
</cp:coreProperties>
</file>