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59" r:id="rId4"/>
    <p:sldId id="276" r:id="rId5"/>
    <p:sldId id="262" r:id="rId6"/>
    <p:sldId id="263" r:id="rId7"/>
    <p:sldId id="260" r:id="rId8"/>
    <p:sldId id="264" r:id="rId9"/>
    <p:sldId id="261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87" r:id="rId18"/>
    <p:sldId id="288" r:id="rId19"/>
    <p:sldId id="289" r:id="rId20"/>
    <p:sldId id="290" r:id="rId21"/>
    <p:sldId id="291" r:id="rId22"/>
    <p:sldId id="275" r:id="rId23"/>
    <p:sldId id="277" r:id="rId24"/>
    <p:sldId id="285" r:id="rId25"/>
    <p:sldId id="278" r:id="rId26"/>
    <p:sldId id="293" r:id="rId27"/>
    <p:sldId id="279" r:id="rId28"/>
    <p:sldId id="294" r:id="rId29"/>
    <p:sldId id="295" r:id="rId30"/>
    <p:sldId id="296" r:id="rId31"/>
    <p:sldId id="297" r:id="rId32"/>
    <p:sldId id="274" r:id="rId33"/>
    <p:sldId id="298" r:id="rId34"/>
    <p:sldId id="281" r:id="rId35"/>
    <p:sldId id="299" r:id="rId36"/>
    <p:sldId id="300" r:id="rId37"/>
    <p:sldId id="282" r:id="rId38"/>
    <p:sldId id="283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0FDC-FE7A-4BF8-B121-56C1584925D7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9F70F-DCCF-4227-8E39-0949590964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46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4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4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3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95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05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0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2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495B76-F77D-4BD5-8C41-01BD3BB7280B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562-859C-0EC1-3E29-362A191F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2.Timer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8D2F-8B73-10B3-076E-484D62832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DR.Somsin</a:t>
            </a:r>
            <a:r>
              <a:rPr lang="en-US" dirty="0"/>
              <a:t> </a:t>
            </a:r>
            <a:r>
              <a:rPr lang="en-US" dirty="0" err="1"/>
              <a:t>THongkrairat</a:t>
            </a:r>
            <a:endParaRPr lang="th-TH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BE9C9B50-99DF-E8DA-5F37-9D7731AF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9" y="758952"/>
            <a:ext cx="2933250" cy="29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Microelectronics: Our technology starts with you">
            <a:extLst>
              <a:ext uri="{FF2B5EF4-FFF2-40B4-BE49-F238E27FC236}">
                <a16:creationId xmlns:a16="http://schemas.microsoft.com/office/drawing/2014/main" id="{CC2945B9-39A1-9BC0-D0E8-4FB161BD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9" y="4565523"/>
            <a:ext cx="2190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762C-4018-65A4-F8BC-2364EA0D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counter module</a:t>
            </a:r>
            <a:endParaRPr lang="th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E6D8BB-869D-C278-73C3-1A7B59CA57B5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2400" u="sng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898BE8-6DF2-7AC1-C0B2-AC60D6AB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34" y="1927744"/>
            <a:ext cx="8492961" cy="4175231"/>
          </a:xfrm>
        </p:spPr>
      </p:pic>
    </p:spTree>
    <p:extLst>
      <p:ext uri="{BB962C8B-B14F-4D97-AF65-F5344CB8AC3E}">
        <p14:creationId xmlns:p14="http://schemas.microsoft.com/office/powerpoint/2010/main" val="400971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E634-F0B7-5F21-AAD4-2630947F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</a:t>
            </a:r>
            <a:endParaRPr lang="th-TH" dirty="0"/>
          </a:p>
        </p:txBody>
      </p:sp>
      <p:pic>
        <p:nvPicPr>
          <p:cNvPr id="4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58EE8C-2252-1732-7B0B-95980D85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7"/>
          <a:stretch/>
        </p:blipFill>
        <p:spPr>
          <a:xfrm>
            <a:off x="703932" y="1909797"/>
            <a:ext cx="3469716" cy="4022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4E136-E946-2223-8B6B-615D70842B68}"/>
              </a:ext>
            </a:extLst>
          </p:cNvPr>
          <p:cNvSpPr txBox="1"/>
          <p:nvPr/>
        </p:nvSpPr>
        <p:spPr>
          <a:xfrm>
            <a:off x="4943192" y="2218980"/>
            <a:ext cx="366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How long for 1 Period ?</a:t>
            </a:r>
          </a:p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Period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นานเท่าไหร่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3A864-81EF-1D66-3FBE-D1F07EEAC017}"/>
              </a:ext>
            </a:extLst>
          </p:cNvPr>
          <p:cNvSpPr txBox="1"/>
          <p:nvPr/>
        </p:nvSpPr>
        <p:spPr>
          <a:xfrm>
            <a:off x="4943192" y="3731037"/>
            <a:ext cx="6962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Depend on counting rate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counting Frequency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OVF</a:t>
            </a:r>
          </a:p>
          <a:p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ขึ้นอยู่กับความเร็ว (ความถี่) ของการนับ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OVF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73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E634-F0B7-5F21-AAD4-2630947F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</a:t>
            </a:r>
            <a:endParaRPr lang="th-TH" dirty="0"/>
          </a:p>
        </p:txBody>
      </p:sp>
      <p:pic>
        <p:nvPicPr>
          <p:cNvPr id="4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58EE8C-2252-1732-7B0B-95980D85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7" b="-255"/>
          <a:stretch/>
        </p:blipFill>
        <p:spPr>
          <a:xfrm>
            <a:off x="703932" y="1909797"/>
            <a:ext cx="3469716" cy="40329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4E136-E946-2223-8B6B-615D70842B68}"/>
              </a:ext>
            </a:extLst>
          </p:cNvPr>
          <p:cNvSpPr txBox="1"/>
          <p:nvPr/>
        </p:nvSpPr>
        <p:spPr>
          <a:xfrm>
            <a:off x="4943192" y="2066976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T (1 Period) =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BD9AE5-5973-8F66-E0BD-9DFFEBFEE42B}"/>
                  </a:ext>
                </a:extLst>
              </p:cNvPr>
              <p:cNvSpPr txBox="1"/>
              <p:nvPr/>
            </p:nvSpPr>
            <p:spPr>
              <a:xfrm>
                <a:off x="7679728" y="1820626"/>
                <a:ext cx="3475952" cy="1139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𝑂𝑉𝐹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BD9AE5-5973-8F66-E0BD-9DFFEBFE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28" y="1820626"/>
                <a:ext cx="3475952" cy="1139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6A0C5E-0D3F-A1B4-BA01-0215CED63B3D}"/>
              </a:ext>
            </a:extLst>
          </p:cNvPr>
          <p:cNvSpPr txBox="1"/>
          <p:nvPr/>
        </p:nvSpPr>
        <p:spPr>
          <a:xfrm>
            <a:off x="4698751" y="3322843"/>
            <a:ext cx="6603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Ex1.   Clock = 1MHz , OVF = 256</a:t>
            </a:r>
          </a:p>
          <a:p>
            <a:r>
              <a:rPr lang="en-US" sz="3600" dirty="0"/>
              <a:t>			 1 T =  0.000032 sec = 32uS</a:t>
            </a:r>
            <a:endParaRPr lang="th-TH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FB1A3-DDD1-D651-F7AF-83BB8CD12BE8}"/>
              </a:ext>
            </a:extLst>
          </p:cNvPr>
          <p:cNvSpPr txBox="1"/>
          <p:nvPr/>
        </p:nvSpPr>
        <p:spPr>
          <a:xfrm>
            <a:off x="4698751" y="4778647"/>
            <a:ext cx="7184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Ex2.   Clock = 8MHz , OVF = 10000</a:t>
            </a:r>
          </a:p>
          <a:p>
            <a:r>
              <a:rPr lang="en-US" sz="3600" dirty="0"/>
              <a:t>			 1 T =  0.000032 sec = 1.25mS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3157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0F9A18-8D3D-9D6F-EF25-3028065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TIM infrastructure</a:t>
            </a:r>
            <a:endParaRPr lang="th-TH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2A37C4-87AD-B568-FD28-809425033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33" y="1810049"/>
            <a:ext cx="7285073" cy="440062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C35903-7453-A121-B7D2-FA4D761D1181}"/>
              </a:ext>
            </a:extLst>
          </p:cNvPr>
          <p:cNvSpPr txBox="1"/>
          <p:nvPr/>
        </p:nvSpPr>
        <p:spPr>
          <a:xfrm>
            <a:off x="9877334" y="647056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*From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RM0444  [page 626]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31F19-E075-1966-695A-D09502171060}"/>
              </a:ext>
            </a:extLst>
          </p:cNvPr>
          <p:cNvSpPr txBox="1"/>
          <p:nvPr/>
        </p:nvSpPr>
        <p:spPr>
          <a:xfrm>
            <a:off x="8734338" y="2412796"/>
            <a:ext cx="2436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 complicated ?</a:t>
            </a:r>
            <a:endParaRPr lang="th-TH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37BE6-D99A-CE7A-BA50-A4DF2CBF44A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283105" y="4988459"/>
            <a:ext cx="2487320" cy="261610"/>
          </a:xfrm>
          <a:prstGeom prst="straightConnector1">
            <a:avLst/>
          </a:prstGeom>
          <a:ln w="57150">
            <a:solidFill>
              <a:srgbClr val="EE611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236B64-0561-AC05-C3B8-1B651618F0D6}"/>
              </a:ext>
            </a:extLst>
          </p:cNvPr>
          <p:cNvSpPr txBox="1"/>
          <p:nvPr/>
        </p:nvSpPr>
        <p:spPr>
          <a:xfrm>
            <a:off x="8770425" y="4988459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CNT</a:t>
            </a:r>
            <a:endParaRPr lang="th-TH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7C1ECC-AF30-9D9D-056C-29F3BB723EE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83105" y="4112968"/>
            <a:ext cx="2483666" cy="440925"/>
          </a:xfrm>
          <a:prstGeom prst="straightConnector1">
            <a:avLst/>
          </a:prstGeom>
          <a:ln w="57150">
            <a:solidFill>
              <a:srgbClr val="EE611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6B5491-5ED0-0085-9935-001EB9156CD0}"/>
              </a:ext>
            </a:extLst>
          </p:cNvPr>
          <p:cNvSpPr txBox="1"/>
          <p:nvPr/>
        </p:nvSpPr>
        <p:spPr>
          <a:xfrm>
            <a:off x="8766771" y="3851358"/>
            <a:ext cx="786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OVF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96388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25F0-E5F4-13AE-0526-44841064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Clock infrastructure</a:t>
            </a:r>
            <a:endParaRPr lang="th-TH" dirty="0"/>
          </a:p>
        </p:txBody>
      </p:sp>
      <p:pic>
        <p:nvPicPr>
          <p:cNvPr id="9" name="Content Placeholder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A82BF1-7E09-AC08-780E-6DCC0664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97" y="1973012"/>
            <a:ext cx="7023805" cy="4022725"/>
          </a:xfrm>
        </p:spPr>
      </p:pic>
    </p:spTree>
    <p:extLst>
      <p:ext uri="{BB962C8B-B14F-4D97-AF65-F5344CB8AC3E}">
        <p14:creationId xmlns:p14="http://schemas.microsoft.com/office/powerpoint/2010/main" val="342055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25F0-E5F4-13AE-0526-44841064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component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DE1D-4525-24DC-0455-56EDE1D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843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Source MUX -&gt; MUX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เพื่อเลือก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clock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(สัญญาณ)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ที่ใช้นับ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Prescaler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(PSC)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-&gt;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ตัวหารก่อนเข้า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Timer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เพื่อให้ความถี่ลดลง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Counter (CNT)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-&gt;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ตัวนับ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Overflow (OVF) -&gt;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ตัวเริ่มต้นนับใหม่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Output channel (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TIMx_CHx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-&gt; output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Content Placeholder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D92394-8CA0-38D4-C632-A0E6A0E4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42" y="3802455"/>
            <a:ext cx="3797641" cy="2175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E2EBD-C89E-8426-5457-F5B95DC78736}"/>
              </a:ext>
            </a:extLst>
          </p:cNvPr>
          <p:cNvSpPr txBox="1"/>
          <p:nvPr/>
        </p:nvSpPr>
        <p:spPr>
          <a:xfrm>
            <a:off x="1097280" y="5792802"/>
            <a:ext cx="452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*X can be 1,2,3,4 (selected timer and channel)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21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CB7-4BB1-DBFB-8EDC-6CD7EA7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5085-9B22-D8D5-17F1-719BE627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clock source = PPL clock 72MHz , PSC = 8 , CNT = 32, OVF = 1024</a:t>
            </a:r>
            <a:endParaRPr lang="th-TH" sz="2400" dirty="0"/>
          </a:p>
        </p:txBody>
      </p:sp>
      <p:pic>
        <p:nvPicPr>
          <p:cNvPr id="4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0A81BA-820E-5171-0CF1-7874CA079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3" b="7200"/>
          <a:stretch/>
        </p:blipFill>
        <p:spPr>
          <a:xfrm>
            <a:off x="649611" y="2633317"/>
            <a:ext cx="1450793" cy="273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DA758-79ED-894D-858E-B0F69C7AF471}"/>
              </a:ext>
            </a:extLst>
          </p:cNvPr>
          <p:cNvSpPr txBox="1"/>
          <p:nvPr/>
        </p:nvSpPr>
        <p:spPr>
          <a:xfrm flipH="1">
            <a:off x="908288" y="5326512"/>
            <a:ext cx="37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th-TH" sz="3200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74865E-70B3-9C37-80A4-0FC9CEDD3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33" y="2461115"/>
            <a:ext cx="7878909" cy="375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F0830-F508-294E-CBBE-E6C280ADE23E}"/>
              </a:ext>
            </a:extLst>
          </p:cNvPr>
          <p:cNvSpPr txBox="1"/>
          <p:nvPr/>
        </p:nvSpPr>
        <p:spPr>
          <a:xfrm>
            <a:off x="5662885" y="4001011"/>
            <a:ext cx="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64 MHz</a:t>
            </a:r>
            <a:endParaRPr lang="th-TH" sz="16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962F4-7883-A765-3892-4B1467DA9219}"/>
              </a:ext>
            </a:extLst>
          </p:cNvPr>
          <p:cNvSpPr txBox="1"/>
          <p:nvPr/>
        </p:nvSpPr>
        <p:spPr>
          <a:xfrm>
            <a:off x="2863118" y="296733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64 MHz</a:t>
            </a:r>
            <a:endParaRPr lang="th-TH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80F58-DB83-D31E-0925-E1B4B7C9E6AD}"/>
              </a:ext>
            </a:extLst>
          </p:cNvPr>
          <p:cNvSpPr txBox="1"/>
          <p:nvPr/>
        </p:nvSpPr>
        <p:spPr>
          <a:xfrm>
            <a:off x="7011492" y="339574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/4</a:t>
            </a:r>
            <a:endParaRPr lang="th-TH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9304F-0FFD-D29B-2E2C-8F03256BEBD8}"/>
              </a:ext>
            </a:extLst>
          </p:cNvPr>
          <p:cNvSpPr txBox="1"/>
          <p:nvPr/>
        </p:nvSpPr>
        <p:spPr>
          <a:xfrm>
            <a:off x="7931544" y="3983790"/>
            <a:ext cx="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16 MHz</a:t>
            </a:r>
            <a:endParaRPr lang="th-TH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E77DD-0E25-BC06-B7F0-91AAF6E80C4D}"/>
              </a:ext>
            </a:extLst>
          </p:cNvPr>
          <p:cNvSpPr txBox="1"/>
          <p:nvPr/>
        </p:nvSpPr>
        <p:spPr>
          <a:xfrm>
            <a:off x="9718214" y="2879319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2000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4DBA5-4221-326B-ACD3-FF8B1B687E1D}"/>
                  </a:ext>
                </a:extLst>
              </p:cNvPr>
              <p:cNvSpPr txBox="1"/>
              <p:nvPr/>
            </p:nvSpPr>
            <p:spPr>
              <a:xfrm>
                <a:off x="6649713" y="5368705"/>
                <a:ext cx="4866910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2400" dirty="0"/>
                  <a:t>= 0.000125 = 125uS (8000Hz) </a:t>
                </a:r>
                <a:endParaRPr lang="th-TH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4DBA5-4221-326B-ACD3-FF8B1B68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713" y="5368705"/>
                <a:ext cx="4866910" cy="699487"/>
              </a:xfrm>
              <a:prstGeom prst="rect">
                <a:avLst/>
              </a:prstGeom>
              <a:blipFill>
                <a:blip r:embed="rId4"/>
                <a:stretch>
                  <a:fillRect l="-125" r="-2882" b="-78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92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CB7-4BB1-DBFB-8EDC-6CD7EA7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5085-9B22-D8D5-17F1-719BE627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clock source = PPL clock 72MHz , PSC = 8 , CNT = 32, OVF = 1024</a:t>
            </a:r>
            <a:endParaRPr lang="th-TH" sz="2400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74865E-70B3-9C37-80A4-0FC9CEDD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8" b="33210"/>
          <a:stretch/>
        </p:blipFill>
        <p:spPr>
          <a:xfrm>
            <a:off x="715932" y="2488275"/>
            <a:ext cx="2773498" cy="2509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9304F-0FFD-D29B-2E2C-8F03256BEBD8}"/>
              </a:ext>
            </a:extLst>
          </p:cNvPr>
          <p:cNvSpPr txBox="1"/>
          <p:nvPr/>
        </p:nvSpPr>
        <p:spPr>
          <a:xfrm>
            <a:off x="715932" y="4010950"/>
            <a:ext cx="100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16 MHz</a:t>
            </a:r>
            <a:endParaRPr lang="th-TH" sz="1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9ACC-FE4E-6358-A518-93C71436A2C9}"/>
              </a:ext>
            </a:extLst>
          </p:cNvPr>
          <p:cNvSpPr txBox="1"/>
          <p:nvPr/>
        </p:nvSpPr>
        <p:spPr>
          <a:xfrm>
            <a:off x="2490592" y="2915533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1024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126C1-D327-CADE-CEAC-A5F563019E96}"/>
              </a:ext>
            </a:extLst>
          </p:cNvPr>
          <p:cNvSpPr txBox="1"/>
          <p:nvPr/>
        </p:nvSpPr>
        <p:spPr>
          <a:xfrm>
            <a:off x="560817" y="4312188"/>
            <a:ext cx="100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0.0625us</a:t>
            </a:r>
            <a:endParaRPr lang="th-TH" sz="1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C3D573-F724-009B-5186-0562DB8E7914}"/>
                  </a:ext>
                </a:extLst>
              </p:cNvPr>
              <p:cNvSpPr txBox="1"/>
              <p:nvPr/>
            </p:nvSpPr>
            <p:spPr>
              <a:xfrm>
                <a:off x="357555" y="5255654"/>
                <a:ext cx="4866910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2400" dirty="0"/>
                  <a:t>= 0.000125 = 125uS (8000Hz) </a:t>
                </a:r>
                <a:endParaRPr lang="th-TH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C3D573-F724-009B-5186-0562DB8E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5" y="5255654"/>
                <a:ext cx="4866910" cy="699487"/>
              </a:xfrm>
              <a:prstGeom prst="rect">
                <a:avLst/>
              </a:prstGeom>
              <a:blipFill>
                <a:blip r:embed="rId3"/>
                <a:stretch>
                  <a:fillRect l="-125" r="-2882" b="-78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graph of stairs in blue and orange&#10;&#10;Description automatically generated">
            <a:extLst>
              <a:ext uri="{FF2B5EF4-FFF2-40B4-BE49-F238E27FC236}">
                <a16:creationId xmlns:a16="http://schemas.microsoft.com/office/drawing/2014/main" id="{6073AC75-5067-2127-2FBC-D7D0839C0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8329"/>
            <a:ext cx="5180900" cy="37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stairs in blue and orange&#10;&#10;Description automatically generated">
            <a:extLst>
              <a:ext uri="{FF2B5EF4-FFF2-40B4-BE49-F238E27FC236}">
                <a16:creationId xmlns:a16="http://schemas.microsoft.com/office/drawing/2014/main" id="{820DB461-26B7-CAB4-68A4-306BB259E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59" y="72428"/>
            <a:ext cx="8487282" cy="61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1C5E-C5CF-8980-3B84-B4CE45C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clock configuration menu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004A9-58A6-4CA3-9BA4-6981936C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6604"/>
            <a:ext cx="10058400" cy="359093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7912EF-F21A-D173-4E73-66267EC05112}"/>
              </a:ext>
            </a:extLst>
          </p:cNvPr>
          <p:cNvSpPr/>
          <p:nvPr/>
        </p:nvSpPr>
        <p:spPr>
          <a:xfrm>
            <a:off x="2953240" y="1789651"/>
            <a:ext cx="525101" cy="525101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h-TH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D73A4-F4E9-60B0-7CC6-2B7B46289CB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78341" y="2052202"/>
            <a:ext cx="813002" cy="39223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E34870-C930-743C-C18B-31186ABA2DAD}"/>
              </a:ext>
            </a:extLst>
          </p:cNvPr>
          <p:cNvSpPr txBox="1"/>
          <p:nvPr/>
        </p:nvSpPr>
        <p:spPr>
          <a:xfrm>
            <a:off x="9967135" y="6448670"/>
            <a:ext cx="21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*Left to right pattern</a:t>
            </a:r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AF913-BC0E-EEEF-BA9A-F64691C8C4FB}"/>
              </a:ext>
            </a:extLst>
          </p:cNvPr>
          <p:cNvSpPr/>
          <p:nvPr/>
        </p:nvSpPr>
        <p:spPr>
          <a:xfrm>
            <a:off x="1629623" y="2879002"/>
            <a:ext cx="1131683" cy="3118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325123-1A6B-AC29-32C0-BF3CB91EA62D}"/>
              </a:ext>
            </a:extLst>
          </p:cNvPr>
          <p:cNvCxnSpPr/>
          <p:nvPr/>
        </p:nvCxnSpPr>
        <p:spPr>
          <a:xfrm>
            <a:off x="2227152" y="3123446"/>
            <a:ext cx="0" cy="265266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C6AE35-EA88-C593-51B0-AE53EBEFA6D3}"/>
              </a:ext>
            </a:extLst>
          </p:cNvPr>
          <p:cNvSpPr/>
          <p:nvPr/>
        </p:nvSpPr>
        <p:spPr>
          <a:xfrm>
            <a:off x="2953240" y="2879002"/>
            <a:ext cx="2795710" cy="3118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DD17B-8580-4121-3F06-8BDD04201F86}"/>
              </a:ext>
            </a:extLst>
          </p:cNvPr>
          <p:cNvSpPr txBox="1"/>
          <p:nvPr/>
        </p:nvSpPr>
        <p:spPr>
          <a:xfrm>
            <a:off x="1563927" y="5988436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state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553E2-14D1-77E2-FB2D-0B4081084F4A}"/>
              </a:ext>
            </a:extLst>
          </p:cNvPr>
          <p:cNvSpPr txBox="1"/>
          <p:nvPr/>
        </p:nvSpPr>
        <p:spPr>
          <a:xfrm>
            <a:off x="3160385" y="5997122"/>
            <a:ext cx="230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Frequency adjust state</a:t>
            </a:r>
          </a:p>
          <a:p>
            <a:r>
              <a:rPr lang="en-US" dirty="0">
                <a:solidFill>
                  <a:srgbClr val="FF0000"/>
                </a:solidFill>
              </a:rPr>
              <a:t>(Phase lock loop)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6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DCFD91C-EA5E-E05B-1362-AA6E4AA3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15" y="456131"/>
            <a:ext cx="5696770" cy="55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6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7C01-5049-4ECD-07FA-FEA18588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Clock input state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DD845-0336-9537-BF3D-DFA9850C4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575" y="1737360"/>
            <a:ext cx="36440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07006-81CE-214F-F4F0-AB5623E59929}"/>
              </a:ext>
            </a:extLst>
          </p:cNvPr>
          <p:cNvSpPr txBox="1"/>
          <p:nvPr/>
        </p:nvSpPr>
        <p:spPr>
          <a:xfrm>
            <a:off x="1097280" y="2046083"/>
            <a:ext cx="4473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LSE : Low Speed Clock (External)</a:t>
            </a:r>
          </a:p>
          <a:p>
            <a:r>
              <a:rPr lang="en-US" sz="2000" dirty="0"/>
              <a:t>LSI :  Low Speed Clock (Internal)</a:t>
            </a:r>
          </a:p>
          <a:p>
            <a:r>
              <a:rPr lang="en-US" sz="2000" dirty="0"/>
              <a:t>HSE : High Speed Clock (External)</a:t>
            </a:r>
            <a:endParaRPr lang="th-TH" sz="2000" dirty="0"/>
          </a:p>
          <a:p>
            <a:r>
              <a:rPr lang="en-US" sz="2000" dirty="0"/>
              <a:t>HSE : High Speed Clock (Internal)</a:t>
            </a:r>
            <a:endParaRPr lang="th-TH" sz="2000" dirty="0"/>
          </a:p>
          <a:p>
            <a:endParaRPr lang="th-TH" sz="2000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6F16E8-CD02-F997-473D-3A54C40E1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1" y="3677299"/>
            <a:ext cx="3975843" cy="25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4D3A-1D9C-3E0A-F583-4555315E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: Phase lock loop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BD935-CF3F-AB68-85C7-F07A69337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4"/>
          <a:stretch/>
        </p:blipFill>
        <p:spPr>
          <a:xfrm>
            <a:off x="3265944" y="1928388"/>
            <a:ext cx="5660112" cy="411073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0FA9A-41A1-2D32-422E-E8D1C8C8F395}"/>
              </a:ext>
            </a:extLst>
          </p:cNvPr>
          <p:cNvSpPr/>
          <p:nvPr/>
        </p:nvSpPr>
        <p:spPr>
          <a:xfrm>
            <a:off x="5115208" y="1928388"/>
            <a:ext cx="980792" cy="11588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EDBD1-5BF9-97E8-0E03-3522E4D7B929}"/>
              </a:ext>
            </a:extLst>
          </p:cNvPr>
          <p:cNvSpPr/>
          <p:nvPr/>
        </p:nvSpPr>
        <p:spPr>
          <a:xfrm>
            <a:off x="4009176" y="4597651"/>
            <a:ext cx="662412" cy="8163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CF9E-AB9C-D998-733A-AF6F4D2EABF8}"/>
              </a:ext>
            </a:extLst>
          </p:cNvPr>
          <p:cNvSpPr txBox="1"/>
          <p:nvPr/>
        </p:nvSpPr>
        <p:spPr>
          <a:xfrm>
            <a:off x="6096000" y="17437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mux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47DAD-D3FB-7A71-237A-C8D171E4AB10}"/>
              </a:ext>
            </a:extLst>
          </p:cNvPr>
          <p:cNvSpPr txBox="1"/>
          <p:nvPr/>
        </p:nvSpPr>
        <p:spPr>
          <a:xfrm>
            <a:off x="4045269" y="54139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mux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76BCA-41CB-8675-EF7F-70E2B36104D3}"/>
              </a:ext>
            </a:extLst>
          </p:cNvPr>
          <p:cNvCxnSpPr/>
          <p:nvPr/>
        </p:nvCxnSpPr>
        <p:spPr>
          <a:xfrm flipV="1">
            <a:off x="4897925" y="5133315"/>
            <a:ext cx="63374" cy="905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D129C-C6C3-B803-B0EE-BAE1F2CFBDEF}"/>
              </a:ext>
            </a:extLst>
          </p:cNvPr>
          <p:cNvSpPr txBox="1"/>
          <p:nvPr/>
        </p:nvSpPr>
        <p:spPr>
          <a:xfrm>
            <a:off x="4502251" y="60391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Divider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6C8B91-1A26-E878-B274-4C8378485604}"/>
              </a:ext>
            </a:extLst>
          </p:cNvPr>
          <p:cNvCxnSpPr>
            <a:cxnSpLocks/>
          </p:cNvCxnSpPr>
          <p:nvPr/>
        </p:nvCxnSpPr>
        <p:spPr>
          <a:xfrm flipH="1" flipV="1">
            <a:off x="6388350" y="5902859"/>
            <a:ext cx="981171" cy="2444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84EF59-2174-A299-3A5D-32FD7F673276}"/>
              </a:ext>
            </a:extLst>
          </p:cNvPr>
          <p:cNvSpPr txBox="1"/>
          <p:nvPr/>
        </p:nvSpPr>
        <p:spPr>
          <a:xfrm>
            <a:off x="7414229" y="59888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Multiplier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7CE58-1F02-C448-95DC-7AB970F62090}"/>
              </a:ext>
            </a:extLst>
          </p:cNvPr>
          <p:cNvSpPr/>
          <p:nvPr/>
        </p:nvSpPr>
        <p:spPr>
          <a:xfrm>
            <a:off x="8148119" y="3711921"/>
            <a:ext cx="777937" cy="588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EC4F-63A3-D985-1026-BABB3C7D1441}"/>
              </a:ext>
            </a:extLst>
          </p:cNvPr>
          <p:cNvSpPr txBox="1"/>
          <p:nvPr/>
        </p:nvSpPr>
        <p:spPr>
          <a:xfrm>
            <a:off x="8148119" y="3333535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state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3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47E927-C4A7-763C-0F9B-BFD95735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1194738"/>
            <a:ext cx="11434527" cy="3882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4B8-1ACB-BA05-51B1-FA4AA0D95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15" y="325373"/>
            <a:ext cx="4575109" cy="653850"/>
          </a:xfrm>
        </p:spPr>
        <p:txBody>
          <a:bodyPr>
            <a:normAutofit/>
          </a:bodyPr>
          <a:lstStyle/>
          <a:p>
            <a:r>
              <a:rPr lang="en-US" sz="2800" dirty="0"/>
              <a:t>1. setup clock configuration</a:t>
            </a:r>
            <a:endParaRPr lang="th-TH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291F5-BF45-521B-F6D9-3E79A42967EB}"/>
              </a:ext>
            </a:extLst>
          </p:cNvPr>
          <p:cNvSpPr txBox="1"/>
          <p:nvPr/>
        </p:nvSpPr>
        <p:spPr>
          <a:xfrm>
            <a:off x="553264" y="5491999"/>
            <a:ext cx="109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HCLK = 64MHz, APB timer clocks = 64MHz, APB peripheral clocks = 64MHz</a:t>
            </a:r>
            <a:endParaRPr lang="th-TH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857BB-5728-48AA-4980-9649EAC35639}"/>
              </a:ext>
            </a:extLst>
          </p:cNvPr>
          <p:cNvSpPr/>
          <p:nvPr/>
        </p:nvSpPr>
        <p:spPr>
          <a:xfrm>
            <a:off x="7092313" y="2850856"/>
            <a:ext cx="639346" cy="7152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F7793-ECBF-EF58-D609-E1965B706BC2}"/>
              </a:ext>
            </a:extLst>
          </p:cNvPr>
          <p:cNvSpPr/>
          <p:nvPr/>
        </p:nvSpPr>
        <p:spPr>
          <a:xfrm>
            <a:off x="9689149" y="3081573"/>
            <a:ext cx="639346" cy="3474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6AD8A-A154-C602-9F35-1D36E15303E1}"/>
              </a:ext>
            </a:extLst>
          </p:cNvPr>
          <p:cNvSpPr/>
          <p:nvPr/>
        </p:nvSpPr>
        <p:spPr>
          <a:xfrm>
            <a:off x="9687638" y="2667541"/>
            <a:ext cx="639346" cy="3474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2DD22-6E4A-4F5E-21E8-DF249292929A}"/>
              </a:ext>
            </a:extLst>
          </p:cNvPr>
          <p:cNvCxnSpPr>
            <a:cxnSpLocks/>
          </p:cNvCxnSpPr>
          <p:nvPr/>
        </p:nvCxnSpPr>
        <p:spPr>
          <a:xfrm flipV="1">
            <a:off x="6916848" y="3612680"/>
            <a:ext cx="175465" cy="731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B55D0-7942-49EE-051B-3548415381BA}"/>
              </a:ext>
            </a:extLst>
          </p:cNvPr>
          <p:cNvSpPr txBox="1"/>
          <p:nvPr/>
        </p:nvSpPr>
        <p:spPr>
          <a:xfrm>
            <a:off x="5622203" y="4374504"/>
            <a:ext cx="243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request Frequency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6E956C-36C9-7B63-941C-36B5CE101430}"/>
              </a:ext>
            </a:extLst>
          </p:cNvPr>
          <p:cNvSpPr/>
          <p:nvPr/>
        </p:nvSpPr>
        <p:spPr>
          <a:xfrm>
            <a:off x="5618430" y="2850856"/>
            <a:ext cx="639346" cy="7152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1CBE52-29C9-0DBE-E188-751D53B081DE}"/>
              </a:ext>
            </a:extLst>
          </p:cNvPr>
          <p:cNvCxnSpPr/>
          <p:nvPr/>
        </p:nvCxnSpPr>
        <p:spPr>
          <a:xfrm flipH="1" flipV="1">
            <a:off x="6277502" y="3612680"/>
            <a:ext cx="231941" cy="731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9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42700A-A24C-9B51-6127-729B58A5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1" y="1063199"/>
            <a:ext cx="5403977" cy="5062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4B8-1ACB-BA05-51B1-FA4AA0D95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15" y="325373"/>
            <a:ext cx="4575109" cy="653850"/>
          </a:xfrm>
        </p:spPr>
        <p:txBody>
          <a:bodyPr>
            <a:normAutofit/>
          </a:bodyPr>
          <a:lstStyle/>
          <a:p>
            <a:r>
              <a:rPr lang="en-US" sz="2800" dirty="0"/>
              <a:t>2. setup TIM2 peripheral</a:t>
            </a:r>
            <a:endParaRPr lang="th-TH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857BB-5728-48AA-4980-9649EAC35639}"/>
              </a:ext>
            </a:extLst>
          </p:cNvPr>
          <p:cNvSpPr/>
          <p:nvPr/>
        </p:nvSpPr>
        <p:spPr>
          <a:xfrm>
            <a:off x="3241140" y="1846128"/>
            <a:ext cx="2734147" cy="4140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6AD8A-A154-C602-9F35-1D36E15303E1}"/>
              </a:ext>
            </a:extLst>
          </p:cNvPr>
          <p:cNvSpPr/>
          <p:nvPr/>
        </p:nvSpPr>
        <p:spPr>
          <a:xfrm>
            <a:off x="2725092" y="4943192"/>
            <a:ext cx="2734147" cy="111357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B1A17-5B17-9B03-5928-9E18B4083925}"/>
              </a:ext>
            </a:extLst>
          </p:cNvPr>
          <p:cNvSpPr/>
          <p:nvPr/>
        </p:nvSpPr>
        <p:spPr>
          <a:xfrm>
            <a:off x="930998" y="4394721"/>
            <a:ext cx="1359529" cy="4140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DBF0C-4905-1373-4116-6A379B9C90D4}"/>
              </a:ext>
            </a:extLst>
          </p:cNvPr>
          <p:cNvSpPr txBox="1"/>
          <p:nvPr/>
        </p:nvSpPr>
        <p:spPr>
          <a:xfrm>
            <a:off x="7228115" y="1475330"/>
            <a:ext cx="37374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 TIM2</a:t>
            </a:r>
          </a:p>
          <a:p>
            <a:r>
              <a:rPr lang="en-US" sz="2400" dirty="0"/>
              <a:t>Clock Source : internal clock’</a:t>
            </a:r>
          </a:p>
          <a:p>
            <a:r>
              <a:rPr lang="en-US" sz="2400" dirty="0" err="1"/>
              <a:t>Prescaler</a:t>
            </a:r>
            <a:r>
              <a:rPr lang="en-US" sz="2400" dirty="0"/>
              <a:t> : 4 – 1</a:t>
            </a:r>
          </a:p>
          <a:p>
            <a:r>
              <a:rPr lang="en-US" sz="2400" dirty="0"/>
              <a:t>Counter Period : 2000 - 1</a:t>
            </a:r>
          </a:p>
        </p:txBody>
      </p:sp>
    </p:spTree>
    <p:extLst>
      <p:ext uri="{BB962C8B-B14F-4D97-AF65-F5344CB8AC3E}">
        <p14:creationId xmlns:p14="http://schemas.microsoft.com/office/powerpoint/2010/main" val="109616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CB8612-2DD6-37AA-9F18-6ECE8985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83" y="1160232"/>
            <a:ext cx="3412608" cy="3196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4B8-1ACB-BA05-51B1-FA4AA0D95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15" y="325373"/>
            <a:ext cx="4575109" cy="653850"/>
          </a:xfrm>
        </p:spPr>
        <p:txBody>
          <a:bodyPr>
            <a:normAutofit/>
          </a:bodyPr>
          <a:lstStyle/>
          <a:p>
            <a:r>
              <a:rPr lang="en-US" sz="2800" dirty="0"/>
              <a:t>2.1 parameter</a:t>
            </a:r>
            <a:endParaRPr lang="th-TH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857BB-5728-48AA-4980-9649EAC35639}"/>
              </a:ext>
            </a:extLst>
          </p:cNvPr>
          <p:cNvSpPr/>
          <p:nvPr/>
        </p:nvSpPr>
        <p:spPr>
          <a:xfrm>
            <a:off x="8985439" y="1665595"/>
            <a:ext cx="1959652" cy="22951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6AD8A-A154-C602-9F35-1D36E15303E1}"/>
              </a:ext>
            </a:extLst>
          </p:cNvPr>
          <p:cNvSpPr/>
          <p:nvPr/>
        </p:nvSpPr>
        <p:spPr>
          <a:xfrm>
            <a:off x="8762394" y="3698706"/>
            <a:ext cx="1540450" cy="65839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B7A55-74EE-F4E7-66D4-99E4AB5553F1}"/>
              </a:ext>
            </a:extLst>
          </p:cNvPr>
          <p:cNvSpPr txBox="1"/>
          <p:nvPr/>
        </p:nvSpPr>
        <p:spPr>
          <a:xfrm>
            <a:off x="558297" y="1780352"/>
            <a:ext cx="63676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ที่ตั้งค่าต้องใส่ค่า -1 เสมอ เนื่องจาก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utilization of designed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หากต้องการหารความถี่ด้วย 6 ต้องตั้งค่า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PSC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 5 หรือสามารถใส่ 6 – 1 ในโปรแกรมได้เลย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77E5B-A5A0-22EF-C380-3734594FFCDE}"/>
              </a:ext>
            </a:extLst>
          </p:cNvPr>
          <p:cNvSpPr txBox="1"/>
          <p:nvPr/>
        </p:nvSpPr>
        <p:spPr>
          <a:xfrm>
            <a:off x="956651" y="4589212"/>
            <a:ext cx="10677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นั้นมีข้อจำกัดคือต้องมีค่าตั้งแต่ 0 –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เช่น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bit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จะมีค่าเป็นได้แค่เพียง 0 – 255 ดังนั้น ผู้พัฒนาต้องการให้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MCU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มีความสามารถในการ ตั้งค่าได้ตั้งแต่ 1 – 256 จึงให้ ค่า 0 หมายความว่า 1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หมายความว่า 2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,…..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เป็นเหตุให้ต้องใส่ค่า – 1 เสมอ</a:t>
            </a:r>
          </a:p>
        </p:txBody>
      </p:sp>
    </p:spTree>
    <p:extLst>
      <p:ext uri="{BB962C8B-B14F-4D97-AF65-F5344CB8AC3E}">
        <p14:creationId xmlns:p14="http://schemas.microsoft.com/office/powerpoint/2010/main" val="120167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64BFB8-DBFF-FB31-FB02-5C30B19C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057275"/>
            <a:ext cx="7296150" cy="4743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4B8-1ACB-BA05-51B1-FA4AA0D95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15" y="325373"/>
            <a:ext cx="4575109" cy="653850"/>
          </a:xfrm>
        </p:spPr>
        <p:txBody>
          <a:bodyPr>
            <a:normAutofit/>
          </a:bodyPr>
          <a:lstStyle/>
          <a:p>
            <a:r>
              <a:rPr lang="en-US" sz="2800" dirty="0"/>
              <a:t>3. setup Interrupt</a:t>
            </a:r>
            <a:endParaRPr lang="th-TH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6AD8A-A154-C602-9F35-1D36E15303E1}"/>
              </a:ext>
            </a:extLst>
          </p:cNvPr>
          <p:cNvSpPr/>
          <p:nvPr/>
        </p:nvSpPr>
        <p:spPr>
          <a:xfrm>
            <a:off x="4970780" y="4336611"/>
            <a:ext cx="4680214" cy="4979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987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31A17-2022-2F3F-ED40-3CC8B822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3"/>
          <a:stretch/>
        </p:blipFill>
        <p:spPr>
          <a:xfrm>
            <a:off x="578886" y="1343414"/>
            <a:ext cx="8305611" cy="4133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6AD8A-A154-C602-9F35-1D36E15303E1}"/>
              </a:ext>
            </a:extLst>
          </p:cNvPr>
          <p:cNvSpPr/>
          <p:nvPr/>
        </p:nvSpPr>
        <p:spPr>
          <a:xfrm>
            <a:off x="6711666" y="4064453"/>
            <a:ext cx="1059255" cy="4979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8561F-0E1F-D0F2-E1B1-761BDF4AA04B}"/>
              </a:ext>
            </a:extLst>
          </p:cNvPr>
          <p:cNvSpPr/>
          <p:nvPr/>
        </p:nvSpPr>
        <p:spPr>
          <a:xfrm>
            <a:off x="578886" y="1427390"/>
            <a:ext cx="610166" cy="3827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6605C-DD82-D8FB-2C6C-9F1FE287A690}"/>
              </a:ext>
            </a:extLst>
          </p:cNvPr>
          <p:cNvSpPr/>
          <p:nvPr/>
        </p:nvSpPr>
        <p:spPr>
          <a:xfrm>
            <a:off x="2891103" y="1427390"/>
            <a:ext cx="298764" cy="3827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1256B-AD82-8FE8-2DAD-0CC5F613C206}"/>
              </a:ext>
            </a:extLst>
          </p:cNvPr>
          <p:cNvSpPr txBox="1"/>
          <p:nvPr/>
        </p:nvSpPr>
        <p:spPr>
          <a:xfrm>
            <a:off x="1397281" y="2733592"/>
            <a:ext cx="127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Click (any)</a:t>
            </a:r>
            <a:endParaRPr lang="th-TH" sz="2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048AF-F3D8-BE63-338D-DF4CE6F14BBA}"/>
              </a:ext>
            </a:extLst>
          </p:cNvPr>
          <p:cNvCxnSpPr/>
          <p:nvPr/>
        </p:nvCxnSpPr>
        <p:spPr>
          <a:xfrm flipH="1" flipV="1">
            <a:off x="1080410" y="1927834"/>
            <a:ext cx="606582" cy="796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601AE-F8B3-6808-0673-680575964B93}"/>
              </a:ext>
            </a:extLst>
          </p:cNvPr>
          <p:cNvCxnSpPr>
            <a:cxnSpLocks/>
          </p:cNvCxnSpPr>
          <p:nvPr/>
        </p:nvCxnSpPr>
        <p:spPr>
          <a:xfrm flipV="1">
            <a:off x="2505387" y="1817966"/>
            <a:ext cx="304235" cy="9065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D621008-D27B-A483-7D6C-C2DDD18B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77"/>
          <a:stretch/>
        </p:blipFill>
        <p:spPr>
          <a:xfrm>
            <a:off x="9284524" y="2190750"/>
            <a:ext cx="2907476" cy="2476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75EB5-FB16-892E-0112-0741756AEBD2}"/>
              </a:ext>
            </a:extLst>
          </p:cNvPr>
          <p:cNvSpPr/>
          <p:nvPr/>
        </p:nvSpPr>
        <p:spPr>
          <a:xfrm>
            <a:off x="9702892" y="3133702"/>
            <a:ext cx="859362" cy="2952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25609-162B-51AB-6E60-E3A328963191}"/>
              </a:ext>
            </a:extLst>
          </p:cNvPr>
          <p:cNvSpPr txBox="1"/>
          <p:nvPr/>
        </p:nvSpPr>
        <p:spPr>
          <a:xfrm>
            <a:off x="2522941" y="30144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  <a:endParaRPr lang="th-TH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2900-9795-BC45-6376-9A2F0FC20D83}"/>
              </a:ext>
            </a:extLst>
          </p:cNvPr>
          <p:cNvSpPr txBox="1"/>
          <p:nvPr/>
        </p:nvSpPr>
        <p:spPr>
          <a:xfrm>
            <a:off x="6291683" y="37725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  <a:endParaRPr lang="th-TH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ADC83-A85A-917C-A306-6A886EC2E285}"/>
              </a:ext>
            </a:extLst>
          </p:cNvPr>
          <p:cNvSpPr txBox="1"/>
          <p:nvPr/>
        </p:nvSpPr>
        <p:spPr>
          <a:xfrm>
            <a:off x="10554558" y="28720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  <a:endParaRPr lang="th-T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45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9A7-2DA1-8A7B-993A-BD1AF5411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110245"/>
            <a:ext cx="3962400" cy="952954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4B8-1ACB-BA05-51B1-FA4AA0D95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8115" y="325373"/>
            <a:ext cx="4575109" cy="653850"/>
          </a:xfrm>
        </p:spPr>
        <p:txBody>
          <a:bodyPr>
            <a:normAutofit/>
          </a:bodyPr>
          <a:lstStyle/>
          <a:p>
            <a:r>
              <a:rPr lang="en-US" sz="2800" dirty="0"/>
              <a:t>4. coding</a:t>
            </a:r>
            <a:endParaRPr lang="th-TH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32268-1334-A624-5E63-0A530734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8" y="2053731"/>
            <a:ext cx="32004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78E969-CCDA-9BFE-FD9B-3E67067AB2C2}"/>
              </a:ext>
            </a:extLst>
          </p:cNvPr>
          <p:cNvSpPr txBox="1"/>
          <p:nvPr/>
        </p:nvSpPr>
        <p:spPr>
          <a:xfrm>
            <a:off x="5573303" y="2234233"/>
            <a:ext cx="396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HAL_TIM_Base_Start_IT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(&amp;htim2);</a:t>
            </a:r>
            <a:endParaRPr lang="th-TH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48F0-249D-9F7B-AD92-472692D5CF56}"/>
              </a:ext>
            </a:extLst>
          </p:cNvPr>
          <p:cNvSpPr txBox="1"/>
          <p:nvPr/>
        </p:nvSpPr>
        <p:spPr>
          <a:xfrm>
            <a:off x="5573303" y="4185230"/>
            <a:ext cx="63885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HAL_TIM_PeriodElapsedCallback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TIM_HandleTypeDef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&amp;htim2 )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HAL_GPIO_TogglePin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LED_GREEN_GPIO_Port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A2AEB0-4ACA-E079-E324-C56705EC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8" y="4185230"/>
            <a:ext cx="5038725" cy="14954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829575-EAC7-9A98-C3E1-8E6CF0D45210}"/>
              </a:ext>
            </a:extLst>
          </p:cNvPr>
          <p:cNvCxnSpPr/>
          <p:nvPr/>
        </p:nvCxnSpPr>
        <p:spPr>
          <a:xfrm>
            <a:off x="5368704" y="1336697"/>
            <a:ext cx="0" cy="473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810EE9-8733-6144-B90C-92872011FAC6}"/>
              </a:ext>
            </a:extLst>
          </p:cNvPr>
          <p:cNvSpPr txBox="1"/>
          <p:nvPr/>
        </p:nvSpPr>
        <p:spPr>
          <a:xfrm>
            <a:off x="534578" y="1478060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 start timer IT at section 2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429C3-E166-5CBD-D2D8-76C469E71BD0}"/>
              </a:ext>
            </a:extLst>
          </p:cNvPr>
          <p:cNvSpPr txBox="1"/>
          <p:nvPr/>
        </p:nvSpPr>
        <p:spPr>
          <a:xfrm>
            <a:off x="479254" y="3754412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 add timer callback function at section 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551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9248-6594-6ECF-FC7A-23D524D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measure</a:t>
            </a:r>
            <a:endParaRPr lang="th-T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280B2-51F4-CACA-4C6E-3C676C39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Cube MX setup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C0BD-F598-D4CA-DE99-5F1B7FD6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2543175"/>
            <a:ext cx="3200400" cy="177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C5BB78-8FEE-6DF5-F60D-36716EF2BB43}"/>
              </a:ext>
            </a:extLst>
          </p:cNvPr>
          <p:cNvSpPr/>
          <p:nvPr/>
        </p:nvSpPr>
        <p:spPr>
          <a:xfrm>
            <a:off x="3192841" y="2688327"/>
            <a:ext cx="519080" cy="4979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44C2D-6568-3662-D7B9-58EF90E02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40" b="19116"/>
          <a:stretch/>
        </p:blipFill>
        <p:spPr>
          <a:xfrm>
            <a:off x="1076788" y="4079434"/>
            <a:ext cx="3240750" cy="2251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57F121-E280-1F68-B355-4DD18497E53E}"/>
              </a:ext>
            </a:extLst>
          </p:cNvPr>
          <p:cNvSpPr/>
          <p:nvPr/>
        </p:nvSpPr>
        <p:spPr>
          <a:xfrm>
            <a:off x="2847300" y="4211006"/>
            <a:ext cx="519080" cy="165808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F995C-E76E-6988-FA49-64C519CF89F0}"/>
              </a:ext>
            </a:extLst>
          </p:cNvPr>
          <p:cNvSpPr txBox="1"/>
          <p:nvPr/>
        </p:nvSpPr>
        <p:spPr>
          <a:xfrm>
            <a:off x="5361759" y="2081510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ให้สังเกตความถี่ที่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กระพริบ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นับว่าใน 1 วินาที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LD4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กระพริบกี่ครั้ง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9B8C7-EF3F-C8EE-71BF-1747C72532B2}"/>
              </a:ext>
            </a:extLst>
          </p:cNvPr>
          <p:cNvSpPr txBox="1"/>
          <p:nvPr/>
        </p:nvSpPr>
        <p:spPr>
          <a:xfrm>
            <a:off x="6182657" y="5608771"/>
            <a:ext cx="430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ล้อเล่นนะครับ</a:t>
            </a:r>
            <a:r>
              <a:rPr lang="en-US" dirty="0"/>
              <a:t> </a:t>
            </a:r>
            <a:r>
              <a:rPr lang="th-TH" dirty="0"/>
              <a:t>ต้องใช้เครื่องช่วยวัดครับ นั้นก็คือ </a:t>
            </a:r>
            <a:r>
              <a:rPr lang="en-US" dirty="0"/>
              <a:t>oscilloscope</a:t>
            </a:r>
            <a:endParaRPr lang="th-TH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ED38D8E-81A7-DFF0-9869-8AF5E56D1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8" t="14421" r="18846" b="29241"/>
          <a:stretch/>
        </p:blipFill>
        <p:spPr bwMode="auto">
          <a:xfrm>
            <a:off x="6392924" y="2652184"/>
            <a:ext cx="2068102" cy="26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A9D30-EB9E-8E72-F7C0-99B5E4E1EBD0}"/>
              </a:ext>
            </a:extLst>
          </p:cNvPr>
          <p:cNvCxnSpPr/>
          <p:nvPr/>
        </p:nvCxnSpPr>
        <p:spPr>
          <a:xfrm flipH="1">
            <a:off x="7650178" y="4001632"/>
            <a:ext cx="1575303" cy="209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D22334-6953-6096-F10A-FF787DD6776D}"/>
              </a:ext>
            </a:extLst>
          </p:cNvPr>
          <p:cNvSpPr txBox="1"/>
          <p:nvPr/>
        </p:nvSpPr>
        <p:spPr>
          <a:xfrm>
            <a:off x="9397497" y="3857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669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E73A-5A67-7C59-C53C-691EFD0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oscilloscope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EA4E-E58E-F391-5420-BB9D3373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843" y="1927215"/>
            <a:ext cx="2279663" cy="5608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LD4 = PA5</a:t>
            </a:r>
            <a:endParaRPr lang="th-TH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545E3-2C0F-58DD-E541-A50516BF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4" y="2406584"/>
            <a:ext cx="4088403" cy="3570884"/>
          </a:xfrm>
          <a:prstGeom prst="rect">
            <a:avLst/>
          </a:prstGeom>
        </p:spPr>
      </p:pic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C50C22DE-C653-BBF0-CEB4-639CBB959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r="15216"/>
          <a:stretch/>
        </p:blipFill>
        <p:spPr bwMode="auto">
          <a:xfrm rot="5400000">
            <a:off x="6139004" y="2291384"/>
            <a:ext cx="3485583" cy="33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00E26B-53D0-1BB1-054A-57B5642C388B}"/>
              </a:ext>
            </a:extLst>
          </p:cNvPr>
          <p:cNvCxnSpPr>
            <a:cxnSpLocks/>
          </p:cNvCxnSpPr>
          <p:nvPr/>
        </p:nvCxnSpPr>
        <p:spPr>
          <a:xfrm>
            <a:off x="3358836" y="2335794"/>
            <a:ext cx="72427" cy="1614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42393-825A-E463-F6B6-3E81F0071E11}"/>
              </a:ext>
            </a:extLst>
          </p:cNvPr>
          <p:cNvCxnSpPr/>
          <p:nvPr/>
        </p:nvCxnSpPr>
        <p:spPr>
          <a:xfrm>
            <a:off x="3431263" y="2335794"/>
            <a:ext cx="4372824" cy="22814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29411-FF43-9B5A-A6FE-6964FCC7256E}"/>
              </a:ext>
            </a:extLst>
          </p:cNvPr>
          <p:cNvSpPr txBox="1"/>
          <p:nvPr/>
        </p:nvSpPr>
        <p:spPr>
          <a:xfrm>
            <a:off x="6951865" y="795445"/>
            <a:ext cx="451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Don’t forget to tap GND (any GND on Board)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8992E3-C110-2445-5F04-6BC134F7A856}"/>
              </a:ext>
            </a:extLst>
          </p:cNvPr>
          <p:cNvCxnSpPr/>
          <p:nvPr/>
        </p:nvCxnSpPr>
        <p:spPr>
          <a:xfrm flipH="1">
            <a:off x="7722606" y="1259838"/>
            <a:ext cx="159189" cy="13747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7F518E-902D-A154-8313-30C244248383}"/>
              </a:ext>
            </a:extLst>
          </p:cNvPr>
          <p:cNvSpPr txBox="1"/>
          <p:nvPr/>
        </p:nvSpPr>
        <p:spPr>
          <a:xfrm>
            <a:off x="486145" y="6462026"/>
            <a:ext cx="114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Taping GND like this picture are highly NOT recommend in further study (but instructor is too lazy to do in proper way)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772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1D6-4F17-C371-07A9-F6D62C74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67B5-F17E-2619-84DF-1AF176A5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4820"/>
          </a:xfrm>
        </p:spPr>
        <p:txBody>
          <a:bodyPr>
            <a:normAutofit/>
          </a:bodyPr>
          <a:lstStyle/>
          <a:p>
            <a:r>
              <a:rPr lang="en-US" sz="3600" dirty="0"/>
              <a:t>- Programable counting module (up-down counter)</a:t>
            </a:r>
          </a:p>
          <a:p>
            <a:endParaRPr lang="en-US" sz="3600" dirty="0"/>
          </a:p>
          <a:p>
            <a:r>
              <a:rPr lang="en-US" sz="3600" dirty="0"/>
              <a:t>- Selective clock source (internal clock , external signal, programmatically)</a:t>
            </a:r>
          </a:p>
          <a:p>
            <a:endParaRPr lang="en-US" sz="3600" dirty="0"/>
          </a:p>
          <a:p>
            <a:r>
              <a:rPr lang="en-US" sz="3600" dirty="0"/>
              <a:t>- Signal generator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672230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E73A-5A67-7C59-C53C-691EFD0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oscilloscope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EA4E-E58E-F391-5420-BB9D3373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843" y="1927215"/>
            <a:ext cx="2279663" cy="5608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LD4 = PA5</a:t>
            </a:r>
            <a:endParaRPr lang="th-TH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545E3-2C0F-58DD-E541-A50516BF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4" y="2406584"/>
            <a:ext cx="4088403" cy="3570884"/>
          </a:xfrm>
          <a:prstGeom prst="rect">
            <a:avLst/>
          </a:prstGeom>
        </p:spPr>
      </p:pic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9E6E255C-24E7-BA24-9E9A-F76B181E0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4" t="22838" r="7162" b="21452"/>
          <a:stretch/>
        </p:blipFill>
        <p:spPr bwMode="auto">
          <a:xfrm rot="10800000">
            <a:off x="5257046" y="2744928"/>
            <a:ext cx="4529750" cy="260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7FF61-1146-B876-551B-FB7850D039AA}"/>
              </a:ext>
            </a:extLst>
          </p:cNvPr>
          <p:cNvCxnSpPr>
            <a:cxnSpLocks/>
          </p:cNvCxnSpPr>
          <p:nvPr/>
        </p:nvCxnSpPr>
        <p:spPr>
          <a:xfrm flipH="1">
            <a:off x="9714368" y="3188548"/>
            <a:ext cx="459597" cy="378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4279F23-06AC-D3A7-B8C4-ED5BE3EAB8B7}"/>
              </a:ext>
            </a:extLst>
          </p:cNvPr>
          <p:cNvSpPr/>
          <p:nvPr/>
        </p:nvSpPr>
        <p:spPr>
          <a:xfrm>
            <a:off x="9071572" y="3567065"/>
            <a:ext cx="642796" cy="4436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7B3EB-90CC-0D92-DED4-FE41D1AE2BAD}"/>
              </a:ext>
            </a:extLst>
          </p:cNvPr>
          <p:cNvSpPr txBox="1"/>
          <p:nvPr/>
        </p:nvSpPr>
        <p:spPr>
          <a:xfrm>
            <a:off x="10284737" y="2969537"/>
            <a:ext cx="11658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Frequency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3CB8A-8E8E-5BDA-8ACE-AFE68130AC66}"/>
              </a:ext>
            </a:extLst>
          </p:cNvPr>
          <p:cNvCxnSpPr/>
          <p:nvPr/>
        </p:nvCxnSpPr>
        <p:spPr>
          <a:xfrm flipH="1">
            <a:off x="6020554" y="5260062"/>
            <a:ext cx="371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ED68CF-B9AC-4FEF-2C76-5C478059DD3A}"/>
              </a:ext>
            </a:extLst>
          </p:cNvPr>
          <p:cNvSpPr txBox="1"/>
          <p:nvPr/>
        </p:nvSpPr>
        <p:spPr>
          <a:xfrm>
            <a:off x="5847482" y="537056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</a:t>
            </a:r>
            <a:r>
              <a:rPr lang="en-US" dirty="0" err="1">
                <a:solidFill>
                  <a:srgbClr val="FF0000"/>
                </a:solidFill>
              </a:rPr>
              <a:t>uS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AE53BE-4424-DF02-49CD-E7C8C7C8D741}"/>
              </a:ext>
            </a:extLst>
          </p:cNvPr>
          <p:cNvCxnSpPr>
            <a:cxnSpLocks/>
          </p:cNvCxnSpPr>
          <p:nvPr/>
        </p:nvCxnSpPr>
        <p:spPr>
          <a:xfrm>
            <a:off x="7297093" y="4716855"/>
            <a:ext cx="2590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65E54A-8ECB-A98D-3450-8337ED28A87B}"/>
              </a:ext>
            </a:extLst>
          </p:cNvPr>
          <p:cNvSpPr txBox="1"/>
          <p:nvPr/>
        </p:nvSpPr>
        <p:spPr>
          <a:xfrm>
            <a:off x="7297093" y="5486073"/>
            <a:ext cx="16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cycle in 1 DIV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A59534-24F7-37CB-294D-1CD91493A513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413132" y="4716855"/>
            <a:ext cx="684950" cy="769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49591D-FEA9-4603-013C-25000C028F34}"/>
              </a:ext>
            </a:extLst>
          </p:cNvPr>
          <p:cNvSpPr txBox="1"/>
          <p:nvPr/>
        </p:nvSpPr>
        <p:spPr>
          <a:xfrm>
            <a:off x="7297092" y="5855405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 = 500 / 2 = 250uS (4000 Hz) 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1C082-DB9F-D002-E26E-EC3931C59C5B}"/>
              </a:ext>
            </a:extLst>
          </p:cNvPr>
          <p:cNvSpPr txBox="1"/>
          <p:nvPr/>
        </p:nvSpPr>
        <p:spPr>
          <a:xfrm>
            <a:off x="142113" y="6467607"/>
            <a:ext cx="856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Instructor</a:t>
            </a:r>
            <a:r>
              <a:rPr lang="th-TH" dirty="0"/>
              <a:t> </a:t>
            </a:r>
            <a:r>
              <a:rPr lang="en-US" dirty="0"/>
              <a:t>don’t have enough money to afford better oscilloscope so value may diff a bit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4668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9164-994B-8CF1-31A3-9D291CBB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F/2</a:t>
            </a:r>
            <a:endParaRPr lang="th-TH" dirty="0"/>
          </a:p>
        </p:txBody>
      </p:sp>
      <p:pic>
        <p:nvPicPr>
          <p:cNvPr id="5" name="Content Placeholder 4" descr="A black background with red lines&#10;&#10;Description automatically generated">
            <a:extLst>
              <a:ext uri="{FF2B5EF4-FFF2-40B4-BE49-F238E27FC236}">
                <a16:creationId xmlns:a16="http://schemas.microsoft.com/office/drawing/2014/main" id="{3A55E2B8-0038-5350-1628-E4D3EFFF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27" y="1963958"/>
            <a:ext cx="470689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51219-5992-C242-F329-50B83FCB9A39}"/>
              </a:ext>
            </a:extLst>
          </p:cNvPr>
          <p:cNvSpPr txBox="1"/>
          <p:nvPr/>
        </p:nvSpPr>
        <p:spPr>
          <a:xfrm>
            <a:off x="6898741" y="2897109"/>
            <a:ext cx="365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โปรแกรมต้องทำงาน 2 ครั้ง ถึงจะได้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Square wave 1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ลูกคลื่น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oscilloscope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เลยวักได้ความถี่ / 2 </a:t>
            </a:r>
          </a:p>
        </p:txBody>
      </p:sp>
    </p:spTree>
    <p:extLst>
      <p:ext uri="{BB962C8B-B14F-4D97-AF65-F5344CB8AC3E}">
        <p14:creationId xmlns:p14="http://schemas.microsoft.com/office/powerpoint/2010/main" val="9014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CB7-4BB1-DBFB-8EDC-6CD7EA7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5085-9B22-D8D5-17F1-719BE627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clock source = PPL clock 1MHz , PSC = 2 , CNT = 900, OVF = 10000</a:t>
            </a:r>
            <a:endParaRPr lang="th-TH" sz="2400" dirty="0"/>
          </a:p>
        </p:txBody>
      </p:sp>
      <p:pic>
        <p:nvPicPr>
          <p:cNvPr id="4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0A81BA-820E-5171-0CF1-7874CA079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3" b="7200"/>
          <a:stretch/>
        </p:blipFill>
        <p:spPr>
          <a:xfrm>
            <a:off x="649611" y="2633317"/>
            <a:ext cx="1450793" cy="273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DA758-79ED-894D-858E-B0F69C7AF471}"/>
              </a:ext>
            </a:extLst>
          </p:cNvPr>
          <p:cNvSpPr txBox="1"/>
          <p:nvPr/>
        </p:nvSpPr>
        <p:spPr>
          <a:xfrm flipH="1">
            <a:off x="908288" y="5326512"/>
            <a:ext cx="37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th-TH" sz="3200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74865E-70B3-9C37-80A4-0FC9CEDD3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33" y="2461115"/>
            <a:ext cx="7878909" cy="375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F0830-F508-294E-CBBE-E6C280ADE23E}"/>
              </a:ext>
            </a:extLst>
          </p:cNvPr>
          <p:cNvSpPr txBox="1"/>
          <p:nvPr/>
        </p:nvSpPr>
        <p:spPr>
          <a:xfrm>
            <a:off x="5662885" y="4001011"/>
            <a:ext cx="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1 MHz</a:t>
            </a:r>
            <a:endParaRPr lang="th-TH" sz="16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962F4-7883-A765-3892-4B1467DA9219}"/>
              </a:ext>
            </a:extLst>
          </p:cNvPr>
          <p:cNvSpPr txBox="1"/>
          <p:nvPr/>
        </p:nvSpPr>
        <p:spPr>
          <a:xfrm>
            <a:off x="2863118" y="296733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1 MHz</a:t>
            </a:r>
            <a:endParaRPr lang="th-TH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80F58-DB83-D31E-0925-E1B4B7C9E6AD}"/>
              </a:ext>
            </a:extLst>
          </p:cNvPr>
          <p:cNvSpPr txBox="1"/>
          <p:nvPr/>
        </p:nvSpPr>
        <p:spPr>
          <a:xfrm>
            <a:off x="7011492" y="339574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/2</a:t>
            </a:r>
            <a:endParaRPr lang="th-TH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9304F-0FFD-D29B-2E2C-8F03256BEBD8}"/>
              </a:ext>
            </a:extLst>
          </p:cNvPr>
          <p:cNvSpPr txBox="1"/>
          <p:nvPr/>
        </p:nvSpPr>
        <p:spPr>
          <a:xfrm>
            <a:off x="7876513" y="3983790"/>
            <a:ext cx="88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500 kHz</a:t>
            </a:r>
            <a:endParaRPr lang="th-TH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E77DD-0E25-BC06-B7F0-91AAF6E80C4D}"/>
              </a:ext>
            </a:extLst>
          </p:cNvPr>
          <p:cNvSpPr txBox="1"/>
          <p:nvPr/>
        </p:nvSpPr>
        <p:spPr>
          <a:xfrm>
            <a:off x="9710859" y="2879319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10000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4DBA5-4221-326B-ACD3-FF8B1B687E1D}"/>
                  </a:ext>
                </a:extLst>
              </p:cNvPr>
              <p:cNvSpPr txBox="1"/>
              <p:nvPr/>
            </p:nvSpPr>
            <p:spPr>
              <a:xfrm>
                <a:off x="7011492" y="5368705"/>
                <a:ext cx="405739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𝐾𝐻𝑧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2400" dirty="0"/>
                  <a:t>= 0.02 = 20 mS (50Hz) </a:t>
                </a:r>
                <a:endParaRPr lang="th-TH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4DBA5-4221-326B-ACD3-FF8B1B68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92" y="5368705"/>
                <a:ext cx="4057393" cy="699487"/>
              </a:xfrm>
              <a:prstGeom prst="rect">
                <a:avLst/>
              </a:prstGeom>
              <a:blipFill>
                <a:blip r:embed="rId4"/>
                <a:stretch>
                  <a:fillRect r="-1952" b="-78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71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AD69-8538-BFC0-D5C5-9C28D4DD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D7AA-A0E2-BE5A-C4AA-E6723645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10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5056-98B4-0541-45CE-346BC0ED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1B82-3CB9-6C36-6FC4-984740AB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(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เหตุการณ์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signal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ที่ส่งเข้ามายังระบบเพื่อ บอกให้ระบบหยุดทำงานหลัก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(main function)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และเตรียมตัวไปทำงานอื่นที่เตรียมไว้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(ISR : interrupt service routine) 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black background with orange arrows&#10;&#10;Description automatically generated">
            <a:extLst>
              <a:ext uri="{FF2B5EF4-FFF2-40B4-BE49-F238E27FC236}">
                <a16:creationId xmlns:a16="http://schemas.microsoft.com/office/drawing/2014/main" id="{D53CAC08-18F9-A0CA-D77F-5C5D17A3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32" y="2891424"/>
            <a:ext cx="6201624" cy="339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D5DD5-7985-1AF9-1A42-4D380BEDFDDB}"/>
              </a:ext>
            </a:extLst>
          </p:cNvPr>
          <p:cNvSpPr txBox="1"/>
          <p:nvPr/>
        </p:nvSpPr>
        <p:spPr>
          <a:xfrm>
            <a:off x="8039477" y="3347519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สามารถทำให้เกิดได้จากหลายเหตุการณ์ เช่น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timer IO ADC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หรือแม้กระทั้ง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software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ถ้าเกิดขึ้นพร้อมกันจะเป็นอย่างไร ทับกัน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แค่อันเดียว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รออีก 3 คาบ 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145017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5056-98B4-0541-45CE-346BC0ED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endParaRPr lang="th-TH" dirty="0"/>
          </a:p>
        </p:txBody>
      </p:sp>
      <p:pic>
        <p:nvPicPr>
          <p:cNvPr id="5" name="Picture 4" descr="A black background with orange arrows&#10;&#10;Description automatically generated">
            <a:extLst>
              <a:ext uri="{FF2B5EF4-FFF2-40B4-BE49-F238E27FC236}">
                <a16:creationId xmlns:a16="http://schemas.microsoft.com/office/drawing/2014/main" id="{D53CAC08-18F9-A0CA-D77F-5C5D17A3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44" y="281344"/>
            <a:ext cx="2471595" cy="13511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7B3884-203E-6489-A5BD-3E824F123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756" y="2937895"/>
            <a:ext cx="5038725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945D8-9F53-D9DB-E058-3C868AB9076C}"/>
              </a:ext>
            </a:extLst>
          </p:cNvPr>
          <p:cNvSpPr txBox="1"/>
          <p:nvPr/>
        </p:nvSpPr>
        <p:spPr>
          <a:xfrm>
            <a:off x="1873018" y="3362443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Timer ISR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533653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BE22-6B15-A51A-2D59-A415B307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application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3B69-7955-4FE0-9E17-3E060D7E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timer (counter)</a:t>
            </a:r>
          </a:p>
          <a:p>
            <a:r>
              <a:rPr lang="en-US" sz="3200" dirty="0"/>
              <a:t>- RTC (real time clock)</a:t>
            </a:r>
          </a:p>
          <a:p>
            <a:r>
              <a:rPr lang="en-US" sz="3200" dirty="0"/>
              <a:t>- </a:t>
            </a:r>
            <a:r>
              <a:rPr lang="en-US" sz="3200" u="sng" dirty="0"/>
              <a:t>Periodic interrupt</a:t>
            </a:r>
          </a:p>
          <a:p>
            <a:r>
              <a:rPr lang="en-US" sz="3200" dirty="0"/>
              <a:t>- pulse counter</a:t>
            </a:r>
          </a:p>
          <a:p>
            <a:r>
              <a:rPr lang="en-US" sz="3200" dirty="0"/>
              <a:t>- </a:t>
            </a:r>
            <a:r>
              <a:rPr lang="en-US" sz="3200" u="sng" dirty="0"/>
              <a:t>waveform generator</a:t>
            </a:r>
          </a:p>
          <a:p>
            <a:r>
              <a:rPr lang="en-US" sz="3200" dirty="0"/>
              <a:t>- generate event for another peripheral</a:t>
            </a: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95042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E656-676B-3531-B09F-9C376B3F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generator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F5F8-855E-6847-B99A-E07E4F37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736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999B-5398-4FDA-74D7-596989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17D-F502-780B-5281-D9DA0866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803"/>
            <a:ext cx="9641941" cy="4292516"/>
          </a:xfrm>
        </p:spPr>
        <p:txBody>
          <a:bodyPr>
            <a:normAutofit/>
          </a:bodyPr>
          <a:lstStyle/>
          <a:p>
            <a:r>
              <a:rPr lang="en-US" sz="2400" dirty="0"/>
              <a:t>Create PWM timer output 2 channel</a:t>
            </a:r>
          </a:p>
          <a:p>
            <a:r>
              <a:rPr lang="en-US" sz="2400" dirty="0"/>
              <a:t>- CH1 create ([</a:t>
            </a:r>
            <a:r>
              <a:rPr lang="en-US" sz="2400" dirty="0" err="1"/>
              <a:t>student_ID</a:t>
            </a:r>
            <a:r>
              <a:rPr lang="en-US" sz="2400" dirty="0"/>
              <a:t>] % 50) </a:t>
            </a:r>
            <a:r>
              <a:rPr lang="en-US" sz="2400" dirty="0" err="1"/>
              <a:t>KHz</a:t>
            </a:r>
            <a:r>
              <a:rPr lang="en-US" sz="2400" dirty="0"/>
              <a:t> square ware with ([</a:t>
            </a:r>
            <a:r>
              <a:rPr lang="en-US" sz="2400" dirty="0" err="1"/>
              <a:t>student_ID</a:t>
            </a:r>
            <a:r>
              <a:rPr lang="en-US" sz="2400" dirty="0"/>
              <a:t>] % 15) percent of duty cycle</a:t>
            </a:r>
          </a:p>
          <a:p>
            <a:r>
              <a:rPr lang="en-US" sz="2400" dirty="0"/>
              <a:t>- CH2 create ([</a:t>
            </a:r>
            <a:r>
              <a:rPr lang="en-US" sz="2400" dirty="0" err="1"/>
              <a:t>student_ID</a:t>
            </a:r>
            <a:r>
              <a:rPr lang="en-US" sz="2400" dirty="0"/>
              <a:t>] % 100) </a:t>
            </a:r>
            <a:r>
              <a:rPr lang="en-US" sz="2400" dirty="0" err="1"/>
              <a:t>KHz</a:t>
            </a:r>
            <a:r>
              <a:rPr lang="en-US" sz="2400" dirty="0"/>
              <a:t> square ware with ([</a:t>
            </a:r>
            <a:r>
              <a:rPr lang="en-US" sz="2400" dirty="0" err="1"/>
              <a:t>student_ID</a:t>
            </a:r>
            <a:r>
              <a:rPr lang="en-US" sz="2400" dirty="0"/>
              <a:t>] % 45) percent of duty cycle</a:t>
            </a:r>
          </a:p>
          <a:p>
            <a:endParaRPr lang="en-US" sz="2400" dirty="0"/>
          </a:p>
          <a:p>
            <a:r>
              <a:rPr lang="en-US" sz="2400" dirty="0"/>
              <a:t>- EX student ID = 60601167</a:t>
            </a:r>
          </a:p>
          <a:p>
            <a:r>
              <a:rPr lang="en-US" sz="2400" dirty="0"/>
              <a:t>- CH1 -&gt; 17KHz with 2% duty cycle</a:t>
            </a:r>
          </a:p>
          <a:p>
            <a:r>
              <a:rPr lang="en-US" sz="2400" dirty="0"/>
              <a:t>- CH2 -&gt; 67KHz with 22% duty cycle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490592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999B-5398-4FDA-74D7-596989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con.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17D-F502-780B-5281-D9DA0866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803"/>
            <a:ext cx="9641941" cy="4292516"/>
          </a:xfrm>
        </p:spPr>
        <p:txBody>
          <a:bodyPr>
            <a:normAutofit/>
          </a:bodyPr>
          <a:lstStyle/>
          <a:p>
            <a:r>
              <a:rPr lang="en-US" sz="2400" dirty="0"/>
              <a:t>- Measure output using oscilloscope</a:t>
            </a:r>
          </a:p>
          <a:p>
            <a:r>
              <a:rPr lang="en-US" sz="2400" dirty="0"/>
              <a:t>- Explain about parameter value show calculation and fill up diagram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02647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1D6-4F17-C371-07A9-F6D62C74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67B5-F17E-2619-84DF-1AF176A5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4820"/>
          </a:xfrm>
        </p:spPr>
        <p:txBody>
          <a:bodyPr>
            <a:normAutofit/>
          </a:bodyPr>
          <a:lstStyle/>
          <a:p>
            <a:r>
              <a:rPr lang="en-US" sz="3600" dirty="0"/>
              <a:t>- Timer Period Trigger</a:t>
            </a:r>
          </a:p>
          <a:p>
            <a:r>
              <a:rPr lang="en-US" sz="3600" dirty="0"/>
              <a:t>- PWM</a:t>
            </a:r>
          </a:p>
          <a:p>
            <a:r>
              <a:rPr lang="en-US" sz="3600" dirty="0"/>
              <a:t>- Encoder manager</a:t>
            </a:r>
          </a:p>
          <a:p>
            <a:r>
              <a:rPr lang="en-US" sz="3600" dirty="0"/>
              <a:t>- Interrupt &amp; Event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37862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822-835A-CBC3-64A2-AE737DC8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meaning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A06C-5D83-3B77-A1BA-60F8E35E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7976"/>
            <a:ext cx="10058400" cy="3841118"/>
          </a:xfrm>
        </p:spPr>
        <p:txBody>
          <a:bodyPr>
            <a:normAutofit/>
          </a:bodyPr>
          <a:lstStyle/>
          <a:p>
            <a:r>
              <a:rPr lang="en-US" sz="2800" dirty="0"/>
              <a:t>- counting circuit (synchronous  counter for example)</a:t>
            </a:r>
            <a:endParaRPr lang="th-T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D09F1-4117-DC29-3C69-F5576BFE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8" y="2760737"/>
            <a:ext cx="4106661" cy="3108357"/>
          </a:xfrm>
          <a:prstGeom prst="rect">
            <a:avLst/>
          </a:prstGeom>
        </p:spPr>
      </p:pic>
      <p:pic>
        <p:nvPicPr>
          <p:cNvPr id="7" name="Picture 6" descr="A black background with green lines&#10;&#10;Description automatically generated">
            <a:extLst>
              <a:ext uri="{FF2B5EF4-FFF2-40B4-BE49-F238E27FC236}">
                <a16:creationId xmlns:a16="http://schemas.microsoft.com/office/drawing/2014/main" id="{CAE178B3-7D19-44E8-D32F-524F6409B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8" y="2360124"/>
            <a:ext cx="7143184" cy="40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green lines&#10;&#10;Description automatically generated">
            <a:extLst>
              <a:ext uri="{FF2B5EF4-FFF2-40B4-BE49-F238E27FC236}">
                <a16:creationId xmlns:a16="http://schemas.microsoft.com/office/drawing/2014/main" id="{A6F0AF2D-2CAF-11BA-F2C2-2FF4148F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08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481-C89F-0791-3264-515E04D2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counter module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783C-40B9-DAC2-DF48-45856494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assume we continuously increase some variable call CNT </a:t>
            </a:r>
            <a:r>
              <a:rPr lang="en-US" sz="2400" u="sng" dirty="0"/>
              <a:t>1 unit per 1 </a:t>
            </a:r>
            <a:r>
              <a:rPr lang="en-US" sz="2400" u="sng" dirty="0" err="1"/>
              <a:t>ms</a:t>
            </a:r>
            <a:endParaRPr lang="th-TH" sz="2400" u="sng" dirty="0"/>
          </a:p>
        </p:txBody>
      </p:sp>
      <p:pic>
        <p:nvPicPr>
          <p:cNvPr id="5" name="Picture 4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CBE607D8-D5AC-E2BA-DCE0-4E08FDA69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3" y="2637708"/>
            <a:ext cx="7343191" cy="35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B8F3-76B4-607C-C85F-C021D607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(OVF)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2474-D9EE-218A-3D34-88E456FE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ตัวกำหนดค่าสูงสุดของ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CNT 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CNT count up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ไปเกินกว่า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OVF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จะทำการ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Rest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CNT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ทำให้เกิด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overflow (OVF) interrupt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936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762C-4018-65A4-F8BC-2364EA0D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counter module</a:t>
            </a:r>
            <a:endParaRPr lang="th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E6D8BB-869D-C278-73C3-1A7B59CA57B5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24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0EA06-AAFA-1079-02D1-08DE044465E8}"/>
              </a:ext>
            </a:extLst>
          </p:cNvPr>
          <p:cNvSpPr txBox="1">
            <a:spLocks/>
          </p:cNvSpPr>
          <p:nvPr/>
        </p:nvSpPr>
        <p:spPr>
          <a:xfrm>
            <a:off x="1168199" y="177994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- assume we continuously increase some variable call CNT </a:t>
            </a:r>
            <a:r>
              <a:rPr lang="en-US" sz="2400" u="sng"/>
              <a:t>1 unit per 1 ms</a:t>
            </a:r>
            <a:endParaRPr lang="th-TH" sz="2400" u="sng" dirty="0"/>
          </a:p>
        </p:txBody>
      </p:sp>
      <p:pic>
        <p:nvPicPr>
          <p:cNvPr id="17" name="Content Placeholder 1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2CD27379-5932-BA5E-A04C-09637B75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82" y="2362522"/>
            <a:ext cx="8139871" cy="3877161"/>
          </a:xfrm>
        </p:spPr>
      </p:pic>
    </p:spTree>
    <p:extLst>
      <p:ext uri="{BB962C8B-B14F-4D97-AF65-F5344CB8AC3E}">
        <p14:creationId xmlns:p14="http://schemas.microsoft.com/office/powerpoint/2010/main" val="469571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1759</TotalTime>
  <Words>1088</Words>
  <Application>Microsoft Office PowerPoint</Application>
  <PresentationFormat>Widescreen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Calibri</vt:lpstr>
      <vt:lpstr>Calibri Light</vt:lpstr>
      <vt:lpstr>Cambria Math</vt:lpstr>
      <vt:lpstr>Consolas</vt:lpstr>
      <vt:lpstr>TH Sarabun New</vt:lpstr>
      <vt:lpstr>Retrospect</vt:lpstr>
      <vt:lpstr>2.Timer</vt:lpstr>
      <vt:lpstr>PowerPoint Presentation</vt:lpstr>
      <vt:lpstr>What is timer</vt:lpstr>
      <vt:lpstr>Application</vt:lpstr>
      <vt:lpstr>Counting meaning</vt:lpstr>
      <vt:lpstr>PowerPoint Presentation</vt:lpstr>
      <vt:lpstr>Principle of counter module</vt:lpstr>
      <vt:lpstr>Overflow (OVF)</vt:lpstr>
      <vt:lpstr>Principle of counter module</vt:lpstr>
      <vt:lpstr>Principle of counter module</vt:lpstr>
      <vt:lpstr>Period</vt:lpstr>
      <vt:lpstr>Period</vt:lpstr>
      <vt:lpstr>Typical TIM infrastructure</vt:lpstr>
      <vt:lpstr>Typical Clock infrastructure</vt:lpstr>
      <vt:lpstr>TIM component</vt:lpstr>
      <vt:lpstr>Example</vt:lpstr>
      <vt:lpstr>Example</vt:lpstr>
      <vt:lpstr>PowerPoint Presentation</vt:lpstr>
      <vt:lpstr>STM32 clock configuration menu</vt:lpstr>
      <vt:lpstr>Stm32 Clock input state</vt:lpstr>
      <vt:lpstr>PPL : Phase lock loop</vt:lpstr>
      <vt:lpstr>Cube MX setup</vt:lpstr>
      <vt:lpstr>Cube MX setup</vt:lpstr>
      <vt:lpstr>Cube MX setup</vt:lpstr>
      <vt:lpstr>Cube MX setup</vt:lpstr>
      <vt:lpstr>Cube MX setup</vt:lpstr>
      <vt:lpstr>Cube MX setup</vt:lpstr>
      <vt:lpstr>Cube MX setup</vt:lpstr>
      <vt:lpstr>oscilloscope</vt:lpstr>
      <vt:lpstr>oscilloscope</vt:lpstr>
      <vt:lpstr>WHY F/2</vt:lpstr>
      <vt:lpstr>Example2</vt:lpstr>
      <vt:lpstr>Quiz</vt:lpstr>
      <vt:lpstr>Interrupt</vt:lpstr>
      <vt:lpstr>Interrupt</vt:lpstr>
      <vt:lpstr>Timer application</vt:lpstr>
      <vt:lpstr>Waveform generator</vt:lpstr>
      <vt:lpstr>Lab</vt:lpstr>
      <vt:lpstr>Lab con.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Somsin Thongkrairat</dc:creator>
  <cp:lastModifiedBy>Somsin Thongkrairat</cp:lastModifiedBy>
  <cp:revision>141</cp:revision>
  <dcterms:created xsi:type="dcterms:W3CDTF">2024-05-17T09:28:25Z</dcterms:created>
  <dcterms:modified xsi:type="dcterms:W3CDTF">2024-06-30T16:59:13Z</dcterms:modified>
</cp:coreProperties>
</file>