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62" r:id="rId4"/>
    <p:sldId id="263" r:id="rId5"/>
    <p:sldId id="261" r:id="rId6"/>
    <p:sldId id="264" r:id="rId7"/>
    <p:sldId id="266" r:id="rId8"/>
    <p:sldId id="259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3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0FDC-FE7A-4BF8-B121-56C1584925D7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9F70F-DCCF-4227-8E39-0949590964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46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F70F-DCCF-4227-8E39-09495909645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15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4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4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3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95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05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0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2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495B76-F77D-4BD5-8C41-01BD3BB7280B}" type="datetimeFigureOut">
              <a:rPr lang="th-TH" smtClean="0"/>
              <a:t>24/07/67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lcsc.com/product-detail/span-style-background-color-ff0-EEPROM-span_IDCHIP-AD24C02_C5125083.html" TargetMode="External"/><Relationship Id="rId7" Type="http://schemas.openxmlformats.org/officeDocument/2006/relationships/hyperlink" Target="https://www.es.co.th/detail.asp?Prod=00350001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562-859C-0EC1-3E29-362A191F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4.EEPROM </a:t>
            </a:r>
            <a:r>
              <a:rPr lang="en-US" sz="2800" dirty="0"/>
              <a:t>(Non-volatile memory)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8D2F-8B73-10B3-076E-484D62832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DR.Somsin</a:t>
            </a:r>
            <a:r>
              <a:rPr lang="en-US" dirty="0"/>
              <a:t> </a:t>
            </a:r>
            <a:r>
              <a:rPr lang="en-US" dirty="0" err="1"/>
              <a:t>THongkrairat</a:t>
            </a:r>
            <a:endParaRPr lang="th-TH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BE9C9B50-99DF-E8DA-5F37-9D7731AF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9" y="758952"/>
            <a:ext cx="2933250" cy="29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Microelectronics: Our technology starts with you">
            <a:extLst>
              <a:ext uri="{FF2B5EF4-FFF2-40B4-BE49-F238E27FC236}">
                <a16:creationId xmlns:a16="http://schemas.microsoft.com/office/drawing/2014/main" id="{CC2945B9-39A1-9BC0-D0E8-4FB161BD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9" y="4565523"/>
            <a:ext cx="2190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7117-5506-AA6C-4EAA-4581686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E74E-0F49-5187-41EE-4520936E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count number of released button and store in variable</a:t>
            </a:r>
            <a:endParaRPr lang="th-T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283AE-68A0-7041-058C-89B78A7E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5" y="2370895"/>
            <a:ext cx="4460543" cy="3606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319C8-5B5F-F30F-FEB7-2DDF651ACB74}"/>
              </a:ext>
            </a:extLst>
          </p:cNvPr>
          <p:cNvSpPr txBox="1"/>
          <p:nvPr/>
        </p:nvSpPr>
        <p:spPr>
          <a:xfrm>
            <a:off x="7677163" y="5051754"/>
            <a:ext cx="18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PC13 to input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608BE-22EE-1A41-4538-46848262E47A}"/>
              </a:ext>
            </a:extLst>
          </p:cNvPr>
          <p:cNvSpPr/>
          <p:nvPr/>
        </p:nvSpPr>
        <p:spPr>
          <a:xfrm>
            <a:off x="4730620" y="5178490"/>
            <a:ext cx="1203649" cy="242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078F14-4007-DB14-BA61-6B9CA99CD71E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5934269" y="5236420"/>
            <a:ext cx="1742894" cy="63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3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7117-5506-AA6C-4EAA-4581686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59C36-D703-134B-35C0-A223B1A72CDE}"/>
              </a:ext>
            </a:extLst>
          </p:cNvPr>
          <p:cNvSpPr txBox="1"/>
          <p:nvPr/>
        </p:nvSpPr>
        <p:spPr>
          <a:xfrm>
            <a:off x="126749" y="6446889"/>
            <a:ext cx="212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4_1_button_counter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399E4-52B6-1DB2-7A20-3C9D54BD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1" y="1918161"/>
            <a:ext cx="6471417" cy="433778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but_release_count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[50];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last_button_state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HAL_GPIO_ReadPin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(GPIOC, GPIO_PIN_13);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WHILE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HAL_GPIO_ReadPin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(GPIOC, GPIO_PIN_13);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last_button_state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0 &amp;&amp;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1){ </a:t>
            </a: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release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but_release_count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b="1" u="sng" dirty="0" err="1">
                <a:solidFill>
                  <a:srgbClr val="6428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(string_buffer,</a:t>
            </a:r>
            <a:r>
              <a:rPr lang="en-US" sz="10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haruhi</a:t>
            </a:r>
            <a:r>
              <a:rPr lang="en-US" sz="10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</a:t>
            </a:r>
            <a:r>
              <a:rPr lang="en-US" sz="10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ld</a:t>
            </a:r>
            <a:r>
              <a:rPr lang="en-US" sz="10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\r\n"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but_release_count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(200); </a:t>
            </a: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debounce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last_button_state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button_state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WHILE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3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F37898-42C6-B0BF-D77A-8CCAECFB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47" y="1918161"/>
            <a:ext cx="1697289" cy="39024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34766E-E9FF-D5E5-0FA2-F3695211E7D1}"/>
              </a:ext>
            </a:extLst>
          </p:cNvPr>
          <p:cNvCxnSpPr>
            <a:cxnSpLocks/>
          </p:cNvCxnSpPr>
          <p:nvPr/>
        </p:nvCxnSpPr>
        <p:spPr>
          <a:xfrm>
            <a:off x="7550589" y="3956364"/>
            <a:ext cx="13489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339CAE-A40D-6B50-2DE4-C7ACDC79CBB3}"/>
              </a:ext>
            </a:extLst>
          </p:cNvPr>
          <p:cNvCxnSpPr>
            <a:cxnSpLocks/>
          </p:cNvCxnSpPr>
          <p:nvPr/>
        </p:nvCxnSpPr>
        <p:spPr>
          <a:xfrm>
            <a:off x="7550589" y="4796827"/>
            <a:ext cx="13489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6251F-1E44-4E1A-0404-7816BEB6757D}"/>
              </a:ext>
            </a:extLst>
          </p:cNvPr>
          <p:cNvSpPr txBox="1"/>
          <p:nvPr/>
        </p:nvSpPr>
        <p:spPr>
          <a:xfrm>
            <a:off x="9022013" y="3771698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6E138-AD69-3AC2-6186-BED4DCB617B4}"/>
              </a:ext>
            </a:extLst>
          </p:cNvPr>
          <p:cNvSpPr txBox="1"/>
          <p:nvPr/>
        </p:nvSpPr>
        <p:spPr>
          <a:xfrm>
            <a:off x="9019342" y="4611477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7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60D-DD99-9266-AF4D-BC46B5F9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variable reset after MCU reset?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29DA-577B-856A-9C74-C05F7AF7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9" y="1995312"/>
            <a:ext cx="11078441" cy="38727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 on RAM, not persistence memory.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ตัวแปรอยู่บน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RAM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ไม่ได้อยู่บน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memory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65B39-90B9-1CBE-B8F8-134175907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/>
          <a:stretch/>
        </p:blipFill>
        <p:spPr>
          <a:xfrm>
            <a:off x="644606" y="3381801"/>
            <a:ext cx="4696605" cy="2785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427F9-72F3-5B87-2BA7-AF0089C738D4}"/>
              </a:ext>
            </a:extLst>
          </p:cNvPr>
          <p:cNvSpPr txBox="1"/>
          <p:nvPr/>
        </p:nvSpPr>
        <p:spPr>
          <a:xfrm>
            <a:off x="6210571" y="3768740"/>
            <a:ext cx="2455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but_release_count</a:t>
            </a:r>
            <a:endParaRPr lang="th-T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77158-FF80-F115-CBD3-04E22FF3819C}"/>
              </a:ext>
            </a:extLst>
          </p:cNvPr>
          <p:cNvCxnSpPr>
            <a:stCxn id="6" idx="1"/>
          </p:cNvCxnSpPr>
          <p:nvPr/>
        </p:nvCxnSpPr>
        <p:spPr>
          <a:xfrm flipH="1">
            <a:off x="4184858" y="3953406"/>
            <a:ext cx="20257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07463D-B170-6C6D-4D53-A01A9D9E0E9A}"/>
              </a:ext>
            </a:extLst>
          </p:cNvPr>
          <p:cNvSpPr txBox="1"/>
          <p:nvPr/>
        </p:nvSpPr>
        <p:spPr>
          <a:xfrm>
            <a:off x="5704128" y="5149809"/>
            <a:ext cx="5843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How to make it count continuedly (after Reset) ?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ทำอย่างไรให้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MCU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นับต่อไป (หลังจาก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Reset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?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453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1C20-4E96-BA5F-95E9-6B151BDB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data persistency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9E73-68B9-4955-BCB1-66D77C84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Write data to file system (SD card , flash drive)</a:t>
            </a:r>
          </a:p>
          <a:p>
            <a:r>
              <a:rPr lang="en-US" sz="3200" dirty="0"/>
              <a:t>- Send data to network and load</a:t>
            </a:r>
          </a:p>
          <a:p>
            <a:r>
              <a:rPr lang="en-US" sz="3200" dirty="0"/>
              <a:t>- Use external memory (external FLASH)</a:t>
            </a:r>
          </a:p>
          <a:p>
            <a:r>
              <a:rPr lang="en-US" sz="3200" dirty="0"/>
              <a:t>- Use internal memory (FLASH)</a:t>
            </a:r>
            <a:endParaRPr lang="th-TH" sz="3200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AE7E2F-4D2A-7F8F-1886-99FA5CA4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08" y="2082280"/>
            <a:ext cx="1185612" cy="1185612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4EDCF1-ABA9-7F9E-8F46-284B01063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7" y="4077478"/>
            <a:ext cx="1361354" cy="136135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D244DF-72FE-C59C-5945-29607FF9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49" y="4504156"/>
            <a:ext cx="1473312" cy="14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4908-74FB-8BFC-91C7-D5673B37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F68F-6163-E5C3-88AF-A956E2BD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electrically erasable programmable read-only memory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type of Device or memory the provide non-volatile memory user can read and reprogram each byte on memory repeatedly.</a:t>
            </a:r>
          </a:p>
          <a:p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ประเภทของอุปกรณ์ หรือ หน่วยความจำ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(memory)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ที่สามารถอ่านและเปลี่ยนแปลงข้อมูลได้ เรื่อย ๆ โดยสามารถคงสถานะได้แม่จะไม่มีแหล่งจ่ายไฟ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non-volatile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39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4908-74FB-8BFC-91C7-D5673B37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</a:t>
            </a:r>
            <a:r>
              <a:rPr lang="th-TH" dirty="0"/>
              <a:t> </a:t>
            </a:r>
            <a:r>
              <a:rPr lang="en-US" dirty="0"/>
              <a:t>chip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0D2AAF-9157-FA7E-5C08-1A52AC79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88" t="23953"/>
          <a:stretch/>
        </p:blipFill>
        <p:spPr>
          <a:xfrm>
            <a:off x="3037684" y="2771716"/>
            <a:ext cx="2942375" cy="131456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5FCFB5-E106-16BF-0E15-48B27D48A752}"/>
              </a:ext>
            </a:extLst>
          </p:cNvPr>
          <p:cNvCxnSpPr>
            <a:cxnSpLocks/>
          </p:cNvCxnSpPr>
          <p:nvPr/>
        </p:nvCxnSpPr>
        <p:spPr>
          <a:xfrm>
            <a:off x="6126480" y="1982709"/>
            <a:ext cx="0" cy="4219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276790DA-C3A4-CF75-EDEB-5AD2D88B029C}"/>
              </a:ext>
            </a:extLst>
          </p:cNvPr>
          <p:cNvSpPr txBox="1"/>
          <p:nvPr/>
        </p:nvSpPr>
        <p:spPr>
          <a:xfrm>
            <a:off x="760490" y="1896708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AD24C02 (2K bits[256*8])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6292A-CA4B-96A4-3895-FA8149B5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90" y="2456167"/>
            <a:ext cx="2143125" cy="19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9DAB4B-1709-96B3-EABA-9DA475C86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894"/>
          <a:stretch/>
        </p:blipFill>
        <p:spPr>
          <a:xfrm>
            <a:off x="3628583" y="1841486"/>
            <a:ext cx="2205056" cy="614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A33679-D64E-4D47-848E-E389A519E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20" y="4472098"/>
            <a:ext cx="2285664" cy="173008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5A136A-7F10-35C4-F2F6-5B6688BF81C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194536" y="4702439"/>
            <a:ext cx="1296739" cy="2769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1CDB68-6119-27AD-7F1F-D03199905D47}"/>
              </a:ext>
            </a:extLst>
          </p:cNvPr>
          <p:cNvSpPr txBox="1"/>
          <p:nvPr/>
        </p:nvSpPr>
        <p:spPr>
          <a:xfrm>
            <a:off x="3491275" y="451777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E9839-E19E-1410-6758-F57C02AEEF54}"/>
              </a:ext>
            </a:extLst>
          </p:cNvPr>
          <p:cNvSpPr txBox="1"/>
          <p:nvPr/>
        </p:nvSpPr>
        <p:spPr>
          <a:xfrm>
            <a:off x="3491274" y="5071771"/>
            <a:ext cx="210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cycle 1M cycle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198DD-1E80-D931-7FE0-FE654D647264}"/>
              </a:ext>
            </a:extLst>
          </p:cNvPr>
          <p:cNvSpPr txBox="1"/>
          <p:nvPr/>
        </p:nvSpPr>
        <p:spPr>
          <a:xfrm>
            <a:off x="3500923" y="5687927"/>
            <a:ext cx="21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time 100 year?</a:t>
            </a:r>
            <a:endParaRPr lang="th-T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65F302-59B0-28A6-4619-D5D6DBE61066}"/>
              </a:ext>
            </a:extLst>
          </p:cNvPr>
          <p:cNvCxnSpPr>
            <a:endCxn id="21" idx="1"/>
          </p:cNvCxnSpPr>
          <p:nvPr/>
        </p:nvCxnSpPr>
        <p:spPr>
          <a:xfrm flipV="1">
            <a:off x="2335794" y="5256437"/>
            <a:ext cx="1155480" cy="691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705498-9E54-4B17-4C89-4F6A40AEF1C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335794" y="5872593"/>
            <a:ext cx="1165129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4F57F602-1EFB-24C2-FF88-60F1D3EE57A3}"/>
              </a:ext>
            </a:extLst>
          </p:cNvPr>
          <p:cNvSpPr txBox="1"/>
          <p:nvPr/>
        </p:nvSpPr>
        <p:spPr>
          <a:xfrm>
            <a:off x="6263788" y="1896708"/>
            <a:ext cx="3317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baseline="0" dirty="0"/>
              <a:t>24LC01B/02B (2Kbits [256*8])</a:t>
            </a:r>
            <a:endParaRPr lang="th-TH" sz="2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631F5ED-DB6A-8B45-9C6B-605C89FA1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6424" y="1961779"/>
            <a:ext cx="2306222" cy="5855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CDF0B4-20DB-E572-B8E8-2E5906CDF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3502" y="3865830"/>
            <a:ext cx="3225564" cy="21267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506720-3AE8-9D38-E1BA-03757B30F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28193" r="22219" b="17072"/>
          <a:stretch/>
        </p:blipFill>
        <p:spPr bwMode="auto">
          <a:xfrm>
            <a:off x="6652520" y="2635690"/>
            <a:ext cx="1386460" cy="13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1FB55E-22A7-4B22-A21C-CEB3A0AD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98" y="2878652"/>
            <a:ext cx="1042786" cy="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5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E433-C597-61F9-6920-DE67C1E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Emulator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4A6A-4D1F-7C48-30E6-DA28F2E7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using FLASH as EEPROM ,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ใช้พื้นที่บน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FLASH memory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แต่ใช้แบบ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EEPROM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BF5A2-627A-60EA-EAF2-9B117DB2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05" y="2469250"/>
            <a:ext cx="5946695" cy="3508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FE9F02-1C45-735B-8EA2-B0F5586461C0}"/>
              </a:ext>
            </a:extLst>
          </p:cNvPr>
          <p:cNvSpPr/>
          <p:nvPr/>
        </p:nvSpPr>
        <p:spPr>
          <a:xfrm>
            <a:off x="5486400" y="3929204"/>
            <a:ext cx="1623900" cy="3259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063C7-82C0-C732-9D69-BA51D5EE142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110300" y="3587166"/>
            <a:ext cx="1164567" cy="505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75ABA1-8808-2CDB-DD0B-3BF71269588D}"/>
              </a:ext>
            </a:extLst>
          </p:cNvPr>
          <p:cNvSpPr txBox="1"/>
          <p:nvPr/>
        </p:nvSpPr>
        <p:spPr>
          <a:xfrm>
            <a:off x="8274867" y="340250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Emulate to EEPROM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29452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6B14-DB47-AD52-8E72-B3151659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EEPROM</a:t>
            </a:r>
            <a:r>
              <a:rPr lang="th-TH" dirty="0"/>
              <a:t> </a:t>
            </a:r>
            <a:r>
              <a:rPr lang="en-US" dirty="0"/>
              <a:t>(write)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28467C-E1AF-7EC1-3DF6-679E3B1CF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6" y="2052023"/>
            <a:ext cx="6115097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B9CC9-C884-7FD7-FA6B-A99EB5963071}"/>
              </a:ext>
            </a:extLst>
          </p:cNvPr>
          <p:cNvSpPr txBox="1"/>
          <p:nvPr/>
        </p:nvSpPr>
        <p:spPr>
          <a:xfrm>
            <a:off x="2145670" y="205202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05D70-E8F0-1E6B-A136-006E2B543873}"/>
              </a:ext>
            </a:extLst>
          </p:cNvPr>
          <p:cNvSpPr txBox="1"/>
          <p:nvPr/>
        </p:nvSpPr>
        <p:spPr>
          <a:xfrm>
            <a:off x="2145670" y="23358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6D9BF-782D-B57A-C0B3-92C3122BC3F1}"/>
              </a:ext>
            </a:extLst>
          </p:cNvPr>
          <p:cNvSpPr txBox="1"/>
          <p:nvPr/>
        </p:nvSpPr>
        <p:spPr>
          <a:xfrm>
            <a:off x="2156890" y="262657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7B7C-A137-7C01-1889-C0800BDAB79F}"/>
              </a:ext>
            </a:extLst>
          </p:cNvPr>
          <p:cNvSpPr txBox="1"/>
          <p:nvPr/>
        </p:nvSpPr>
        <p:spPr>
          <a:xfrm>
            <a:off x="2156890" y="294436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6EFCF-149A-D851-2DE0-766A70A245CE}"/>
              </a:ext>
            </a:extLst>
          </p:cNvPr>
          <p:cNvSpPr txBox="1"/>
          <p:nvPr/>
        </p:nvSpPr>
        <p:spPr>
          <a:xfrm>
            <a:off x="3605955" y="205202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B8A24-47F8-57AF-2B09-0B535A9E84F5}"/>
              </a:ext>
            </a:extLst>
          </p:cNvPr>
          <p:cNvSpPr txBox="1"/>
          <p:nvPr/>
        </p:nvSpPr>
        <p:spPr>
          <a:xfrm>
            <a:off x="3642167" y="23630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D16D7-07B1-14AE-BC06-B772B7349380}"/>
              </a:ext>
            </a:extLst>
          </p:cNvPr>
          <p:cNvSpPr txBox="1"/>
          <p:nvPr/>
        </p:nvSpPr>
        <p:spPr>
          <a:xfrm>
            <a:off x="7523428" y="2052023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Write(PAGE,ADDR,DATA)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D96BF-831F-EFCA-3DE2-4F14C47DFB90}"/>
              </a:ext>
            </a:extLst>
          </p:cNvPr>
          <p:cNvSpPr txBox="1"/>
          <p:nvPr/>
        </p:nvSpPr>
        <p:spPr>
          <a:xfrm>
            <a:off x="7523428" y="2372106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Write(0,0,’H’)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FBA07-8128-11D6-10B5-68B3AC9304FD}"/>
              </a:ext>
            </a:extLst>
          </p:cNvPr>
          <p:cNvSpPr txBox="1"/>
          <p:nvPr/>
        </p:nvSpPr>
        <p:spPr>
          <a:xfrm>
            <a:off x="7523427" y="2705226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Write(0,1,’A’)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67E89-EE27-BBE9-C4C0-0E0091794D85}"/>
              </a:ext>
            </a:extLst>
          </p:cNvPr>
          <p:cNvSpPr txBox="1"/>
          <p:nvPr/>
        </p:nvSpPr>
        <p:spPr>
          <a:xfrm>
            <a:off x="7523426" y="3074558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Write(0,2,’R’)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AAF44-3547-AE32-B360-DB54AD4BF783}"/>
              </a:ext>
            </a:extLst>
          </p:cNvPr>
          <p:cNvSpPr txBox="1"/>
          <p:nvPr/>
        </p:nvSpPr>
        <p:spPr>
          <a:xfrm>
            <a:off x="7523426" y="3443890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Write(0,3,’U’)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A9091-9575-9D2C-9BCD-E2052FBC30EF}"/>
              </a:ext>
            </a:extLst>
          </p:cNvPr>
          <p:cNvSpPr txBox="1"/>
          <p:nvPr/>
        </p:nvSpPr>
        <p:spPr>
          <a:xfrm>
            <a:off x="7523426" y="3878719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Write(1,0,’H’)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76D2C-E229-5454-7881-3622647E3387}"/>
              </a:ext>
            </a:extLst>
          </p:cNvPr>
          <p:cNvSpPr txBox="1"/>
          <p:nvPr/>
        </p:nvSpPr>
        <p:spPr>
          <a:xfrm>
            <a:off x="7532478" y="4294503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Write(1,1,’I’)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6CBE8-C7B2-9A3C-57E6-A6F383F1F038}"/>
              </a:ext>
            </a:extLst>
          </p:cNvPr>
          <p:cNvSpPr txBox="1"/>
          <p:nvPr/>
        </p:nvSpPr>
        <p:spPr>
          <a:xfrm>
            <a:off x="7386128" y="5120641"/>
            <a:ext cx="4570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Writable memory indexing by address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สามารเขียนข้อมูลไปยัง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51966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6B14-DB47-AD52-8E72-B3151659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EEPROM</a:t>
            </a:r>
            <a:r>
              <a:rPr lang="th-TH" dirty="0"/>
              <a:t> </a:t>
            </a:r>
            <a:r>
              <a:rPr lang="en-US" dirty="0"/>
              <a:t>(Read)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28467C-E1AF-7EC1-3DF6-679E3B1CF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92" y="2090706"/>
            <a:ext cx="6115097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B9CC9-C884-7FD7-FA6B-A99EB5963071}"/>
              </a:ext>
            </a:extLst>
          </p:cNvPr>
          <p:cNvSpPr txBox="1"/>
          <p:nvPr/>
        </p:nvSpPr>
        <p:spPr>
          <a:xfrm>
            <a:off x="2553076" y="20907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05D70-E8F0-1E6B-A136-006E2B543873}"/>
              </a:ext>
            </a:extLst>
          </p:cNvPr>
          <p:cNvSpPr txBox="1"/>
          <p:nvPr/>
        </p:nvSpPr>
        <p:spPr>
          <a:xfrm>
            <a:off x="2553076" y="23745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6D9BF-782D-B57A-C0B3-92C3122BC3F1}"/>
              </a:ext>
            </a:extLst>
          </p:cNvPr>
          <p:cNvSpPr txBox="1"/>
          <p:nvPr/>
        </p:nvSpPr>
        <p:spPr>
          <a:xfrm>
            <a:off x="2564296" y="266525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7B7C-A137-7C01-1889-C0800BDAB79F}"/>
              </a:ext>
            </a:extLst>
          </p:cNvPr>
          <p:cNvSpPr txBox="1"/>
          <p:nvPr/>
        </p:nvSpPr>
        <p:spPr>
          <a:xfrm>
            <a:off x="2564296" y="298304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6EFCF-149A-D851-2DE0-766A70A245CE}"/>
              </a:ext>
            </a:extLst>
          </p:cNvPr>
          <p:cNvSpPr txBox="1"/>
          <p:nvPr/>
        </p:nvSpPr>
        <p:spPr>
          <a:xfrm>
            <a:off x="4013361" y="209070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B8A24-47F8-57AF-2B09-0B535A9E84F5}"/>
              </a:ext>
            </a:extLst>
          </p:cNvPr>
          <p:cNvSpPr txBox="1"/>
          <p:nvPr/>
        </p:nvSpPr>
        <p:spPr>
          <a:xfrm>
            <a:off x="4049573" y="240173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D16D7-07B1-14AE-BC06-B772B7349380}"/>
              </a:ext>
            </a:extLst>
          </p:cNvPr>
          <p:cNvSpPr txBox="1"/>
          <p:nvPr/>
        </p:nvSpPr>
        <p:spPr>
          <a:xfrm>
            <a:off x="7930834" y="2090706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Read(PAGE,ADDR)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D96BF-831F-EFCA-3DE2-4F14C47DFB90}"/>
              </a:ext>
            </a:extLst>
          </p:cNvPr>
          <p:cNvSpPr txBox="1"/>
          <p:nvPr/>
        </p:nvSpPr>
        <p:spPr>
          <a:xfrm>
            <a:off x="7930834" y="2410789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Read(0,0) -&gt; ‘H’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FBA07-8128-11D6-10B5-68B3AC9304FD}"/>
              </a:ext>
            </a:extLst>
          </p:cNvPr>
          <p:cNvSpPr txBox="1"/>
          <p:nvPr/>
        </p:nvSpPr>
        <p:spPr>
          <a:xfrm>
            <a:off x="7930833" y="2743909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Read(0,1) -&gt; ‘A’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67E89-EE27-BBE9-C4C0-0E0091794D85}"/>
              </a:ext>
            </a:extLst>
          </p:cNvPr>
          <p:cNvSpPr txBox="1"/>
          <p:nvPr/>
        </p:nvSpPr>
        <p:spPr>
          <a:xfrm>
            <a:off x="7930832" y="3113241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Read(0,2) -&gt; ‘R’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AAF44-3547-AE32-B360-DB54AD4BF783}"/>
              </a:ext>
            </a:extLst>
          </p:cNvPr>
          <p:cNvSpPr txBox="1"/>
          <p:nvPr/>
        </p:nvSpPr>
        <p:spPr>
          <a:xfrm>
            <a:off x="7930832" y="3482573"/>
            <a:ext cx="16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Read(0,3) -&gt; ‘U’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A9091-9575-9D2C-9BCD-E2052FBC30EF}"/>
              </a:ext>
            </a:extLst>
          </p:cNvPr>
          <p:cNvSpPr txBox="1"/>
          <p:nvPr/>
        </p:nvSpPr>
        <p:spPr>
          <a:xfrm>
            <a:off x="7930832" y="3917402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Read(1,0) -&gt; ‘H’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76D2C-E229-5454-7881-3622647E3387}"/>
              </a:ext>
            </a:extLst>
          </p:cNvPr>
          <p:cNvSpPr txBox="1"/>
          <p:nvPr/>
        </p:nvSpPr>
        <p:spPr>
          <a:xfrm>
            <a:off x="7939884" y="4333186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Read(1,1) -&gt; ‘I’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6CBE8-C7B2-9A3C-57E6-A6F383F1F038}"/>
              </a:ext>
            </a:extLst>
          </p:cNvPr>
          <p:cNvSpPr txBox="1"/>
          <p:nvPr/>
        </p:nvSpPr>
        <p:spPr>
          <a:xfrm>
            <a:off x="7930832" y="5021417"/>
            <a:ext cx="3935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Readable memory using address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สามารอ่านข้อมูลอ้างอิงโดย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890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489B620-157E-9C75-3CBD-BA004E99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97" y="1898737"/>
            <a:ext cx="6154753" cy="3999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9CB85-8C11-E21F-4D27-FB1B5C1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on CUBE ide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DED7D-13FF-0A4F-4BE2-ED693E7F1564}"/>
              </a:ext>
            </a:extLst>
          </p:cNvPr>
          <p:cNvSpPr txBox="1"/>
          <p:nvPr/>
        </p:nvSpPr>
        <p:spPr>
          <a:xfrm>
            <a:off x="8998968" y="4306671"/>
            <a:ext cx="2606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Set PC13 to input</a:t>
            </a:r>
          </a:p>
          <a:p>
            <a:r>
              <a:rPr lang="en-US" sz="2000" dirty="0"/>
              <a:t>Just for button</a:t>
            </a:r>
          </a:p>
          <a:p>
            <a:r>
              <a:rPr lang="en-US" sz="2000" dirty="0"/>
              <a:t>(not relate to EEPROM)</a:t>
            </a:r>
            <a:endParaRPr lang="th-TH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79474-E31A-43C3-B49E-E09CBB9D1269}"/>
              </a:ext>
            </a:extLst>
          </p:cNvPr>
          <p:cNvSpPr/>
          <p:nvPr/>
        </p:nvSpPr>
        <p:spPr>
          <a:xfrm>
            <a:off x="5740699" y="4571907"/>
            <a:ext cx="1203649" cy="242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CE96CC-C88B-2477-41F4-BFF41F5E278D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6944348" y="4693205"/>
            <a:ext cx="2054620" cy="121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E77CC-4E50-A82B-3F3B-4F16A1287499}"/>
              </a:ext>
            </a:extLst>
          </p:cNvPr>
          <p:cNvSpPr/>
          <p:nvPr/>
        </p:nvSpPr>
        <p:spPr>
          <a:xfrm>
            <a:off x="2851842" y="4756576"/>
            <a:ext cx="660904" cy="363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DDE18-DDF7-6A60-FD9B-03CFCDD7E314}"/>
              </a:ext>
            </a:extLst>
          </p:cNvPr>
          <p:cNvSpPr txBox="1"/>
          <p:nvPr/>
        </p:nvSpPr>
        <p:spPr>
          <a:xfrm>
            <a:off x="237016" y="4122005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 CRC for EEPROM</a:t>
            </a:r>
            <a:endParaRPr lang="th-TH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54023E-12BB-AD6B-5EAE-94C82B4EBDA7}"/>
              </a:ext>
            </a:extLst>
          </p:cNvPr>
          <p:cNvCxnSpPr>
            <a:stCxn id="24" idx="3"/>
            <a:endCxn id="23" idx="0"/>
          </p:cNvCxnSpPr>
          <p:nvPr/>
        </p:nvCxnSpPr>
        <p:spPr>
          <a:xfrm>
            <a:off x="2667938" y="4306671"/>
            <a:ext cx="514356" cy="449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F875AB-4FCF-D6D9-6073-462D3D6A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1" y="267879"/>
            <a:ext cx="4337057" cy="57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Flash - StorageReview.com">
            <a:extLst>
              <a:ext uri="{FF2B5EF4-FFF2-40B4-BE49-F238E27FC236}">
                <a16:creationId xmlns:a16="http://schemas.microsoft.com/office/drawing/2014/main" id="{A4674CDF-BD2C-98ED-FCD6-0B591D37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80" y="2242194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6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FEC-4F2F-9C02-BED3-70440671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on CUBE ide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EEB53-05EF-68DD-7AA9-953EB5A3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82" y="2335999"/>
            <a:ext cx="1143000" cy="12477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D0C242-5FC6-94F8-AAAD-5FCF5FA01B95}"/>
              </a:ext>
            </a:extLst>
          </p:cNvPr>
          <p:cNvCxnSpPr>
            <a:cxnSpLocks/>
          </p:cNvCxnSpPr>
          <p:nvPr/>
        </p:nvCxnSpPr>
        <p:spPr>
          <a:xfrm>
            <a:off x="1871382" y="2959887"/>
            <a:ext cx="2815628" cy="172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823D0D-2BE5-C379-3EB5-A7440F228520}"/>
              </a:ext>
            </a:extLst>
          </p:cNvPr>
          <p:cNvSpPr txBox="1"/>
          <p:nvPr/>
        </p:nvSpPr>
        <p:spPr>
          <a:xfrm>
            <a:off x="1954206" y="3065982"/>
            <a:ext cx="2586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Copy into Driver Folder</a:t>
            </a:r>
            <a:endParaRPr lang="th-TH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7D532B-E806-99DC-A524-D1831DAC5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59"/>
          <a:stretch/>
        </p:blipFill>
        <p:spPr>
          <a:xfrm>
            <a:off x="4906978" y="1961860"/>
            <a:ext cx="6975453" cy="1922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FAC22-D919-DEF3-19E8-95D8AC58C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060"/>
          <a:stretch/>
        </p:blipFill>
        <p:spPr>
          <a:xfrm>
            <a:off x="2070017" y="4384661"/>
            <a:ext cx="4941589" cy="14148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7FAAC5-94C4-C8E6-160C-ECA71873BF8F}"/>
              </a:ext>
            </a:extLst>
          </p:cNvPr>
          <p:cNvCxnSpPr/>
          <p:nvPr/>
        </p:nvCxnSpPr>
        <p:spPr>
          <a:xfrm>
            <a:off x="617239" y="4065006"/>
            <a:ext cx="11106999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435797-A00F-7A0F-6B75-09FCD2A7019C}"/>
              </a:ext>
            </a:extLst>
          </p:cNvPr>
          <p:cNvSpPr txBox="1"/>
          <p:nvPr/>
        </p:nvSpPr>
        <p:spPr>
          <a:xfrm>
            <a:off x="642516" y="4645861"/>
            <a:ext cx="1152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B84D42-D505-84C8-A463-166F56404799}"/>
              </a:ext>
            </a:extLst>
          </p:cNvPr>
          <p:cNvCxnSpPr>
            <a:stCxn id="17" idx="3"/>
          </p:cNvCxnSpPr>
          <p:nvPr/>
        </p:nvCxnSpPr>
        <p:spPr>
          <a:xfrm flipV="1">
            <a:off x="1794883" y="4482850"/>
            <a:ext cx="495644" cy="347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716F0F-1E04-F506-C3D6-7A615DB635F9}"/>
              </a:ext>
            </a:extLst>
          </p:cNvPr>
          <p:cNvSpPr txBox="1"/>
          <p:nvPr/>
        </p:nvSpPr>
        <p:spPr>
          <a:xfrm>
            <a:off x="7253399" y="5393992"/>
            <a:ext cx="44708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Refresh to refresh library and reindexing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DEDBC7-43DD-79C0-0632-F0E69702862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881679" y="5578658"/>
            <a:ext cx="3717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1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8520-206C-F6AA-90F2-3837DF6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Environment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01DB0-1A44-EDE9-EE09-5E9D76B2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81" y="1927744"/>
            <a:ext cx="3324500" cy="402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E911D-D6FC-E1A8-0060-D2BBCDE66581}"/>
              </a:ext>
            </a:extLst>
          </p:cNvPr>
          <p:cNvSpPr txBox="1"/>
          <p:nvPr/>
        </p:nvSpPr>
        <p:spPr>
          <a:xfrm>
            <a:off x="375816" y="2298901"/>
            <a:ext cx="1152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6D667-41DB-394C-D5DA-155787179683}"/>
              </a:ext>
            </a:extLst>
          </p:cNvPr>
          <p:cNvCxnSpPr>
            <a:stCxn id="7" idx="3"/>
          </p:cNvCxnSpPr>
          <p:nvPr/>
        </p:nvCxnSpPr>
        <p:spPr>
          <a:xfrm flipV="1">
            <a:off x="1528183" y="2135890"/>
            <a:ext cx="495644" cy="347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507C1-3AA9-6D27-7411-F8F532CE5879}"/>
              </a:ext>
            </a:extLst>
          </p:cNvPr>
          <p:cNvSpPr txBox="1"/>
          <p:nvPr/>
        </p:nvSpPr>
        <p:spPr>
          <a:xfrm>
            <a:off x="1376681" y="5973949"/>
            <a:ext cx="17711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Properties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55096-E63C-4660-01DC-2B1B355B7E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47807" y="5859780"/>
            <a:ext cx="654573" cy="298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3DC04-A2D0-A270-2175-B438AEC664E0}"/>
              </a:ext>
            </a:extLst>
          </p:cNvPr>
          <p:cNvCxnSpPr/>
          <p:nvPr/>
        </p:nvCxnSpPr>
        <p:spPr>
          <a:xfrm>
            <a:off x="5204460" y="1851660"/>
            <a:ext cx="0" cy="4306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541D87-3F04-6FCE-52BA-06184ADA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59" y="2576387"/>
            <a:ext cx="6410325" cy="285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45ACC-33DA-1BC9-CF52-DD6500F2AD74}"/>
              </a:ext>
            </a:extLst>
          </p:cNvPr>
          <p:cNvSpPr txBox="1"/>
          <p:nvPr/>
        </p:nvSpPr>
        <p:spPr>
          <a:xfrm>
            <a:off x="5405859" y="1925797"/>
            <a:ext cx="1948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include Path</a:t>
            </a:r>
            <a:endParaRPr lang="th-TH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D6D01-14D1-1B75-5471-8DB40E2B4A3F}"/>
              </a:ext>
            </a:extLst>
          </p:cNvPr>
          <p:cNvSpPr/>
          <p:nvPr/>
        </p:nvSpPr>
        <p:spPr>
          <a:xfrm>
            <a:off x="5695950" y="2620608"/>
            <a:ext cx="666750" cy="300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5648D-B9D0-4CB4-1D46-EDA09E17559C}"/>
              </a:ext>
            </a:extLst>
          </p:cNvPr>
          <p:cNvSpPr/>
          <p:nvPr/>
        </p:nvSpPr>
        <p:spPr>
          <a:xfrm>
            <a:off x="7600949" y="4963758"/>
            <a:ext cx="1152525" cy="300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F59377-3CB7-A016-86DA-D67C44474272}"/>
              </a:ext>
            </a:extLst>
          </p:cNvPr>
          <p:cNvSpPr/>
          <p:nvPr/>
        </p:nvSpPr>
        <p:spPr>
          <a:xfrm>
            <a:off x="9182099" y="3158645"/>
            <a:ext cx="2400301" cy="460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EBC1F-1665-87A9-2460-D4BE644287A8}"/>
              </a:ext>
            </a:extLst>
          </p:cNvPr>
          <p:cNvSpPr txBox="1"/>
          <p:nvPr/>
        </p:nvSpPr>
        <p:spPr>
          <a:xfrm>
            <a:off x="5405859" y="2370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th-TH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A843A-21AD-46C3-998B-4AEB71B6E874}"/>
              </a:ext>
            </a:extLst>
          </p:cNvPr>
          <p:cNvSpPr txBox="1"/>
          <p:nvPr/>
        </p:nvSpPr>
        <p:spPr>
          <a:xfrm>
            <a:off x="8736866" y="48830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th-TH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E6920-AEF4-5AE9-7156-A752DF50B93C}"/>
              </a:ext>
            </a:extLst>
          </p:cNvPr>
          <p:cNvSpPr txBox="1"/>
          <p:nvPr/>
        </p:nvSpPr>
        <p:spPr>
          <a:xfrm>
            <a:off x="11643513" y="31702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0530-7A51-3AA2-EF7A-60BAE856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5C00B-7724-3D42-8C08-28A7AB32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620" y="1939935"/>
            <a:ext cx="2932927" cy="7386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2A30A-F069-8817-116B-930C8AC9ACE7}"/>
              </a:ext>
            </a:extLst>
          </p:cNvPr>
          <p:cNvSpPr txBox="1"/>
          <p:nvPr/>
        </p:nvSpPr>
        <p:spPr>
          <a:xfrm>
            <a:off x="5527440" y="1939934"/>
            <a:ext cx="60975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Includes */</a:t>
            </a:r>
            <a:endParaRPr 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eeprom_emul.h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Includes */</a:t>
            </a:r>
            <a:endParaRPr 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788A9-B64F-ECFE-6EC8-4BABCBFB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05" y="2881173"/>
            <a:ext cx="3072441" cy="106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171DA1-B711-5A63-9C3E-2A6A2D27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47" y="4054582"/>
            <a:ext cx="4218003" cy="2507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71F95F-2AD0-F886-F4A6-2988E3C3C7B8}"/>
              </a:ext>
            </a:extLst>
          </p:cNvPr>
          <p:cNvSpPr txBox="1"/>
          <p:nvPr/>
        </p:nvSpPr>
        <p:spPr>
          <a:xfrm>
            <a:off x="5627028" y="3453079"/>
            <a:ext cx="384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 EEPROM Emulator (select PAGE 16)</a:t>
            </a:r>
            <a:endParaRPr lang="th-T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CB6340-F83A-FF80-52B6-5E4CA12BA17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87232" y="3637745"/>
            <a:ext cx="2539796" cy="880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6CCF86-D94A-FFE3-AC7B-8A8B41C1BFAE}"/>
              </a:ext>
            </a:extLst>
          </p:cNvPr>
          <p:cNvSpPr txBox="1"/>
          <p:nvPr/>
        </p:nvSpPr>
        <p:spPr>
          <a:xfrm>
            <a:off x="5627028" y="2973505"/>
            <a:ext cx="30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Unlock Flash to Writable Mode</a:t>
            </a:r>
            <a:endParaRPr lang="th-T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172613-7936-7F78-7327-990DAFE9520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20265" y="3158171"/>
            <a:ext cx="2906763" cy="184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2CD365-9B7B-9559-15ED-40D5B7538B6B}"/>
              </a:ext>
            </a:extLst>
          </p:cNvPr>
          <p:cNvSpPr txBox="1"/>
          <p:nvPr/>
        </p:nvSpPr>
        <p:spPr>
          <a:xfrm>
            <a:off x="5627028" y="4330015"/>
            <a:ext cx="157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EEPROM</a:t>
            </a:r>
            <a:endParaRPr lang="th-T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964F34-87EA-AF0A-4118-FE0CE1F1564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852657" y="4514681"/>
            <a:ext cx="7743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EEFC16-FACB-1219-8410-29FB2C09F594}"/>
              </a:ext>
            </a:extLst>
          </p:cNvPr>
          <p:cNvSpPr txBox="1"/>
          <p:nvPr/>
        </p:nvSpPr>
        <p:spPr>
          <a:xfrm>
            <a:off x="5627028" y="5258274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EEPROM</a:t>
            </a:r>
            <a:endParaRPr lang="th-T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7AEBA9-7A9C-CE22-FEE6-6891190F53D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454305" y="5442940"/>
            <a:ext cx="1172723" cy="5134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1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752F34-235D-6D0E-A3A8-DDB6EEDE871C}"/>
              </a:ext>
            </a:extLst>
          </p:cNvPr>
          <p:cNvSpPr txBox="1"/>
          <p:nvPr/>
        </p:nvSpPr>
        <p:spPr>
          <a:xfrm>
            <a:off x="475005" y="149171"/>
            <a:ext cx="881807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HAL_FLASH_Unlock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EEPROM </a:t>
            </a:r>
            <a:r>
              <a:rPr lang="en-US" sz="7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EE_Init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EE_FORCED_ERASE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[50];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(</a:t>
            </a:r>
            <a:r>
              <a:rPr lang="en-US" sz="7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7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haruhi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\r\n"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8,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HAL_GPIO_ReadPin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(GPIOC,GPIO_PIN_13) == 0){ </a:t>
            </a: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If User Button is Pressed the Write EEPROM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write_word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7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hatsune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miku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</a:t>
            </a:r>
            <a:r>
              <a:rPr lang="en-US" sz="7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nr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=0;i&lt;15;i++){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EE_WriteVariable8bits(20 +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write_word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WHILE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read data from </a:t>
            </a:r>
            <a:r>
              <a:rPr lang="en-US" sz="700" u="sng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eeprom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EE_ReadVariable8bits(20,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EE_ReadVariable8bits(21,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EE_ReadVariable8bits(22,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EE_ReadVariable8bits(23,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[3]);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EE_ReadVariable8bits(24,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[4]);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EE_ReadVariable8bits(25,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[5]);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EE_ReadVariable8bits(26,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[6]);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EE_ReadVariable8bits(32,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[7]);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EE_ReadVariable8bits(33, &amp;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[8]);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7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u="sng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(string_buffer,"%s",</a:t>
            </a:r>
            <a:r>
              <a:rPr lang="en-US" sz="7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b="1" dirty="0" err="1">
                <a:solidFill>
                  <a:srgbClr val="6428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u="sng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7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c%c%c%c%c%c%c%c</a:t>
            </a:r>
            <a:r>
              <a:rPr lang="en-US" sz="7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[0],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[3],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[4],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[5],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[6],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[7]);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WHILE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3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56-3BAC-85E1-BB7B-6068131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Warning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F7A69-92A5-BCD4-3795-489FF67F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81" y="1987572"/>
            <a:ext cx="5140608" cy="273386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C2EB8B-9F4D-CE5D-7508-0E232FCDED51}"/>
              </a:ext>
            </a:extLst>
          </p:cNvPr>
          <p:cNvCxnSpPr>
            <a:cxnSpLocks/>
          </p:cNvCxnSpPr>
          <p:nvPr/>
        </p:nvCxnSpPr>
        <p:spPr>
          <a:xfrm>
            <a:off x="1693090" y="3519807"/>
            <a:ext cx="15480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A82EE-50BA-8099-5BD3-01DF793363EB}"/>
              </a:ext>
            </a:extLst>
          </p:cNvPr>
          <p:cNvCxnSpPr/>
          <p:nvPr/>
        </p:nvCxnSpPr>
        <p:spPr>
          <a:xfrm flipH="1">
            <a:off x="3322622" y="3213980"/>
            <a:ext cx="3431263" cy="305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A67C0-1B2F-BD36-900E-B6BD1E0410AC}"/>
              </a:ext>
            </a:extLst>
          </p:cNvPr>
          <p:cNvSpPr txBox="1"/>
          <p:nvPr/>
        </p:nvSpPr>
        <p:spPr>
          <a:xfrm>
            <a:off x="6934955" y="2736926"/>
            <a:ext cx="3894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Always use delay 500 – 1000 </a:t>
            </a:r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ms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ให้ใส่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delay 500 – 1000 </a:t>
            </a:r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ms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7490B-1B06-0384-86EC-1E9E6058B5FC}"/>
              </a:ext>
            </a:extLst>
          </p:cNvPr>
          <p:cNvSpPr txBox="1"/>
          <p:nvPr/>
        </p:nvSpPr>
        <p:spPr>
          <a:xfrm>
            <a:off x="833681" y="4971653"/>
            <a:ext cx="8953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Because it is limited cycle to write (prevent write in same address rapidly)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เพื่อป้องกันการเขียนซ้ำที่เดิมเป็นจำนวนมากครั้ง เนื่องจากจะทำให้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Flash address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นั้นพัง</a:t>
            </a:r>
          </a:p>
        </p:txBody>
      </p:sp>
    </p:spTree>
    <p:extLst>
      <p:ext uri="{BB962C8B-B14F-4D97-AF65-F5344CB8AC3E}">
        <p14:creationId xmlns:p14="http://schemas.microsoft.com/office/powerpoint/2010/main" val="124819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EA22-3C7A-D794-EF18-970B23AF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87FD2-2696-3924-4567-BAAC25329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69" y="1903538"/>
            <a:ext cx="1715003" cy="404109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B9DCDD-8739-C083-98A9-3D7D5F72B462}"/>
              </a:ext>
            </a:extLst>
          </p:cNvPr>
          <p:cNvCxnSpPr/>
          <p:nvPr/>
        </p:nvCxnSpPr>
        <p:spPr>
          <a:xfrm>
            <a:off x="1620570" y="3684760"/>
            <a:ext cx="14666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710EC5-CFDB-FAFB-B167-1304A9CAD405}"/>
              </a:ext>
            </a:extLst>
          </p:cNvPr>
          <p:cNvSpPr txBox="1"/>
          <p:nvPr/>
        </p:nvSpPr>
        <p:spPr>
          <a:xfrm>
            <a:off x="3335573" y="3201799"/>
            <a:ext cx="1333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Reset</a:t>
            </a:r>
            <a:endParaRPr lang="th-TH" sz="40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771F8-ABE3-23B1-D647-71A608611954}"/>
              </a:ext>
            </a:extLst>
          </p:cNvPr>
          <p:cNvCxnSpPr/>
          <p:nvPr/>
        </p:nvCxnSpPr>
        <p:spPr>
          <a:xfrm>
            <a:off x="1620570" y="3996511"/>
            <a:ext cx="146666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6B9FAE-700B-AA87-CAEC-F48A36B3A162}"/>
              </a:ext>
            </a:extLst>
          </p:cNvPr>
          <p:cNvSpPr txBox="1"/>
          <p:nvPr/>
        </p:nvSpPr>
        <p:spPr>
          <a:xfrm>
            <a:off x="3335573" y="3746731"/>
            <a:ext cx="382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Write to EEPROM</a:t>
            </a:r>
            <a:endParaRPr lang="th-TH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3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6494-B26A-4540-609D-88DE0CE7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59D4A-AF71-DD39-58E5-193B304E47F1}"/>
              </a:ext>
            </a:extLst>
          </p:cNvPr>
          <p:cNvSpPr txBox="1"/>
          <p:nvPr/>
        </p:nvSpPr>
        <p:spPr>
          <a:xfrm>
            <a:off x="1099231" y="2066925"/>
            <a:ext cx="963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EE_Status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EE_WriteVariable8bits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VirtAddress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Data)</a:t>
            </a:r>
            <a:endParaRPr lang="th-TH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54139-2BC7-25BE-F996-307E9233BE01}"/>
              </a:ext>
            </a:extLst>
          </p:cNvPr>
          <p:cNvSpPr txBox="1"/>
          <p:nvPr/>
        </p:nvSpPr>
        <p:spPr>
          <a:xfrm>
            <a:off x="1028700" y="4267081"/>
            <a:ext cx="9777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EE_Status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EE_ReadVariable8bits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VirtAddress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th-TH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B408B-2E79-A075-7222-E233436CDB87}"/>
              </a:ext>
            </a:extLst>
          </p:cNvPr>
          <p:cNvSpPr txBox="1"/>
          <p:nvPr/>
        </p:nvSpPr>
        <p:spPr>
          <a:xfrm>
            <a:off x="1097280" y="2540555"/>
            <a:ext cx="590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[</a:t>
            </a:r>
            <a:r>
              <a:rPr lang="en-US" sz="2400" u="sng" dirty="0"/>
              <a:t>Data]</a:t>
            </a:r>
            <a:r>
              <a:rPr lang="en-US" sz="2400" dirty="0"/>
              <a:t> at memory address [</a:t>
            </a:r>
            <a:r>
              <a:rPr lang="en-US" sz="2400" u="sng" dirty="0" err="1"/>
              <a:t>VirtAddress</a:t>
            </a:r>
            <a:r>
              <a:rPr lang="en-US" sz="2400" u="sng" dirty="0"/>
              <a:t>]</a:t>
            </a:r>
            <a:endParaRPr lang="th-TH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EF1F5-5522-4F77-4394-CA391C439C0D}"/>
              </a:ext>
            </a:extLst>
          </p:cNvPr>
          <p:cNvSpPr txBox="1"/>
          <p:nvPr/>
        </p:nvSpPr>
        <p:spPr>
          <a:xfrm>
            <a:off x="1028700" y="4765923"/>
            <a:ext cx="650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memory at [</a:t>
            </a:r>
            <a:r>
              <a:rPr lang="en-US" sz="2400" u="sng" dirty="0" err="1"/>
              <a:t>VirtAddress</a:t>
            </a:r>
            <a:r>
              <a:rPr lang="en-US" sz="2400" u="sng" dirty="0"/>
              <a:t>]</a:t>
            </a:r>
            <a:r>
              <a:rPr lang="en-US" sz="2400" dirty="0"/>
              <a:t> and store in [</a:t>
            </a:r>
            <a:r>
              <a:rPr lang="en-US" sz="2400" u="sng" dirty="0" err="1"/>
              <a:t>pData</a:t>
            </a:r>
            <a:r>
              <a:rPr lang="en-US" sz="2400" u="sng" dirty="0"/>
              <a:t>]</a:t>
            </a:r>
            <a:endParaRPr lang="th-TH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EAF84-6BD7-B51F-CF4B-D0D0E63B8DD0}"/>
              </a:ext>
            </a:extLst>
          </p:cNvPr>
          <p:cNvSpPr txBox="1"/>
          <p:nvPr/>
        </p:nvSpPr>
        <p:spPr>
          <a:xfrm>
            <a:off x="1097280" y="3002220"/>
            <a:ext cx="449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en-US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Data]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[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VirtAddress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9FDB3-B64E-3D94-9412-FAC6F64A19BA}"/>
              </a:ext>
            </a:extLst>
          </p:cNvPr>
          <p:cNvSpPr txBox="1"/>
          <p:nvPr/>
        </p:nvSpPr>
        <p:spPr>
          <a:xfrm>
            <a:off x="1028700" y="5227588"/>
            <a:ext cx="799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อ่านข้อมูลจาก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[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VirtAddress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และนำไปเก็บไวที่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pData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244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56DC-873A-7F16-A8B6-97260BB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13CD-8F4F-B560-CC4B-1BE689D1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button counter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นับต่อไปถึงแม้ว่าจะถอด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USB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เสียบใหม่ก็ตาม 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ทำต่อจากไฟล์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LAB3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165F-DB03-AAF8-7FCE-7884AA6B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"/>
          <a:stretch/>
        </p:blipFill>
        <p:spPr>
          <a:xfrm>
            <a:off x="5749291" y="2758651"/>
            <a:ext cx="1356360" cy="31104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8821C-1E4B-737B-F271-AC820502CB6D}"/>
              </a:ext>
            </a:extLst>
          </p:cNvPr>
          <p:cNvCxnSpPr/>
          <p:nvPr/>
        </p:nvCxnSpPr>
        <p:spPr>
          <a:xfrm>
            <a:off x="5819775" y="2933700"/>
            <a:ext cx="1190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AC731-5BFF-1EFB-DD6B-DB2FF25C0626}"/>
              </a:ext>
            </a:extLst>
          </p:cNvPr>
          <p:cNvCxnSpPr/>
          <p:nvPr/>
        </p:nvCxnSpPr>
        <p:spPr>
          <a:xfrm>
            <a:off x="5819774" y="4000500"/>
            <a:ext cx="1190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3769BE-A094-1596-7166-7916EB7D52B7}"/>
              </a:ext>
            </a:extLst>
          </p:cNvPr>
          <p:cNvCxnSpPr/>
          <p:nvPr/>
        </p:nvCxnSpPr>
        <p:spPr>
          <a:xfrm>
            <a:off x="5819773" y="5257800"/>
            <a:ext cx="1190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A2D636-3046-7E2B-BE92-2805B31123E4}"/>
              </a:ext>
            </a:extLst>
          </p:cNvPr>
          <p:cNvSpPr txBox="1"/>
          <p:nvPr/>
        </p:nvSpPr>
        <p:spPr>
          <a:xfrm>
            <a:off x="7176135" y="2758651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56F3F-1E99-9F8A-8D09-3D2D6AC0393F}"/>
              </a:ext>
            </a:extLst>
          </p:cNvPr>
          <p:cNvSpPr txBox="1"/>
          <p:nvPr/>
        </p:nvSpPr>
        <p:spPr>
          <a:xfrm>
            <a:off x="7105651" y="3815834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and Plugin USB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B2AF1-179E-A033-28C2-2E944279958B}"/>
              </a:ext>
            </a:extLst>
          </p:cNvPr>
          <p:cNvSpPr txBox="1"/>
          <p:nvPr/>
        </p:nvSpPr>
        <p:spPr>
          <a:xfrm>
            <a:off x="7176133" y="5098083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665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2CF-6ADC-27F9-7C63-2F11CEC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74C8-4A84-3B0A-AB15-763B90F8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ROM -&gt; read-only memory</a:t>
            </a:r>
          </a:p>
          <a:p>
            <a:r>
              <a:rPr lang="en-US" sz="2800" dirty="0"/>
              <a:t>PROM-&gt; programmable read-only memory</a:t>
            </a:r>
          </a:p>
          <a:p>
            <a:r>
              <a:rPr lang="en-US" sz="2800" dirty="0"/>
              <a:t>EPROM-&gt; erasable programmable read-only memory</a:t>
            </a:r>
          </a:p>
          <a:p>
            <a:r>
              <a:rPr lang="en-US" sz="2800" dirty="0"/>
              <a:t>EEPROM-&gt; electrically erasable programmable read-only memory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032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1DB-FB48-6A23-D75D-6A1EEA13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code stored in MCU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3A4D-A363-EB6A-C42C-8AC0DE6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Yes memory , Which one?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6FFA-D057-D3BB-A5B9-9E1680C4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94" y="2351610"/>
            <a:ext cx="6251229" cy="3728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C32A8-6709-2BE9-6342-547155B27AFF}"/>
              </a:ext>
            </a:extLst>
          </p:cNvPr>
          <p:cNvSpPr txBox="1"/>
          <p:nvPr/>
        </p:nvSpPr>
        <p:spPr>
          <a:xfrm>
            <a:off x="9657184" y="6488668"/>
            <a:ext cx="236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rm0444 page 56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F53AC-16E6-626A-F074-99D0C9EB372A}"/>
              </a:ext>
            </a:extLst>
          </p:cNvPr>
          <p:cNvSpPr txBox="1"/>
          <p:nvPr/>
        </p:nvSpPr>
        <p:spPr>
          <a:xfrm>
            <a:off x="8694448" y="2351610"/>
            <a:ext cx="2400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A. </a:t>
            </a:r>
            <a:r>
              <a:rPr lang="en-US" sz="3600" dirty="0"/>
              <a:t>CPU</a:t>
            </a:r>
          </a:p>
          <a:p>
            <a:r>
              <a:rPr lang="en-US" sz="3600" dirty="0"/>
              <a:t>B. RAM</a:t>
            </a:r>
          </a:p>
          <a:p>
            <a:r>
              <a:rPr lang="en-US" sz="3600" dirty="0"/>
              <a:t>C. FLASH</a:t>
            </a:r>
          </a:p>
          <a:p>
            <a:r>
              <a:rPr lang="en-US" sz="3600" dirty="0"/>
              <a:t>D. All above</a:t>
            </a:r>
            <a:endParaRPr lang="th-TH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4C47E-D00B-AF91-2989-3BF23FBCF7D6}"/>
              </a:ext>
            </a:extLst>
          </p:cNvPr>
          <p:cNvSpPr txBox="1"/>
          <p:nvPr/>
        </p:nvSpPr>
        <p:spPr>
          <a:xfrm>
            <a:off x="1187394" y="31364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C098D-73A9-24E9-55E0-6FC25448E856}"/>
              </a:ext>
            </a:extLst>
          </p:cNvPr>
          <p:cNvSpPr txBox="1"/>
          <p:nvPr/>
        </p:nvSpPr>
        <p:spPr>
          <a:xfrm>
            <a:off x="5808764" y="29517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50FBE-A73E-6F55-B9F4-A9B89B6AEDAB}"/>
              </a:ext>
            </a:extLst>
          </p:cNvPr>
          <p:cNvSpPr txBox="1"/>
          <p:nvPr/>
        </p:nvSpPr>
        <p:spPr>
          <a:xfrm>
            <a:off x="6920101" y="2519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94CE-62AC-5EE3-412C-C0227FC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05BA-4435-6945-611C-5174A8CF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Register (in CPU) -&gt; define peripheral behavior and process</a:t>
            </a:r>
          </a:p>
          <a:p>
            <a:r>
              <a:rPr lang="en-US" sz="3200" dirty="0"/>
              <a:t>RAM -&gt; store variable and HEAP</a:t>
            </a:r>
          </a:p>
          <a:p>
            <a:r>
              <a:rPr lang="en-US" sz="3200" dirty="0"/>
              <a:t>FLASH -&gt; store program (code) and </a:t>
            </a:r>
            <a:r>
              <a:rPr lang="en-US" sz="3200" u="sng" dirty="0"/>
              <a:t>persistence memory</a:t>
            </a:r>
            <a:endParaRPr lang="th-TH" sz="3200" u="sng" dirty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4822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5C90-67BF-05DE-D660-BF22E6F0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persistence memory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6A5A-14DA-343E-1727-2FBF7655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อะไรก็ตามที่คงสถานะ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(state)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ไว้ได้ถึงแม้ว่าจะไม่มีแหล่งจ่ายไฟ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(aka. </a:t>
            </a:r>
            <a:r>
              <a:rPr lang="en-US" sz="36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non-volatile memory , ROM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NV2 PCIe 4.0 NVMe SSD 250GB – 4TB- Kingston Technology">
            <a:extLst>
              <a:ext uri="{FF2B5EF4-FFF2-40B4-BE49-F238E27FC236}">
                <a16:creationId xmlns:a16="http://schemas.microsoft.com/office/drawing/2014/main" id="{FEB41EAE-DF7E-2798-899B-8690107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85" y="3133253"/>
            <a:ext cx="2457261" cy="24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ndisk Cruzer Blade Flash Drive 32GB (SDCZ50) สีดำ">
            <a:extLst>
              <a:ext uri="{FF2B5EF4-FFF2-40B4-BE49-F238E27FC236}">
                <a16:creationId xmlns:a16="http://schemas.microsoft.com/office/drawing/2014/main" id="{84333D93-7FDD-FAC3-1C41-6A7D2F22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57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DD PC SATA 320 GBฮาร์ดดิส Harddisk สำหรับคอมพิวเตอร์ | Lazada.co.th">
            <a:extLst>
              <a:ext uri="{FF2B5EF4-FFF2-40B4-BE49-F238E27FC236}">
                <a16:creationId xmlns:a16="http://schemas.microsoft.com/office/drawing/2014/main" id="{ADCA4517-30A6-DBB2-4D36-A9BACDB0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80" y="3152869"/>
            <a:ext cx="2010176" cy="24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7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E53E-2F46-8767-AABA-D98D451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code</a:t>
            </a:r>
            <a:endParaRPr lang="th-TH" dirty="0"/>
          </a:p>
        </p:txBody>
      </p:sp>
      <p:pic>
        <p:nvPicPr>
          <p:cNvPr id="5" name="Content Placeholder 4" descr="A white rectangular object with lines on it&#10;&#10;Description automatically generated">
            <a:extLst>
              <a:ext uri="{FF2B5EF4-FFF2-40B4-BE49-F238E27FC236}">
                <a16:creationId xmlns:a16="http://schemas.microsoft.com/office/drawing/2014/main" id="{5CDEC485-536B-9988-E016-9D66CC64E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0" y="1988439"/>
            <a:ext cx="8444639" cy="2658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6A2D5-0FC3-15CA-FB43-596A012BEC80}"/>
              </a:ext>
            </a:extLst>
          </p:cNvPr>
          <p:cNvSpPr txBox="1"/>
          <p:nvPr/>
        </p:nvSpPr>
        <p:spPr>
          <a:xfrm>
            <a:off x="385578" y="5120641"/>
            <a:ext cx="1163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That why our program are persistence (we can plug off and plug in USB without reuploading code)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เป็นเหตุผลว่าทำไมโปรแกรมเรายังอยู่ใน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MCU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ในเมื่อเราหยุดจ่ายไฟให้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MCU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857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F7D9A-63C8-642C-D1C9-04640240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49" y="220613"/>
            <a:ext cx="5738327" cy="56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B8ECB-5C25-D4D6-F4B3-4E45750C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7" y="1135816"/>
            <a:ext cx="5772215" cy="1190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48650-0CE3-4524-9038-FE0423B2A258}"/>
              </a:ext>
            </a:extLst>
          </p:cNvPr>
          <p:cNvSpPr txBox="1"/>
          <p:nvPr/>
        </p:nvSpPr>
        <p:spPr>
          <a:xfrm>
            <a:off x="1270452" y="5075853"/>
            <a:ext cx="397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Our Code (in binary)</a:t>
            </a:r>
            <a:endParaRPr lang="th-TH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DE854-9015-9D69-0E39-A1223350536F}"/>
              </a:ext>
            </a:extLst>
          </p:cNvPr>
          <p:cNvSpPr/>
          <p:nvPr/>
        </p:nvSpPr>
        <p:spPr>
          <a:xfrm>
            <a:off x="8910735" y="4469363"/>
            <a:ext cx="1660849" cy="6064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86DE96-0164-D774-A741-8969145400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46862" y="4772608"/>
            <a:ext cx="3663873" cy="62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7C1AB-BD48-6503-DC31-71DD6D414626}"/>
              </a:ext>
            </a:extLst>
          </p:cNvPr>
          <p:cNvCxnSpPr>
            <a:cxnSpLocks/>
          </p:cNvCxnSpPr>
          <p:nvPr/>
        </p:nvCxnSpPr>
        <p:spPr>
          <a:xfrm>
            <a:off x="4200807" y="1667572"/>
            <a:ext cx="1195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E41F4C-AC5A-60B5-A838-4838E8553D89}"/>
              </a:ext>
            </a:extLst>
          </p:cNvPr>
          <p:cNvCxnSpPr>
            <a:cxnSpLocks/>
          </p:cNvCxnSpPr>
          <p:nvPr/>
        </p:nvCxnSpPr>
        <p:spPr>
          <a:xfrm>
            <a:off x="1800130" y="1937667"/>
            <a:ext cx="15677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16ACA-9E1C-EB4D-FE48-88EF0E00A6AC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4798336" y="1730944"/>
            <a:ext cx="448526" cy="3668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D563B52-FF7E-16E0-F76F-98101EFFE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61" y="2573455"/>
            <a:ext cx="4069119" cy="21991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5CB1B5-3362-D86F-B1AF-9DE13331F574}"/>
              </a:ext>
            </a:extLst>
          </p:cNvPr>
          <p:cNvCxnSpPr/>
          <p:nvPr/>
        </p:nvCxnSpPr>
        <p:spPr>
          <a:xfrm flipH="1">
            <a:off x="2262620" y="1937667"/>
            <a:ext cx="321389" cy="100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2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076F-E83B-3C31-44A3-A9971CDA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RAM and FLASH(ROM)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F435FF-9D44-0CCA-F38F-DA58C4A5B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723883"/>
              </p:ext>
            </p:extLst>
          </p:nvPr>
        </p:nvGraphicFramePr>
        <p:xfrm>
          <a:off x="1096963" y="1846263"/>
          <a:ext cx="100583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5404751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5943679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0389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comparation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RAM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FLASH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Speed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Super fast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0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Persistence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Write Cycle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unlimited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Limited (10k – 1M cycle) 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5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Price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Expansive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Expansive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77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C120D0-3EDF-9F4B-BA9A-100AFB4C3BB1}"/>
              </a:ext>
            </a:extLst>
          </p:cNvPr>
          <p:cNvSpPr txBox="1"/>
          <p:nvPr/>
        </p:nvSpPr>
        <p:spPr>
          <a:xfrm>
            <a:off x="1096963" y="5694630"/>
            <a:ext cx="648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usually vary with price (want more pay more!)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603911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</TotalTime>
  <Words>1482</Words>
  <Application>Microsoft Office PowerPoint</Application>
  <PresentationFormat>Widescreen</PresentationFormat>
  <Paragraphs>226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TH Sarabun New</vt:lpstr>
      <vt:lpstr>Retrospect</vt:lpstr>
      <vt:lpstr>4.EEPROM (Non-volatile memory)</vt:lpstr>
      <vt:lpstr>PowerPoint Presentation</vt:lpstr>
      <vt:lpstr>EEPROM</vt:lpstr>
      <vt:lpstr>Where are code stored in MCU</vt:lpstr>
      <vt:lpstr>MEMORY</vt:lpstr>
      <vt:lpstr>What is persistence memory</vt:lpstr>
      <vt:lpstr>Uploading code</vt:lpstr>
      <vt:lpstr>PowerPoint Presentation</vt:lpstr>
      <vt:lpstr>Compare RAM and FLASH(ROM)</vt:lpstr>
      <vt:lpstr>Using RAM</vt:lpstr>
      <vt:lpstr>Coding</vt:lpstr>
      <vt:lpstr>Why variable reset after MCU reset?</vt:lpstr>
      <vt:lpstr>How to store data persistency</vt:lpstr>
      <vt:lpstr>EEPROM</vt:lpstr>
      <vt:lpstr>EEPROM chip</vt:lpstr>
      <vt:lpstr>EEPROM Emulator</vt:lpstr>
      <vt:lpstr>How to use EEPROM (write)</vt:lpstr>
      <vt:lpstr>How to use EEPROM (Read)</vt:lpstr>
      <vt:lpstr>EEPROM on CUBE ide</vt:lpstr>
      <vt:lpstr>EEPROM on CUBE ide</vt:lpstr>
      <vt:lpstr>Config Environment</vt:lpstr>
      <vt:lpstr>coding</vt:lpstr>
      <vt:lpstr>PowerPoint Presentation</vt:lpstr>
      <vt:lpstr>Warning</vt:lpstr>
      <vt:lpstr>Result</vt:lpstr>
      <vt:lpstr>Function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Somsin Thongkrairat</dc:creator>
  <cp:lastModifiedBy>Somsin Thongkrairat</cp:lastModifiedBy>
  <cp:revision>142</cp:revision>
  <dcterms:created xsi:type="dcterms:W3CDTF">2024-05-17T09:28:25Z</dcterms:created>
  <dcterms:modified xsi:type="dcterms:W3CDTF">2024-07-24T10:15:53Z</dcterms:modified>
</cp:coreProperties>
</file>