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3" r:id="rId6"/>
    <p:sldId id="307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7" r:id="rId19"/>
    <p:sldId id="276" r:id="rId20"/>
    <p:sldId id="275" r:id="rId21"/>
    <p:sldId id="278" r:id="rId22"/>
    <p:sldId id="279" r:id="rId23"/>
    <p:sldId id="274" r:id="rId24"/>
    <p:sldId id="280" r:id="rId25"/>
    <p:sldId id="282" r:id="rId26"/>
    <p:sldId id="281" r:id="rId27"/>
    <p:sldId id="283" r:id="rId28"/>
    <p:sldId id="284" r:id="rId29"/>
    <p:sldId id="288" r:id="rId30"/>
    <p:sldId id="287" r:id="rId31"/>
    <p:sldId id="286" r:id="rId32"/>
    <p:sldId id="289" r:id="rId33"/>
    <p:sldId id="290" r:id="rId34"/>
    <p:sldId id="291" r:id="rId35"/>
    <p:sldId id="292" r:id="rId36"/>
    <p:sldId id="293" r:id="rId37"/>
    <p:sldId id="285" r:id="rId38"/>
    <p:sldId id="297" r:id="rId39"/>
    <p:sldId id="299" r:id="rId40"/>
    <p:sldId id="298" r:id="rId41"/>
    <p:sldId id="300" r:id="rId42"/>
    <p:sldId id="301" r:id="rId43"/>
    <p:sldId id="305" r:id="rId44"/>
    <p:sldId id="303" r:id="rId45"/>
    <p:sldId id="304" r:id="rId46"/>
    <p:sldId id="302" r:id="rId47"/>
    <p:sldId id="306" r:id="rId48"/>
    <p:sldId id="295" r:id="rId49"/>
    <p:sldId id="29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embeddedFontLst>
    <p:embeddedFont>
      <p:font typeface="Cambria Math" panose="02040503050406030204" pitchFamily="18" charset="0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TH Sarabun New" panose="020B0500040200020003" pitchFamily="34" charset="-34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D9E53-4820-4A6D-B844-0A063FE2AFBB}">
          <p14:sldIdLst>
            <p14:sldId id="256"/>
            <p14:sldId id="258"/>
            <p14:sldId id="259"/>
            <p14:sldId id="260"/>
            <p14:sldId id="263"/>
            <p14:sldId id="307"/>
            <p14:sldId id="264"/>
            <p14:sldId id="265"/>
            <p14:sldId id="266"/>
            <p14:sldId id="261"/>
            <p14:sldId id="267"/>
            <p14:sldId id="268"/>
            <p14:sldId id="269"/>
            <p14:sldId id="270"/>
            <p14:sldId id="271"/>
            <p14:sldId id="273"/>
            <p14:sldId id="272"/>
            <p14:sldId id="277"/>
            <p14:sldId id="276"/>
            <p14:sldId id="275"/>
            <p14:sldId id="278"/>
            <p14:sldId id="279"/>
            <p14:sldId id="274"/>
            <p14:sldId id="280"/>
            <p14:sldId id="282"/>
            <p14:sldId id="281"/>
            <p14:sldId id="283"/>
            <p14:sldId id="284"/>
            <p14:sldId id="288"/>
            <p14:sldId id="287"/>
            <p14:sldId id="286"/>
            <p14:sldId id="289"/>
            <p14:sldId id="290"/>
            <p14:sldId id="291"/>
            <p14:sldId id="292"/>
            <p14:sldId id="293"/>
            <p14:sldId id="285"/>
            <p14:sldId id="297"/>
            <p14:sldId id="299"/>
            <p14:sldId id="298"/>
            <p14:sldId id="300"/>
            <p14:sldId id="301"/>
            <p14:sldId id="305"/>
            <p14:sldId id="303"/>
            <p14:sldId id="304"/>
            <p14:sldId id="302"/>
            <p14:sldId id="306"/>
            <p14:sldId id="295"/>
            <p14:sldId id="29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01"/>
    <a:srgbClr val="F60000"/>
    <a:srgbClr val="FFFFFF"/>
    <a:srgbClr val="FF9999"/>
    <a:srgbClr val="FF9201"/>
    <a:srgbClr val="000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8.fntdata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80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69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5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1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8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72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75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0DC23-9D4B-444B-B3D0-42C092592B46}" type="datetimeFigureOut">
              <a:rPr lang="th-TH" smtClean="0"/>
              <a:t>28/01/67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4398-C9F6-EB2B-596A-E5097756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90879"/>
            <a:ext cx="9231410" cy="356300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OOP &amp; data struct</a:t>
            </a: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9. Big O notation</a:t>
            </a:r>
            <a:endParaRPr lang="th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BF36-4575-AE23-FB9B-D448A265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5174313"/>
            <a:ext cx="7132335" cy="72115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Somsin Thongkrairat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381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0753-CE23-7346-448B-C9333C70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736"/>
            <a:ext cx="10058400" cy="4023360"/>
          </a:xfrm>
        </p:spPr>
        <p:txBody>
          <a:bodyPr>
            <a:normAutofit/>
          </a:bodyPr>
          <a:lstStyle/>
          <a:p>
            <a:r>
              <a:rPr lang="en-US" sz="4400" dirty="0"/>
              <a:t>- describes the limiting time (iteration) an algorithm takes with a given input, n.</a:t>
            </a:r>
          </a:p>
          <a:p>
            <a:endParaRPr lang="th-TH" sz="4400" dirty="0"/>
          </a:p>
          <a:p>
            <a:r>
              <a:rPr lang="th-TH" sz="4400" dirty="0"/>
              <a:t>- การพิจารณาขีดจำกัดด้านเวลา (จำนวนรอบ) ที่โปรแกรมนั้นๆ ทำงาน จากการป้อน </a:t>
            </a:r>
            <a:r>
              <a:rPr lang="en-US" sz="4400" dirty="0"/>
              <a:t>n </a:t>
            </a:r>
            <a:r>
              <a:rPr lang="th-TH" sz="4400" dirty="0"/>
              <a:t>เป็น </a:t>
            </a:r>
            <a:r>
              <a:rPr lang="en-US" sz="4400" dirty="0"/>
              <a:t>input 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12699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3F19-80A6-FFC7-7E63-394FAB11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624"/>
            <a:ext cx="10058400" cy="440406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O (O) -&gt; worst-case running time (iteration).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Theta -&gt; (Θ) -&gt; Constance running time (iteration).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Omega (Ω) -&gt; best-case running time (iteration).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O (O) -&gt; </a:t>
            </a:r>
            <a:r>
              <a:rPr lang="th-TH" sz="4000" b="0" i="0" dirty="0">
                <a:solidFill>
                  <a:srgbClr val="000000"/>
                </a:solidFill>
                <a:effectLst/>
                <a:latin typeface="+mj-lt"/>
              </a:rPr>
              <a:t>เวลา(รอบ) ที่ใช้ในกรณีที่แย</a:t>
            </a:r>
            <a:r>
              <a:rPr lang="th-TH" sz="4000" dirty="0">
                <a:solidFill>
                  <a:srgbClr val="000000"/>
                </a:solidFill>
                <a:latin typeface="+mj-lt"/>
              </a:rPr>
              <a:t>่ที่สุด</a:t>
            </a:r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Theta -&gt; (Θ) -&gt; </a:t>
            </a:r>
            <a:r>
              <a:rPr lang="th-TH" sz="4000" b="0" i="0" dirty="0">
                <a:solidFill>
                  <a:srgbClr val="000000"/>
                </a:solidFill>
                <a:effectLst/>
                <a:latin typeface="+mj-lt"/>
              </a:rPr>
              <a:t>เวลา(รอบ) ที่ใช้ในทุกกรณี</a:t>
            </a:r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+mj-lt"/>
              </a:rPr>
              <a:t>big Omega (Ω) -&gt; </a:t>
            </a:r>
            <a:r>
              <a:rPr lang="th-TH" sz="4000" b="0" i="0" dirty="0">
                <a:solidFill>
                  <a:srgbClr val="000000"/>
                </a:solidFill>
                <a:effectLst/>
                <a:latin typeface="+mj-lt"/>
              </a:rPr>
              <a:t>เวลา(รอบ) ที่ใช้ในกรณีที่ดีที่สุด</a:t>
            </a:r>
            <a:endParaRPr lang="en-US" sz="40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th-TH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86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sz="4800" dirty="0"/>
              <a:t>linear search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D20C-DF20-EB3C-C4CA-0BB6106E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- find wanted object in array from 0 to n if found return</a:t>
            </a:r>
          </a:p>
          <a:p>
            <a:r>
              <a:rPr lang="en-US" sz="4800" dirty="0"/>
              <a:t>- </a:t>
            </a:r>
            <a:r>
              <a:rPr lang="th-TH" sz="4800" dirty="0"/>
              <a:t>หา </a:t>
            </a:r>
            <a:r>
              <a:rPr lang="en-US" sz="4800" dirty="0"/>
              <a:t>object </a:t>
            </a:r>
            <a:r>
              <a:rPr lang="th-TH" sz="4800" dirty="0"/>
              <a:t>ที่ต้องการจาก 1 ถึง </a:t>
            </a:r>
            <a:r>
              <a:rPr lang="en-US" sz="4800" dirty="0"/>
              <a:t>n </a:t>
            </a:r>
            <a:r>
              <a:rPr lang="th-TH" sz="4800" dirty="0"/>
              <a:t>หากพบให้ </a:t>
            </a:r>
            <a:r>
              <a:rPr lang="en-US" sz="4800" dirty="0"/>
              <a:t>return </a:t>
            </a:r>
            <a:r>
              <a:rPr lang="th-TH" sz="4800" dirty="0"/>
              <a:t>ทันที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1765F-A9BD-905D-0338-3222B15CB4EC}"/>
              </a:ext>
            </a:extLst>
          </p:cNvPr>
          <p:cNvSpPr/>
          <p:nvPr/>
        </p:nvSpPr>
        <p:spPr>
          <a:xfrm>
            <a:off x="207208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30C78-8C1E-3F97-6AC0-3923ADFB0F3E}"/>
              </a:ext>
            </a:extLst>
          </p:cNvPr>
          <p:cNvSpPr/>
          <p:nvPr/>
        </p:nvSpPr>
        <p:spPr>
          <a:xfrm>
            <a:off x="319620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E0E8F-C9EF-6668-A3B8-C5B72792AC09}"/>
              </a:ext>
            </a:extLst>
          </p:cNvPr>
          <p:cNvSpPr/>
          <p:nvPr/>
        </p:nvSpPr>
        <p:spPr>
          <a:xfrm>
            <a:off x="432033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C3F43-4BC1-F43C-6D13-CD1A4E7A8DAD}"/>
              </a:ext>
            </a:extLst>
          </p:cNvPr>
          <p:cNvSpPr/>
          <p:nvPr/>
        </p:nvSpPr>
        <p:spPr>
          <a:xfrm>
            <a:off x="544445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0E114-C2FE-7EFF-5FB9-72EDE93568E0}"/>
              </a:ext>
            </a:extLst>
          </p:cNvPr>
          <p:cNvSpPr/>
          <p:nvPr/>
        </p:nvSpPr>
        <p:spPr>
          <a:xfrm>
            <a:off x="656858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C1BCE-69DC-082F-4920-F9C1DAE943DA}"/>
              </a:ext>
            </a:extLst>
          </p:cNvPr>
          <p:cNvSpPr/>
          <p:nvPr/>
        </p:nvSpPr>
        <p:spPr>
          <a:xfrm>
            <a:off x="769270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7AEA7-8B08-B9EC-0C9F-6740B56EDD90}"/>
              </a:ext>
            </a:extLst>
          </p:cNvPr>
          <p:cNvSpPr txBox="1"/>
          <p:nvPr/>
        </p:nvSpPr>
        <p:spPr>
          <a:xfrm>
            <a:off x="2318992" y="515199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FEA75-6575-84D2-15D6-D2DD5B7357D6}"/>
              </a:ext>
            </a:extLst>
          </p:cNvPr>
          <p:cNvSpPr txBox="1"/>
          <p:nvPr/>
        </p:nvSpPr>
        <p:spPr>
          <a:xfrm>
            <a:off x="3443117" y="515199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82425-362F-316D-899E-297CF5C4605A}"/>
              </a:ext>
            </a:extLst>
          </p:cNvPr>
          <p:cNvSpPr txBox="1"/>
          <p:nvPr/>
        </p:nvSpPr>
        <p:spPr>
          <a:xfrm>
            <a:off x="4622334" y="5151993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71D1B-B376-8DDA-FF7F-4B5383F79B18}"/>
              </a:ext>
            </a:extLst>
          </p:cNvPr>
          <p:cNvSpPr txBox="1"/>
          <p:nvPr/>
        </p:nvSpPr>
        <p:spPr>
          <a:xfrm>
            <a:off x="5802775" y="5151992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7CBA0-80F9-D87D-F596-439ECA745087}"/>
              </a:ext>
            </a:extLst>
          </p:cNvPr>
          <p:cNvSpPr txBox="1"/>
          <p:nvPr/>
        </p:nvSpPr>
        <p:spPr>
          <a:xfrm>
            <a:off x="6926900" y="511958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8E946-5D6B-4271-7123-F7277D8109D7}"/>
              </a:ext>
            </a:extLst>
          </p:cNvPr>
          <p:cNvSpPr txBox="1"/>
          <p:nvPr/>
        </p:nvSpPr>
        <p:spPr>
          <a:xfrm>
            <a:off x="8051025" y="515199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0D84E-37F8-B483-C66B-6EB1D4442E27}"/>
              </a:ext>
            </a:extLst>
          </p:cNvPr>
          <p:cNvSpPr/>
          <p:nvPr/>
        </p:nvSpPr>
        <p:spPr>
          <a:xfrm>
            <a:off x="8816829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3C3-BED3-AAAC-97EB-D0B15F4B7797}"/>
              </a:ext>
            </a:extLst>
          </p:cNvPr>
          <p:cNvSpPr txBox="1"/>
          <p:nvPr/>
        </p:nvSpPr>
        <p:spPr>
          <a:xfrm>
            <a:off x="9175149" y="515199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9B3B9-9C24-A481-3FBF-991264C6FE56}"/>
              </a:ext>
            </a:extLst>
          </p:cNvPr>
          <p:cNvSpPr txBox="1"/>
          <p:nvPr/>
        </p:nvSpPr>
        <p:spPr>
          <a:xfrm>
            <a:off x="2461523" y="4207100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4BCE2-4AEC-BEA2-4AA7-C7EBB584AA44}"/>
              </a:ext>
            </a:extLst>
          </p:cNvPr>
          <p:cNvSpPr txBox="1"/>
          <p:nvPr/>
        </p:nvSpPr>
        <p:spPr>
          <a:xfrm>
            <a:off x="3561148" y="416184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08591-0476-CD5B-28E4-87249A2FDED8}"/>
              </a:ext>
            </a:extLst>
          </p:cNvPr>
          <p:cNvSpPr txBox="1"/>
          <p:nvPr/>
        </p:nvSpPr>
        <p:spPr>
          <a:xfrm>
            <a:off x="4721545" y="4161847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5BDE81-6465-33EF-C332-E78E3A6CDFE9}"/>
              </a:ext>
            </a:extLst>
          </p:cNvPr>
          <p:cNvSpPr txBox="1"/>
          <p:nvPr/>
        </p:nvSpPr>
        <p:spPr>
          <a:xfrm>
            <a:off x="5845670" y="4207100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  <a:endParaRPr lang="th-TH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C7305-79F2-140E-9911-8A4047DDB242}"/>
              </a:ext>
            </a:extLst>
          </p:cNvPr>
          <p:cNvSpPr txBox="1"/>
          <p:nvPr/>
        </p:nvSpPr>
        <p:spPr>
          <a:xfrm>
            <a:off x="6940454" y="4174694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89A35-019E-449D-76AF-48619191F086}"/>
              </a:ext>
            </a:extLst>
          </p:cNvPr>
          <p:cNvSpPr txBox="1"/>
          <p:nvPr/>
        </p:nvSpPr>
        <p:spPr>
          <a:xfrm>
            <a:off x="8068127" y="4161843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5</a:t>
            </a:r>
            <a:endParaRPr lang="th-TH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DEF6CA-8EF8-E3EE-05BA-AF3927F35358}"/>
              </a:ext>
            </a:extLst>
          </p:cNvPr>
          <p:cNvSpPr txBox="1"/>
          <p:nvPr/>
        </p:nvSpPr>
        <p:spPr>
          <a:xfrm>
            <a:off x="9204419" y="4174694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6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140370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sz="4800" dirty="0"/>
              <a:t>linear search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077" y="2332139"/>
            <a:ext cx="7149097" cy="3842158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35899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linear search running time ? 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5"/>
            <a:ext cx="10570128" cy="26141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number1[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 n1 =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(number1,n1,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?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(number1,n1,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?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(number1,n1,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?</a:t>
            </a:r>
          </a:p>
          <a:p>
            <a:endParaRPr lang="th-TH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0D04B-0609-B143-8639-8FD9B1C4D456}"/>
              </a:ext>
            </a:extLst>
          </p:cNvPr>
          <p:cNvSpPr txBox="1"/>
          <p:nvPr/>
        </p:nvSpPr>
        <p:spPr>
          <a:xfrm>
            <a:off x="922791" y="4983061"/>
            <a:ext cx="2967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Iteration = ?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3338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linear search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4"/>
            <a:ext cx="10570128" cy="42956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 (worst-case iteration) = ?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Theta -&gt; (Θ) (Constance iteration) = ?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Omega (Ω) -&gt; (best-case iteration) = ?</a:t>
            </a:r>
          </a:p>
          <a:p>
            <a:r>
              <a:rPr lang="en-US" sz="6000" dirty="0"/>
              <a:t>In function of n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403894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0753-CE23-7346-448B-C9333C70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996735"/>
            <a:ext cx="10872132" cy="4345341"/>
          </a:xfrm>
        </p:spPr>
        <p:txBody>
          <a:bodyPr>
            <a:normAutofit lnSpcReduction="10000"/>
          </a:bodyPr>
          <a:lstStyle/>
          <a:p>
            <a:r>
              <a:rPr lang="en-US" sz="4800" b="0" i="0" dirty="0">
                <a:solidFill>
                  <a:srgbClr val="000000"/>
                </a:solidFill>
                <a:effectLst/>
                <a:latin typeface="+mj-lt"/>
              </a:rPr>
              <a:t>big O (worst-case iteration) is most common method to determine algorithm performance because it’s covered all condition</a:t>
            </a:r>
          </a:p>
          <a:p>
            <a:endParaRPr lang="en-US" sz="4800" dirty="0">
              <a:solidFill>
                <a:srgbClr val="000000"/>
              </a:solidFill>
              <a:latin typeface="+mj-lt"/>
            </a:endParaRPr>
          </a:p>
          <a:p>
            <a:r>
              <a:rPr lang="en-US" sz="4800" b="0" i="0" dirty="0">
                <a:solidFill>
                  <a:srgbClr val="000000"/>
                </a:solidFill>
                <a:effectLst/>
                <a:latin typeface="+mj-lt"/>
              </a:rPr>
              <a:t>big O (</a:t>
            </a:r>
            <a:r>
              <a:rPr lang="th-TH" sz="4800" b="0" i="0" dirty="0">
                <a:solidFill>
                  <a:srgbClr val="000000"/>
                </a:solidFill>
                <a:effectLst/>
                <a:latin typeface="+mj-lt"/>
              </a:rPr>
              <a:t>กรณีที่แย่ที่สุด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th-TH" sz="4800" b="0" i="0" dirty="0">
                <a:solidFill>
                  <a:srgbClr val="000000"/>
                </a:solidFill>
                <a:effectLst/>
                <a:latin typeface="+mj-lt"/>
              </a:rPr>
              <a:t>นิยมที่สุดในการใช้พิจารณาประสิทธิภาพของ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+mj-lt"/>
              </a:rPr>
              <a:t>algorithm </a:t>
            </a:r>
            <a:r>
              <a:rPr lang="th-TH" sz="4800" b="0" i="0" dirty="0">
                <a:solidFill>
                  <a:srgbClr val="000000"/>
                </a:solidFill>
                <a:effectLst/>
                <a:latin typeface="+mj-lt"/>
              </a:rPr>
              <a:t>เนื่องจาก ครอบคลุมทุกกรณี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87644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select game (Actual running time)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39C3-F29A-4BF5-3D38-C4978E192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6952224" cy="668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 1 Brute force </a:t>
            </a:r>
          </a:p>
          <a:p>
            <a:r>
              <a:rPr lang="en-US" sz="4800" dirty="0"/>
              <a:t>= 6*n^4 (check redundance index) +</a:t>
            </a:r>
          </a:p>
          <a:p>
            <a:r>
              <a:rPr lang="en-US" sz="4800" dirty="0"/>
              <a:t>   3*n^4 (calculate result) +</a:t>
            </a:r>
          </a:p>
          <a:p>
            <a:r>
              <a:rPr lang="en-US" sz="4800" dirty="0"/>
              <a:t>   1*n^4 (compare)</a:t>
            </a:r>
          </a:p>
          <a:p>
            <a:r>
              <a:rPr lang="en-US" sz="4800" dirty="0"/>
              <a:t>= 10n^4 iteration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  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732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running time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39C3-F29A-4BF5-3D38-C4978E192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6601166" cy="599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Method 1 = 10n^4 iteration</a:t>
            </a:r>
          </a:p>
          <a:p>
            <a:r>
              <a:rPr lang="en-US" sz="6000" dirty="0"/>
              <a:t>Method 2 = 7n^3</a:t>
            </a:r>
          </a:p>
          <a:p>
            <a:r>
              <a:rPr lang="en-US" sz="6000" dirty="0"/>
              <a:t>Method 3 = 3</a:t>
            </a:r>
          </a:p>
          <a:p>
            <a:pPr marL="0" indent="0">
              <a:buNone/>
            </a:pPr>
            <a:endParaRPr lang="en-US" sz="6000" dirty="0"/>
          </a:p>
          <a:p>
            <a:r>
              <a:rPr lang="en-US" sz="6000" dirty="0"/>
              <a:t>   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91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EC09-FC3B-2D34-EBB3-079FE4A8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it that? / </a:t>
            </a:r>
            <a:r>
              <a:rPr lang="th-TH" dirty="0"/>
              <a:t>มันจะแย่ได้ขนาดไหนกัน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AE76-7EB3-C5C8-9BD6-983E9523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6570"/>
            <a:ext cx="10058400" cy="4023360"/>
          </a:xfrm>
        </p:spPr>
        <p:txBody>
          <a:bodyPr>
            <a:normAutofit/>
          </a:bodyPr>
          <a:lstStyle/>
          <a:p>
            <a:r>
              <a:rPr lang="pt-BR" sz="4400" dirty="0"/>
              <a:t>O(1) – Excellent </a:t>
            </a:r>
            <a:r>
              <a:rPr lang="en-US" sz="4400" dirty="0"/>
              <a:t>/ </a:t>
            </a:r>
            <a:r>
              <a:rPr lang="th-TH" sz="4400" dirty="0"/>
              <a:t>จัดไป</a:t>
            </a:r>
            <a:endParaRPr lang="pt-BR" sz="4400" dirty="0"/>
          </a:p>
          <a:p>
            <a:r>
              <a:rPr lang="pt-BR" sz="4400" dirty="0"/>
              <a:t>O(log n) – Good</a:t>
            </a:r>
            <a:r>
              <a:rPr lang="th-TH" sz="4400" dirty="0"/>
              <a:t> </a:t>
            </a:r>
            <a:r>
              <a:rPr lang="en-US" sz="4400" dirty="0"/>
              <a:t>/ </a:t>
            </a:r>
            <a:r>
              <a:rPr lang="th-TH" sz="4400" dirty="0"/>
              <a:t>ดี</a:t>
            </a:r>
            <a:endParaRPr lang="pt-BR" sz="4400" dirty="0"/>
          </a:p>
          <a:p>
            <a:r>
              <a:rPr lang="pt-BR" sz="4400" dirty="0"/>
              <a:t>O(n) – Fair</a:t>
            </a:r>
            <a:r>
              <a:rPr lang="th-TH" sz="4400" dirty="0"/>
              <a:t> </a:t>
            </a:r>
            <a:r>
              <a:rPr lang="en-US" sz="4400" dirty="0"/>
              <a:t>/ </a:t>
            </a:r>
            <a:r>
              <a:rPr lang="th-TH" sz="4400" dirty="0"/>
              <a:t>พอใช้</a:t>
            </a:r>
            <a:endParaRPr lang="pt-BR" sz="4400" dirty="0"/>
          </a:p>
          <a:p>
            <a:r>
              <a:rPr lang="pt-BR" sz="4400" dirty="0"/>
              <a:t>O(n log n) – Bad</a:t>
            </a:r>
            <a:r>
              <a:rPr lang="th-TH" sz="4400" dirty="0"/>
              <a:t> </a:t>
            </a:r>
            <a:r>
              <a:rPr lang="en-US" sz="4400" dirty="0"/>
              <a:t>/ </a:t>
            </a:r>
            <a:r>
              <a:rPr lang="th-TH" sz="4400" dirty="0"/>
              <a:t>ถ้าจำเป็น</a:t>
            </a:r>
            <a:endParaRPr lang="pt-BR" sz="4400" dirty="0"/>
          </a:p>
          <a:p>
            <a:r>
              <a:rPr lang="pt-BR" sz="4400" dirty="0"/>
              <a:t>O(n^2), O(2^n) and O(n!) - Horrible/Worst</a:t>
            </a:r>
            <a:r>
              <a:rPr lang="th-TH" sz="4400" dirty="0"/>
              <a:t> </a:t>
            </a:r>
            <a:r>
              <a:rPr lang="en-US" sz="4400" dirty="0"/>
              <a:t>/ no!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42394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acted Boyfriend Meme |  N^2; N LOG N; COMPUTER | image tagged in memes,distracted boyfriend | made w/ Imgflip meme maker">
            <a:extLst>
              <a:ext uri="{FF2B5EF4-FFF2-40B4-BE49-F238E27FC236}">
                <a16:creationId xmlns:a16="http://schemas.microsoft.com/office/drawing/2014/main" id="{74DD8FAA-0798-3F9C-8B9C-9DCC9E4D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45" y="376631"/>
            <a:ext cx="8381913" cy="55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8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rom bigocheatsheet.com">
            <a:extLst>
              <a:ext uri="{FF2B5EF4-FFF2-40B4-BE49-F238E27FC236}">
                <a16:creationId xmlns:a16="http://schemas.microsoft.com/office/drawing/2014/main" id="{6033D1C9-3ADB-3594-00A2-05C4146E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6" y="108007"/>
            <a:ext cx="10568807" cy="64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0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26CB-4894-0B40-4B7E-39804952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Dominating (which term are dominating)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1A25-2A23-CECD-4A6C-740E816D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Method 1= 10n^4 iteration</a:t>
            </a:r>
          </a:p>
          <a:p>
            <a:r>
              <a:rPr lang="en-US" sz="6600" dirty="0"/>
              <a:t>Method 2 = 7n^3</a:t>
            </a:r>
          </a:p>
          <a:p>
            <a:r>
              <a:rPr lang="en-US" sz="6600" dirty="0"/>
              <a:t>Method 3 = 3</a:t>
            </a:r>
          </a:p>
          <a:p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3417513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EC09-FC3B-2D34-EBB3-079FE4A8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enough to show domination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AE76-7EB3-C5C8-9BD6-983E9523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6570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pt-BR" sz="4400" dirty="0"/>
              <a:t>O(1)</a:t>
            </a:r>
            <a:endParaRPr lang="th-TH" sz="4400" dirty="0"/>
          </a:p>
          <a:p>
            <a:r>
              <a:rPr lang="pt-BR" sz="4400" dirty="0"/>
              <a:t>O(log n)</a:t>
            </a:r>
            <a:endParaRPr lang="th-TH" sz="4400" dirty="0"/>
          </a:p>
          <a:p>
            <a:r>
              <a:rPr lang="pt-BR" sz="4400" dirty="0"/>
              <a:t>O(n)</a:t>
            </a:r>
            <a:endParaRPr lang="th-TH" sz="4400" dirty="0"/>
          </a:p>
          <a:p>
            <a:r>
              <a:rPr lang="pt-BR" sz="4400" dirty="0"/>
              <a:t>O(n log n) </a:t>
            </a:r>
            <a:endParaRPr lang="th-TH" sz="4400" dirty="0"/>
          </a:p>
          <a:p>
            <a:r>
              <a:rPr lang="pt-BR" sz="4400" dirty="0"/>
              <a:t>O(n^2)</a:t>
            </a:r>
          </a:p>
          <a:p>
            <a:r>
              <a:rPr lang="pt-BR" sz="4400" dirty="0"/>
              <a:t>O(2^n)</a:t>
            </a:r>
            <a:endParaRPr lang="th-TH" sz="4400" dirty="0"/>
          </a:p>
        </p:txBody>
      </p:sp>
      <p:pic>
        <p:nvPicPr>
          <p:cNvPr id="4" name="Picture 2" descr="Image from bigocheatsheet.com">
            <a:extLst>
              <a:ext uri="{FF2B5EF4-FFF2-40B4-BE49-F238E27FC236}">
                <a16:creationId xmlns:a16="http://schemas.microsoft.com/office/drawing/2014/main" id="{F62B530B-83F3-E8F4-7BB7-98E693A9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92" y="1956570"/>
            <a:ext cx="6746883" cy="412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5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39C3-F29A-4BF5-3D38-C4978E192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8515152" cy="2464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 1 Brute force = n^4</a:t>
            </a:r>
          </a:p>
          <a:p>
            <a:r>
              <a:rPr lang="en-US" sz="4800" dirty="0"/>
              <a:t>Method 2 Brute force (fixed minimum) = n^3</a:t>
            </a:r>
          </a:p>
          <a:p>
            <a:r>
              <a:rPr lang="en-US" sz="4800" dirty="0"/>
              <a:t>Method 3 Greedy (reasonable?) = 1</a:t>
            </a:r>
            <a:endParaRPr lang="th-TH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3E7B9-9A1A-2719-906E-D0987EFF7329}"/>
              </a:ext>
            </a:extLst>
          </p:cNvPr>
          <p:cNvSpPr txBox="1"/>
          <p:nvPr/>
        </p:nvSpPr>
        <p:spPr>
          <a:xfrm>
            <a:off x="1759693" y="4681057"/>
            <a:ext cx="8565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We don’t care constant and non-dominate term</a:t>
            </a:r>
            <a:endParaRPr lang="th-TH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DDB96-7CA5-37D9-4E32-169C1CCF9900}"/>
              </a:ext>
            </a:extLst>
          </p:cNvPr>
          <p:cNvSpPr txBox="1"/>
          <p:nvPr/>
        </p:nvSpPr>
        <p:spPr>
          <a:xfrm>
            <a:off x="2640537" y="5436307"/>
            <a:ext cx="6518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/>
              <a:t>ไม่สนใจค่าคงที่ และ พจน์ที่ไม่ </a:t>
            </a:r>
            <a:r>
              <a:rPr lang="en-US" sz="4400" dirty="0"/>
              <a:t>dominate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59150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E66-42E4-C584-00C2-E6F08E8B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experiment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EDE2-CAD9-C444-7B1C-247110FF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3" y="2013514"/>
            <a:ext cx="10627174" cy="4023360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number3[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9980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9970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9970...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n3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greedy_select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(number3,n3) = 1 iteration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fix_minmum_select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(number3,n3) = 7*10^9 (7 </a:t>
            </a:r>
            <a:r>
              <a:rPr lang="th-TH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พันล้าน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brute_fource_select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(number3,n3) = too much to wait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30792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8EE-CD06-8569-935D-3D1DE470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feeling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39C3-F29A-4BF5-3D38-C4978E192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307309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 3 Greedy (reasonable?) = immediately </a:t>
            </a:r>
            <a:r>
              <a:rPr lang="th-TH" sz="4800" dirty="0"/>
              <a:t>ทันที</a:t>
            </a:r>
          </a:p>
          <a:p>
            <a:r>
              <a:rPr lang="en-US" sz="4800" dirty="0"/>
              <a:t>Method 2 Brute force (fixed minimum) = can wait </a:t>
            </a:r>
            <a:r>
              <a:rPr lang="th-TH" sz="4800" dirty="0"/>
              <a:t>รอได้</a:t>
            </a:r>
            <a:endParaRPr lang="en-US" sz="4800" dirty="0"/>
          </a:p>
          <a:p>
            <a:r>
              <a:rPr lang="en-US" sz="4800" dirty="0"/>
              <a:t>Method 1 Brute force = T </a:t>
            </a:r>
            <a:r>
              <a:rPr lang="en-US" sz="4800" dirty="0" err="1"/>
              <a:t>T</a:t>
            </a:r>
            <a:endParaRPr lang="en-US" sz="4800" dirty="0"/>
          </a:p>
          <a:p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407422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out: The story of N-Queens' time complexity | by Jon Mohon | Medium">
            <a:extLst>
              <a:ext uri="{FF2B5EF4-FFF2-40B4-BE49-F238E27FC236}">
                <a16:creationId xmlns:a16="http://schemas.microsoft.com/office/drawing/2014/main" id="{820738BC-9DEF-8352-7088-5DF42AFA8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8" y="449263"/>
            <a:ext cx="10586883" cy="55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708-1980-CFC5-0B51-C3399EF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A0B-FF81-C478-533F-7537AC9E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- check prime number?</a:t>
            </a:r>
          </a:p>
          <a:p>
            <a:r>
              <a:rPr lang="en-US" sz="5400" dirty="0"/>
              <a:t>- dictionary algorithm (binary search)?</a:t>
            </a:r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294508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F44A-F55F-55C9-4089-008F443F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DF7A-DD9C-7031-7F8A-275FE92F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76"/>
            <a:ext cx="4942793" cy="429500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th-TH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A7DCF3-D32E-697D-7006-BA89FA1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92918"/>
              </p:ext>
            </p:extLst>
          </p:nvPr>
        </p:nvGraphicFramePr>
        <p:xfrm>
          <a:off x="6308520" y="1992336"/>
          <a:ext cx="524405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026">
                  <a:extLst>
                    <a:ext uri="{9D8B030D-6E8A-4147-A177-3AD203B41FA5}">
                      <a16:colId xmlns:a16="http://schemas.microsoft.com/office/drawing/2014/main" val="1315444628"/>
                    </a:ext>
                  </a:extLst>
                </a:gridCol>
                <a:gridCol w="2622026">
                  <a:extLst>
                    <a:ext uri="{9D8B030D-6E8A-4147-A177-3AD203B41FA5}">
                      <a16:colId xmlns:a16="http://schemas.microsoft.com/office/drawing/2014/main" val="231749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iteration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2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9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77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1024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6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179424673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9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prime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8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factor of 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6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2CFB8B-77EE-969D-64F7-CE2E89AA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17400"/>
              </p:ext>
            </p:extLst>
          </p:nvPr>
        </p:nvGraphicFramePr>
        <p:xfrm>
          <a:off x="1568742" y="736444"/>
          <a:ext cx="845703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011">
                  <a:extLst>
                    <a:ext uri="{9D8B030D-6E8A-4147-A177-3AD203B41FA5}">
                      <a16:colId xmlns:a16="http://schemas.microsoft.com/office/drawing/2014/main" val="3948364409"/>
                    </a:ext>
                  </a:extLst>
                </a:gridCol>
                <a:gridCol w="2819011">
                  <a:extLst>
                    <a:ext uri="{9D8B030D-6E8A-4147-A177-3AD203B41FA5}">
                      <a16:colId xmlns:a16="http://schemas.microsoft.com/office/drawing/2014/main" val="4253878540"/>
                    </a:ext>
                  </a:extLst>
                </a:gridCol>
                <a:gridCol w="2819011">
                  <a:extLst>
                    <a:ext uri="{9D8B030D-6E8A-4147-A177-3AD203B41FA5}">
                      <a16:colId xmlns:a16="http://schemas.microsoft.com/office/drawing/2014/main" val="308216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n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iteration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Dominate term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2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77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7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7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6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1024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8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000" dirty="0">
                          <a:latin typeface="+mj-lt"/>
                        </a:rPr>
                        <a:t>179424673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179424673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n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6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Any prime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n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n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Any factor of 2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1</a:t>
                      </a:r>
                      <a:endParaRPr lang="th-TH" sz="4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1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BA6F-9930-92CA-BF62-A11592F0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number game </a:t>
            </a:r>
            <a:r>
              <a:rPr lang="th-TH" dirty="0"/>
              <a:t>(เกมเลือกเลข)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E5C9-1EDB-0045-80A0-EAA6B00A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49" y="2140789"/>
            <a:ext cx="11537913" cy="4023360"/>
          </a:xfrm>
        </p:spPr>
        <p:txBody>
          <a:bodyPr>
            <a:normAutofit/>
          </a:bodyPr>
          <a:lstStyle/>
          <a:p>
            <a:r>
              <a:rPr lang="en-US" sz="4800" dirty="0"/>
              <a:t>Given n positive integer (sorted), select individual a b c d that maximize (((a*b)+c)-d) </a:t>
            </a:r>
          </a:p>
          <a:p>
            <a:endParaRPr lang="en-US" sz="4800" dirty="0"/>
          </a:p>
          <a:p>
            <a:r>
              <a:rPr lang="th-TH" sz="4800" dirty="0"/>
              <a:t>กำหนดเลขจำนวนเต็มบวก</a:t>
            </a:r>
            <a:r>
              <a:rPr lang="en-US" sz="4800" dirty="0"/>
              <a:t> </a:t>
            </a:r>
            <a:r>
              <a:rPr lang="th-TH" sz="4800" dirty="0"/>
              <a:t>ให้ </a:t>
            </a:r>
            <a:r>
              <a:rPr lang="en-US" sz="4800" dirty="0"/>
              <a:t>n </a:t>
            </a:r>
            <a:r>
              <a:rPr lang="th-TH" sz="4800" dirty="0"/>
              <a:t>จำนวน </a:t>
            </a:r>
            <a:r>
              <a:rPr lang="en-US" sz="4800" dirty="0"/>
              <a:t>(</a:t>
            </a:r>
            <a:r>
              <a:rPr lang="th-TH" sz="4800" dirty="0"/>
              <a:t>เรียงมาให้แล้ว</a:t>
            </a:r>
            <a:r>
              <a:rPr lang="en-US" sz="4800" dirty="0"/>
              <a:t>)</a:t>
            </a:r>
            <a:r>
              <a:rPr lang="th-TH" sz="4800" dirty="0"/>
              <a:t> เลือก </a:t>
            </a:r>
            <a:r>
              <a:rPr lang="en-US" sz="4800" dirty="0"/>
              <a:t>a b c d </a:t>
            </a:r>
            <a:r>
              <a:rPr lang="th-TH" sz="4800" dirty="0"/>
              <a:t>(ห้ามเป็นตัวเดียวกัน)ที่ทำให้สมการ </a:t>
            </a:r>
            <a:r>
              <a:rPr lang="en-US" sz="4800" dirty="0"/>
              <a:t>(((a*b)+c)-d) </a:t>
            </a:r>
            <a:r>
              <a:rPr lang="th-TH" sz="4800" dirty="0"/>
              <a:t>มีค่ามากที่สุด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9660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4"/>
            <a:ext cx="10570128" cy="42956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 (worst-case iteration) = n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Theta -&gt; (Θ) (Constance iteration) = ?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Omega (Ω) -&gt; (best-case iteration) = 1</a:t>
            </a:r>
          </a:p>
          <a:p>
            <a:r>
              <a:rPr lang="en-US" sz="6000" dirty="0"/>
              <a:t>In function of n -&gt; f(n)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57295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F44A-F55F-55C9-4089-008F443F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(improve)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DF7A-DD9C-7031-7F8A-275FE92F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00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th-TH" sz="28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8E174D9-B1D8-4406-4D19-3C4F93C93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76113"/>
              </p:ext>
            </p:extLst>
          </p:nvPr>
        </p:nvGraphicFramePr>
        <p:xfrm>
          <a:off x="6308520" y="444617"/>
          <a:ext cx="5244052" cy="551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026">
                  <a:extLst>
                    <a:ext uri="{9D8B030D-6E8A-4147-A177-3AD203B41FA5}">
                      <a16:colId xmlns:a16="http://schemas.microsoft.com/office/drawing/2014/main" val="1315444628"/>
                    </a:ext>
                  </a:extLst>
                </a:gridCol>
                <a:gridCol w="2622026">
                  <a:extLst>
                    <a:ext uri="{9D8B030D-6E8A-4147-A177-3AD203B41FA5}">
                      <a16:colId xmlns:a16="http://schemas.microsoft.com/office/drawing/2014/main" val="2317495794"/>
                    </a:ext>
                  </a:extLst>
                </a:gridCol>
              </a:tblGrid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iteration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2696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9091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77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7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96459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1024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6523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179424673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89712336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97600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83850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4405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prime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n/2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0306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factor of 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1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1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51B74D7B-CC7B-12CA-8303-2B954BE4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93592"/>
              </p:ext>
            </p:extLst>
          </p:nvPr>
        </p:nvGraphicFramePr>
        <p:xfrm>
          <a:off x="1182848" y="362032"/>
          <a:ext cx="10101276" cy="551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092">
                  <a:extLst>
                    <a:ext uri="{9D8B030D-6E8A-4147-A177-3AD203B41FA5}">
                      <a16:colId xmlns:a16="http://schemas.microsoft.com/office/drawing/2014/main" val="1315444628"/>
                    </a:ext>
                  </a:extLst>
                </a:gridCol>
                <a:gridCol w="3367092">
                  <a:extLst>
                    <a:ext uri="{9D8B030D-6E8A-4147-A177-3AD203B41FA5}">
                      <a16:colId xmlns:a16="http://schemas.microsoft.com/office/drawing/2014/main" val="2317495794"/>
                    </a:ext>
                  </a:extLst>
                </a:gridCol>
                <a:gridCol w="3367092">
                  <a:extLst>
                    <a:ext uri="{9D8B030D-6E8A-4147-A177-3AD203B41FA5}">
                      <a16:colId xmlns:a16="http://schemas.microsoft.com/office/drawing/2014/main" val="1891456068"/>
                    </a:ext>
                  </a:extLst>
                </a:gridCol>
              </a:tblGrid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iteration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Dominate term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2696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9091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77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7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96459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1024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65233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179424673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89712336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97600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83850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latin typeface="+mj-lt"/>
                        </a:rPr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4405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prime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n/2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n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0306"/>
                  </a:ext>
                </a:extLst>
              </a:tr>
              <a:tr h="6133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Any factor of 2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1</a:t>
                      </a:r>
                      <a:endParaRPr lang="th-TH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1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0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(improve)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4"/>
            <a:ext cx="10570128" cy="42956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 (worst-case iteration) = n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Theta -&gt; (Θ) (Constance iteration) = ?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Omega (Ω) -&gt; (best-case iteration) = 1</a:t>
            </a:r>
          </a:p>
          <a:p>
            <a:r>
              <a:rPr lang="en-US" sz="6000" dirty="0"/>
              <a:t>In function of n -&gt; f(n)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69264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77108-D201-5C35-7BD3-F90424D5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</a:t>
            </a:r>
            <a:r>
              <a:rPr lang="en-US" dirty="0" err="1"/>
              <a:t>is_prime</a:t>
            </a:r>
            <a:r>
              <a:rPr lang="en-US" dirty="0"/>
              <a:t>) = O(is_prime2)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055AF-D1B4-DD11-DD35-AA506B3B8D3E}"/>
              </a:ext>
            </a:extLst>
          </p:cNvPr>
          <p:cNvSpPr txBox="1"/>
          <p:nvPr/>
        </p:nvSpPr>
        <p:spPr>
          <a:xfrm>
            <a:off x="915829" y="1818463"/>
            <a:ext cx="9355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800" dirty="0"/>
              <a:t>Mathematically -&gt; Asymptotic Notation</a:t>
            </a:r>
          </a:p>
          <a:p>
            <a:pPr marL="685800" indent="-685800">
              <a:buFontTx/>
              <a:buChar char="-"/>
            </a:pPr>
            <a:endParaRPr lang="en-US" sz="4800" dirty="0"/>
          </a:p>
          <a:p>
            <a:pPr marL="685800" indent="-685800">
              <a:buFontTx/>
              <a:buChar char="-"/>
            </a:pPr>
            <a:endParaRPr lang="en-US" sz="4800" dirty="0"/>
          </a:p>
          <a:p>
            <a:pPr marL="685800" indent="-685800">
              <a:buFontTx/>
              <a:buChar char="-"/>
            </a:pPr>
            <a:endParaRPr lang="en-US" sz="4800" dirty="0"/>
          </a:p>
          <a:p>
            <a:pPr marL="685800" indent="-685800">
              <a:buFontTx/>
              <a:buChar char="-"/>
            </a:pPr>
            <a:r>
              <a:rPr lang="en-US" sz="4800" dirty="0"/>
              <a:t>Programmatically -&gt; same performance</a:t>
            </a:r>
          </a:p>
          <a:p>
            <a:pPr marL="685800" indent="-685800">
              <a:buFontTx/>
              <a:buChar char="-"/>
            </a:pPr>
            <a:r>
              <a:rPr lang="en-US" sz="4800" dirty="0"/>
              <a:t>Feeling -&gt; same</a:t>
            </a:r>
            <a:endParaRPr lang="th-TH" sz="4800" dirty="0"/>
          </a:p>
        </p:txBody>
      </p:sp>
      <p:pic>
        <p:nvPicPr>
          <p:cNvPr id="2050" name="Picture 2" descr="Asymptotic Notations in Algorithms | Board Infinity">
            <a:extLst>
              <a:ext uri="{FF2B5EF4-FFF2-40B4-BE49-F238E27FC236}">
                <a16:creationId xmlns:a16="http://schemas.microsoft.com/office/drawing/2014/main" id="{0221B748-ECBA-2AAE-E6D1-1A878505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4" y="2523667"/>
            <a:ext cx="5076332" cy="18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5311B-6656-F4FD-C27C-CB251525D5E5}"/>
              </a:ext>
            </a:extLst>
          </p:cNvPr>
          <p:cNvSpPr txBox="1"/>
          <p:nvPr/>
        </p:nvSpPr>
        <p:spPr>
          <a:xfrm>
            <a:off x="8331199" y="2834912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Boring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302815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77108-D201-5C35-7BD3-F90424D5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O(</a:t>
            </a:r>
            <a:r>
              <a:rPr lang="en-US" dirty="0" err="1"/>
              <a:t>is_prime</a:t>
            </a:r>
            <a:r>
              <a:rPr lang="en-US" dirty="0"/>
              <a:t>) = O(is_prime2)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055AF-D1B4-DD11-DD35-AA506B3B8D3E}"/>
              </a:ext>
            </a:extLst>
          </p:cNvPr>
          <p:cNvSpPr txBox="1"/>
          <p:nvPr/>
        </p:nvSpPr>
        <p:spPr>
          <a:xfrm>
            <a:off x="915829" y="1818463"/>
            <a:ext cx="1048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800" dirty="0"/>
              <a:t>long-term growth rate of functions effect running time </a:t>
            </a:r>
            <a:r>
              <a:rPr lang="en-US" sz="4800" u="sng" dirty="0"/>
              <a:t>more </a:t>
            </a:r>
            <a:r>
              <a:rPr lang="en-US" sz="4800" u="sng" dirty="0" err="1"/>
              <a:t>more</a:t>
            </a:r>
            <a:r>
              <a:rPr lang="en-US" sz="4800" dirty="0"/>
              <a:t> than absolute magnitudes</a:t>
            </a:r>
            <a:endParaRPr lang="th-TH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A3781-693B-7854-E563-445156566EB5}"/>
              </a:ext>
            </a:extLst>
          </p:cNvPr>
          <p:cNvSpPr txBox="1"/>
          <p:nvPr/>
        </p:nvSpPr>
        <p:spPr>
          <a:xfrm>
            <a:off x="853595" y="4034555"/>
            <a:ext cx="1048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800" dirty="0"/>
              <a:t>growth rate </a:t>
            </a:r>
            <a:r>
              <a:rPr lang="th-TH" sz="4800" dirty="0"/>
              <a:t>ของฟังก์ชันในระยะยาวส่งผลกระทบมากกว่าค่าจริงๆ ของฟังก์ชัน</a:t>
            </a:r>
          </a:p>
        </p:txBody>
      </p:sp>
    </p:spTree>
    <p:extLst>
      <p:ext uri="{BB962C8B-B14F-4D97-AF65-F5344CB8AC3E}">
        <p14:creationId xmlns:p14="http://schemas.microsoft.com/office/powerpoint/2010/main" val="402770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out: The story of N-Queens' time complexity | by Jon Mohon | Medium">
            <a:extLst>
              <a:ext uri="{FF2B5EF4-FFF2-40B4-BE49-F238E27FC236}">
                <a16:creationId xmlns:a16="http://schemas.microsoft.com/office/drawing/2014/main" id="{820738BC-9DEF-8352-7088-5DF42AFA8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8" y="449263"/>
            <a:ext cx="10586883" cy="55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15F67E-9B65-0554-85E4-E40B29E0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running</a:t>
            </a:r>
            <a:endParaRPr lang="th-T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A46824-2426-6309-8B8A-EE33581C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722" y="1812177"/>
            <a:ext cx="10058400" cy="45466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th-TH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020E5-420B-B2C2-5317-B8244B82F92F}"/>
              </a:ext>
            </a:extLst>
          </p:cNvPr>
          <p:cNvSpPr txBox="1"/>
          <p:nvPr/>
        </p:nvSpPr>
        <p:spPr>
          <a:xfrm>
            <a:off x="5832446" y="2479234"/>
            <a:ext cx="6094602" cy="190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179424673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373587883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776531401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2038074743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11111111111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is_prime2(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5290A-3BC3-46F7-39F2-5F3DFF746A60}"/>
              </a:ext>
            </a:extLst>
          </p:cNvPr>
          <p:cNvSpPr txBox="1"/>
          <p:nvPr/>
        </p:nvSpPr>
        <p:spPr>
          <a:xfrm>
            <a:off x="606104" y="2479234"/>
            <a:ext cx="6094602" cy="220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179424673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373587883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776531401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2038074743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11111111111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CD4C9-4A64-2BE0-C3C2-DFE6658D5AE9}"/>
              </a:ext>
            </a:extLst>
          </p:cNvPr>
          <p:cNvSpPr txBox="1"/>
          <p:nvPr/>
        </p:nvSpPr>
        <p:spPr>
          <a:xfrm>
            <a:off x="4107125" y="4909242"/>
            <a:ext cx="366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Feel difference ?</a:t>
            </a:r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141654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Searching in dictionary (binary search)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D20C-DF20-EB3C-C4CA-0BB6106E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find wanted object in </a:t>
            </a:r>
            <a:r>
              <a:rPr lang="en-US" sz="4000" u="sng" dirty="0"/>
              <a:t>sorted</a:t>
            </a:r>
            <a:r>
              <a:rPr lang="en-US" sz="4000" dirty="0"/>
              <a:t> array from 0 to n if found return</a:t>
            </a:r>
          </a:p>
          <a:p>
            <a:r>
              <a:rPr lang="en-US" sz="4000" dirty="0"/>
              <a:t>- </a:t>
            </a:r>
            <a:r>
              <a:rPr lang="th-TH" sz="4000" dirty="0"/>
              <a:t>หา </a:t>
            </a:r>
            <a:r>
              <a:rPr lang="en-US" sz="4000" dirty="0"/>
              <a:t>object </a:t>
            </a:r>
            <a:r>
              <a:rPr lang="th-TH" sz="4000" dirty="0"/>
              <a:t>ที่ต้องการจาก 1 ถึง </a:t>
            </a:r>
            <a:r>
              <a:rPr lang="en-US" sz="4000" dirty="0"/>
              <a:t>n </a:t>
            </a:r>
            <a:r>
              <a:rPr lang="th-TH" sz="4000" dirty="0"/>
              <a:t>ใน </a:t>
            </a:r>
            <a:r>
              <a:rPr lang="en-US" sz="4000" dirty="0"/>
              <a:t>array </a:t>
            </a:r>
            <a:r>
              <a:rPr lang="th-TH" sz="4000" dirty="0"/>
              <a:t>ที่เรียงเลขไว้แล้วหากพบให้ </a:t>
            </a:r>
            <a:r>
              <a:rPr lang="en-US" sz="4000" dirty="0"/>
              <a:t>return </a:t>
            </a:r>
            <a:r>
              <a:rPr lang="th-TH" sz="4000" dirty="0"/>
              <a:t>ทันที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1765F-A9BD-905D-0338-3222B15CB4EC}"/>
              </a:ext>
            </a:extLst>
          </p:cNvPr>
          <p:cNvSpPr/>
          <p:nvPr/>
        </p:nvSpPr>
        <p:spPr>
          <a:xfrm>
            <a:off x="207208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30C78-8C1E-3F97-6AC0-3923ADFB0F3E}"/>
              </a:ext>
            </a:extLst>
          </p:cNvPr>
          <p:cNvSpPr/>
          <p:nvPr/>
        </p:nvSpPr>
        <p:spPr>
          <a:xfrm>
            <a:off x="319620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E0E8F-C9EF-6668-A3B8-C5B72792AC09}"/>
              </a:ext>
            </a:extLst>
          </p:cNvPr>
          <p:cNvSpPr/>
          <p:nvPr/>
        </p:nvSpPr>
        <p:spPr>
          <a:xfrm>
            <a:off x="432033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C3F43-4BC1-F43C-6D13-CD1A4E7A8DAD}"/>
              </a:ext>
            </a:extLst>
          </p:cNvPr>
          <p:cNvSpPr/>
          <p:nvPr/>
        </p:nvSpPr>
        <p:spPr>
          <a:xfrm>
            <a:off x="544445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0E114-C2FE-7EFF-5FB9-72EDE93568E0}"/>
              </a:ext>
            </a:extLst>
          </p:cNvPr>
          <p:cNvSpPr/>
          <p:nvPr/>
        </p:nvSpPr>
        <p:spPr>
          <a:xfrm>
            <a:off x="6568580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C1BCE-69DC-082F-4920-F9C1DAE943DA}"/>
              </a:ext>
            </a:extLst>
          </p:cNvPr>
          <p:cNvSpPr/>
          <p:nvPr/>
        </p:nvSpPr>
        <p:spPr>
          <a:xfrm>
            <a:off x="7692705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7AEA7-8B08-B9EC-0C9F-6740B56EDD90}"/>
              </a:ext>
            </a:extLst>
          </p:cNvPr>
          <p:cNvSpPr txBox="1"/>
          <p:nvPr/>
        </p:nvSpPr>
        <p:spPr>
          <a:xfrm>
            <a:off x="2318992" y="515199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FEA75-6575-84D2-15D6-D2DD5B7357D6}"/>
              </a:ext>
            </a:extLst>
          </p:cNvPr>
          <p:cNvSpPr txBox="1"/>
          <p:nvPr/>
        </p:nvSpPr>
        <p:spPr>
          <a:xfrm>
            <a:off x="3443117" y="515199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82425-362F-316D-899E-297CF5C4605A}"/>
              </a:ext>
            </a:extLst>
          </p:cNvPr>
          <p:cNvSpPr txBox="1"/>
          <p:nvPr/>
        </p:nvSpPr>
        <p:spPr>
          <a:xfrm>
            <a:off x="4622334" y="5151993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71D1B-B376-8DDA-FF7F-4B5383F79B18}"/>
              </a:ext>
            </a:extLst>
          </p:cNvPr>
          <p:cNvSpPr txBox="1"/>
          <p:nvPr/>
        </p:nvSpPr>
        <p:spPr>
          <a:xfrm>
            <a:off x="5802775" y="5151992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7CBA0-80F9-D87D-F596-439ECA745087}"/>
              </a:ext>
            </a:extLst>
          </p:cNvPr>
          <p:cNvSpPr txBox="1"/>
          <p:nvPr/>
        </p:nvSpPr>
        <p:spPr>
          <a:xfrm>
            <a:off x="6926900" y="511958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8E946-5D6B-4271-7123-F7277D8109D7}"/>
              </a:ext>
            </a:extLst>
          </p:cNvPr>
          <p:cNvSpPr txBox="1"/>
          <p:nvPr/>
        </p:nvSpPr>
        <p:spPr>
          <a:xfrm>
            <a:off x="8051025" y="515199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0D84E-37F8-B483-C66B-6EB1D4442E27}"/>
              </a:ext>
            </a:extLst>
          </p:cNvPr>
          <p:cNvSpPr/>
          <p:nvPr/>
        </p:nvSpPr>
        <p:spPr>
          <a:xfrm>
            <a:off x="8816829" y="499284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3C3-BED3-AAAC-97EB-D0B15F4B7797}"/>
              </a:ext>
            </a:extLst>
          </p:cNvPr>
          <p:cNvSpPr txBox="1"/>
          <p:nvPr/>
        </p:nvSpPr>
        <p:spPr>
          <a:xfrm>
            <a:off x="9175149" y="515199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49B3B9-9C24-A481-3FBF-991264C6FE56}"/>
              </a:ext>
            </a:extLst>
          </p:cNvPr>
          <p:cNvSpPr txBox="1"/>
          <p:nvPr/>
        </p:nvSpPr>
        <p:spPr>
          <a:xfrm>
            <a:off x="2461523" y="4207100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4BCE2-4AEC-BEA2-4AA7-C7EBB584AA44}"/>
              </a:ext>
            </a:extLst>
          </p:cNvPr>
          <p:cNvSpPr txBox="1"/>
          <p:nvPr/>
        </p:nvSpPr>
        <p:spPr>
          <a:xfrm>
            <a:off x="3561148" y="416184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08591-0476-CD5B-28E4-87249A2FDED8}"/>
              </a:ext>
            </a:extLst>
          </p:cNvPr>
          <p:cNvSpPr txBox="1"/>
          <p:nvPr/>
        </p:nvSpPr>
        <p:spPr>
          <a:xfrm>
            <a:off x="4721545" y="4161847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5BDE81-6465-33EF-C332-E78E3A6CDFE9}"/>
              </a:ext>
            </a:extLst>
          </p:cNvPr>
          <p:cNvSpPr txBox="1"/>
          <p:nvPr/>
        </p:nvSpPr>
        <p:spPr>
          <a:xfrm>
            <a:off x="5845670" y="4207100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  <a:endParaRPr lang="th-TH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C7305-79F2-140E-9911-8A4047DDB242}"/>
              </a:ext>
            </a:extLst>
          </p:cNvPr>
          <p:cNvSpPr txBox="1"/>
          <p:nvPr/>
        </p:nvSpPr>
        <p:spPr>
          <a:xfrm>
            <a:off x="6940454" y="4174694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89A35-019E-449D-76AF-48619191F086}"/>
              </a:ext>
            </a:extLst>
          </p:cNvPr>
          <p:cNvSpPr txBox="1"/>
          <p:nvPr/>
        </p:nvSpPr>
        <p:spPr>
          <a:xfrm>
            <a:off x="8068127" y="4161843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5</a:t>
            </a:r>
            <a:endParaRPr lang="th-TH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DEF6CA-8EF8-E3EE-05BA-AF3927F35358}"/>
              </a:ext>
            </a:extLst>
          </p:cNvPr>
          <p:cNvSpPr txBox="1"/>
          <p:nvPr/>
        </p:nvSpPr>
        <p:spPr>
          <a:xfrm>
            <a:off x="9204419" y="4174694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6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187407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Searching in dictionary (binary search)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D20C-DF20-EB3C-C4CA-0BB6106E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</a:t>
            </a:r>
            <a:r>
              <a:rPr lang="th-TH" sz="4000" dirty="0"/>
              <a:t> </a:t>
            </a:r>
            <a:r>
              <a:rPr lang="en-US" sz="4000" dirty="0"/>
              <a:t>go to middle of array / </a:t>
            </a:r>
            <a:r>
              <a:rPr lang="th-TH" sz="4000" dirty="0"/>
              <a:t>ไปยังตรงกลางของ </a:t>
            </a:r>
            <a:r>
              <a:rPr lang="en-US" sz="4000" dirty="0"/>
              <a:t>array</a:t>
            </a:r>
          </a:p>
          <a:p>
            <a:r>
              <a:rPr lang="en-US" sz="4000" dirty="0"/>
              <a:t>- if found target return / </a:t>
            </a:r>
            <a:r>
              <a:rPr lang="th-TH" sz="4000" dirty="0"/>
              <a:t>หากพบเป้าหมาย </a:t>
            </a:r>
            <a:r>
              <a:rPr lang="en-US" sz="4000" dirty="0"/>
              <a:t>return</a:t>
            </a:r>
          </a:p>
          <a:p>
            <a:r>
              <a:rPr lang="en-US" sz="4000" dirty="0"/>
              <a:t>- if middle item greater than target then cut right array out otherwise cur left out</a:t>
            </a:r>
          </a:p>
          <a:p>
            <a:r>
              <a:rPr lang="en-US" sz="4000" dirty="0"/>
              <a:t>- </a:t>
            </a:r>
            <a:r>
              <a:rPr lang="th-TH" sz="4000" dirty="0"/>
              <a:t>หาก </a:t>
            </a:r>
            <a:r>
              <a:rPr lang="en-US" sz="4000" dirty="0"/>
              <a:t>item </a:t>
            </a:r>
            <a:r>
              <a:rPr lang="th-TH" sz="4000" dirty="0"/>
              <a:t>ที่พบมากกว่าเป้าหมาย ให้ตัด </a:t>
            </a:r>
            <a:r>
              <a:rPr lang="en-US" sz="4000" dirty="0"/>
              <a:t>array </a:t>
            </a:r>
            <a:r>
              <a:rPr lang="th-TH" sz="4000" dirty="0"/>
              <a:t>ที่อยู่ด้านขวาทิ้ง หากไม่ใช้ตัดด้านซ้ายทิ้ง</a:t>
            </a:r>
            <a:endParaRPr lang="en-US" sz="4000" dirty="0"/>
          </a:p>
          <a:p>
            <a:pPr marL="0" indent="0">
              <a:buNone/>
            </a:pP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817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57C568-9798-EB98-B34B-7CD03E1A5C3C}"/>
              </a:ext>
            </a:extLst>
          </p:cNvPr>
          <p:cNvSpPr txBox="1"/>
          <p:nvPr/>
        </p:nvSpPr>
        <p:spPr>
          <a:xfrm>
            <a:off x="1320800" y="1496292"/>
            <a:ext cx="9845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{12,11,10,4,2,1,0} = ?</a:t>
            </a:r>
            <a:endParaRPr lang="th-TH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02D71-E4B8-468B-A2DE-560F4EB8B5D3}"/>
              </a:ext>
            </a:extLst>
          </p:cNvPr>
          <p:cNvSpPr txBox="1"/>
          <p:nvPr/>
        </p:nvSpPr>
        <p:spPr>
          <a:xfrm>
            <a:off x="1320799" y="2886365"/>
            <a:ext cx="9845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{9,8,7,6,0} = ?</a:t>
            </a:r>
            <a:endParaRPr lang="th-TH" sz="9600" dirty="0"/>
          </a:p>
        </p:txBody>
      </p:sp>
    </p:spTree>
    <p:extLst>
      <p:ext uri="{BB962C8B-B14F-4D97-AF65-F5344CB8AC3E}">
        <p14:creationId xmlns:p14="http://schemas.microsoft.com/office/powerpoint/2010/main" val="1971782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5C78B-687A-8616-DD48-D7365C21F08F}"/>
              </a:ext>
            </a:extLst>
          </p:cNvPr>
          <p:cNvSpPr/>
          <p:nvPr/>
        </p:nvSpPr>
        <p:spPr>
          <a:xfrm>
            <a:off x="383376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10989-A4C4-E10F-96CE-6794E909DD3D}"/>
              </a:ext>
            </a:extLst>
          </p:cNvPr>
          <p:cNvSpPr/>
          <p:nvPr/>
        </p:nvSpPr>
        <p:spPr>
          <a:xfrm>
            <a:off x="495789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D0E95-81A1-15DF-B49E-9B8ABF8F9EDE}"/>
              </a:ext>
            </a:extLst>
          </p:cNvPr>
          <p:cNvSpPr/>
          <p:nvPr/>
        </p:nvSpPr>
        <p:spPr>
          <a:xfrm>
            <a:off x="608201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1BE5-57DA-A482-29DB-C7F8FB4C3D11}"/>
              </a:ext>
            </a:extLst>
          </p:cNvPr>
          <p:cNvSpPr/>
          <p:nvPr/>
        </p:nvSpPr>
        <p:spPr>
          <a:xfrm>
            <a:off x="720614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83D5C-94A6-A6CF-4D6F-2DACEB3D5919}"/>
              </a:ext>
            </a:extLst>
          </p:cNvPr>
          <p:cNvSpPr/>
          <p:nvPr/>
        </p:nvSpPr>
        <p:spPr>
          <a:xfrm>
            <a:off x="833026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FAE7E-63C6-1692-6EA6-18B8262E62A2}"/>
              </a:ext>
            </a:extLst>
          </p:cNvPr>
          <p:cNvSpPr/>
          <p:nvPr/>
        </p:nvSpPr>
        <p:spPr>
          <a:xfrm>
            <a:off x="945439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FDC72-E232-998E-32CB-B6F49EF1EFBD}"/>
              </a:ext>
            </a:extLst>
          </p:cNvPr>
          <p:cNvSpPr txBox="1"/>
          <p:nvPr/>
        </p:nvSpPr>
        <p:spPr>
          <a:xfrm>
            <a:off x="4080680" y="141050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2E16A-2648-066C-AB38-2075CFC80048}"/>
              </a:ext>
            </a:extLst>
          </p:cNvPr>
          <p:cNvSpPr txBox="1"/>
          <p:nvPr/>
        </p:nvSpPr>
        <p:spPr>
          <a:xfrm>
            <a:off x="5204805" y="141050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7F06C-82D2-81D7-6D9E-4164DA065756}"/>
              </a:ext>
            </a:extLst>
          </p:cNvPr>
          <p:cNvSpPr txBox="1"/>
          <p:nvPr/>
        </p:nvSpPr>
        <p:spPr>
          <a:xfrm>
            <a:off x="6350466" y="1410503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68207-202B-9D48-2574-B20A601B9780}"/>
              </a:ext>
            </a:extLst>
          </p:cNvPr>
          <p:cNvSpPr txBox="1"/>
          <p:nvPr/>
        </p:nvSpPr>
        <p:spPr>
          <a:xfrm>
            <a:off x="7564463" y="1410502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C8D7C-D795-8654-FEB5-3DA7BD7AFE9B}"/>
              </a:ext>
            </a:extLst>
          </p:cNvPr>
          <p:cNvSpPr txBox="1"/>
          <p:nvPr/>
        </p:nvSpPr>
        <p:spPr>
          <a:xfrm>
            <a:off x="8688588" y="137809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9D901-03EC-F702-8B5B-816C130D6436}"/>
              </a:ext>
            </a:extLst>
          </p:cNvPr>
          <p:cNvSpPr txBox="1"/>
          <p:nvPr/>
        </p:nvSpPr>
        <p:spPr>
          <a:xfrm>
            <a:off x="9812713" y="141050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839F1E-B17A-D53E-A1FF-0264BD6379E8}"/>
              </a:ext>
            </a:extLst>
          </p:cNvPr>
          <p:cNvSpPr/>
          <p:nvPr/>
        </p:nvSpPr>
        <p:spPr>
          <a:xfrm>
            <a:off x="10578517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D2B3A-1C7D-5668-CEC4-92D342BAC5E4}"/>
              </a:ext>
            </a:extLst>
          </p:cNvPr>
          <p:cNvSpPr txBox="1"/>
          <p:nvPr/>
        </p:nvSpPr>
        <p:spPr>
          <a:xfrm>
            <a:off x="10936837" y="141050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6509F7-52F8-8643-3D2F-82EF605DC1E5}"/>
              </a:ext>
            </a:extLst>
          </p:cNvPr>
          <p:cNvSpPr txBox="1"/>
          <p:nvPr/>
        </p:nvSpPr>
        <p:spPr>
          <a:xfrm>
            <a:off x="360723" y="216910"/>
            <a:ext cx="268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Target = 14 </a:t>
            </a:r>
            <a:endParaRPr lang="th-TH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F25EEF-6268-C2E4-9689-413283453B5F}"/>
              </a:ext>
            </a:extLst>
          </p:cNvPr>
          <p:cNvSpPr/>
          <p:nvPr/>
        </p:nvSpPr>
        <p:spPr>
          <a:xfrm>
            <a:off x="2709642" y="1251353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26D866-A026-4D10-FD5E-28C28C701A74}"/>
              </a:ext>
            </a:extLst>
          </p:cNvPr>
          <p:cNvSpPr txBox="1"/>
          <p:nvPr/>
        </p:nvSpPr>
        <p:spPr>
          <a:xfrm>
            <a:off x="2939776" y="141050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14</a:t>
            </a:r>
            <a:endParaRPr lang="th-TH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E4DEA3-B200-4AF6-10DB-AC5B2E1D8D34}"/>
              </a:ext>
            </a:extLst>
          </p:cNvPr>
          <p:cNvSpPr/>
          <p:nvPr/>
        </p:nvSpPr>
        <p:spPr>
          <a:xfrm>
            <a:off x="1585516" y="1253652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06A36-DCDE-875D-EEA8-C80C08F6C1F5}"/>
              </a:ext>
            </a:extLst>
          </p:cNvPr>
          <p:cNvSpPr txBox="1"/>
          <p:nvPr/>
        </p:nvSpPr>
        <p:spPr>
          <a:xfrm>
            <a:off x="1878130" y="1410500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20</a:t>
            </a:r>
            <a:endParaRPr lang="th-TH" sz="4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9AA1-52EF-3516-3479-E6537E811953}"/>
              </a:ext>
            </a:extLst>
          </p:cNvPr>
          <p:cNvSpPr txBox="1"/>
          <p:nvPr/>
        </p:nvSpPr>
        <p:spPr>
          <a:xfrm>
            <a:off x="753746" y="1318167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  <a:endParaRPr lang="th-TH" sz="54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5A8BB20-2F2E-9114-0AE9-AE486219C2B1}"/>
              </a:ext>
            </a:extLst>
          </p:cNvPr>
          <p:cNvSpPr/>
          <p:nvPr/>
        </p:nvSpPr>
        <p:spPr>
          <a:xfrm>
            <a:off x="6418704" y="586567"/>
            <a:ext cx="562063" cy="5536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AEDA5-404D-D355-EC4E-59161CEB3EC9}"/>
              </a:ext>
            </a:extLst>
          </p:cNvPr>
          <p:cNvSpPr/>
          <p:nvPr/>
        </p:nvSpPr>
        <p:spPr>
          <a:xfrm>
            <a:off x="3651615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758249-3ECA-DCCD-F3DA-DF048DA7DF2B}"/>
              </a:ext>
            </a:extLst>
          </p:cNvPr>
          <p:cNvSpPr/>
          <p:nvPr/>
        </p:nvSpPr>
        <p:spPr>
          <a:xfrm>
            <a:off x="4775740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39C000-F096-623C-F62E-85415FEC1004}"/>
              </a:ext>
            </a:extLst>
          </p:cNvPr>
          <p:cNvSpPr/>
          <p:nvPr/>
        </p:nvSpPr>
        <p:spPr>
          <a:xfrm>
            <a:off x="5899865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540DA6-222B-D901-91DB-711DC2B268C5}"/>
              </a:ext>
            </a:extLst>
          </p:cNvPr>
          <p:cNvSpPr/>
          <p:nvPr/>
        </p:nvSpPr>
        <p:spPr>
          <a:xfrm>
            <a:off x="7409884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1C081F-7900-8307-5395-A63B21A96272}"/>
              </a:ext>
            </a:extLst>
          </p:cNvPr>
          <p:cNvSpPr/>
          <p:nvPr/>
        </p:nvSpPr>
        <p:spPr>
          <a:xfrm>
            <a:off x="8534009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8DB125-D87D-A587-3E95-03174A6FFA00}"/>
              </a:ext>
            </a:extLst>
          </p:cNvPr>
          <p:cNvSpPr/>
          <p:nvPr/>
        </p:nvSpPr>
        <p:spPr>
          <a:xfrm>
            <a:off x="9658134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BC3AE-F7B9-7540-3029-E54ECF915A45}"/>
              </a:ext>
            </a:extLst>
          </p:cNvPr>
          <p:cNvSpPr txBox="1"/>
          <p:nvPr/>
        </p:nvSpPr>
        <p:spPr>
          <a:xfrm>
            <a:off x="3898527" y="392021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26FD7-3E10-4C1B-EBEF-3D72D0795093}"/>
              </a:ext>
            </a:extLst>
          </p:cNvPr>
          <p:cNvSpPr txBox="1"/>
          <p:nvPr/>
        </p:nvSpPr>
        <p:spPr>
          <a:xfrm>
            <a:off x="5022652" y="392021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1D1068-8F61-69AD-792E-97771A74B78E}"/>
              </a:ext>
            </a:extLst>
          </p:cNvPr>
          <p:cNvSpPr txBox="1"/>
          <p:nvPr/>
        </p:nvSpPr>
        <p:spPr>
          <a:xfrm>
            <a:off x="6168313" y="3920210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23B62-92FF-5D04-4A84-DD941319B8D1}"/>
              </a:ext>
            </a:extLst>
          </p:cNvPr>
          <p:cNvSpPr txBox="1"/>
          <p:nvPr/>
        </p:nvSpPr>
        <p:spPr>
          <a:xfrm>
            <a:off x="7768204" y="392020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4FA54-0607-86E3-0C87-7A53557DFA65}"/>
              </a:ext>
            </a:extLst>
          </p:cNvPr>
          <p:cNvSpPr txBox="1"/>
          <p:nvPr/>
        </p:nvSpPr>
        <p:spPr>
          <a:xfrm>
            <a:off x="8892329" y="3887805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BB9F1-BE22-FDD8-1A43-AE0B0090A8CA}"/>
              </a:ext>
            </a:extLst>
          </p:cNvPr>
          <p:cNvSpPr txBox="1"/>
          <p:nvPr/>
        </p:nvSpPr>
        <p:spPr>
          <a:xfrm>
            <a:off x="10016454" y="392020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1479AD-8153-A496-899C-8DED16701258}"/>
              </a:ext>
            </a:extLst>
          </p:cNvPr>
          <p:cNvSpPr/>
          <p:nvPr/>
        </p:nvSpPr>
        <p:spPr>
          <a:xfrm>
            <a:off x="10782258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0F613-6935-426B-E9B9-97D9BAA98E5F}"/>
              </a:ext>
            </a:extLst>
          </p:cNvPr>
          <p:cNvSpPr txBox="1"/>
          <p:nvPr/>
        </p:nvSpPr>
        <p:spPr>
          <a:xfrm>
            <a:off x="11140578" y="392020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226FD-3AD8-7C77-DB50-95BC716D2D86}"/>
              </a:ext>
            </a:extLst>
          </p:cNvPr>
          <p:cNvSpPr/>
          <p:nvPr/>
        </p:nvSpPr>
        <p:spPr>
          <a:xfrm>
            <a:off x="2527489" y="3761060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5AEFE-C680-038F-FB82-1C2687849FD7}"/>
              </a:ext>
            </a:extLst>
          </p:cNvPr>
          <p:cNvSpPr txBox="1"/>
          <p:nvPr/>
        </p:nvSpPr>
        <p:spPr>
          <a:xfrm>
            <a:off x="2757623" y="3920208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14</a:t>
            </a:r>
            <a:endParaRPr lang="th-TH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DBC7A8-003C-362C-FA4B-316240B39CBA}"/>
              </a:ext>
            </a:extLst>
          </p:cNvPr>
          <p:cNvSpPr/>
          <p:nvPr/>
        </p:nvSpPr>
        <p:spPr>
          <a:xfrm>
            <a:off x="1403363" y="3763359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DC35E-4B82-DECB-40C4-ABDFD7F60EE2}"/>
              </a:ext>
            </a:extLst>
          </p:cNvPr>
          <p:cNvSpPr txBox="1"/>
          <p:nvPr/>
        </p:nvSpPr>
        <p:spPr>
          <a:xfrm>
            <a:off x="1695977" y="3920207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20</a:t>
            </a:r>
            <a:endParaRPr lang="th-TH" sz="4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08996-2806-E791-B697-DD475ECF61CA}"/>
              </a:ext>
            </a:extLst>
          </p:cNvPr>
          <p:cNvSpPr txBox="1"/>
          <p:nvPr/>
        </p:nvSpPr>
        <p:spPr>
          <a:xfrm>
            <a:off x="571593" y="3827874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  <a:endParaRPr lang="th-TH" sz="54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FEDC019-AC6C-2361-6584-D24419159CEF}"/>
              </a:ext>
            </a:extLst>
          </p:cNvPr>
          <p:cNvSpPr/>
          <p:nvPr/>
        </p:nvSpPr>
        <p:spPr>
          <a:xfrm>
            <a:off x="3966765" y="3001162"/>
            <a:ext cx="562063" cy="5536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3B90B-5ED3-D228-3611-4C8D73810489}"/>
              </a:ext>
            </a:extLst>
          </p:cNvPr>
          <p:cNvSpPr txBox="1"/>
          <p:nvPr/>
        </p:nvSpPr>
        <p:spPr>
          <a:xfrm>
            <a:off x="8602396" y="2779809"/>
            <a:ext cx="2111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Cut out</a:t>
            </a:r>
            <a:endParaRPr lang="th-TH" sz="66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067F11-82BE-5C98-FD32-923E0A0D9D88}"/>
              </a:ext>
            </a:extLst>
          </p:cNvPr>
          <p:cNvCxnSpPr/>
          <p:nvPr/>
        </p:nvCxnSpPr>
        <p:spPr>
          <a:xfrm flipV="1">
            <a:off x="7206143" y="3554835"/>
            <a:ext cx="4639112" cy="16295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323E93-7D59-B31C-BDB2-C7716E8200C9}"/>
              </a:ext>
            </a:extLst>
          </p:cNvPr>
          <p:cNvCxnSpPr/>
          <p:nvPr/>
        </p:nvCxnSpPr>
        <p:spPr>
          <a:xfrm>
            <a:off x="7264866" y="3333807"/>
            <a:ext cx="4641517" cy="21190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62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5C78B-687A-8616-DD48-D7365C21F08F}"/>
              </a:ext>
            </a:extLst>
          </p:cNvPr>
          <p:cNvSpPr/>
          <p:nvPr/>
        </p:nvSpPr>
        <p:spPr>
          <a:xfrm>
            <a:off x="383376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10989-A4C4-E10F-96CE-6794E909DD3D}"/>
              </a:ext>
            </a:extLst>
          </p:cNvPr>
          <p:cNvSpPr/>
          <p:nvPr/>
        </p:nvSpPr>
        <p:spPr>
          <a:xfrm>
            <a:off x="495789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D0E95-81A1-15DF-B49E-9B8ABF8F9EDE}"/>
              </a:ext>
            </a:extLst>
          </p:cNvPr>
          <p:cNvSpPr/>
          <p:nvPr/>
        </p:nvSpPr>
        <p:spPr>
          <a:xfrm>
            <a:off x="608201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1BE5-57DA-A482-29DB-C7F8FB4C3D11}"/>
              </a:ext>
            </a:extLst>
          </p:cNvPr>
          <p:cNvSpPr/>
          <p:nvPr/>
        </p:nvSpPr>
        <p:spPr>
          <a:xfrm>
            <a:off x="720614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83D5C-94A6-A6CF-4D6F-2DACEB3D5919}"/>
              </a:ext>
            </a:extLst>
          </p:cNvPr>
          <p:cNvSpPr/>
          <p:nvPr/>
        </p:nvSpPr>
        <p:spPr>
          <a:xfrm>
            <a:off x="8330268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FAE7E-63C6-1692-6EA6-18B8262E62A2}"/>
              </a:ext>
            </a:extLst>
          </p:cNvPr>
          <p:cNvSpPr/>
          <p:nvPr/>
        </p:nvSpPr>
        <p:spPr>
          <a:xfrm>
            <a:off x="9454393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FDC72-E232-998E-32CB-B6F49EF1EFBD}"/>
              </a:ext>
            </a:extLst>
          </p:cNvPr>
          <p:cNvSpPr txBox="1"/>
          <p:nvPr/>
        </p:nvSpPr>
        <p:spPr>
          <a:xfrm>
            <a:off x="4080680" y="141050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2E16A-2648-066C-AB38-2075CFC80048}"/>
              </a:ext>
            </a:extLst>
          </p:cNvPr>
          <p:cNvSpPr txBox="1"/>
          <p:nvPr/>
        </p:nvSpPr>
        <p:spPr>
          <a:xfrm>
            <a:off x="5204805" y="1410504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7F06C-82D2-81D7-6D9E-4164DA065756}"/>
              </a:ext>
            </a:extLst>
          </p:cNvPr>
          <p:cNvSpPr txBox="1"/>
          <p:nvPr/>
        </p:nvSpPr>
        <p:spPr>
          <a:xfrm>
            <a:off x="6350466" y="1410503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68207-202B-9D48-2574-B20A601B9780}"/>
              </a:ext>
            </a:extLst>
          </p:cNvPr>
          <p:cNvSpPr txBox="1"/>
          <p:nvPr/>
        </p:nvSpPr>
        <p:spPr>
          <a:xfrm>
            <a:off x="7564463" y="1410502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C8D7C-D795-8654-FEB5-3DA7BD7AFE9B}"/>
              </a:ext>
            </a:extLst>
          </p:cNvPr>
          <p:cNvSpPr txBox="1"/>
          <p:nvPr/>
        </p:nvSpPr>
        <p:spPr>
          <a:xfrm>
            <a:off x="8688588" y="137809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9D901-03EC-F702-8B5B-816C130D6436}"/>
              </a:ext>
            </a:extLst>
          </p:cNvPr>
          <p:cNvSpPr txBox="1"/>
          <p:nvPr/>
        </p:nvSpPr>
        <p:spPr>
          <a:xfrm>
            <a:off x="9812713" y="141050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839F1E-B17A-D53E-A1FF-0264BD6379E8}"/>
              </a:ext>
            </a:extLst>
          </p:cNvPr>
          <p:cNvSpPr/>
          <p:nvPr/>
        </p:nvSpPr>
        <p:spPr>
          <a:xfrm>
            <a:off x="10578517" y="1251357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D2B3A-1C7D-5668-CEC4-92D342BAC5E4}"/>
              </a:ext>
            </a:extLst>
          </p:cNvPr>
          <p:cNvSpPr txBox="1"/>
          <p:nvPr/>
        </p:nvSpPr>
        <p:spPr>
          <a:xfrm>
            <a:off x="10936837" y="1410501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6509F7-52F8-8643-3D2F-82EF605DC1E5}"/>
              </a:ext>
            </a:extLst>
          </p:cNvPr>
          <p:cNvSpPr txBox="1"/>
          <p:nvPr/>
        </p:nvSpPr>
        <p:spPr>
          <a:xfrm>
            <a:off x="360723" y="216910"/>
            <a:ext cx="268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Target = 14 </a:t>
            </a:r>
            <a:endParaRPr lang="th-TH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F25EEF-6268-C2E4-9689-413283453B5F}"/>
              </a:ext>
            </a:extLst>
          </p:cNvPr>
          <p:cNvSpPr/>
          <p:nvPr/>
        </p:nvSpPr>
        <p:spPr>
          <a:xfrm>
            <a:off x="2709642" y="1251353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26D866-A026-4D10-FD5E-28C28C701A74}"/>
              </a:ext>
            </a:extLst>
          </p:cNvPr>
          <p:cNvSpPr txBox="1"/>
          <p:nvPr/>
        </p:nvSpPr>
        <p:spPr>
          <a:xfrm>
            <a:off x="2939776" y="141050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14</a:t>
            </a:r>
            <a:endParaRPr lang="th-TH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E4DEA3-B200-4AF6-10DB-AC5B2E1D8D34}"/>
              </a:ext>
            </a:extLst>
          </p:cNvPr>
          <p:cNvSpPr/>
          <p:nvPr/>
        </p:nvSpPr>
        <p:spPr>
          <a:xfrm>
            <a:off x="1585516" y="1253652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06A36-DCDE-875D-EEA8-C80C08F6C1F5}"/>
              </a:ext>
            </a:extLst>
          </p:cNvPr>
          <p:cNvSpPr txBox="1"/>
          <p:nvPr/>
        </p:nvSpPr>
        <p:spPr>
          <a:xfrm>
            <a:off x="1878130" y="1410500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20</a:t>
            </a:r>
            <a:endParaRPr lang="th-TH" sz="4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9AA1-52EF-3516-3479-E6537E811953}"/>
              </a:ext>
            </a:extLst>
          </p:cNvPr>
          <p:cNvSpPr txBox="1"/>
          <p:nvPr/>
        </p:nvSpPr>
        <p:spPr>
          <a:xfrm>
            <a:off x="753746" y="1318167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  <a:endParaRPr lang="th-TH" sz="54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5A8BB20-2F2E-9114-0AE9-AE486219C2B1}"/>
              </a:ext>
            </a:extLst>
          </p:cNvPr>
          <p:cNvSpPr/>
          <p:nvPr/>
        </p:nvSpPr>
        <p:spPr>
          <a:xfrm>
            <a:off x="6418704" y="586567"/>
            <a:ext cx="562063" cy="5536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AEDA5-404D-D355-EC4E-59161CEB3EC9}"/>
              </a:ext>
            </a:extLst>
          </p:cNvPr>
          <p:cNvSpPr/>
          <p:nvPr/>
        </p:nvSpPr>
        <p:spPr>
          <a:xfrm>
            <a:off x="3651615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758249-3ECA-DCCD-F3DA-DF048DA7DF2B}"/>
              </a:ext>
            </a:extLst>
          </p:cNvPr>
          <p:cNvSpPr/>
          <p:nvPr/>
        </p:nvSpPr>
        <p:spPr>
          <a:xfrm>
            <a:off x="4775740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39C000-F096-623C-F62E-85415FEC1004}"/>
              </a:ext>
            </a:extLst>
          </p:cNvPr>
          <p:cNvSpPr/>
          <p:nvPr/>
        </p:nvSpPr>
        <p:spPr>
          <a:xfrm>
            <a:off x="5899865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540DA6-222B-D901-91DB-711DC2B268C5}"/>
              </a:ext>
            </a:extLst>
          </p:cNvPr>
          <p:cNvSpPr/>
          <p:nvPr/>
        </p:nvSpPr>
        <p:spPr>
          <a:xfrm>
            <a:off x="7409884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1C081F-7900-8307-5395-A63B21A96272}"/>
              </a:ext>
            </a:extLst>
          </p:cNvPr>
          <p:cNvSpPr/>
          <p:nvPr/>
        </p:nvSpPr>
        <p:spPr>
          <a:xfrm>
            <a:off x="8534009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8DB125-D87D-A587-3E95-03174A6FFA00}"/>
              </a:ext>
            </a:extLst>
          </p:cNvPr>
          <p:cNvSpPr/>
          <p:nvPr/>
        </p:nvSpPr>
        <p:spPr>
          <a:xfrm>
            <a:off x="9658134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BC3AE-F7B9-7540-3029-E54ECF915A45}"/>
              </a:ext>
            </a:extLst>
          </p:cNvPr>
          <p:cNvSpPr txBox="1"/>
          <p:nvPr/>
        </p:nvSpPr>
        <p:spPr>
          <a:xfrm>
            <a:off x="3898527" y="392021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26FD7-3E10-4C1B-EBEF-3D72D0795093}"/>
              </a:ext>
            </a:extLst>
          </p:cNvPr>
          <p:cNvSpPr txBox="1"/>
          <p:nvPr/>
        </p:nvSpPr>
        <p:spPr>
          <a:xfrm>
            <a:off x="5022652" y="3920211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1D1068-8F61-69AD-792E-97771A74B78E}"/>
              </a:ext>
            </a:extLst>
          </p:cNvPr>
          <p:cNvSpPr txBox="1"/>
          <p:nvPr/>
        </p:nvSpPr>
        <p:spPr>
          <a:xfrm>
            <a:off x="6168313" y="3920210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23B62-92FF-5D04-4A84-DD941319B8D1}"/>
              </a:ext>
            </a:extLst>
          </p:cNvPr>
          <p:cNvSpPr txBox="1"/>
          <p:nvPr/>
        </p:nvSpPr>
        <p:spPr>
          <a:xfrm>
            <a:off x="7768204" y="392020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</a:t>
            </a:r>
            <a:endParaRPr lang="th-TH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4FA54-0607-86E3-0C87-7A53557DFA65}"/>
              </a:ext>
            </a:extLst>
          </p:cNvPr>
          <p:cNvSpPr txBox="1"/>
          <p:nvPr/>
        </p:nvSpPr>
        <p:spPr>
          <a:xfrm>
            <a:off x="8892329" y="3887805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  <a:endParaRPr lang="th-TH" sz="4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BB9F1-BE22-FDD8-1A43-AE0B0090A8CA}"/>
              </a:ext>
            </a:extLst>
          </p:cNvPr>
          <p:cNvSpPr txBox="1"/>
          <p:nvPr/>
        </p:nvSpPr>
        <p:spPr>
          <a:xfrm>
            <a:off x="10016454" y="392020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th-TH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1479AD-8153-A496-899C-8DED16701258}"/>
              </a:ext>
            </a:extLst>
          </p:cNvPr>
          <p:cNvSpPr/>
          <p:nvPr/>
        </p:nvSpPr>
        <p:spPr>
          <a:xfrm>
            <a:off x="10782258" y="3761064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0F613-6935-426B-E9B9-97D9BAA98E5F}"/>
              </a:ext>
            </a:extLst>
          </p:cNvPr>
          <p:cNvSpPr txBox="1"/>
          <p:nvPr/>
        </p:nvSpPr>
        <p:spPr>
          <a:xfrm>
            <a:off x="11140578" y="3920208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th-TH" sz="4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226FD-3AD8-7C77-DB50-95BC716D2D86}"/>
              </a:ext>
            </a:extLst>
          </p:cNvPr>
          <p:cNvSpPr/>
          <p:nvPr/>
        </p:nvSpPr>
        <p:spPr>
          <a:xfrm>
            <a:off x="2527489" y="3761060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5AEFE-C680-038F-FB82-1C2687849FD7}"/>
              </a:ext>
            </a:extLst>
          </p:cNvPr>
          <p:cNvSpPr txBox="1"/>
          <p:nvPr/>
        </p:nvSpPr>
        <p:spPr>
          <a:xfrm>
            <a:off x="2757623" y="3920208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14</a:t>
            </a:r>
            <a:endParaRPr lang="th-TH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DBC7A8-003C-362C-FA4B-316240B39CBA}"/>
              </a:ext>
            </a:extLst>
          </p:cNvPr>
          <p:cNvSpPr/>
          <p:nvPr/>
        </p:nvSpPr>
        <p:spPr>
          <a:xfrm>
            <a:off x="1403363" y="3754970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DC35E-4B82-DECB-40C4-ABDFD7F60EE2}"/>
              </a:ext>
            </a:extLst>
          </p:cNvPr>
          <p:cNvSpPr txBox="1"/>
          <p:nvPr/>
        </p:nvSpPr>
        <p:spPr>
          <a:xfrm>
            <a:off x="1695977" y="3911818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20</a:t>
            </a:r>
            <a:endParaRPr lang="th-TH" sz="4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08996-2806-E791-B697-DD475ECF61CA}"/>
              </a:ext>
            </a:extLst>
          </p:cNvPr>
          <p:cNvSpPr txBox="1"/>
          <p:nvPr/>
        </p:nvSpPr>
        <p:spPr>
          <a:xfrm>
            <a:off x="571593" y="3827874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  <a:endParaRPr lang="th-TH" sz="54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FEDC019-AC6C-2361-6584-D24419159CEF}"/>
              </a:ext>
            </a:extLst>
          </p:cNvPr>
          <p:cNvSpPr/>
          <p:nvPr/>
        </p:nvSpPr>
        <p:spPr>
          <a:xfrm>
            <a:off x="3966765" y="3001162"/>
            <a:ext cx="562063" cy="5536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3B90B-5ED3-D228-3611-4C8D73810489}"/>
              </a:ext>
            </a:extLst>
          </p:cNvPr>
          <p:cNvSpPr txBox="1"/>
          <p:nvPr/>
        </p:nvSpPr>
        <p:spPr>
          <a:xfrm>
            <a:off x="8602396" y="2779809"/>
            <a:ext cx="2111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Cut out</a:t>
            </a:r>
            <a:endParaRPr lang="th-TH" sz="66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067F11-82BE-5C98-FD32-923E0A0D9D88}"/>
              </a:ext>
            </a:extLst>
          </p:cNvPr>
          <p:cNvCxnSpPr/>
          <p:nvPr/>
        </p:nvCxnSpPr>
        <p:spPr>
          <a:xfrm flipV="1">
            <a:off x="7206143" y="3554835"/>
            <a:ext cx="4639112" cy="16295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323E93-7D59-B31C-BDB2-C7716E8200C9}"/>
              </a:ext>
            </a:extLst>
          </p:cNvPr>
          <p:cNvCxnSpPr/>
          <p:nvPr/>
        </p:nvCxnSpPr>
        <p:spPr>
          <a:xfrm>
            <a:off x="7264866" y="3333807"/>
            <a:ext cx="4641517" cy="21190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11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D6509F7-52F8-8643-3D2F-82EF605DC1E5}"/>
              </a:ext>
            </a:extLst>
          </p:cNvPr>
          <p:cNvSpPr txBox="1"/>
          <p:nvPr/>
        </p:nvSpPr>
        <p:spPr>
          <a:xfrm>
            <a:off x="360723" y="216910"/>
            <a:ext cx="268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Target = 14 </a:t>
            </a:r>
            <a:endParaRPr lang="th-TH" sz="5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AEDA5-404D-D355-EC4E-59161CEB3EC9}"/>
              </a:ext>
            </a:extLst>
          </p:cNvPr>
          <p:cNvSpPr/>
          <p:nvPr/>
        </p:nvSpPr>
        <p:spPr>
          <a:xfrm>
            <a:off x="4971875" y="2317495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758249-3ECA-DCCD-F3DA-DF048DA7DF2B}"/>
              </a:ext>
            </a:extLst>
          </p:cNvPr>
          <p:cNvSpPr/>
          <p:nvPr/>
        </p:nvSpPr>
        <p:spPr>
          <a:xfrm>
            <a:off x="7916412" y="2355570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39C000-F096-623C-F62E-85415FEC1004}"/>
              </a:ext>
            </a:extLst>
          </p:cNvPr>
          <p:cNvSpPr/>
          <p:nvPr/>
        </p:nvSpPr>
        <p:spPr>
          <a:xfrm>
            <a:off x="9040537" y="2355570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BC3AE-F7B9-7540-3029-E54ECF915A45}"/>
              </a:ext>
            </a:extLst>
          </p:cNvPr>
          <p:cNvSpPr txBox="1"/>
          <p:nvPr/>
        </p:nvSpPr>
        <p:spPr>
          <a:xfrm>
            <a:off x="5218787" y="2476642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  <a:endParaRPr lang="th-TH" sz="4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26FD7-3E10-4C1B-EBEF-3D72D0795093}"/>
              </a:ext>
            </a:extLst>
          </p:cNvPr>
          <p:cNvSpPr txBox="1"/>
          <p:nvPr/>
        </p:nvSpPr>
        <p:spPr>
          <a:xfrm>
            <a:off x="8163324" y="2514717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11</a:t>
            </a:r>
            <a:endParaRPr lang="th-TH" sz="4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1D1068-8F61-69AD-792E-97771A74B78E}"/>
              </a:ext>
            </a:extLst>
          </p:cNvPr>
          <p:cNvSpPr txBox="1"/>
          <p:nvPr/>
        </p:nvSpPr>
        <p:spPr>
          <a:xfrm>
            <a:off x="9308985" y="2514716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</a:t>
            </a:r>
            <a:endParaRPr lang="th-TH" sz="4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226FD-3AD8-7C77-DB50-95BC716D2D86}"/>
              </a:ext>
            </a:extLst>
          </p:cNvPr>
          <p:cNvSpPr/>
          <p:nvPr/>
        </p:nvSpPr>
        <p:spPr>
          <a:xfrm>
            <a:off x="3847749" y="2317491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5AEFE-C680-038F-FB82-1C2687849FD7}"/>
              </a:ext>
            </a:extLst>
          </p:cNvPr>
          <p:cNvSpPr txBox="1"/>
          <p:nvPr/>
        </p:nvSpPr>
        <p:spPr>
          <a:xfrm>
            <a:off x="4077883" y="2476639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14</a:t>
            </a:r>
            <a:endParaRPr lang="th-TH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DBC7A8-003C-362C-FA4B-316240B39CBA}"/>
              </a:ext>
            </a:extLst>
          </p:cNvPr>
          <p:cNvSpPr/>
          <p:nvPr/>
        </p:nvSpPr>
        <p:spPr>
          <a:xfrm>
            <a:off x="2723623" y="2311401"/>
            <a:ext cx="1124125" cy="1149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DC35E-4B82-DECB-40C4-ABDFD7F60EE2}"/>
              </a:ext>
            </a:extLst>
          </p:cNvPr>
          <p:cNvSpPr txBox="1"/>
          <p:nvPr/>
        </p:nvSpPr>
        <p:spPr>
          <a:xfrm>
            <a:off x="3016237" y="2468249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20</a:t>
            </a:r>
            <a:endParaRPr lang="th-TH" sz="4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08996-2806-E791-B697-DD475ECF61CA}"/>
              </a:ext>
            </a:extLst>
          </p:cNvPr>
          <p:cNvSpPr txBox="1"/>
          <p:nvPr/>
        </p:nvSpPr>
        <p:spPr>
          <a:xfrm>
            <a:off x="1891853" y="2384305"/>
            <a:ext cx="43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  <a:endParaRPr lang="th-TH" sz="54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BFEDC019-AC6C-2361-6584-D24419159CEF}"/>
              </a:ext>
            </a:extLst>
          </p:cNvPr>
          <p:cNvSpPr/>
          <p:nvPr/>
        </p:nvSpPr>
        <p:spPr>
          <a:xfrm>
            <a:off x="4146121" y="1515396"/>
            <a:ext cx="562063" cy="5536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41996-4AE7-F7EC-D976-289CA2B65C91}"/>
              </a:ext>
            </a:extLst>
          </p:cNvPr>
          <p:cNvSpPr txBox="1"/>
          <p:nvPr/>
        </p:nvSpPr>
        <p:spPr>
          <a:xfrm>
            <a:off x="8163324" y="1276309"/>
            <a:ext cx="2111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Cut out</a:t>
            </a:r>
            <a:endParaRPr lang="th-TH" sz="6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D25DD7-D657-29AF-2BAE-5720CA6E4C00}"/>
              </a:ext>
            </a:extLst>
          </p:cNvPr>
          <p:cNvCxnSpPr/>
          <p:nvPr/>
        </p:nvCxnSpPr>
        <p:spPr>
          <a:xfrm>
            <a:off x="7360333" y="1276309"/>
            <a:ext cx="3313652" cy="29426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7BEDC7-545D-0CC1-B4FB-D8106E3620BA}"/>
              </a:ext>
            </a:extLst>
          </p:cNvPr>
          <p:cNvCxnSpPr/>
          <p:nvPr/>
        </p:nvCxnSpPr>
        <p:spPr>
          <a:xfrm flipH="1">
            <a:off x="7360333" y="1140240"/>
            <a:ext cx="3229762" cy="30787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DDE64-083B-4072-2AE0-9660A2ACBA02}"/>
              </a:ext>
            </a:extLst>
          </p:cNvPr>
          <p:cNvSpPr txBox="1"/>
          <p:nvPr/>
        </p:nvSpPr>
        <p:spPr>
          <a:xfrm>
            <a:off x="3662999" y="3735413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Found!</a:t>
            </a:r>
            <a:endParaRPr lang="th-TH" sz="5400" b="1" dirty="0"/>
          </a:p>
        </p:txBody>
      </p:sp>
    </p:spTree>
    <p:extLst>
      <p:ext uri="{BB962C8B-B14F-4D97-AF65-F5344CB8AC3E}">
        <p14:creationId xmlns:p14="http://schemas.microsoft.com/office/powerpoint/2010/main" val="1770881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8BA10D-BD8C-1FC1-82D3-239B2872AC33}"/>
              </a:ext>
            </a:extLst>
          </p:cNvPr>
          <p:cNvSpPr txBox="1"/>
          <p:nvPr/>
        </p:nvSpPr>
        <p:spPr>
          <a:xfrm>
            <a:off x="572549" y="300273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b_search(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hi =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(hi &gt; lo){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mid = (lo + hi) /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[mid]){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mid;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[mid] &gt;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lo = mid +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hi = mid -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[lo]){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02A06-403A-71F0-9403-72B782B4ACF8}"/>
              </a:ext>
            </a:extLst>
          </p:cNvPr>
          <p:cNvSpPr txBox="1"/>
          <p:nvPr/>
        </p:nvSpPr>
        <p:spPr>
          <a:xfrm>
            <a:off x="4731392" y="3927469"/>
            <a:ext cx="7206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number1[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 n1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number2[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 n2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number3[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, n3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(number1,n1,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(number1,n1,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431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641EB0-922D-328B-FF12-C5C39321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49564"/>
              </p:ext>
            </p:extLst>
          </p:nvPr>
        </p:nvGraphicFramePr>
        <p:xfrm>
          <a:off x="805343" y="1038448"/>
          <a:ext cx="10360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304810365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325570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84601112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2738336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82175068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4310052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09249730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628564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4200231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2664709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5127622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5456892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0203023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58565524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10317052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17330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19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13</a:t>
                      </a:r>
                      <a:endParaRPr lang="th-T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51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7C3430-8B66-D6D2-6896-8C0D6E5E2D5E}"/>
              </a:ext>
            </a:extLst>
          </p:cNvPr>
          <p:cNvSpPr txBox="1"/>
          <p:nvPr/>
        </p:nvSpPr>
        <p:spPr>
          <a:xfrm>
            <a:off x="805343" y="293614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18</a:t>
            </a:r>
            <a:endParaRPr lang="th-TH" sz="320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8AE31B-BB9A-22C6-1604-2D6F1E26C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81654"/>
              </p:ext>
            </p:extLst>
          </p:nvPr>
        </p:nvGraphicFramePr>
        <p:xfrm>
          <a:off x="805343" y="1744521"/>
          <a:ext cx="10360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304810365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325570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84601112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2738336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82175068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4310052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09249730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628564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4200231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2664709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5127622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5456892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0203023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58565524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10317052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17330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19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</a:t>
                      </a:r>
                      <a:endParaRPr lang="th-T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13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5129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415546F-C791-8AF4-CFF7-BCBBA2AD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6182"/>
              </p:ext>
            </p:extLst>
          </p:nvPr>
        </p:nvGraphicFramePr>
        <p:xfrm>
          <a:off x="805343" y="2450594"/>
          <a:ext cx="10360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304810365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325570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84601112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2738336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82175068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4310052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09249730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628564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4200231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2664709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5127622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5456892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0203023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58565524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10317052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17330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19</a:t>
                      </a:r>
                      <a:endParaRPr lang="th-T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16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13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5129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871988-B3B9-83D5-1348-D380DEBE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18563"/>
              </p:ext>
            </p:extLst>
          </p:nvPr>
        </p:nvGraphicFramePr>
        <p:xfrm>
          <a:off x="805343" y="3237761"/>
          <a:ext cx="10360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304810365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325570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84601112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2738336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82175068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4310052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09249730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6628564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4200231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42664709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5127622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54568925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0203023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58565524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4103170524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317330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19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</a:t>
                      </a:r>
                      <a:endParaRPr lang="th-T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16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15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13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th-TH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51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69DFEA-C6BA-FDF1-654D-6920C390B606}"/>
              </a:ext>
            </a:extLst>
          </p:cNvPr>
          <p:cNvSpPr txBox="1"/>
          <p:nvPr/>
        </p:nvSpPr>
        <p:spPr>
          <a:xfrm>
            <a:off x="4060272" y="4228051"/>
            <a:ext cx="36439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4 iteration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3618824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B961-8EFF-7CD2-2CDA-158D6FCF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Worse case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BBCA613-13D6-6A6B-829F-A7E64CB57E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8242122"/>
                  </p:ext>
                </p:extLst>
              </p:nvPr>
            </p:nvGraphicFramePr>
            <p:xfrm>
              <a:off x="1096963" y="1846263"/>
              <a:ext cx="10058400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074547528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57296496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303365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Worse case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best case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3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60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72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077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256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84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1024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482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8192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13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14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th-TH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540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BBCA613-13D6-6A6B-829F-A7E64CB57E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8242122"/>
                  </p:ext>
                </p:extLst>
              </p:nvPr>
            </p:nvGraphicFramePr>
            <p:xfrm>
              <a:off x="1096963" y="1846263"/>
              <a:ext cx="10058400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074547528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572964964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30336539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Worse case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best case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39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609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7263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07760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256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8424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1024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10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482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8192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13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148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</a:t>
                          </a:r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941" r="-10072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  <a:endParaRPr lang="th-T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540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5002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binary search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4"/>
            <a:ext cx="10570128" cy="42956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 (worst-case iteration) = log n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Theta -&gt; (Θ) (Constance iteration) = ?</a:t>
            </a:r>
          </a:p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big Omega (Ω) -&gt; (best-case iteration) = 1</a:t>
            </a:r>
          </a:p>
          <a:p>
            <a:r>
              <a:rPr lang="en-US" sz="6000" dirty="0"/>
              <a:t>In function of n -&gt; f(n)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83060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D2F-DC28-FC2D-2770-A476AE7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word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311D6-280D-DCE9-8B10-84874A71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1" y="1970914"/>
            <a:ext cx="10570128" cy="4295662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+mj-lt"/>
              </a:rPr>
              <a:t>Complexity -&gt; Big O notation</a:t>
            </a:r>
          </a:p>
          <a:p>
            <a:r>
              <a:rPr lang="en-US" sz="5400" dirty="0">
                <a:solidFill>
                  <a:srgbClr val="000000"/>
                </a:solidFill>
                <a:latin typeface="+mj-lt"/>
              </a:rPr>
              <a:t>Running time -&gt; actual iteration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08981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F74F-95C5-22F7-0820-94B1DF87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B323-FAC7-E3F5-C654-500BEB72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- how to measure algorithm performance</a:t>
            </a:r>
          </a:p>
          <a:p>
            <a:r>
              <a:rPr lang="en-US" sz="4800" dirty="0"/>
              <a:t>- big O</a:t>
            </a:r>
          </a:p>
          <a:p>
            <a:r>
              <a:rPr lang="en-US" sz="4800" dirty="0"/>
              <a:t>- example for some algorithm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310910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9C6F1-A4F2-3E82-BE6A-C594868B093C}"/>
              </a:ext>
            </a:extLst>
          </p:cNvPr>
          <p:cNvSpPr txBox="1"/>
          <p:nvPr/>
        </p:nvSpPr>
        <p:spPr>
          <a:xfrm>
            <a:off x="4602642" y="1661020"/>
            <a:ext cx="298671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Lab</a:t>
            </a:r>
            <a:endParaRPr lang="th-TH" sz="19900" dirty="0"/>
          </a:p>
        </p:txBody>
      </p:sp>
    </p:spTree>
    <p:extLst>
      <p:ext uri="{BB962C8B-B14F-4D97-AF65-F5344CB8AC3E}">
        <p14:creationId xmlns:p14="http://schemas.microsoft.com/office/powerpoint/2010/main" val="422960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E2A-471B-D49C-0FE2-1994529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Brute force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CBCB-708D-CEDF-175E-BFC3223F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 all combination / </a:t>
            </a:r>
            <a:r>
              <a:rPr lang="th-TH" sz="4400" dirty="0"/>
              <a:t>ค้นหาทุกกรณี</a:t>
            </a:r>
          </a:p>
          <a:p>
            <a:r>
              <a:rPr lang="en-US" sz="4400" dirty="0"/>
              <a:t>Running time = ?</a:t>
            </a:r>
            <a:endParaRPr lang="th-TH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6A43E-DFA7-A44C-6F8D-E08C2F9DE210}"/>
              </a:ext>
            </a:extLst>
          </p:cNvPr>
          <p:cNvSpPr txBox="1"/>
          <p:nvPr/>
        </p:nvSpPr>
        <p:spPr>
          <a:xfrm>
            <a:off x="5132832" y="3305262"/>
            <a:ext cx="59618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;k&lt;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;l&lt;</a:t>
            </a:r>
            <a:r>
              <a:rPr lang="en-US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endParaRPr lang="th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12C58-7CD8-9F2F-4919-08401E0C0101}"/>
              </a:ext>
            </a:extLst>
          </p:cNvPr>
          <p:cNvSpPr txBox="1"/>
          <p:nvPr/>
        </p:nvSpPr>
        <p:spPr>
          <a:xfrm>
            <a:off x="1199626" y="3305262"/>
            <a:ext cx="1638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a=12 b=11 c=10 d=4</a:t>
            </a:r>
          </a:p>
          <a:p>
            <a:r>
              <a:rPr lang="en-US" dirty="0"/>
              <a:t>a=12 b=11 c=10 d=2</a:t>
            </a:r>
          </a:p>
          <a:p>
            <a:r>
              <a:rPr lang="en-US" dirty="0"/>
              <a:t>a=12 b=11 c=10 d=1</a:t>
            </a:r>
          </a:p>
          <a:p>
            <a:r>
              <a:rPr lang="en-US" dirty="0"/>
              <a:t>a=12 b=11 c=10 d=0</a:t>
            </a:r>
            <a:endParaRPr lang="th-TH" dirty="0"/>
          </a:p>
          <a:p>
            <a:r>
              <a:rPr lang="en-US" dirty="0"/>
              <a:t>a=12 b=11 c=4 d=10</a:t>
            </a:r>
            <a:endParaRPr lang="th-TH" dirty="0"/>
          </a:p>
          <a:p>
            <a:r>
              <a:rPr lang="en-US" dirty="0"/>
              <a:t>a=12 b=11 c=4 d=2</a:t>
            </a:r>
            <a:endParaRPr lang="th-TH" dirty="0"/>
          </a:p>
          <a:p>
            <a:r>
              <a:rPr lang="en-US" dirty="0"/>
              <a:t>a=12 b=11 c=4 d=1</a:t>
            </a:r>
          </a:p>
          <a:p>
            <a:r>
              <a:rPr lang="en-US" dirty="0"/>
              <a:t>a=12 b=11 c=4 d=0</a:t>
            </a:r>
            <a:endParaRPr lang="th-TH" dirty="0"/>
          </a:p>
          <a:p>
            <a:r>
              <a:rPr lang="en-US" dirty="0"/>
              <a:t>a=12 b=11 c=2 d=10</a:t>
            </a:r>
            <a:endParaRPr lang="th-TH" dirty="0"/>
          </a:p>
          <a:p>
            <a:r>
              <a:rPr lang="en-US" dirty="0"/>
              <a:t>a=12 b=11 c=4 d=4</a:t>
            </a:r>
          </a:p>
          <a:p>
            <a:r>
              <a:rPr lang="en-US" dirty="0"/>
              <a:t>……</a:t>
            </a:r>
            <a:endParaRPr lang="th-TH" dirty="0"/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FDBEF-BAC5-88E6-83D3-CB87E378F6F3}"/>
              </a:ext>
            </a:extLst>
          </p:cNvPr>
          <p:cNvSpPr txBox="1"/>
          <p:nvPr/>
        </p:nvSpPr>
        <p:spPr>
          <a:xfrm>
            <a:off x="6535024" y="5237000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≈ N^4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147176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68ABA-CB49-C4B0-D15C-18137ADD1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49807"/>
              </p:ext>
            </p:extLst>
          </p:nvPr>
        </p:nvGraphicFramePr>
        <p:xfrm>
          <a:off x="1608691" y="4780544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E391A5-87F5-BD2C-A9C3-FE7D3DB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508-671F-0A5C-7256-9618578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30529" cy="4023360"/>
          </a:xfrm>
        </p:spPr>
        <p:txBody>
          <a:bodyPr>
            <a:normAutofit/>
          </a:bodyPr>
          <a:lstStyle/>
          <a:p>
            <a:r>
              <a:rPr lang="en-US" sz="4800" dirty="0"/>
              <a:t>- simple sorting algorithm / </a:t>
            </a:r>
            <a:r>
              <a:rPr lang="th-TH" sz="4800" dirty="0"/>
              <a:t>วิธีการเรียงเลขอย่างง่าย</a:t>
            </a:r>
          </a:p>
          <a:p>
            <a:r>
              <a:rPr lang="th-TH" sz="4800" dirty="0"/>
              <a:t>- </a:t>
            </a:r>
            <a:r>
              <a:rPr lang="en-US" sz="4000" dirty="0"/>
              <a:t>check 2 adjacent number if they are in the wrong place swap it</a:t>
            </a:r>
          </a:p>
          <a:p>
            <a:r>
              <a:rPr lang="en-US" sz="4000" dirty="0"/>
              <a:t>- </a:t>
            </a:r>
            <a:r>
              <a:rPr lang="th-TH" sz="4000" dirty="0"/>
              <a:t>ตรวจสอบตัวเลข 2 ตัวที่อยู่ติดกัน ถ้าอยู่ผิดตำแหน่งให้สลับกัน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684E7-2B37-03EA-B508-A44831B4C96E}"/>
              </a:ext>
            </a:extLst>
          </p:cNvPr>
          <p:cNvSpPr/>
          <p:nvPr/>
        </p:nvSpPr>
        <p:spPr>
          <a:xfrm>
            <a:off x="1514418" y="4647120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46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68ABA-CB49-C4B0-D15C-18137ADD1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76500"/>
              </p:ext>
            </p:extLst>
          </p:nvPr>
        </p:nvGraphicFramePr>
        <p:xfrm>
          <a:off x="1191553" y="2172723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E391A5-87F5-BD2C-A9C3-FE7D3DB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(increasing order) </a:t>
            </a:r>
            <a:r>
              <a:rPr lang="th-TH" dirty="0"/>
              <a:t>น้อยไปมาก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684E7-2B37-03EA-B508-A44831B4C96E}"/>
              </a:ext>
            </a:extLst>
          </p:cNvPr>
          <p:cNvSpPr/>
          <p:nvPr/>
        </p:nvSpPr>
        <p:spPr>
          <a:xfrm>
            <a:off x="1097280" y="2039299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2C9A1-5D6F-404C-492F-53A4DAA3001B}"/>
              </a:ext>
            </a:extLst>
          </p:cNvPr>
          <p:cNvSpPr txBox="1"/>
          <p:nvPr/>
        </p:nvSpPr>
        <p:spPr>
          <a:xfrm>
            <a:off x="7326909" y="325553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Wrong!</a:t>
            </a:r>
            <a:endParaRPr lang="th-TH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F1A3F3-06BD-B3B0-D219-750CB3FB9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33024"/>
              </p:ext>
            </p:extLst>
          </p:nvPr>
        </p:nvGraphicFramePr>
        <p:xfrm>
          <a:off x="1200829" y="3263886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C55D91F-9D10-FE29-9E7B-5FDF295A91B0}"/>
              </a:ext>
            </a:extLst>
          </p:cNvPr>
          <p:cNvSpPr/>
          <p:nvPr/>
        </p:nvSpPr>
        <p:spPr>
          <a:xfrm>
            <a:off x="1772593" y="3151912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DC35A4-51CE-F52B-42B2-8A9DDE6A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69325"/>
              </p:ext>
            </p:extLst>
          </p:nvPr>
        </p:nvGraphicFramePr>
        <p:xfrm>
          <a:off x="1191553" y="4347137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EB0CAE2-25E0-3325-57A1-B48A1BA2EBD3}"/>
              </a:ext>
            </a:extLst>
          </p:cNvPr>
          <p:cNvSpPr/>
          <p:nvPr/>
        </p:nvSpPr>
        <p:spPr>
          <a:xfrm>
            <a:off x="3060304" y="4221625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DB66BD-4EAC-A35B-2F0B-6AAB174B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77580"/>
              </p:ext>
            </p:extLst>
          </p:nvPr>
        </p:nvGraphicFramePr>
        <p:xfrm>
          <a:off x="1200829" y="5430388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1BE5423-671F-C6CD-314A-A1552D9C96F0}"/>
              </a:ext>
            </a:extLst>
          </p:cNvPr>
          <p:cNvSpPr/>
          <p:nvPr/>
        </p:nvSpPr>
        <p:spPr>
          <a:xfrm>
            <a:off x="4378262" y="5304876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30849-321C-ED59-E658-049565C8594F}"/>
              </a:ext>
            </a:extLst>
          </p:cNvPr>
          <p:cNvSpPr txBox="1"/>
          <p:nvPr/>
        </p:nvSpPr>
        <p:spPr>
          <a:xfrm>
            <a:off x="7189211" y="2198723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Right</a:t>
            </a:r>
            <a:endParaRPr lang="th-TH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6D326-0FEA-C40C-F600-E2AFEA4061DD}"/>
              </a:ext>
            </a:extLst>
          </p:cNvPr>
          <p:cNvSpPr txBox="1"/>
          <p:nvPr/>
        </p:nvSpPr>
        <p:spPr>
          <a:xfrm>
            <a:off x="7326909" y="4336111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?</a:t>
            </a:r>
            <a:endParaRPr lang="th-TH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06E2-6B74-2A7A-C9BC-521949354751}"/>
              </a:ext>
            </a:extLst>
          </p:cNvPr>
          <p:cNvSpPr txBox="1"/>
          <p:nvPr/>
        </p:nvSpPr>
        <p:spPr>
          <a:xfrm>
            <a:off x="7326909" y="5395059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?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93297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3C35-E7DC-2B50-4144-B84923DE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575B-E1D1-24BE-D4DE-EEFCC763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18" y="1845734"/>
            <a:ext cx="1139267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- if we check and swap all number, the highest number will be in the right place</a:t>
            </a:r>
          </a:p>
          <a:p>
            <a:r>
              <a:rPr lang="en-US" sz="3600" dirty="0"/>
              <a:t>- </a:t>
            </a:r>
            <a:r>
              <a:rPr lang="th-TH" sz="3600" dirty="0"/>
              <a:t>หากเราตรวจสอบและสลับตัวเลขทุกตัว เลขสูงที่สุดจะอยู่ถูกที่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34E49-48EF-E153-CA56-51692D067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84938"/>
              </p:ext>
            </p:extLst>
          </p:nvPr>
        </p:nvGraphicFramePr>
        <p:xfrm>
          <a:off x="637879" y="5132563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B6538F5-5102-185C-331D-1E326760D795}"/>
              </a:ext>
            </a:extLst>
          </p:cNvPr>
          <p:cNvSpPr/>
          <p:nvPr/>
        </p:nvSpPr>
        <p:spPr>
          <a:xfrm>
            <a:off x="5082050" y="4999139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1A48B-4321-9224-CBFD-79DF4F6A2BAF}"/>
              </a:ext>
            </a:extLst>
          </p:cNvPr>
          <p:cNvSpPr txBox="1"/>
          <p:nvPr/>
        </p:nvSpPr>
        <p:spPr>
          <a:xfrm>
            <a:off x="7701094" y="4001549"/>
            <a:ext cx="1975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Right?</a:t>
            </a:r>
            <a:endParaRPr lang="th-TH" sz="8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4776F9-035A-8C05-3122-1F3BEAD3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36633"/>
              </p:ext>
            </p:extLst>
          </p:nvPr>
        </p:nvGraphicFramePr>
        <p:xfrm>
          <a:off x="5000155" y="617890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ADE83D5-8F22-7436-565D-3EDD8DEA22DB}"/>
              </a:ext>
            </a:extLst>
          </p:cNvPr>
          <p:cNvSpPr/>
          <p:nvPr/>
        </p:nvSpPr>
        <p:spPr>
          <a:xfrm>
            <a:off x="4905882" y="484466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1C6F2B77-C409-F6C7-7343-FA0D6B602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9" y="3134749"/>
            <a:ext cx="6083242" cy="17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42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3C35-E7DC-2B50-4144-B84923DE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575B-E1D1-24BE-D4DE-EEFCC763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79" y="1917492"/>
            <a:ext cx="9891041" cy="2797121"/>
          </a:xfrm>
        </p:spPr>
        <p:txBody>
          <a:bodyPr>
            <a:normAutofit/>
          </a:bodyPr>
          <a:lstStyle/>
          <a:p>
            <a:r>
              <a:rPr lang="en-US" sz="4000" dirty="0"/>
              <a:t>- check all number and swap take n iteration</a:t>
            </a:r>
          </a:p>
          <a:p>
            <a:r>
              <a:rPr lang="en-US" sz="4000" dirty="0"/>
              <a:t>- </a:t>
            </a:r>
            <a:r>
              <a:rPr lang="th-TH" sz="4000" dirty="0"/>
              <a:t>เช็คและสลับทุกตัวเลขใช้ทั้งหมด </a:t>
            </a:r>
            <a:r>
              <a:rPr lang="en-US" sz="4000" dirty="0"/>
              <a:t>n </a:t>
            </a:r>
            <a:r>
              <a:rPr lang="th-TH" sz="4000" dirty="0"/>
              <a:t>รอบ</a:t>
            </a:r>
          </a:p>
          <a:p>
            <a:r>
              <a:rPr lang="th-TH" sz="4000" dirty="0"/>
              <a:t>- </a:t>
            </a:r>
            <a:r>
              <a:rPr lang="en-US" sz="4000" dirty="0"/>
              <a:t>repeat whole process for n time / </a:t>
            </a:r>
            <a:r>
              <a:rPr lang="th-TH" sz="4000" dirty="0"/>
              <a:t>ทำทุกขั้นตอน อีก </a:t>
            </a:r>
            <a:r>
              <a:rPr lang="en-US" sz="4000" dirty="0"/>
              <a:t>n </a:t>
            </a:r>
            <a:r>
              <a:rPr lang="th-TH" sz="4000" dirty="0"/>
              <a:t>ครั้ง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C89501-F9E0-C64B-E694-1BC51A89C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13076"/>
              </p:ext>
            </p:extLst>
          </p:nvPr>
        </p:nvGraphicFramePr>
        <p:xfrm>
          <a:off x="2684792" y="5191286"/>
          <a:ext cx="58277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853418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702591256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34600531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50975900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691507088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7688482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748726111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1786543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7802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99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BFB638-AFF8-D430-924F-654D4F4D8A95}"/>
              </a:ext>
            </a:extLst>
          </p:cNvPr>
          <p:cNvSpPr/>
          <p:nvPr/>
        </p:nvSpPr>
        <p:spPr>
          <a:xfrm>
            <a:off x="7128963" y="5057862"/>
            <a:ext cx="1468073" cy="906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798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C000F8-DDB4-D25F-77CF-F261F35B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1" y="1468581"/>
            <a:ext cx="11660557" cy="33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84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F52D-15B0-7C1E-39E7-252E9867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2B8DB-35A8-3914-B318-81B89F99B82B}"/>
              </a:ext>
            </a:extLst>
          </p:cNvPr>
          <p:cNvSpPr txBox="1"/>
          <p:nvPr/>
        </p:nvSpPr>
        <p:spPr>
          <a:xfrm>
            <a:off x="681604" y="1978883"/>
            <a:ext cx="94690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normal bubble sort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;i&lt;n -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;j&lt;(n-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m1++;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(number1[j] &gt; number1[j +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number1[j];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number1[j] = number1[j+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number1[j+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31387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B518-D419-02F9-E957-4E74EBD2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modification of bubble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E4E6-66D6-34E7-E54F-9925F188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normal bubble sort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n*n bubble sort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limited bubble sort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1307209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A137-44EB-4466-FE40-A7F44290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บันทึกการทำงานของ </a:t>
            </a:r>
            <a:r>
              <a:rPr lang="en-US" sz="4800" dirty="0"/>
              <a:t>bubble sort </a:t>
            </a:r>
            <a:r>
              <a:rPr lang="th-TH" sz="4800" dirty="0"/>
              <a:t>ทั้ง 3 แบบ และสรุป </a:t>
            </a:r>
            <a:r>
              <a:rPr lang="en-US" sz="4800" dirty="0"/>
              <a:t>Big-O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CE3C-BB5B-A413-727C-E27A8E6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normal bubble sort run n-1 , n-2 , n-3 … 1</a:t>
            </a:r>
          </a:p>
          <a:p>
            <a:r>
              <a:rPr lang="en-US" sz="4000" dirty="0"/>
              <a:t>- n*n bubble sort run n-1 , n-1 , n-1 , n-1</a:t>
            </a:r>
          </a:p>
          <a:p>
            <a:r>
              <a:rPr lang="en-US" sz="4000" dirty="0"/>
              <a:t>- limited bubble sort check if in 1 n iteration if no swap return (finish sorting)</a:t>
            </a:r>
          </a:p>
          <a:p>
            <a:r>
              <a:rPr lang="en-US" sz="4000" dirty="0"/>
              <a:t>- limited bubble sort </a:t>
            </a:r>
            <a:r>
              <a:rPr lang="th-TH" sz="4000" dirty="0"/>
              <a:t>เช็คว่าใน 1 รอบมีการสลับที่หรือไม่ถ้าไม่มีแปลว่าเรียงเสร็จแล้วให้จบการทำงานเลย</a:t>
            </a:r>
            <a:endParaRPr lang="en-US" sz="4000" dirty="0"/>
          </a:p>
          <a:p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1647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D0D8-B845-7D5D-F8A7-258EC4E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 trick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136E-7051-7321-31ED-C1A12A3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4240"/>
            <a:ext cx="10058400" cy="178669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Maximize -&gt; (((a*b)+c)-d) </a:t>
            </a:r>
          </a:p>
          <a:p>
            <a:pPr algn="ctr"/>
            <a:endParaRPr lang="th-TH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659EF-5555-83B2-FCD2-5598AAF0658B}"/>
              </a:ext>
            </a:extLst>
          </p:cNvPr>
          <p:cNvSpPr txBox="1"/>
          <p:nvPr/>
        </p:nvSpPr>
        <p:spPr>
          <a:xfrm>
            <a:off x="3548543" y="416093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 have to be as less as possible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FA0EE-3DCD-9F66-B720-3454343C041E}"/>
              </a:ext>
            </a:extLst>
          </p:cNvPr>
          <p:cNvSpPr txBox="1"/>
          <p:nvPr/>
        </p:nvSpPr>
        <p:spPr>
          <a:xfrm>
            <a:off x="3400265" y="4932043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 </a:t>
            </a:r>
            <a:r>
              <a:rPr lang="th-TH" sz="3600" dirty="0"/>
              <a:t>ต้องเป็นตัวเลขที่ต่ำที่สุดที่จะเป็นไปได้</a:t>
            </a:r>
          </a:p>
        </p:txBody>
      </p:sp>
    </p:spTree>
    <p:extLst>
      <p:ext uri="{BB962C8B-B14F-4D97-AF65-F5344CB8AC3E}">
        <p14:creationId xmlns:p14="http://schemas.microsoft.com/office/powerpoint/2010/main" val="13249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E2A-471B-D49C-0FE2-1994529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Brute force (fixed minimum)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CBCB-708D-CEDF-175E-BFC3223F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 just </a:t>
            </a:r>
            <a:r>
              <a:rPr lang="en-US" sz="4400" dirty="0" err="1"/>
              <a:t>a,b,c</a:t>
            </a:r>
            <a:r>
              <a:rPr lang="en-US" sz="4400" dirty="0"/>
              <a:t> using last number (minimum) as d</a:t>
            </a:r>
            <a:endParaRPr lang="th-TH" sz="4400" dirty="0"/>
          </a:p>
          <a:p>
            <a:r>
              <a:rPr lang="th-TH" sz="4400" dirty="0"/>
              <a:t>ค้นหา </a:t>
            </a:r>
            <a:r>
              <a:rPr lang="en-US" sz="4400" dirty="0" err="1"/>
              <a:t>a,b,c</a:t>
            </a:r>
            <a:r>
              <a:rPr lang="en-US" sz="4400" dirty="0"/>
              <a:t> </a:t>
            </a:r>
            <a:r>
              <a:rPr lang="th-TH" sz="4400" dirty="0"/>
              <a:t>และใช้ตัวสุดท้าย </a:t>
            </a:r>
            <a:r>
              <a:rPr lang="en-US" sz="4400" dirty="0"/>
              <a:t>(</a:t>
            </a:r>
            <a:r>
              <a:rPr lang="th-TH" sz="4400" dirty="0"/>
              <a:t>น้อยที่สุด</a:t>
            </a:r>
            <a:r>
              <a:rPr lang="en-US" sz="4400" dirty="0"/>
              <a:t>) </a:t>
            </a:r>
            <a:r>
              <a:rPr lang="th-TH" sz="4400" dirty="0"/>
              <a:t>เป็น </a:t>
            </a:r>
            <a:r>
              <a:rPr lang="en-US" sz="4400" dirty="0"/>
              <a:t>d</a:t>
            </a:r>
            <a:endParaRPr lang="th-TH" sz="4400" dirty="0"/>
          </a:p>
          <a:p>
            <a:r>
              <a:rPr lang="en-US" sz="4400" dirty="0" err="1"/>
              <a:t>Runnung</a:t>
            </a:r>
            <a:r>
              <a:rPr lang="en-US" sz="4400" dirty="0"/>
              <a:t> time = ?</a:t>
            </a:r>
            <a:endParaRPr lang="th-TH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6A43E-DFA7-A44C-6F8D-E08C2F9DE210}"/>
              </a:ext>
            </a:extLst>
          </p:cNvPr>
          <p:cNvSpPr txBox="1"/>
          <p:nvPr/>
        </p:nvSpPr>
        <p:spPr>
          <a:xfrm>
            <a:off x="5392891" y="4080181"/>
            <a:ext cx="5452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;k&lt;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;k++){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endParaRPr lang="th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12C58-7CD8-9F2F-4919-08401E0C0101}"/>
              </a:ext>
            </a:extLst>
          </p:cNvPr>
          <p:cNvSpPr txBox="1"/>
          <p:nvPr/>
        </p:nvSpPr>
        <p:spPr>
          <a:xfrm>
            <a:off x="1181170" y="4090092"/>
            <a:ext cx="16385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a=12 b=11 c=10 d=0</a:t>
            </a:r>
          </a:p>
          <a:p>
            <a:r>
              <a:rPr lang="en-US" dirty="0"/>
              <a:t>a=12 b=11 c=4 d=0</a:t>
            </a:r>
          </a:p>
          <a:p>
            <a:r>
              <a:rPr lang="en-US" dirty="0"/>
              <a:t>a=12 b=11 c=2 d=0</a:t>
            </a:r>
          </a:p>
          <a:p>
            <a:r>
              <a:rPr lang="en-US" dirty="0"/>
              <a:t>a=12 b=11 c=1 d=0</a:t>
            </a:r>
            <a:endParaRPr lang="th-TH" dirty="0"/>
          </a:p>
          <a:p>
            <a:r>
              <a:rPr lang="en-US" dirty="0"/>
              <a:t>a=12 b=10 c=11 d=0</a:t>
            </a:r>
            <a:endParaRPr lang="th-TH" dirty="0"/>
          </a:p>
          <a:p>
            <a:r>
              <a:rPr lang="en-US" dirty="0"/>
              <a:t>a=12 b=10 c=4 d=0</a:t>
            </a:r>
            <a:endParaRPr lang="th-TH" dirty="0"/>
          </a:p>
          <a:p>
            <a:r>
              <a:rPr lang="en-US" dirty="0"/>
              <a:t>a=12 b=10 c=2 d=0</a:t>
            </a:r>
          </a:p>
          <a:p>
            <a:r>
              <a:rPr lang="en-US" dirty="0"/>
              <a:t>…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674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E2A-471B-D49C-0FE2-1994529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Greedy (reasonable?)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CBCB-708D-CEDF-175E-BFC3223F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Select 3 left most number as a b c and last as d </a:t>
            </a:r>
            <a:endParaRPr lang="th-TH" sz="4400" dirty="0"/>
          </a:p>
          <a:p>
            <a:pPr marL="0" indent="0">
              <a:buNone/>
            </a:pPr>
            <a:r>
              <a:rPr lang="th-TH" sz="4400" dirty="0"/>
              <a:t>เลือก 3 ตัวแรกเป็น </a:t>
            </a:r>
            <a:r>
              <a:rPr lang="en-US" sz="4400" dirty="0"/>
              <a:t>a b c </a:t>
            </a:r>
            <a:r>
              <a:rPr lang="th-TH" sz="4400" dirty="0"/>
              <a:t>และตัวสุดท้ายให้เป็น </a:t>
            </a:r>
            <a:r>
              <a:rPr lang="en-US" sz="4400" dirty="0"/>
              <a:t>d</a:t>
            </a:r>
            <a:endParaRPr lang="th-TH" sz="4400" dirty="0"/>
          </a:p>
          <a:p>
            <a:pPr marL="0" indent="0">
              <a:buNone/>
            </a:pPr>
            <a:r>
              <a:rPr lang="en-US" sz="4400" dirty="0" err="1"/>
              <a:t>Runnung</a:t>
            </a:r>
            <a:r>
              <a:rPr lang="en-US" sz="4400" dirty="0"/>
              <a:t> time = ?</a:t>
            </a:r>
            <a:endParaRPr lang="th-TH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6A43E-DFA7-A44C-6F8D-E08C2F9DE210}"/>
              </a:ext>
            </a:extLst>
          </p:cNvPr>
          <p:cNvSpPr txBox="1"/>
          <p:nvPr/>
        </p:nvSpPr>
        <p:spPr>
          <a:xfrm>
            <a:off x="2041066" y="5038097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+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endParaRPr lang="th-T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12C58-7CD8-9F2F-4919-08401E0C0101}"/>
              </a:ext>
            </a:extLst>
          </p:cNvPr>
          <p:cNvSpPr txBox="1"/>
          <p:nvPr/>
        </p:nvSpPr>
        <p:spPr>
          <a:xfrm>
            <a:off x="1181170" y="4090092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a=12 b=11 c=10 d=0</a:t>
            </a:r>
          </a:p>
        </p:txBody>
      </p:sp>
    </p:spTree>
    <p:extLst>
      <p:ext uri="{BB962C8B-B14F-4D97-AF65-F5344CB8AC3E}">
        <p14:creationId xmlns:p14="http://schemas.microsoft.com/office/powerpoint/2010/main" val="248847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CD512-6C21-946F-8232-914041AE9568}"/>
              </a:ext>
            </a:extLst>
          </p:cNvPr>
          <p:cNvSpPr txBox="1"/>
          <p:nvPr/>
        </p:nvSpPr>
        <p:spPr>
          <a:xfrm>
            <a:off x="1034042" y="546930"/>
            <a:ext cx="5923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Which one you like? And Why?</a:t>
            </a:r>
          </a:p>
          <a:p>
            <a:r>
              <a:rPr lang="th-TH" sz="4800" dirty="0"/>
              <a:t>ชอบอันใหน</a:t>
            </a:r>
            <a:r>
              <a:rPr lang="en-US" sz="4800" dirty="0"/>
              <a:t>? </a:t>
            </a:r>
            <a:r>
              <a:rPr lang="th-TH" sz="4800" dirty="0"/>
              <a:t>และทำไม</a:t>
            </a:r>
            <a:r>
              <a:rPr lang="en-US" sz="4800" dirty="0"/>
              <a:t>?</a:t>
            </a:r>
            <a:endParaRPr lang="th-TH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D0597-F3FB-01E8-968B-B9F6F1B421B9}"/>
              </a:ext>
            </a:extLst>
          </p:cNvPr>
          <p:cNvSpPr txBox="1"/>
          <p:nvPr/>
        </p:nvSpPr>
        <p:spPr>
          <a:xfrm>
            <a:off x="1034042" y="2433087"/>
            <a:ext cx="73308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 1 Brute force</a:t>
            </a:r>
          </a:p>
          <a:p>
            <a:r>
              <a:rPr lang="en-US" sz="4800" dirty="0"/>
              <a:t>Method 2 Brute force (fixed minimum)</a:t>
            </a:r>
          </a:p>
          <a:p>
            <a:r>
              <a:rPr lang="en-US" sz="4800" dirty="0"/>
              <a:t>Method 3 Greedy (reasonable?)</a:t>
            </a:r>
            <a:endParaRPr lang="th-T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FB1DF-8AC2-843D-B63F-F537A3C68D4B}"/>
              </a:ext>
            </a:extLst>
          </p:cNvPr>
          <p:cNvSpPr txBox="1"/>
          <p:nvPr/>
        </p:nvSpPr>
        <p:spPr>
          <a:xfrm>
            <a:off x="1034042" y="5220996"/>
            <a:ext cx="6288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Which one fastest? / </a:t>
            </a:r>
            <a:r>
              <a:rPr lang="th-TH" sz="4800" dirty="0"/>
              <a:t>อันใหนเร็วสุด</a:t>
            </a:r>
          </a:p>
        </p:txBody>
      </p:sp>
    </p:spTree>
    <p:extLst>
      <p:ext uri="{BB962C8B-B14F-4D97-AF65-F5344CB8AC3E}">
        <p14:creationId xmlns:p14="http://schemas.microsoft.com/office/powerpoint/2010/main" val="3179526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3DCE361500448B8B985A5E7644B9" ma:contentTypeVersion="8" ma:contentTypeDescription="Create a new document." ma:contentTypeScope="" ma:versionID="d1159ceccca026b5abfc0291de47cc19">
  <xsd:schema xmlns:xsd="http://www.w3.org/2001/XMLSchema" xmlns:xs="http://www.w3.org/2001/XMLSchema" xmlns:p="http://schemas.microsoft.com/office/2006/metadata/properties" xmlns:ns2="41afd702-de2b-438a-a687-05413d17710b" targetNamespace="http://schemas.microsoft.com/office/2006/metadata/properties" ma:root="true" ma:fieldsID="6a3424e753f6356b76cd9984e3443b98" ns2:_="">
    <xsd:import namespace="41afd702-de2b-438a-a687-05413d177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fd702-de2b-438a-a687-05413d177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69E4F2-AB7B-4896-84B9-C29EFB542109}"/>
</file>

<file path=customXml/itemProps2.xml><?xml version="1.0" encoding="utf-8"?>
<ds:datastoreItem xmlns:ds="http://schemas.openxmlformats.org/officeDocument/2006/customXml" ds:itemID="{37E4C0A6-A16B-4C22-8F7C-4440757EA3AC}"/>
</file>

<file path=customXml/itemProps3.xml><?xml version="1.0" encoding="utf-8"?>
<ds:datastoreItem xmlns:ds="http://schemas.openxmlformats.org/officeDocument/2006/customXml" ds:itemID="{45DA598E-C754-4F70-AD3A-91EAA1E1C0D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6609</TotalTime>
  <Words>2713</Words>
  <Application>Microsoft Office PowerPoint</Application>
  <PresentationFormat>Widescreen</PresentationFormat>
  <Paragraphs>606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Cambria Math</vt:lpstr>
      <vt:lpstr>Consolas</vt:lpstr>
      <vt:lpstr>TH Sarabun New</vt:lpstr>
      <vt:lpstr>Calibri</vt:lpstr>
      <vt:lpstr>Retrospect</vt:lpstr>
      <vt:lpstr>OOP &amp; data struct  9. Big O notation</vt:lpstr>
      <vt:lpstr>PowerPoint Presentation</vt:lpstr>
      <vt:lpstr>Select number game (เกมเลือกเลข)</vt:lpstr>
      <vt:lpstr>PowerPoint Presentation</vt:lpstr>
      <vt:lpstr>Method 1 Brute force</vt:lpstr>
      <vt:lpstr>More advance trick</vt:lpstr>
      <vt:lpstr>Method 2 Brute force (fixed minimum)</vt:lpstr>
      <vt:lpstr>Method 3 Greedy (reasonable?)</vt:lpstr>
      <vt:lpstr>PowerPoint Presentation</vt:lpstr>
      <vt:lpstr>Asymptotic Notation</vt:lpstr>
      <vt:lpstr>Asymptotic Notation</vt:lpstr>
      <vt:lpstr>Example (linear search)</vt:lpstr>
      <vt:lpstr>Example (linear search)</vt:lpstr>
      <vt:lpstr>linear search running time ? </vt:lpstr>
      <vt:lpstr>linear search</vt:lpstr>
      <vt:lpstr>Asymptotic Notation</vt:lpstr>
      <vt:lpstr>Back to select game (Actual running time)</vt:lpstr>
      <vt:lpstr>Actual running time</vt:lpstr>
      <vt:lpstr>How bad it that? / มันจะแย่ได้ขนาดไหนกัน?</vt:lpstr>
      <vt:lpstr>PowerPoint Presentation</vt:lpstr>
      <vt:lpstr>Dominating (which term are dominating)</vt:lpstr>
      <vt:lpstr>this is enough to show domination </vt:lpstr>
      <vt:lpstr>Big O</vt:lpstr>
      <vt:lpstr>See experiment</vt:lpstr>
      <vt:lpstr>Big O feeling</vt:lpstr>
      <vt:lpstr>PowerPoint Presentation</vt:lpstr>
      <vt:lpstr>Another example</vt:lpstr>
      <vt:lpstr>Prime number</vt:lpstr>
      <vt:lpstr>PowerPoint Presentation</vt:lpstr>
      <vt:lpstr>Prime number</vt:lpstr>
      <vt:lpstr>Prime number (improve)</vt:lpstr>
      <vt:lpstr>PowerPoint Presentation</vt:lpstr>
      <vt:lpstr>Prime number (improve)</vt:lpstr>
      <vt:lpstr>Why O(is_prime) = O(is_prime2)</vt:lpstr>
      <vt:lpstr>Why O(is_prime) = O(is_prime2)</vt:lpstr>
      <vt:lpstr>PowerPoint Presentation</vt:lpstr>
      <vt:lpstr>Try running</vt:lpstr>
      <vt:lpstr>Searching in dictionary (binary search)</vt:lpstr>
      <vt:lpstr>Searching in dictionary (binary search)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Worse case</vt:lpstr>
      <vt:lpstr>binary search</vt:lpstr>
      <vt:lpstr>Common word</vt:lpstr>
      <vt:lpstr>Conclude</vt:lpstr>
      <vt:lpstr>PowerPoint Presentation</vt:lpstr>
      <vt:lpstr>Bubble sort</vt:lpstr>
      <vt:lpstr>Example (increasing order) น้อยไปมาก</vt:lpstr>
      <vt:lpstr>sequence</vt:lpstr>
      <vt:lpstr>iteration</vt:lpstr>
      <vt:lpstr>PowerPoint Presentation</vt:lpstr>
      <vt:lpstr>code</vt:lpstr>
      <vt:lpstr>Several modification of bubble sort</vt:lpstr>
      <vt:lpstr>บันทึกการทำงานของ bubble sort ทั้ง 3 แบบ และสรุป Big-O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data struct  1.introduction</dc:title>
  <dc:creator>Somsin Thongkrairat</dc:creator>
  <cp:lastModifiedBy>Somsin Thongkrairat</cp:lastModifiedBy>
  <cp:revision>451</cp:revision>
  <dcterms:created xsi:type="dcterms:W3CDTF">2022-12-25T05:12:11Z</dcterms:created>
  <dcterms:modified xsi:type="dcterms:W3CDTF">2024-01-28T16:34:43Z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0x01010065DC3DCE361500448B8B985A5E7644B9</vt:lpwstr>
  </property>
</Properties>
</file>