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8" r:id="rId2"/>
    <p:sldId id="297" r:id="rId3"/>
    <p:sldId id="259" r:id="rId4"/>
    <p:sldId id="260" r:id="rId5"/>
    <p:sldId id="261" r:id="rId6"/>
    <p:sldId id="262" r:id="rId7"/>
    <p:sldId id="293" r:id="rId8"/>
    <p:sldId id="296" r:id="rId9"/>
    <p:sldId id="263" r:id="rId10"/>
    <p:sldId id="264" r:id="rId11"/>
    <p:sldId id="265" r:id="rId12"/>
    <p:sldId id="266" r:id="rId13"/>
    <p:sldId id="267" r:id="rId14"/>
    <p:sldId id="268" r:id="rId15"/>
    <p:sldId id="269" r:id="rId16"/>
    <p:sldId id="295"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EF050-8A5E-4368-0746-BFF03F298EDA}" v="4" dt="2024-06-20T16:02:08.859"/>
    <p1510:client id="{9E4A9F03-96A9-A8C5-FC64-05F70AF911C4}" v="56" dt="2024-06-20T13:52:10.277"/>
    <p1510:client id="{D61AB6B3-43AE-B361-4743-810D1AB92C7C}" v="54" dt="2024-06-20T15:47:59.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924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800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3696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369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8653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937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398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360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644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032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6024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171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9310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66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317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618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818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6/20/2024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9087838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32" r:id="rId12"/>
    <p:sldLayoutId id="2147483727" r:id="rId13"/>
    <p:sldLayoutId id="2147483728" r:id="rId14"/>
    <p:sldLayoutId id="2147483729" r:id="rId15"/>
    <p:sldLayoutId id="2147483730" r:id="rId16"/>
    <p:sldLayoutId id="2147483731"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CD0964-547F-43A5-406C-D788CFBB1DB9}"/>
              </a:ext>
            </a:extLst>
          </p:cNvPr>
          <p:cNvPicPr>
            <a:picLocks noChangeAspect="1"/>
          </p:cNvPicPr>
          <p:nvPr/>
        </p:nvPicPr>
        <p:blipFill rotWithShape="1">
          <a:blip r:embed="rId3">
            <a:alphaModFix amt="35000"/>
          </a:blip>
          <a:srcRect t="24528" r="-2" b="19873"/>
          <a:stretch/>
        </p:blipFill>
        <p:spPr>
          <a:xfrm>
            <a:off x="20" y="10"/>
            <a:ext cx="12191980" cy="6857990"/>
          </a:xfrm>
          <a:prstGeom prst="rect">
            <a:avLst/>
          </a:prstGeom>
        </p:spPr>
      </p:pic>
      <p:sp>
        <p:nvSpPr>
          <p:cNvPr id="2" name="Title 1">
            <a:extLst>
              <a:ext uri="{FF2B5EF4-FFF2-40B4-BE49-F238E27FC236}">
                <a16:creationId xmlns:a16="http://schemas.microsoft.com/office/drawing/2014/main" id="{CE980317-5C33-A7AE-E7EE-6F84DC9A6422}"/>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7200" dirty="0">
                <a:cs typeface="+mj-lt"/>
              </a:rPr>
              <a:t>Fake reviews detector</a:t>
            </a:r>
            <a:endParaRPr lang="en-US" sz="72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04712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82D33-563E-9A39-7C49-975AA426F3CA}"/>
              </a:ext>
            </a:extLst>
          </p:cNvPr>
          <p:cNvSpPr>
            <a:spLocks noGrp="1"/>
          </p:cNvSpPr>
          <p:nvPr>
            <p:ph type="title"/>
          </p:nvPr>
        </p:nvSpPr>
        <p:spPr>
          <a:xfrm>
            <a:off x="633743" y="965201"/>
            <a:ext cx="3413156" cy="4562472"/>
          </a:xfrm>
        </p:spPr>
        <p:txBody>
          <a:bodyPr anchor="ct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Objective</a:t>
            </a:r>
            <a:endParaRPr lang="en-US" sz="3600"/>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042BA539-EA3C-A801-A1B3-DECCD4224260}"/>
              </a:ext>
            </a:extLst>
          </p:cNvPr>
          <p:cNvSpPr>
            <a:spLocks noGrp="1"/>
          </p:cNvSpPr>
          <p:nvPr>
            <p:ph idx="1"/>
          </p:nvPr>
        </p:nvSpPr>
        <p:spPr>
          <a:xfrm>
            <a:off x="5148943" y="965200"/>
            <a:ext cx="6118614" cy="4562473"/>
          </a:xfrm>
        </p:spPr>
        <p:txBody>
          <a:bodyPr anchor="ctr">
            <a:normAutofit/>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primary goal of this project is to create a robust fake review detection model that can process and classify reviews with high accuracy. By leveraging natural language processing (NLP) and machine learning (ML) algorithms, the system will analyze patterns within the text to distinguish genuine reviews from fake ones.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19685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082D7-518A-EF78-8675-DC9A3CCB56F9}"/>
              </a:ext>
            </a:extLst>
          </p:cNvPr>
          <p:cNvSpPr>
            <a:spLocks noGrp="1"/>
          </p:cNvSpPr>
          <p:nvPr>
            <p:ph type="title"/>
          </p:nvPr>
        </p:nvSpPr>
        <p:spPr>
          <a:xfrm>
            <a:off x="988651" y="609599"/>
            <a:ext cx="3413156" cy="5273675"/>
          </a:xfrm>
        </p:spPr>
        <p:txBody>
          <a:bodyPr vert="horz" lIns="91440" tIns="45720" rIns="91440" bIns="45720" rtlCol="0" anchor="ctr">
            <a:normAutofit/>
          </a:bodyPr>
          <a:lstStyle/>
          <a:p>
            <a:pPr algn="l"/>
            <a:r>
              <a:rPr lang="en-US" sz="3600">
                <a:cs typeface="+mj-lt"/>
              </a:rPr>
              <a:t>Methodology</a:t>
            </a:r>
            <a:endParaRPr lang="en-US" sz="3600"/>
          </a:p>
        </p:txBody>
      </p:sp>
      <p:pic>
        <p:nvPicPr>
          <p:cNvPr id="48" name="Picture 47">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3" name="Content Placeholder 2">
            <a:extLst>
              <a:ext uri="{FF2B5EF4-FFF2-40B4-BE49-F238E27FC236}">
                <a16:creationId xmlns:a16="http://schemas.microsoft.com/office/drawing/2014/main" id="{5387EEF5-94F1-A444-547A-3A77FFE94062}"/>
              </a:ext>
            </a:extLst>
          </p:cNvPr>
          <p:cNvSpPr>
            <a:spLocks noGrp="1"/>
          </p:cNvSpPr>
          <p:nvPr>
            <p:ph type="body" sz="half" idx="2"/>
          </p:nvPr>
        </p:nvSpPr>
        <p:spPr>
          <a:xfrm>
            <a:off x="4998709" y="957943"/>
            <a:ext cx="6292785" cy="4615543"/>
          </a:xfrm>
        </p:spPr>
        <p:txBody>
          <a:bodyPr vert="horz" lIns="91440" tIns="45720" rIns="91440" bIns="45720" rtlCol="0" anchor="ctr">
            <a:normAutofit/>
          </a:bodyPr>
          <a:lstStyle/>
          <a:p>
            <a:pPr indent="-305435" algn="l"/>
            <a:r>
              <a:rPr lang="en-US" dirty="0"/>
              <a:t>The project will utilize sentiment analysis, word clouds, and classification algorithms to detect fake reviews. A dataset of reviews will be preprocessed to analyze sentiments, and models like Logistic Regression will be trained for the task. The system will be deployed on a user-friendly interface, providing real-time predictions to assist in identifying deceptive reviews.</a:t>
            </a:r>
          </a:p>
          <a:p>
            <a:pPr indent="-305435" algn="l"/>
            <a:endParaRPr lang="en-US"/>
          </a:p>
        </p:txBody>
      </p:sp>
    </p:spTree>
    <p:extLst>
      <p:ext uri="{BB962C8B-B14F-4D97-AF65-F5344CB8AC3E}">
        <p14:creationId xmlns:p14="http://schemas.microsoft.com/office/powerpoint/2010/main" val="54551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50940-2398-5415-CB15-AFF07F1FABA2}"/>
              </a:ext>
            </a:extLst>
          </p:cNvPr>
          <p:cNvSpPr>
            <a:spLocks noGrp="1"/>
          </p:cNvSpPr>
          <p:nvPr>
            <p:ph type="title"/>
          </p:nvPr>
        </p:nvSpPr>
        <p:spPr>
          <a:xfrm>
            <a:off x="633743" y="965201"/>
            <a:ext cx="3413156" cy="4562472"/>
          </a:xfrm>
        </p:spPr>
        <p:txBody>
          <a:bodyPr anchor="ct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Significance</a:t>
            </a:r>
            <a:endParaRPr lang="en-US" sz="3600"/>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F248495A-A24E-D6DF-0A17-D01D97580BD5}"/>
              </a:ext>
            </a:extLst>
          </p:cNvPr>
          <p:cNvSpPr>
            <a:spLocks noGrp="1"/>
          </p:cNvSpPr>
          <p:nvPr>
            <p:ph idx="1"/>
          </p:nvPr>
        </p:nvSpPr>
        <p:spPr>
          <a:xfrm>
            <a:off x="5148943" y="965200"/>
            <a:ext cx="6118614" cy="4562473"/>
          </a:xfrm>
        </p:spPr>
        <p:txBody>
          <a:bodyPr anchor="ctr">
            <a:normAutofit/>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successful implementation of this project will enhance the reliability of online review systems, protect consumers from misleading information, and maintain fair competition among sellers. It represents a step forward in ensuring transparency and trust in e-commerce platforms.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27607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E5E47-87AD-2ED6-8D51-6948021D1123}"/>
              </a:ext>
            </a:extLst>
          </p:cNvPr>
          <p:cNvSpPr>
            <a:spLocks noGrp="1"/>
          </p:cNvSpPr>
          <p:nvPr>
            <p:ph type="title"/>
          </p:nvPr>
        </p:nvSpPr>
        <p:spPr>
          <a:xfrm>
            <a:off x="834013" y="1115568"/>
            <a:ext cx="3487616" cy="4626864"/>
          </a:xfrm>
        </p:spPr>
        <p:txBody>
          <a:bodyPr>
            <a:normAutofit/>
          </a:bodyPr>
          <a:lstStyle/>
          <a:p>
            <a:pPr algn="l"/>
            <a:r>
              <a:rPr lang="en-US" sz="36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What is a fake review?</a:t>
            </a:r>
            <a:endParaRPr lang="en-US" sz="3600" b="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cxnSp>
        <p:nvCxnSpPr>
          <p:cNvPr id="24" name="Straight Connector 23">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EDF71B-6BA2-08CA-82E4-E978DADC783A}"/>
              </a:ext>
            </a:extLst>
          </p:cNvPr>
          <p:cNvSpPr>
            <a:spLocks noGrp="1"/>
          </p:cNvSpPr>
          <p:nvPr>
            <p:ph idx="1"/>
          </p:nvPr>
        </p:nvSpPr>
        <p:spPr>
          <a:xfrm>
            <a:off x="5105398" y="1115568"/>
            <a:ext cx="6245352" cy="4626864"/>
          </a:xfrm>
        </p:spPr>
        <p:txBody>
          <a:bodyPr anchor="ctr">
            <a:normAutofit/>
          </a:bodyPr>
          <a:lstStyle/>
          <a:p>
            <a:pPr marL="0" indent="-228600">
              <a:spcBef>
                <a:spcPts val="1000"/>
              </a:spcBef>
              <a:spcAft>
                <a:spcPts val="0"/>
              </a:spcAft>
              <a:buFont typeface="Arial,Sans-Serif" charset="2"/>
              <a:buChar char="•"/>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fake review is intentionally deceptive feedback designed to mislead consumers. These reviews don’t accurately reflect the product or service they discuss. Much like “fake news,” they aim to manipulate your decision-making process, often targeting your wallet</a:t>
            </a:r>
            <a:endPar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TW Cen MT"/>
            </a:endParaRPr>
          </a:p>
        </p:txBody>
      </p:sp>
    </p:spTree>
    <p:extLst>
      <p:ext uri="{BB962C8B-B14F-4D97-AF65-F5344CB8AC3E}">
        <p14:creationId xmlns:p14="http://schemas.microsoft.com/office/powerpoint/2010/main" val="265494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0F5ED-8ED6-FD9F-6D93-AAACD8BB7A71}"/>
              </a:ext>
            </a:extLst>
          </p:cNvPr>
          <p:cNvSpPr>
            <a:spLocks noGrp="1"/>
          </p:cNvSpPr>
          <p:nvPr>
            <p:ph type="title"/>
          </p:nvPr>
        </p:nvSpPr>
        <p:spPr>
          <a:xfrm>
            <a:off x="633743" y="965201"/>
            <a:ext cx="3413156" cy="4562472"/>
          </a:xfrm>
        </p:spPr>
        <p:txBody>
          <a:bodyPr anchor="ctr">
            <a:normAutofit/>
          </a:bodyPr>
          <a:lstStyle/>
          <a:p>
            <a:pPr algn="l">
              <a:spcBef>
                <a:spcPct val="20000"/>
              </a:spcBef>
              <a:spcAft>
                <a:spcPts val="600"/>
              </a:spcAft>
            </a:pPr>
            <a:r>
              <a:rPr lang="en-US" sz="3600" dirty="0">
                <a:ln>
                  <a:solidFill>
                    <a:srgbClr val="000000">
                      <a:lumMod val="75000"/>
                      <a:lumOff val="25000"/>
                      <a:alpha val="10000"/>
                    </a:srgbClr>
                  </a:solidFill>
                </a:ln>
                <a:effectLst>
                  <a:outerShdw blurRad="9525" dist="25400" dir="14640000" algn="tl" rotWithShape="0">
                    <a:srgbClr val="000000">
                      <a:alpha val="30000"/>
                    </a:srgbClr>
                  </a:outerShdw>
                </a:effectLst>
                <a:latin typeface="Goudy Old Style"/>
              </a:rPr>
              <a:t>Type of fake </a:t>
            </a:r>
            <a:r>
              <a:rPr lang="en-US" sz="3600" b="1" dirty="0">
                <a:ln>
                  <a:solidFill>
                    <a:srgbClr val="000000">
                      <a:lumMod val="75000"/>
                      <a:lumOff val="25000"/>
                      <a:alpha val="10000"/>
                    </a:srgbClr>
                  </a:solidFill>
                </a:ln>
                <a:effectLst>
                  <a:outerShdw blurRad="9525" dist="25400" dir="14640000" algn="tl" rotWithShape="0">
                    <a:srgbClr val="000000">
                      <a:alpha val="30000"/>
                    </a:srgbClr>
                  </a:outerShdw>
                </a:effectLst>
                <a:latin typeface="Bodoni MT"/>
              </a:rPr>
              <a:t>review</a:t>
            </a:r>
            <a:endParaRPr lang="en-US" sz="3600">
              <a:ln>
                <a:solidFill>
                  <a:srgbClr val="000000">
                    <a:lumMod val="75000"/>
                    <a:lumOff val="25000"/>
                    <a:alpha val="10000"/>
                  </a:srgbClr>
                </a:solidFill>
              </a:ln>
              <a:effectLst>
                <a:outerShdw blurRad="9525" dist="25400" dir="14640000" algn="tl" rotWithShape="0">
                  <a:srgbClr val="000000">
                    <a:alpha val="30000"/>
                  </a:srgbClr>
                </a:outerShdw>
              </a:effectLst>
              <a:latin typeface="Goudy Old Style"/>
            </a:endParaRPr>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DEC2FA29-BAA7-FADA-7BCE-EBE08C35E9B1}"/>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Fake reviews can come in various forms, each with its own characteristics and potential impact on consumer perception. Here are some common types of fake reviews: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endParaRPr lang="en-US" sz="1600"/>
          </a:p>
          <a:p>
            <a:pPr indent="-305435">
              <a:lnSpc>
                <a:spcPct val="100000"/>
              </a:lnSpc>
            </a:pPr>
            <a:r>
              <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Incentivized Reviews: These are reviews where the reviewer is given a reward, such as a discount or a free product, in exchange for writing a positive review.</a:t>
            </a:r>
            <a:endParaRPr lang="en-US" sz="1600" dirty="0"/>
          </a:p>
          <a:p>
            <a:pPr indent="-305435">
              <a:lnSpc>
                <a:spcPct val="100000"/>
              </a:lnSpc>
            </a:pPr>
            <a:r>
              <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Review Gating: This occurs when businesses filter out negative feedback by only asking satisfied customers to leave a review.</a:t>
            </a:r>
            <a:endParaRPr lang="en-US" sz="1600"/>
          </a:p>
          <a:p>
            <a:pPr indent="-305435">
              <a:lnSpc>
                <a:spcPct val="100000"/>
              </a:lnSpc>
            </a:pPr>
            <a:r>
              <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Paid-for Reviews: Individuals or companies are paid to write positive reviews, regardless of their actual experience with the product or service.</a:t>
            </a:r>
            <a:endParaRPr lang="en-US" sz="1600" dirty="0"/>
          </a:p>
          <a:p>
            <a:pPr indent="-305435">
              <a:lnSpc>
                <a:spcPct val="100000"/>
              </a:lnSpc>
            </a:pPr>
            <a:r>
              <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Reviews by Friends and Family: Reviews written by friends or family members of the seller or manufacturer, which are likely to be biased.</a:t>
            </a:r>
            <a:endParaRPr lang="en-US" sz="1600" dirty="0"/>
          </a:p>
        </p:txBody>
      </p:sp>
    </p:spTree>
    <p:extLst>
      <p:ext uri="{BB962C8B-B14F-4D97-AF65-F5344CB8AC3E}">
        <p14:creationId xmlns:p14="http://schemas.microsoft.com/office/powerpoint/2010/main" val="201786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16" name="Content Placeholder 2">
            <a:extLst>
              <a:ext uri="{FF2B5EF4-FFF2-40B4-BE49-F238E27FC236}">
                <a16:creationId xmlns:a16="http://schemas.microsoft.com/office/drawing/2014/main" id="{2174BDC4-B7A8-2DC6-475D-0BF8D2AD7768}"/>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Internet Trolls/Fans: Some reviews are written by people who have not used the product but want to affect its ratings due to personal biases.</a:t>
            </a:r>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Disgruntled Customers: Negative reviews that may be exaggerated or untrue, often written by customers who had a bad experience.</a:t>
            </a:r>
            <a:endParaRPr lang="en-US" sz="2100"/>
          </a:p>
          <a:p>
            <a:pPr indent="-305435">
              <a:lnSpc>
                <a:spcPct val="100000"/>
              </a:lnSpc>
            </a:pP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Review Flagging: Users falsely report positive reviews as inappropriate to get them removed and lower the product’s ratings.</a:t>
            </a:r>
            <a:endParaRPr lang="en-US" sz="2100"/>
          </a:p>
          <a:p>
            <a:pPr indent="-305435">
              <a:lnSpc>
                <a:spcPct val="100000"/>
              </a:lnSpc>
            </a:pP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Competitor Takedown Campaigns: Competitors may engage in writing negative reviews to harm the business of others</a:t>
            </a:r>
            <a:endParaRPr lang="en-US" sz="2100"/>
          </a:p>
        </p:txBody>
      </p:sp>
    </p:spTree>
    <p:extLst>
      <p:ext uri="{BB962C8B-B14F-4D97-AF65-F5344CB8AC3E}">
        <p14:creationId xmlns:p14="http://schemas.microsoft.com/office/powerpoint/2010/main" val="213444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Freeform: Shape 17">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677630-CBD2-283E-F6D5-CDD5C83697BA}"/>
              </a:ext>
            </a:extLst>
          </p:cNvPr>
          <p:cNvSpPr>
            <a:spLocks noGrp="1"/>
          </p:cNvSpPr>
          <p:nvPr>
            <p:ph type="ctrTitle"/>
          </p:nvPr>
        </p:nvSpPr>
        <p:spPr>
          <a:xfrm>
            <a:off x="1370013" y="1251284"/>
            <a:ext cx="9440862" cy="2458545"/>
          </a:xfrm>
          <a:effectLst/>
        </p:spPr>
        <p:txBody>
          <a:bodyPr anchor="b">
            <a:normAutofit/>
          </a:bodyPr>
          <a:lstStyle/>
          <a:p>
            <a:r>
              <a:rPr lang="en-US" sz="6000">
                <a:ln>
                  <a:solidFill>
                    <a:srgbClr val="000000">
                      <a:lumMod val="75000"/>
                      <a:lumOff val="25000"/>
                      <a:alpha val="10000"/>
                    </a:srgbClr>
                  </a:solidFill>
                </a:ln>
                <a:effectLst>
                  <a:outerShdw blurRad="9525" dist="25400" dir="14640000" algn="tl" rotWithShape="0">
                    <a:srgbClr val="000000">
                      <a:alpha val="30000"/>
                    </a:srgbClr>
                  </a:outerShdw>
                </a:effectLst>
                <a:latin typeface="Goudy Old Style"/>
              </a:rPr>
              <a:t>Motivation</a:t>
            </a:r>
            <a:endParaRPr lang="en-US" sz="6000"/>
          </a:p>
        </p:txBody>
      </p:sp>
    </p:spTree>
    <p:extLst>
      <p:ext uri="{BB962C8B-B14F-4D97-AF65-F5344CB8AC3E}">
        <p14:creationId xmlns:p14="http://schemas.microsoft.com/office/powerpoint/2010/main" val="282333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2DAA9-568C-BA84-A2D3-6E6E80FB0D9D}"/>
              </a:ext>
            </a:extLst>
          </p:cNvPr>
          <p:cNvSpPr>
            <a:spLocks noGrp="1"/>
          </p:cNvSpPr>
          <p:nvPr>
            <p:ph type="title"/>
          </p:nvPr>
        </p:nvSpPr>
        <p:spPr>
          <a:xfrm>
            <a:off x="633743" y="965201"/>
            <a:ext cx="3413156" cy="4562472"/>
          </a:xfrm>
        </p:spPr>
        <p:txBody>
          <a:bodyPr anchor="ctr">
            <a:normAutofit/>
          </a:bodyPr>
          <a:lstStyle/>
          <a:p>
            <a:pPr algn="l"/>
            <a:r>
              <a:rPr lang="en-US" sz="36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The impact of fake references on business</a:t>
            </a:r>
            <a:endParaRPr lang="en-US" sz="3600" b="1">
              <a:ln>
                <a:solidFill>
                  <a:srgbClr val="000000">
                    <a:lumMod val="75000"/>
                    <a:lumOff val="25000"/>
                    <a:alpha val="10000"/>
                  </a:srgbClr>
                </a:solidFill>
              </a:ln>
              <a:effectLst>
                <a:outerShdw blurRad="9525" dist="25400" dir="14640000" algn="tl" rotWithShape="0">
                  <a:srgbClr val="000000">
                    <a:alpha val="30000"/>
                  </a:srgbClr>
                </a:outerShdw>
              </a:effectLst>
            </a:endParaRPr>
          </a:p>
          <a:p>
            <a:pPr algn="l"/>
            <a:endParaRPr lang="en-US" sz="36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F6077CAE-CC24-99BB-A067-91353FC11B53}"/>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impact of fake reviews on businesses can be significant and multifaceted. Here are some key points highlighting the consequences:</a:t>
            </a:r>
            <a:endParaRPr lang="en-US" sz="18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endPar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Erosion of Customer Trust: Fake reviews can severely undermine consumer trust in a brand. When customers realize that reviews are not authentic, they may become skeptical of the company’s integrity and the quality of its products or services.</a:t>
            </a:r>
          </a:p>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Financial Losses: Businesses may suffer direct financial repercussions due to fake reviews. Misleading positive reviews can lead to customer dissatisfaction and returns, while fake negative reviews can drive potential customers away.</a:t>
            </a:r>
            <a:endParaRPr lang="en-US" sz="18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302430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E9AB2D82-88ED-C93A-D8FD-18795CF8D5D7}"/>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Brand Reputation Damage: The long-term reputation of a brand can be tarnished by fake reviews. This can affect customer loyalty, word-of-mouth referrals, and the overall perception of the brand in the market.</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Legal Consequences: Companies found to be soliciting or engaging in fake review practices may face legal action, including fines and penalties, which can further harm the business’s reputation and financial standing.</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Manipulation of Search Algorithms: Many e-commerce platforms use customer reviews as a factor in search ranking algorithms. Fake reviews can manipulate these rankings, leading to an unfair competitive advantage or disadvantage.</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Challenges in Detection and Remediation: Identifying and addressing fake reviews can be challenging and resource-intensive for businesses. It requires continuous monitoring and may involve the use of advanced technology to detect and manage fake content. </a:t>
            </a:r>
            <a:endParaRPr lang="en-US" sz="1600"/>
          </a:p>
        </p:txBody>
      </p:sp>
    </p:spTree>
    <p:extLst>
      <p:ext uri="{BB962C8B-B14F-4D97-AF65-F5344CB8AC3E}">
        <p14:creationId xmlns:p14="http://schemas.microsoft.com/office/powerpoint/2010/main" val="25812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12E65-BFB2-5C95-C8D6-25EBD7D4AFE0}"/>
              </a:ext>
            </a:extLst>
          </p:cNvPr>
          <p:cNvSpPr>
            <a:spLocks noGrp="1"/>
          </p:cNvSpPr>
          <p:nvPr>
            <p:ph type="title"/>
          </p:nvPr>
        </p:nvSpPr>
        <p:spPr>
          <a:xfrm>
            <a:off x="633743" y="965201"/>
            <a:ext cx="3413156" cy="4562472"/>
          </a:xfrm>
        </p:spPr>
        <p:txBody>
          <a:bodyPr anchor="ct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companies caught using fake reviews:</a:t>
            </a:r>
            <a:endParaRPr lang="en-US" sz="3600"/>
          </a:p>
          <a:p>
            <a:pPr algn="l"/>
            <a:endParaRPr lang="en-US" sz="36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7008EEB4-0334-7C66-166A-9779284F2FEC}"/>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Here are some examples of companies caught using fake reviews: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FTC Crackdown: The Federal Trade Commission (FTC) has been actively targeting deceptive endorsements. In 2021, they sent Notices of Penalty Offenses to over 700 companies, warning them about potential civil penalties (up to $43,792 per violation) if they engage in deceptive practices like fake reviews. These companies span various industries, including large corporations, top advertisers, retailers, and advertising agencies.</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Proposed FTC Ban: The FTC is working on a formal ban on fake reviews and testimonials. Businesses caught “buying, selling, and manipulating online reviews” could face fines of up to $50,0002.</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Remember, transparency and authenticity are crucial for maintaining consumer trust</a:t>
            </a:r>
            <a:endParaRPr lang="en-US" sz="1600"/>
          </a:p>
        </p:txBody>
      </p:sp>
    </p:spTree>
    <p:extLst>
      <p:ext uri="{BB962C8B-B14F-4D97-AF65-F5344CB8AC3E}">
        <p14:creationId xmlns:p14="http://schemas.microsoft.com/office/powerpoint/2010/main" val="416507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41469-9314-BA4C-5CB8-0AAD6A52FF37}"/>
              </a:ext>
            </a:extLst>
          </p:cNvPr>
          <p:cNvSpPr>
            <a:spLocks noGrp="1"/>
          </p:cNvSpPr>
          <p:nvPr>
            <p:ph type="title"/>
          </p:nvPr>
        </p:nvSpPr>
        <p:spPr>
          <a:xfrm>
            <a:off x="633743" y="965201"/>
            <a:ext cx="3413156" cy="4562472"/>
          </a:xfrm>
        </p:spPr>
        <p:txBody>
          <a:bodyPr anchor="ctr">
            <a:normAutofit/>
          </a:bodyPr>
          <a:lstStyle/>
          <a:p>
            <a:pPr algn="l"/>
            <a:r>
              <a:rPr lang="en-US" sz="33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Acknowledgments </a:t>
            </a:r>
            <a:endParaRPr lang="en-US" sz="3300"/>
          </a:p>
        </p:txBody>
      </p:sp>
      <p:pic>
        <p:nvPicPr>
          <p:cNvPr id="20" name="Picture 1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4F28A120-C784-4FC6-81DB-C410BD4F6B22}"/>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First, we would like to thank Allah for helping us to complete this project successfully. We are heartily thankful to Dr. Samar Hesham, who not only served as our official advisor but also guided, encouraged, and challenged us throughout the project. Her great dedication and insistence on the best from us allowed for the completion and success of this project. We also extend our gratitude to TA </a:t>
            </a:r>
            <a:r>
              <a:rPr lang="en-US" sz="1600"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Almohanad</a:t>
            </a:r>
            <a:r>
              <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Alaa Eldeen for his continuous support and valuable insights, which greatly contributed to the success of this project. Finally, we owe our deepest gratitude to our families for their great support, without which our work would not have been successful. Let's not forget our families in Palestine and don't believe any negative things said about them. Always be their protection, their joy, and their voice. This is something we can do with minimal effort, but its reward and impact are greater than we can imagine. God willing, their victory and the victory of all Muslims will be near and great</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859037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A7121-A3F2-1F6E-251C-8CA85E169CF2}"/>
              </a:ext>
            </a:extLst>
          </p:cNvPr>
          <p:cNvSpPr>
            <a:spLocks noGrp="1"/>
          </p:cNvSpPr>
          <p:nvPr>
            <p:ph type="title"/>
          </p:nvPr>
        </p:nvSpPr>
        <p:spPr>
          <a:xfrm>
            <a:off x="633743" y="965201"/>
            <a:ext cx="3413156" cy="4562472"/>
          </a:xfrm>
        </p:spPr>
        <p:txBody>
          <a:bodyPr anchor="ct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company recovering from fake review scandals</a:t>
            </a:r>
            <a:endParaRPr lang="en-US" sz="3600"/>
          </a:p>
        </p:txBody>
      </p:sp>
      <p:pic>
        <p:nvPicPr>
          <p:cNvPr id="24" name="Picture 23">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F324BB90-CB99-61F3-61F2-A9B85D704EAD}"/>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One notable case study involves Wells Fargo, a major bank that faced a significant scandal related to fake accounts and unethical behavior. Here’s a summary</a:t>
            </a:r>
          </a:p>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Background: Until 2016, Wells Fargo was the world’s largest bank. However, it lost its position due to a large-scale cross-selling scandal. Employees had faked 3.5 million customer accounts to meet short-term sales goals. The bank was fined $185 million by the Consumer Financial Protection Bureau (CFPB) for these unauthorized accounts.</a:t>
            </a:r>
            <a:endParaRPr lang="en-US" sz="18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Consequences: Approximately 5,300 employees were fired, and customer trust hit an all-time low. Wells Fargo’s stock price dropped, and new customer accounts declined. Executives were uncertain about the bank’s future growth.</a:t>
            </a:r>
            <a:endParaRPr lang="en-US" sz="1800"/>
          </a:p>
        </p:txBody>
      </p:sp>
    </p:spTree>
    <p:extLst>
      <p:ext uri="{BB962C8B-B14F-4D97-AF65-F5344CB8AC3E}">
        <p14:creationId xmlns:p14="http://schemas.microsoft.com/office/powerpoint/2010/main" val="1215139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05E1BF6B-CE35-B3CC-6C5A-87E708041750}"/>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Recovery Efforts: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Culture Change: Wells Fargo had to address its toxic corporate culture that encouraged illicit behavior. It implemented cultural reforms to promote ethical conduct.</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Restoring Trust: The bank worked to regain customer and government trust by being transparent about its mistakes and taking corrective actions.</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Financial Compensation: Wells Fargo refunded fees associated with unauthorized accounts and terminated employees involved in the scandal.</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Long-Term Strategy: The bank focused on rebuilding its reputation and emphasizing ethical practices.</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Current Status: While Wells Fargo faced significant challenges, it has made efforts to recover. However, rebuilding trust takes time, and ongoing vigilance is crucial.</a:t>
            </a:r>
            <a:endParaRPr lang="en-US" sz="1600"/>
          </a:p>
        </p:txBody>
      </p:sp>
    </p:spTree>
    <p:extLst>
      <p:ext uri="{BB962C8B-B14F-4D97-AF65-F5344CB8AC3E}">
        <p14:creationId xmlns:p14="http://schemas.microsoft.com/office/powerpoint/2010/main" val="367877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CE09AE-A153-E285-A447-C825634EE137}"/>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r>
              <a:rPr lang="en-US" sz="2900">
                <a:cs typeface="+mj-lt"/>
              </a:rPr>
              <a:t>Supervisors  </a:t>
            </a:r>
            <a:endParaRPr lang="en-US" sz="2900"/>
          </a:p>
          <a:p>
            <a:r>
              <a:rPr lang="en-US" sz="2900">
                <a:cs typeface="+mj-lt"/>
              </a:rPr>
              <a:t>Dr. Samar Hesham </a:t>
            </a:r>
            <a:endParaRPr lang="en-US" sz="2900"/>
          </a:p>
          <a:p>
            <a:r>
              <a:rPr lang="en-US" sz="2900">
                <a:cs typeface="+mj-lt"/>
              </a:rPr>
              <a:t>lecturer in Egyptian e-learning University  </a:t>
            </a:r>
            <a:endParaRPr lang="en-US" sz="2900"/>
          </a:p>
          <a:p>
            <a:r>
              <a:rPr lang="en-US" sz="2900">
                <a:cs typeface="+mj-lt"/>
              </a:rPr>
              <a:t>Eng. Almohanad Alaa Eldeen  </a:t>
            </a:r>
            <a:endParaRPr lang="en-US" sz="2900"/>
          </a:p>
          <a:p>
            <a:r>
              <a:rPr lang="en-US" sz="2900">
                <a:cs typeface="+mj-lt"/>
              </a:rPr>
              <a:t>Teacher assistant in computer and information technology</a:t>
            </a:r>
            <a:endParaRPr lang="en-US" sz="2900"/>
          </a:p>
        </p:txBody>
      </p:sp>
    </p:spTree>
    <p:extLst>
      <p:ext uri="{BB962C8B-B14F-4D97-AF65-F5344CB8AC3E}">
        <p14:creationId xmlns:p14="http://schemas.microsoft.com/office/powerpoint/2010/main" val="227601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8E44D-523D-BB6C-4E92-80CB635CA752}"/>
              </a:ext>
            </a:extLst>
          </p:cNvPr>
          <p:cNvSpPr>
            <a:spLocks noGrp="1"/>
          </p:cNvSpPr>
          <p:nvPr>
            <p:ph type="title"/>
          </p:nvPr>
        </p:nvSpPr>
        <p:spPr>
          <a:xfrm>
            <a:off x="834013" y="1115568"/>
            <a:ext cx="3487616" cy="4626864"/>
          </a:xfrm>
        </p:spPr>
        <p:txBody>
          <a:bodyPr vert="horz" lIns="91440" tIns="45720" rIns="91440" bIns="45720" rtlCol="0">
            <a:normAutofit/>
          </a:bodyPr>
          <a:lstStyle/>
          <a:p>
            <a:pPr algn="l"/>
            <a:r>
              <a:rPr lang="en-US" sz="3600"/>
              <a:t>Team member </a:t>
            </a:r>
          </a:p>
        </p:txBody>
      </p:sp>
      <p:cxnSp>
        <p:nvCxnSpPr>
          <p:cNvPr id="20" name="Straight Connector 1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0B6950F6-9B74-CC68-BBEF-BC68E82F8F68}"/>
              </a:ext>
            </a:extLst>
          </p:cNvPr>
          <p:cNvSpPr>
            <a:spLocks noGrp="1"/>
          </p:cNvSpPr>
          <p:nvPr>
            <p:ph idx="1"/>
          </p:nvPr>
        </p:nvSpPr>
        <p:spPr>
          <a:xfrm>
            <a:off x="5105398" y="1115568"/>
            <a:ext cx="6245352" cy="4626864"/>
          </a:xfrm>
        </p:spPr>
        <p:txBody>
          <a:bodyPr anchor="ctr">
            <a:normAutofit/>
          </a:bodyPr>
          <a:lstStyle/>
          <a:p>
            <a:pPr indent="-342900">
              <a:spcBef>
                <a:spcPts val="600"/>
              </a:spcBef>
              <a:spcAft>
                <a:spcPts val="0"/>
              </a:spcAft>
              <a:buFont typeface="Arial,Sans-Serif" charset="2"/>
              <a:buChar char="•"/>
            </a:pPr>
            <a:r>
              <a:rPr lang="en-US" sz="2100" b="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Elsayed Mohamed </a:t>
            </a:r>
            <a:r>
              <a:rPr lang="en-US" sz="2100" b="1" err="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Elfalih</a:t>
            </a:r>
            <a:r>
              <a:rPr lang="en-US" sz="2100" b="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(20-00240)</a:t>
            </a:r>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Ayoub Alqas Timothy                 (20-01214)</a:t>
            </a:r>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Michael ibrahim Fahim               (20-00669)</a:t>
            </a:r>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Ahmad Yousry Ahmed                (20-00727)</a:t>
            </a:r>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Karim Alaa Elden                       (20-01662)</a:t>
            </a:r>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Mohamed Maher Abdel-Al          (20-00763)</a:t>
            </a:r>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Abanoub Ehab Metry                 (20-00694)</a:t>
            </a:r>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05435"/>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40555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E9BCC-3FCD-6405-EDE2-ED3E46A9C091}"/>
              </a:ext>
            </a:extLst>
          </p:cNvPr>
          <p:cNvSpPr>
            <a:spLocks noGrp="1"/>
          </p:cNvSpPr>
          <p:nvPr>
            <p:ph type="title"/>
          </p:nvPr>
        </p:nvSpPr>
        <p:spPr>
          <a:xfrm>
            <a:off x="834013" y="1115568"/>
            <a:ext cx="3487616" cy="4626864"/>
          </a:xfrm>
        </p:spPr>
        <p:txBody>
          <a:bodyPr vert="horz" lIns="91440" tIns="45720" rIns="91440" bIns="45720" rtlCol="0">
            <a:normAutofit/>
          </a:bodyPr>
          <a:lstStyle/>
          <a:p>
            <a:pPr algn="l"/>
            <a:r>
              <a:rPr lang="en-US" sz="3600" cap="all" dirty="0">
                <a:ea typeface="+mj-lt"/>
                <a:cs typeface="+mj-lt"/>
              </a:rPr>
              <a:t>table of content</a:t>
            </a:r>
            <a:endParaRPr lang="en-US" sz="3600"/>
          </a:p>
        </p:txBody>
      </p:sp>
      <p:cxnSp>
        <p:nvCxnSpPr>
          <p:cNvPr id="26" name="Straight Connector 2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EA25B3-D24C-2B12-936E-58CB4BACFF4E}"/>
              </a:ext>
            </a:extLst>
          </p:cNvPr>
          <p:cNvSpPr>
            <a:spLocks noGrp="1"/>
          </p:cNvSpPr>
          <p:nvPr>
            <p:ph idx="1"/>
          </p:nvPr>
        </p:nvSpPr>
        <p:spPr>
          <a:xfrm>
            <a:off x="5105398" y="1115568"/>
            <a:ext cx="6245352" cy="4626864"/>
          </a:xfrm>
        </p:spPr>
        <p:txBody>
          <a:bodyPr vert="horz" lIns="91440" tIns="45720" rIns="91440" bIns="45720" rtlCol="0" anchor="ctr">
            <a:normAutofit/>
          </a:bodyPr>
          <a:lstStyle/>
          <a:p>
            <a:pPr marL="457200" indent="-457200">
              <a:buAutoNum type="arabicPeriod"/>
            </a:pPr>
            <a:r>
              <a:rPr lang="en-US" b="1" dirty="0"/>
              <a:t>Introduction</a:t>
            </a:r>
          </a:p>
          <a:p>
            <a:pPr marL="457200" indent="-457200">
              <a:buAutoNum type="arabicPeriod"/>
            </a:pP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rPr>
              <a:t>What is fake </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reviews ?</a:t>
            </a:r>
          </a:p>
          <a:p>
            <a:pPr marL="457200" indent="-457200">
              <a:buAutoNum type="arabicPeriod"/>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Type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rPr>
              <a:t>fo</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 fake reviews </a:t>
            </a:r>
          </a:p>
          <a:p>
            <a:pPr marL="457200" indent="-457200">
              <a:buAutoNum type="arabicPeriod"/>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Motivation</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AutoNum type="arabicPeriod"/>
            </a:pP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457200" indent="-457200">
              <a:buAutoNum type="arabicPeriod"/>
            </a:pP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AutoNum type="arabicPeriod"/>
            </a:pP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AutoNum type="arabicPeriod"/>
            </a:pP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AutoNum type="arabicPeriod"/>
            </a:pP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AutoNum type="arabicPeriod"/>
            </a:pPr>
            <a:endParaRPr lang="en-US" b="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45244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515EA-6032-D99F-1441-8D6FA7C7243A}"/>
              </a:ext>
            </a:extLst>
          </p:cNvPr>
          <p:cNvSpPr>
            <a:spLocks noGrp="1"/>
          </p:cNvSpPr>
          <p:nvPr>
            <p:ph type="title"/>
          </p:nvPr>
        </p:nvSpPr>
        <p:spPr>
          <a:xfrm>
            <a:off x="834013" y="1115568"/>
            <a:ext cx="3487616" cy="4626864"/>
          </a:xfrm>
        </p:spPr>
        <p:txBody>
          <a:bodyPr>
            <a:normAutofit/>
          </a:bodyPr>
          <a:lstStyle/>
          <a:p>
            <a:pPr algn="l"/>
            <a:r>
              <a:rPr lang="en-US" sz="36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Introduction</a:t>
            </a:r>
          </a:p>
        </p:txBody>
      </p:sp>
      <p:cxnSp>
        <p:nvCxnSpPr>
          <p:cNvPr id="38" name="Straight Connector 37">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C67CB1-F164-B3D8-85E6-92EE62F49888}"/>
              </a:ext>
            </a:extLst>
          </p:cNvPr>
          <p:cNvSpPr>
            <a:spLocks noGrp="1"/>
          </p:cNvSpPr>
          <p:nvPr>
            <p:ph idx="1"/>
          </p:nvPr>
        </p:nvSpPr>
        <p:spPr>
          <a:xfrm>
            <a:off x="5105398" y="1115568"/>
            <a:ext cx="6245352" cy="4626864"/>
          </a:xfrm>
        </p:spPr>
        <p:txBody>
          <a:bodyPr anchor="ctr">
            <a:normAutofit/>
          </a:bodyPr>
          <a:lstStyle/>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 the digital age, online reviews significantly influence consumer behavior and purchasing decisions. However, the prevalence of fake reviews undermines the credibility of online marketplaces and can mislead consumers. The Fake Reviews Project aims to address this challenge by developing a system that can accurately identify and filter out deceptive reviews using advanced machine learning techniques.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20588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8F8D8-A65F-A1A5-59B9-14E9639FE180}"/>
              </a:ext>
            </a:extLst>
          </p:cNvPr>
          <p:cNvSpPr>
            <a:spLocks noGrp="1"/>
          </p:cNvSpPr>
          <p:nvPr>
            <p:ph type="title"/>
          </p:nvPr>
        </p:nvSpPr>
        <p:spPr>
          <a:xfrm>
            <a:off x="834013" y="1115568"/>
            <a:ext cx="3487616" cy="4626864"/>
          </a:xfrm>
        </p:spPr>
        <p:txBody>
          <a:bodyP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Social experiment </a:t>
            </a:r>
            <a:endParaRPr lang="en-US" sz="3600"/>
          </a:p>
        </p:txBody>
      </p:sp>
      <p:cxnSp>
        <p:nvCxnSpPr>
          <p:cNvPr id="33" name="Straight Connector 32">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CEABC9-35EE-F546-6079-A19CE7A01994}"/>
              </a:ext>
            </a:extLst>
          </p:cNvPr>
          <p:cNvSpPr>
            <a:spLocks noGrp="1"/>
          </p:cNvSpPr>
          <p:nvPr>
            <p:ph idx="1"/>
          </p:nvPr>
        </p:nvSpPr>
        <p:spPr>
          <a:xfrm>
            <a:off x="5105398" y="1115568"/>
            <a:ext cx="6245352" cy="4626864"/>
          </a:xfrm>
        </p:spPr>
        <p:txBody>
          <a:bodyPr anchor="ctr">
            <a:normAutofit/>
          </a:bodyPr>
          <a:lstStyle/>
          <a:p>
            <a:pPr indent="-305435">
              <a:lnSpc>
                <a:spcPct val="100000"/>
              </a:lnSpc>
              <a:buClr>
                <a:srgbClr val="4AB286"/>
              </a:buClr>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prevalence of fake product reviews on online platforms, particularly Amazon, poses a significant challenge to consumers seeking reliable information for informed purchasing decisions. A recent survey conducted among 1,000 American individuals preparing to make purchases during the upcoming Amazon Prime Day event has shed light on the concerning confidence levels among consumers regarding their ability to discern authentic reviews. </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buClr>
                <a:srgbClr val="4AB286"/>
              </a:buClr>
            </a:pPr>
            <a:endParaRPr lang="en-US" sz="1600"/>
          </a:p>
          <a:p>
            <a:pPr indent="-305435">
              <a:lnSpc>
                <a:spcPct val="100000"/>
              </a:lnSpc>
              <a:buClr>
                <a:srgbClr val="4AB286"/>
              </a:buClr>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survey revealed that a mere 16% of respondents expressed a high level of confidence in their capacity to identify fake product reviews on Amazon. A larger portion, 33%, conveyed only a moderate level of confidence, leaving a substantial 27% with no confidence at all in their ability to distinguish between genuine and deceptive reviews, ultimately impacting their ability to select high-quality products. </a:t>
            </a:r>
            <a:endParaRPr lang="en-US" sz="1600"/>
          </a:p>
        </p:txBody>
      </p:sp>
    </p:spTree>
    <p:extLst>
      <p:ext uri="{BB962C8B-B14F-4D97-AF65-F5344CB8AC3E}">
        <p14:creationId xmlns:p14="http://schemas.microsoft.com/office/powerpoint/2010/main" val="90855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27B8C9-C1E7-D6C3-B60D-CBA5A7921C7E}"/>
              </a:ext>
            </a:extLst>
          </p:cNvPr>
          <p:cNvSpPr>
            <a:spLocks noGrp="1"/>
          </p:cNvSpPr>
          <p:nvPr>
            <p:ph idx="1"/>
          </p:nvPr>
        </p:nvSpPr>
        <p:spPr>
          <a:xfrm>
            <a:off x="5105398" y="1115568"/>
            <a:ext cx="6245352" cy="4626864"/>
          </a:xfrm>
        </p:spPr>
        <p:txBody>
          <a:bodyPr anchor="ctr">
            <a:normAutofit/>
          </a:bodyPr>
          <a:lstStyle/>
          <a:p>
            <a:pPr indent="-305435">
              <a:lnSpc>
                <a:spcPct val="100000"/>
              </a:lnSpc>
              <a:spcBef>
                <a:spcPts val="0"/>
              </a:spcBef>
            </a:pPr>
            <a:r>
              <a:rPr lang="en-US" sz="1400" b="1">
                <a:ln>
                  <a:solidFill>
                    <a:srgbClr val="000000">
                      <a:lumMod val="75000"/>
                      <a:lumOff val="25000"/>
                      <a:alpha val="10000"/>
                    </a:srgbClr>
                  </a:solidFill>
                </a:ln>
                <a:effectLst>
                  <a:outerShdw blurRad="9525" dist="25400" dir="14640000" algn="tl" rotWithShape="0">
                    <a:srgbClr val="000000">
                      <a:alpha val="30000"/>
                    </a:srgbClr>
                  </a:outerShdw>
                </a:effectLst>
                <a:latin typeface="Calibri"/>
                <a:cs typeface="Calibri"/>
              </a:rPr>
              <a:t>The gravity of this issue becomes pronounced when considering that a staggering 78% of participants acknowledged the pivotal role product reviews on Amazon play in shaping their purchasing decisions. The disparity between the reliance on reviews and the perceived ability to differentiate authentic from fraudulent feedback underscores the vulnerability of consumers in the current digital marketplace.</a:t>
            </a:r>
            <a:endParaRPr lang="en-US" sz="1400">
              <a:ln>
                <a:solidFill>
                  <a:srgbClr val="000000">
                    <a:lumMod val="75000"/>
                    <a:lumOff val="25000"/>
                    <a:alpha val="10000"/>
                  </a:srgbClr>
                </a:solidFill>
              </a:ln>
              <a:effectLst>
                <a:outerShdw blurRad="9525" dist="25400" dir="14640000" algn="tl" rotWithShape="0">
                  <a:srgbClr val="000000">
                    <a:alpha val="30000"/>
                  </a:srgbClr>
                </a:outerShdw>
              </a:effectLst>
              <a:latin typeface="Calibri"/>
              <a:cs typeface="Calibri"/>
            </a:endParaRPr>
          </a:p>
          <a:p>
            <a:pPr indent="-305435">
              <a:lnSpc>
                <a:spcPct val="100000"/>
              </a:lnSpc>
              <a:spcBef>
                <a:spcPts val="0"/>
              </a:spcBef>
            </a:pPr>
            <a:r>
              <a:rPr lang="en-US" sz="1400" b="1">
                <a:ln>
                  <a:solidFill>
                    <a:srgbClr val="000000">
                      <a:lumMod val="75000"/>
                      <a:lumOff val="25000"/>
                      <a:alpha val="10000"/>
                    </a:srgbClr>
                  </a:solidFill>
                </a:ln>
                <a:effectLst>
                  <a:outerShdw blurRad="9525" dist="25400" dir="14640000" algn="tl" rotWithShape="0">
                    <a:srgbClr val="000000">
                      <a:alpha val="30000"/>
                    </a:srgbClr>
                  </a:outerShdw>
                </a:effectLst>
                <a:latin typeface="Calibri"/>
                <a:cs typeface="Calibri"/>
              </a:rPr>
              <a:t>This scenario underscores the urgent need for heightened vigilance and robust measures to combat the proliferation of fake reviews. As consumers heavily lean on online reviews for guidance, the integrity of these platforms becomes paramount. Addressing this challenge is crucial for maintaining trust, fostering fair competition, and ensuring consumers can make well-informed choices based on authentic and reliable information. Platforms, including Amazon, must prioritize the implementation of stringent measures to detect and prevent the circulation of fake reviews, thereby upholding the credibility of their review systems and fortifying consumer confidence in the online shopping experience</a:t>
            </a:r>
            <a:r>
              <a:rPr lang="en-US" sz="1400">
                <a:ln>
                  <a:solidFill>
                    <a:srgbClr val="000000">
                      <a:lumMod val="75000"/>
                      <a:lumOff val="25000"/>
                      <a:alpha val="10000"/>
                    </a:srgbClr>
                  </a:solidFill>
                </a:ln>
                <a:effectLst>
                  <a:outerShdw blurRad="9525" dist="25400" dir="14640000" algn="tl" rotWithShape="0">
                    <a:srgbClr val="000000">
                      <a:alpha val="30000"/>
                    </a:srgbClr>
                  </a:outerShdw>
                </a:effectLst>
                <a:latin typeface="Calibri"/>
                <a:cs typeface="Calibri"/>
              </a:rPr>
              <a:t>.</a:t>
            </a:r>
          </a:p>
          <a:p>
            <a:pPr indent="-305435">
              <a:lnSpc>
                <a:spcPct val="100000"/>
              </a:lnSpc>
              <a:spcBef>
                <a:spcPts val="0"/>
              </a:spcBef>
              <a:spcAft>
                <a:spcPts val="0"/>
              </a:spcAft>
              <a:buFont typeface="'Wingdings 2',Sans-Serif" charset="2"/>
              <a:buChar char="•"/>
            </a:pPr>
            <a:endParaRPr lang="en-US" sz="1400">
              <a:ln>
                <a:solidFill>
                  <a:srgbClr val="000000">
                    <a:lumMod val="75000"/>
                    <a:lumOff val="25000"/>
                    <a:alpha val="10000"/>
                  </a:srgbClr>
                </a:solidFill>
              </a:ln>
              <a:effectLst>
                <a:outerShdw blurRad="9525" dist="25400" dir="14640000" algn="tl" rotWithShape="0">
                  <a:srgbClr val="000000">
                    <a:alpha val="30000"/>
                  </a:srgbClr>
                </a:outerShdw>
              </a:effectLst>
              <a:latin typeface="Calibri"/>
              <a:cs typeface="Calibri"/>
            </a:endParaRPr>
          </a:p>
          <a:p>
            <a:pPr indent="-305435">
              <a:lnSpc>
                <a:spcPct val="100000"/>
              </a:lnSpc>
            </a:pPr>
            <a:endParaRPr lang="en-US" sz="14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42071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DA9D3-DAC5-F183-70D9-F227239F16FB}"/>
              </a:ext>
            </a:extLst>
          </p:cNvPr>
          <p:cNvSpPr>
            <a:spLocks noGrp="1"/>
          </p:cNvSpPr>
          <p:nvPr>
            <p:ph type="title"/>
          </p:nvPr>
        </p:nvSpPr>
        <p:spPr>
          <a:xfrm>
            <a:off x="633743" y="965201"/>
            <a:ext cx="3413156" cy="4562472"/>
          </a:xfrm>
        </p:spPr>
        <p:txBody>
          <a:bodyPr anchor="ct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Background</a:t>
            </a:r>
            <a:endParaRPr lang="en-US" sz="3600"/>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7322ABF1-06A5-6CCC-E454-48D9CC46C668}"/>
              </a:ext>
            </a:extLst>
          </p:cNvPr>
          <p:cNvSpPr>
            <a:spLocks noGrp="1"/>
          </p:cNvSpPr>
          <p:nvPr>
            <p:ph idx="1"/>
          </p:nvPr>
        </p:nvSpPr>
        <p:spPr>
          <a:xfrm>
            <a:off x="5148943" y="965200"/>
            <a:ext cx="6118614" cy="4562473"/>
          </a:xfrm>
        </p:spPr>
        <p:txBody>
          <a:bodyPr anchor="ctr">
            <a:normAutofit/>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With nearly 80% of customers relying on online reviews before making a purchase, the integrity of these reviews is paramount. Unfortunately, a substantial number of these reviews are fraudulent, created to either promote certain products or to disparage competitors’ offerings1. In 2021 alone, approximately 2.7 million fake reviews were detected, accounting for about 50% of all five-star consumer reviews1.</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756737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2941"/>
      </a:dk2>
      <a:lt2>
        <a:srgbClr val="E8E2E5"/>
      </a:lt2>
      <a:accent1>
        <a:srgbClr val="4AB286"/>
      </a:accent1>
      <a:accent2>
        <a:srgbClr val="46AFAE"/>
      </a:accent2>
      <a:accent3>
        <a:srgbClr val="59A8DF"/>
      </a:accent3>
      <a:accent4>
        <a:srgbClr val="5970DF"/>
      </a:accent4>
      <a:accent5>
        <a:srgbClr val="9277E5"/>
      </a:accent5>
      <a:accent6>
        <a:srgbClr val="B259DF"/>
      </a:accent6>
      <a:hlink>
        <a:srgbClr val="AE6986"/>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SlateVTI</vt:lpstr>
      <vt:lpstr>Fake reviews detector</vt:lpstr>
      <vt:lpstr>Acknowledgments </vt:lpstr>
      <vt:lpstr>Supervisors   Dr. Samar Hesham  lecturer in Egyptian e-learning University   Eng. Almohanad Alaa Eldeen   Teacher assistant in computer and information technology</vt:lpstr>
      <vt:lpstr>Team member </vt:lpstr>
      <vt:lpstr>table of content</vt:lpstr>
      <vt:lpstr>Introduction</vt:lpstr>
      <vt:lpstr>Social experiment </vt:lpstr>
      <vt:lpstr>PowerPoint Presentation</vt:lpstr>
      <vt:lpstr>Background</vt:lpstr>
      <vt:lpstr>Objective</vt:lpstr>
      <vt:lpstr>Methodology</vt:lpstr>
      <vt:lpstr>Significance</vt:lpstr>
      <vt:lpstr>What is a fake review?</vt:lpstr>
      <vt:lpstr>Type of fake review</vt:lpstr>
      <vt:lpstr>PowerPoint Presentation</vt:lpstr>
      <vt:lpstr>Motivation</vt:lpstr>
      <vt:lpstr>The impact of fake references on business </vt:lpstr>
      <vt:lpstr>PowerPoint Presentation</vt:lpstr>
      <vt:lpstr>companies caught using fake reviews: </vt:lpstr>
      <vt:lpstr>company recovering from fake review scandals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529</cp:revision>
  <dcterms:created xsi:type="dcterms:W3CDTF">2024-06-11T16:23:08Z</dcterms:created>
  <dcterms:modified xsi:type="dcterms:W3CDTF">2024-06-20T16:04:33Z</dcterms:modified>
</cp:coreProperties>
</file>