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81"/>
  </p:normalViewPr>
  <p:slideViewPr>
    <p:cSldViewPr snapToGrid="0" snapToObjects="1">
      <p:cViewPr varScale="1">
        <p:scale>
          <a:sx n="132" d="100"/>
          <a:sy n="13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7F2D-FE7E-1A40-BF4B-8D747CA1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B61A7-8B2A-254C-9166-05E76422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2387-BFCC-9746-B12B-7C9210C9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2681-82E1-6547-86AE-45683598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A4B8-F702-7943-A418-51A7AF1E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9C30-EE6C-1942-B795-5A7625D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740CC-B873-6E4C-AA9F-DD7AAF692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3F0B-3FDA-5545-AC29-B9E981A6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1EFF-308C-AF4B-AF7A-DD55B721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474B-1012-0F43-805D-AE9CFD29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7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16238-841B-5941-ADC7-BE7603DB7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993BC-04C0-5E47-9B36-130222C9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AEBD-B8FA-A545-BABC-93F47DEC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BF4A-21A1-A744-B7B1-CB3B6536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313D-5471-994E-877E-5B291164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44D0-4F12-FC45-8A93-95F687E4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1FC4-DEEC-BF45-B81B-2B775703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6797-4683-7F45-801D-18D64120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8450-1913-9144-83FB-353CB3AA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4563-B4E4-5747-94D4-C7DAC13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E132-5F02-5848-A454-19C29CEF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EDF63-F8D4-9342-AE75-ED9710E1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F526-B8AB-A945-988C-43755265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45E2-2FAD-8548-9D8B-D1F1D6F4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C957-0AB4-CC45-BD21-66F699FE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9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A686-4D7C-4742-A952-9910F7CB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ED3-D4B5-5445-BFB6-EF0A30BA1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31DA-CB65-5446-B786-1BF74B88E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9CB6B-5007-A94B-8F15-3E9CAF44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717B5-B0C1-1C45-A4A7-5DB53C43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88A0C-5415-1644-84DB-BC9D68FC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80F-1C79-7846-9FB7-7B17E5F4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28DE-AC26-764F-A797-EEACAA0F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6E65A-DC12-D347-B41F-747BED5E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EA758-8854-0043-979B-A24DCA57C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3A0DB-6DFF-CF4A-9894-726CAE1D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1B2EC-6D10-C541-ADF2-D220AF8C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6EFC0-3422-A344-98F4-03022F6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94007-1DF9-074A-AA48-399E8B18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9A4D-9B73-2A4A-AC17-A6864C21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D25D0-2DA9-AF4E-9059-ECB282D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E193E-21D2-8845-ABC5-81AE5F6E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A3A4E-8B06-BD47-89DA-C1618CCA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308F1-3C9A-E043-B03D-9863EED7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EB72-F5EB-C047-AAB3-0B1D2C6C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407FF-27CA-3E43-90BB-A4AC51A6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709A-7EC4-BF40-BF69-84C0E83E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7A55-C324-494D-8094-33EFED95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D1213-B23F-5441-AB2C-AA008E0E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E8A0D-6D13-DC47-A47B-4594AE02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798F1-6A0F-BC44-AF7D-92044DA5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6AE8E-B853-6A4C-8351-AEB36695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7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5BC0-6276-7149-8FD9-26FD26C1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C67BE-518C-1547-A86D-EB07D38A9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E3AEE-1C0F-A042-B51D-9D2ECF475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E7B7-870B-7D48-B6A7-B7BD7B86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ED98-C510-5045-A619-105CA253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B654A-F496-CC44-AC28-B3754300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7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86DF4-3F98-5B48-B4ED-B493BA95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5056-3FD6-D245-9140-C0BD634E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88A6-6A68-7C48-A310-DED6BA670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0F75-8393-3F4B-9DB6-657934A00EB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27F7-74B5-7442-95B6-0AC0BA26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4FE4-CFFF-274A-A497-7D33E1A0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DC92-B32F-6F40-A263-EFDCBF80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ryeng/XiaohuLuVPDetection" TargetMode="External"/><Relationship Id="rId2" Type="http://schemas.openxmlformats.org/officeDocument/2006/relationships/hyperlink" Target="https://github.com/SZanlongo/vanishing-point-det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menYang/Vanish-Point-Detec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76AD-FC88-6247-B1C2-32CAD4699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Vanishing point detection result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75A1D-71AF-644E-823D-4A8459A52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A0BD-8246-CC40-BF6D-727A85D7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Zanlongo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CD5B-6F93-774C-AE06-987F746D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Zanlongo’s</a:t>
            </a:r>
            <a:r>
              <a:rPr lang="en-US" dirty="0"/>
              <a:t> results were very poor for multiple reasons.</a:t>
            </a:r>
          </a:p>
          <a:p>
            <a:r>
              <a:rPr lang="en-US" dirty="0"/>
              <a:t>Canny Edge detection failed to extract edges efficiently</a:t>
            </a:r>
          </a:p>
          <a:p>
            <a:r>
              <a:rPr lang="en-US" dirty="0"/>
              <a:t>Hough Transformation fails to find line segments from edge maps</a:t>
            </a:r>
          </a:p>
          <a:p>
            <a:r>
              <a:rPr lang="en-US" dirty="0"/>
              <a:t>Image divided into cells and cell with most intersections determined to contain vanishing point, causing inaccurate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7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F1C4-41FF-EA4F-8A68-2AD5E06E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Zanlongo</a:t>
            </a:r>
            <a:endParaRPr lang="en-US" dirty="0"/>
          </a:p>
        </p:txBody>
      </p:sp>
      <p:pic>
        <p:nvPicPr>
          <p:cNvPr id="14" name="Content Placeholder 1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D4D098D-359C-4F44-9224-4768FE431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79" y="2095499"/>
            <a:ext cx="2860261" cy="2145196"/>
          </a:xfr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F0D6182-7BCB-5E4D-89ED-0E219511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39" y="2095499"/>
            <a:ext cx="2860261" cy="2145196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0551AAB-0CAD-9445-89CA-B4AA95D53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599" y="2095499"/>
            <a:ext cx="2860261" cy="21451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6049EC-E3D1-9544-84F6-016039077BB2}"/>
              </a:ext>
            </a:extLst>
          </p:cNvPr>
          <p:cNvSpPr txBox="1"/>
          <p:nvPr/>
        </p:nvSpPr>
        <p:spPr>
          <a:xfrm>
            <a:off x="2991048" y="5005724"/>
            <a:ext cx="641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these results are poor this method will not be discussed further</a:t>
            </a:r>
          </a:p>
        </p:txBody>
      </p:sp>
      <p:pic>
        <p:nvPicPr>
          <p:cNvPr id="21" name="Picture 20" descr="A picture containing text, building, red, colorful&#10;&#10;Description automatically generated">
            <a:extLst>
              <a:ext uri="{FF2B5EF4-FFF2-40B4-BE49-F238E27FC236}">
                <a16:creationId xmlns:a16="http://schemas.microsoft.com/office/drawing/2014/main" id="{0543B2D2-E3E7-804E-B266-DB9B4697F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459" y="2095499"/>
            <a:ext cx="2860261" cy="21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B53B-6F05-2344-8260-DD8F8BB5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Xiaohu</a:t>
            </a:r>
            <a:r>
              <a:rPr lang="en-US" dirty="0"/>
              <a:t>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A14E-CAE6-BD40-9E72-C4E27B4B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Xiaohu</a:t>
            </a:r>
            <a:r>
              <a:rPr lang="en-US" dirty="0"/>
              <a:t> Lu’s results are very promising, although it has issues. </a:t>
            </a:r>
          </a:p>
          <a:p>
            <a:r>
              <a:rPr lang="en-US" dirty="0"/>
              <a:t>Line segment extraction was very effective</a:t>
            </a:r>
          </a:p>
          <a:p>
            <a:r>
              <a:rPr lang="en-US" dirty="0"/>
              <a:t>Line grouping had issues, but when the lines were grouped correctly the results are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8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AD4-6B0B-1344-B43E-CEE10794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Xiaohu Lu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F04F6-4712-C041-818B-79539BF3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4" y="1901825"/>
            <a:ext cx="3966633" cy="2974975"/>
          </a:xfrm>
          <a:prstGeom prst="rect">
            <a:avLst/>
          </a:prstGeom>
        </p:spPr>
      </p:pic>
      <p:pic>
        <p:nvPicPr>
          <p:cNvPr id="9" name="Picture 8" descr="A picture containing outdoor, sky, building, city&#10;&#10;Description automatically generated">
            <a:extLst>
              <a:ext uri="{FF2B5EF4-FFF2-40B4-BE49-F238E27FC236}">
                <a16:creationId xmlns:a16="http://schemas.microsoft.com/office/drawing/2014/main" id="{977B6E93-E2F5-D54A-BF50-9DAB9C21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73" y="1526418"/>
            <a:ext cx="2853873" cy="3805164"/>
          </a:xfrm>
          <a:prstGeom prst="rect">
            <a:avLst/>
          </a:prstGeom>
        </p:spPr>
      </p:pic>
      <p:pic>
        <p:nvPicPr>
          <p:cNvPr id="15" name="Content Placeholder 14" descr="A picture containing text, outdoor, sky, road&#10;&#10;Description automatically generated">
            <a:extLst>
              <a:ext uri="{FF2B5EF4-FFF2-40B4-BE49-F238E27FC236}">
                <a16:creationId xmlns:a16="http://schemas.microsoft.com/office/drawing/2014/main" id="{E5C22087-27C0-9C49-B131-14F000E36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0020" y="1901825"/>
            <a:ext cx="4462461" cy="297497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2D2DAA-4867-874F-BBC6-1354A55FBAF7}"/>
              </a:ext>
            </a:extLst>
          </p:cNvPr>
          <p:cNvSpPr txBox="1"/>
          <p:nvPr/>
        </p:nvSpPr>
        <p:spPr>
          <a:xfrm>
            <a:off x="163854" y="5331582"/>
            <a:ext cx="1186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 and image 2 have accurately extracted and grouped line segments and predicted vanishing points which seem accurate, image 3 has failed to cluster lines together properly, as a result skewing the vanishing point location.</a:t>
            </a:r>
          </a:p>
        </p:txBody>
      </p:sp>
    </p:spTree>
    <p:extLst>
      <p:ext uri="{BB962C8B-B14F-4D97-AF65-F5344CB8AC3E}">
        <p14:creationId xmlns:p14="http://schemas.microsoft.com/office/powerpoint/2010/main" val="25077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87D-B1A4-1B49-BC49-67C452CC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Symen</a:t>
            </a:r>
            <a:r>
              <a:rPr lang="en-US" dirty="0"/>
              <a:t> Yang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3C6-75B1-3D47-8519-2EC3133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Symen</a:t>
            </a:r>
            <a:r>
              <a:rPr lang="en-US" dirty="0"/>
              <a:t> Yang’s implementation also has promising results, but they do not appear to be as accurate as Lu’s</a:t>
            </a:r>
          </a:p>
          <a:p>
            <a:r>
              <a:rPr lang="en-US" dirty="0"/>
              <a:t>Yang’s implementation is not able to detect lines as effectively as Lu’s</a:t>
            </a:r>
          </a:p>
          <a:p>
            <a:r>
              <a:rPr lang="en-US" dirty="0"/>
              <a:t>Yang’s implementation also appears to struggle to group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A1F3-4ADD-1048-803F-4DE2FA7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Symen</a:t>
            </a:r>
            <a:r>
              <a:rPr lang="en-US" dirty="0"/>
              <a:t> Yang</a:t>
            </a:r>
          </a:p>
        </p:txBody>
      </p:sp>
      <p:pic>
        <p:nvPicPr>
          <p:cNvPr id="5" name="Content Placeholder 4" descr="A picture containing indoor, ceiling, plaza&#10;&#10;Description automatically generated">
            <a:extLst>
              <a:ext uri="{FF2B5EF4-FFF2-40B4-BE49-F238E27FC236}">
                <a16:creationId xmlns:a16="http://schemas.microsoft.com/office/drawing/2014/main" id="{266714B3-1F64-2146-89C2-4AE771C5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463" y="1894402"/>
            <a:ext cx="3506574" cy="2629931"/>
          </a:xfrm>
        </p:spPr>
      </p:pic>
      <p:pic>
        <p:nvPicPr>
          <p:cNvPr id="7" name="Picture 6" descr="A picture containing floor, ceiling, building, indoor&#10;&#10;Description automatically generated">
            <a:extLst>
              <a:ext uri="{FF2B5EF4-FFF2-40B4-BE49-F238E27FC236}">
                <a16:creationId xmlns:a16="http://schemas.microsoft.com/office/drawing/2014/main" id="{03329192-C86E-054D-B8FF-F0D9CAB6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53" y="1894401"/>
            <a:ext cx="3520705" cy="2640529"/>
          </a:xfrm>
          <a:prstGeom prst="rect">
            <a:avLst/>
          </a:prstGeom>
        </p:spPr>
      </p:pic>
      <p:pic>
        <p:nvPicPr>
          <p:cNvPr id="9" name="Picture 8" descr="A picture containing text, indoor, ceiling, floor&#10;&#10;Description automatically generated">
            <a:extLst>
              <a:ext uri="{FF2B5EF4-FFF2-40B4-BE49-F238E27FC236}">
                <a16:creationId xmlns:a16="http://schemas.microsoft.com/office/drawing/2014/main" id="{3B661441-29CD-A145-ADA2-3C46A21E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74" y="1905000"/>
            <a:ext cx="3506574" cy="2629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B51858-15D3-854C-8EE9-58919EB2ACD1}"/>
              </a:ext>
            </a:extLst>
          </p:cNvPr>
          <p:cNvSpPr txBox="1"/>
          <p:nvPr/>
        </p:nvSpPr>
        <p:spPr>
          <a:xfrm>
            <a:off x="691978" y="5498757"/>
            <a:ext cx="1124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can see in image 1 and image 3 the solutions, when grouping properly, is able to accurately predict the </a:t>
            </a:r>
          </a:p>
          <a:p>
            <a:r>
              <a:rPr lang="en-US" dirty="0"/>
              <a:t>vanishing points of the images. In image 2 we can see that the vanishing point is accurately predicted by height, but is </a:t>
            </a:r>
          </a:p>
          <a:p>
            <a:r>
              <a:rPr lang="en-US" dirty="0"/>
              <a:t>skewed by an incorrect line grouping. </a:t>
            </a:r>
          </a:p>
        </p:txBody>
      </p:sp>
    </p:spTree>
    <p:extLst>
      <p:ext uri="{BB962C8B-B14F-4D97-AF65-F5344CB8AC3E}">
        <p14:creationId xmlns:p14="http://schemas.microsoft.com/office/powerpoint/2010/main" val="367190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9AFA-5B9B-3343-AB89-1F2E7653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Eurasian Cities Quantitative 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5297D1-B557-A043-9450-EA7A737B2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93635"/>
              </p:ext>
            </p:extLst>
          </p:nvPr>
        </p:nvGraphicFramePr>
        <p:xfrm>
          <a:off x="838200" y="1389380"/>
          <a:ext cx="1093779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30">
                  <a:extLst>
                    <a:ext uri="{9D8B030D-6E8A-4147-A177-3AD203B41FA5}">
                      <a16:colId xmlns:a16="http://schemas.microsoft.com/office/drawing/2014/main" val="3863603522"/>
                    </a:ext>
                  </a:extLst>
                </a:gridCol>
                <a:gridCol w="2827631">
                  <a:extLst>
                    <a:ext uri="{9D8B030D-6E8A-4147-A177-3AD203B41FA5}">
                      <a16:colId xmlns:a16="http://schemas.microsoft.com/office/drawing/2014/main" val="243169662"/>
                    </a:ext>
                  </a:extLst>
                </a:gridCol>
                <a:gridCol w="3483127">
                  <a:extLst>
                    <a:ext uri="{9D8B030D-6E8A-4147-A177-3AD203B41FA5}">
                      <a16:colId xmlns:a16="http://schemas.microsoft.com/office/drawing/2014/main" val="731517066"/>
                    </a:ext>
                  </a:extLst>
                </a:gridCol>
                <a:gridCol w="3558102">
                  <a:extLst>
                    <a:ext uri="{9D8B030D-6E8A-4147-A177-3AD203B41FA5}">
                      <a16:colId xmlns:a16="http://schemas.microsoft.com/office/drawing/2014/main" val="354086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Vanishing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Xiaohu</a:t>
                      </a:r>
                      <a:r>
                        <a:rPr lang="en-US" dirty="0"/>
                        <a:t> Lu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Symen</a:t>
                      </a:r>
                      <a:r>
                        <a:rPr lang="en-US" dirty="0"/>
                        <a:t> Yang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7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518.85, 392.00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517.42, 388.67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413.64, 377.39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106.22)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605.74, 511.36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513.12, 500.49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93.26)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516.58, 484.94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1220.90, 508.38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1240.00, 510.50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1194.61, 480.62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38.23)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1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1440.73, 648.54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1479.48, 667.85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43.29)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1423.83, 630.69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24.58)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0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-248.89, 593.12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-250.89, 589.23 (Distance 4.37)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-239.32, 601.54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2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-225.05, 536.90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-230.80, 528.39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-161.98, 500.47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72.84)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2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-343.37, 874.74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-390.74, 897.03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-374.56, 901.63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41.18)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1074.85, 414.45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1084.67, 424.04 (Distance 13.73)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1036.24, 389.22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46.12)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8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-230.31, 722.52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-258.15, 720.65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-198.81, 699.63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38.94)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967.49, 531.45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974.39, 539.04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10.26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836.87, 434.56 (Distance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162.63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06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Average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63.648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46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465B1A-BCBD-8148-A905-1902B9299DAE}"/>
              </a:ext>
            </a:extLst>
          </p:cNvPr>
          <p:cNvSpPr txBox="1"/>
          <p:nvPr/>
        </p:nvSpPr>
        <p:spPr>
          <a:xfrm>
            <a:off x="838200" y="5839460"/>
            <a:ext cx="110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the quantitative results of the Eurasian Cities dataset are being analyzed as the York Urban database represents</a:t>
            </a:r>
          </a:p>
          <a:p>
            <a:r>
              <a:rPr lang="en-US" dirty="0"/>
              <a:t>vanishing points in a world coordinates system.</a:t>
            </a:r>
          </a:p>
        </p:txBody>
      </p:sp>
    </p:spTree>
    <p:extLst>
      <p:ext uri="{BB962C8B-B14F-4D97-AF65-F5344CB8AC3E}">
        <p14:creationId xmlns:p14="http://schemas.microsoft.com/office/powerpoint/2010/main" val="24743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129F-2481-D442-83C5-47F6EBCE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59745-0B96-7141-8920-3122F2A0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3493-D961-E74B-9B3D-8BEE3636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BEA7-2843-A94B-93AF-F3B74D76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Zanlongo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https://github.com/SZanlongo/vanishing-point-detection</a:t>
            </a:r>
            <a:endParaRPr lang="en-US" dirty="0"/>
          </a:p>
          <a:p>
            <a:r>
              <a:rPr lang="en-US" dirty="0" err="1"/>
              <a:t>Xiaohu</a:t>
            </a:r>
            <a:r>
              <a:rPr lang="en-US" dirty="0"/>
              <a:t> Lu - </a:t>
            </a:r>
            <a:r>
              <a:rPr lang="en-US" dirty="0">
                <a:hlinkClick r:id="rId3"/>
              </a:rPr>
              <a:t>https://github.com/rayryeng/XiaohuLuVPDetection</a:t>
            </a:r>
            <a:endParaRPr lang="en-US" dirty="0"/>
          </a:p>
          <a:p>
            <a:r>
              <a:rPr lang="en-US" dirty="0" err="1"/>
              <a:t>Symen</a:t>
            </a:r>
            <a:r>
              <a:rPr lang="en-US" dirty="0"/>
              <a:t> Yang - </a:t>
            </a:r>
            <a:r>
              <a:rPr lang="en-US" dirty="0">
                <a:hlinkClick r:id="rId4"/>
              </a:rPr>
              <a:t>https://github.com/SymenYang/Vanish-Point-Detection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48F2-EFFA-2F45-A664-8026A113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Zanlongo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6B97-8DA9-8A4E-880D-3307A916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the algorithm uses Canny edge detection to extract the edges of the image</a:t>
            </a:r>
          </a:p>
          <a:p>
            <a:r>
              <a:rPr lang="en-US" dirty="0"/>
              <a:t>Hough transformation for line extraction</a:t>
            </a:r>
          </a:p>
          <a:p>
            <a:r>
              <a:rPr lang="en-US" dirty="0"/>
              <a:t>RANSAC method to find intersections</a:t>
            </a:r>
          </a:p>
          <a:p>
            <a:r>
              <a:rPr lang="en-US" dirty="0"/>
              <a:t>Split image into cells, cell with most intersections is determined to contain vanishing point</a:t>
            </a:r>
          </a:p>
        </p:txBody>
      </p:sp>
    </p:spTree>
    <p:extLst>
      <p:ext uri="{BB962C8B-B14F-4D97-AF65-F5344CB8AC3E}">
        <p14:creationId xmlns:p14="http://schemas.microsoft.com/office/powerpoint/2010/main" val="18840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D725-DE16-524C-85A4-0D74B69E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Xiaohu</a:t>
            </a:r>
            <a:r>
              <a:rPr lang="en-US" dirty="0"/>
              <a:t>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05FD-1788-2146-94DA-66D68CAA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LSD to extract lines</a:t>
            </a:r>
          </a:p>
          <a:p>
            <a:r>
              <a:rPr lang="en-US" dirty="0"/>
              <a:t>Custom built RANSAC grouping</a:t>
            </a:r>
          </a:p>
          <a:p>
            <a:r>
              <a:rPr lang="en-US" dirty="0"/>
              <a:t>2-line method to estimate vanishing points</a:t>
            </a:r>
          </a:p>
        </p:txBody>
      </p:sp>
    </p:spTree>
    <p:extLst>
      <p:ext uri="{BB962C8B-B14F-4D97-AF65-F5344CB8AC3E}">
        <p14:creationId xmlns:p14="http://schemas.microsoft.com/office/powerpoint/2010/main" val="224982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67C8-BFE3-9743-A70B-E548E729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Symen</a:t>
            </a:r>
            <a:r>
              <a:rPr lang="en-US" dirty="0"/>
              <a:t> Yang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7DD7-B119-F84F-ABB5-866125D3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to reduce noise</a:t>
            </a:r>
          </a:p>
          <a:p>
            <a:r>
              <a:rPr lang="en-US" dirty="0"/>
              <a:t>Canny Edge detection</a:t>
            </a:r>
          </a:p>
          <a:p>
            <a:r>
              <a:rPr lang="en-US" dirty="0"/>
              <a:t>Probabilistic Hough transformation to extract line segments</a:t>
            </a:r>
          </a:p>
          <a:p>
            <a:r>
              <a:rPr lang="en-US" dirty="0"/>
              <a:t>Line segment grouping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Vanishing point extraction from clusters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9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015E-53B3-3948-A5CC-56E1B7F1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B2FE-BDA2-8543-A00C-BEE81FD1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these projects have been run using the York Urban database and the Eurasian Urban cities dataset.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1FD0F-684C-E747-BF87-892C337D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48820"/>
              </p:ext>
            </p:extLst>
          </p:nvPr>
        </p:nvGraphicFramePr>
        <p:xfrm>
          <a:off x="838200" y="2888974"/>
          <a:ext cx="10253869" cy="332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959">
                  <a:extLst>
                    <a:ext uri="{9D8B030D-6E8A-4147-A177-3AD203B41FA5}">
                      <a16:colId xmlns:a16="http://schemas.microsoft.com/office/drawing/2014/main" val="2371707407"/>
                    </a:ext>
                  </a:extLst>
                </a:gridCol>
                <a:gridCol w="2993763">
                  <a:extLst>
                    <a:ext uri="{9D8B030D-6E8A-4147-A177-3AD203B41FA5}">
                      <a16:colId xmlns:a16="http://schemas.microsoft.com/office/drawing/2014/main" val="4272347492"/>
                    </a:ext>
                  </a:extLst>
                </a:gridCol>
                <a:gridCol w="4756147">
                  <a:extLst>
                    <a:ext uri="{9D8B030D-6E8A-4147-A177-3AD203B41FA5}">
                      <a16:colId xmlns:a16="http://schemas.microsoft.com/office/drawing/2014/main" val="3429978900"/>
                    </a:ext>
                  </a:extLst>
                </a:gridCol>
              </a:tblGrid>
              <a:tr h="40033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69749"/>
                  </a:ext>
                </a:extLst>
              </a:tr>
              <a:tr h="1735349">
                <a:tc>
                  <a:txBody>
                    <a:bodyPr/>
                    <a:lstStyle/>
                    <a:p>
                      <a:r>
                        <a:rPr lang="en-US" dirty="0"/>
                        <a:t>Eurasian Cities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 are differing in sizes. Each image satisfies the Manhattan assumption. Includes images, line segment end points with associated vanishing points, estimated vanishing point locations and estimated horizon.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26779"/>
                  </a:ext>
                </a:extLst>
              </a:tr>
              <a:tr h="1187344">
                <a:tc>
                  <a:txBody>
                    <a:bodyPr/>
                    <a:lstStyle/>
                    <a:p>
                      <a:r>
                        <a:rPr lang="en-US" dirty="0"/>
                        <a:t>York Urban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 (45 indoor + 57 outdoor)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image is 640 x 480 in size and satisfies the Manhattan assumption. Includes images, camera calibration settings and ground truth line segments and vanishing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2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174A-D717-5149-BB79-E20D1695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8" y="3619500"/>
            <a:ext cx="10908664" cy="1657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BBCA-2E17-8547-AF6F-96391399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68" y="5396341"/>
            <a:ext cx="10908664" cy="507456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Sebastian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Zanlongo’s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 set was very poor</a:t>
            </a:r>
            <a:r>
              <a:rPr lang="en-US" sz="2400" dirty="0"/>
              <a:t>. The algorithm he used was unable to find line segments in the image and as a result there was not enough data to extract a vanishing point. This issue is persistent across the Eurasian cities data base and the York Urban data base.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1E71D-1E73-7F46-99AB-3B365A21D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2" r="17227" b="-4"/>
          <a:stretch/>
        </p:blipFill>
        <p:spPr>
          <a:xfrm>
            <a:off x="641668" y="966305"/>
            <a:ext cx="2593452" cy="2484482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32F6606-0E7E-1243-BC28-EB95BDCE9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0" r="10694" b="5"/>
          <a:stretch/>
        </p:blipFill>
        <p:spPr>
          <a:xfrm>
            <a:off x="3409235" y="966305"/>
            <a:ext cx="2593451" cy="2484482"/>
          </a:xfrm>
          <a:prstGeom prst="rect">
            <a:avLst/>
          </a:prstGeom>
        </p:spPr>
      </p:pic>
      <p:pic>
        <p:nvPicPr>
          <p:cNvPr id="9" name="Picture 8" descr="A picture containing text, red, colorful&#10;&#10;Description automatically generated">
            <a:extLst>
              <a:ext uri="{FF2B5EF4-FFF2-40B4-BE49-F238E27FC236}">
                <a16:creationId xmlns:a16="http://schemas.microsoft.com/office/drawing/2014/main" id="{7A13F273-B031-E646-9AB0-3314EE5E1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3" r="5911" b="5"/>
          <a:stretch/>
        </p:blipFill>
        <p:spPr>
          <a:xfrm>
            <a:off x="6192786" y="966305"/>
            <a:ext cx="2593453" cy="2484482"/>
          </a:xfrm>
          <a:prstGeom prst="rect">
            <a:avLst/>
          </a:prstGeom>
        </p:spPr>
      </p:pic>
      <p:pic>
        <p:nvPicPr>
          <p:cNvPr id="7" name="Picture 6" descr="A picture containing text, outdoor, red&#10;&#10;Description automatically generated">
            <a:extLst>
              <a:ext uri="{FF2B5EF4-FFF2-40B4-BE49-F238E27FC236}">
                <a16:creationId xmlns:a16="http://schemas.microsoft.com/office/drawing/2014/main" id="{D66BA930-612A-FE43-938C-6B49CEBF9A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679" r="-2" b="2176"/>
          <a:stretch/>
        </p:blipFill>
        <p:spPr>
          <a:xfrm>
            <a:off x="8974668" y="954321"/>
            <a:ext cx="2585410" cy="24844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B9A0CA-A6A6-420B-8D61-7AF1AB70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7800" y="5288934"/>
            <a:ext cx="9296400" cy="0"/>
          </a:xfrm>
          <a:prstGeom prst="line">
            <a:avLst/>
          </a:prstGeom>
          <a:ln w="19050">
            <a:solidFill>
              <a:srgbClr val="2BF9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5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9C10-85DC-EE48-91E9-F5CFFABE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Accuracy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2E88BA8-A681-594D-9A28-AE37E9D6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2237211"/>
            <a:ext cx="2685705" cy="2014278"/>
          </a:xfrm>
          <a:prstGeom prst="rect">
            <a:avLst/>
          </a:prstGeom>
        </p:spPr>
      </p:pic>
      <p:pic>
        <p:nvPicPr>
          <p:cNvPr id="7" name="Picture 6" descr="A picture containing sky, outdoor, green&#10;&#10;Description automatically generated">
            <a:extLst>
              <a:ext uri="{FF2B5EF4-FFF2-40B4-BE49-F238E27FC236}">
                <a16:creationId xmlns:a16="http://schemas.microsoft.com/office/drawing/2014/main" id="{0165D6FE-320F-F548-A286-3B6DD7E8C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18" y="2237211"/>
            <a:ext cx="2685705" cy="2014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3D78A-B55A-714B-8D12-8654E3C63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2273142"/>
            <a:ext cx="2637795" cy="1978346"/>
          </a:xfrm>
          <a:prstGeom prst="rect">
            <a:avLst/>
          </a:prstGeom>
        </p:spPr>
      </p:pic>
      <p:pic>
        <p:nvPicPr>
          <p:cNvPr id="5" name="Content Placeholder 4" descr="A picture containing text, sky, road, outdoor&#10;&#10;Description automatically generated">
            <a:extLst>
              <a:ext uri="{FF2B5EF4-FFF2-40B4-BE49-F238E27FC236}">
                <a16:creationId xmlns:a16="http://schemas.microsoft.com/office/drawing/2014/main" id="{C96AB4E8-CC5E-5147-8235-AAB4080BB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021662" y="2237209"/>
            <a:ext cx="2685706" cy="201427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ED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FAAFD2-A7D6-1841-AE86-5C01D0BDA31E}"/>
              </a:ext>
            </a:extLst>
          </p:cNvPr>
          <p:cNvSpPr txBox="1">
            <a:spLocks/>
          </p:cNvSpPr>
          <p:nvPr/>
        </p:nvSpPr>
        <p:spPr>
          <a:xfrm>
            <a:off x="640340" y="5870782"/>
            <a:ext cx="10908664" cy="507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/>
              <a:t>Xiaohu</a:t>
            </a:r>
            <a:r>
              <a:rPr lang="en-US" sz="2400" dirty="0"/>
              <a:t> Lu’s results were promising, however his algorithm would sometimes incorrectly cluster lines together. Examples of this can be seen in image 2, 3 and 4, however when the algorithm clustered values together correctly the results are accurate.</a:t>
            </a:r>
          </a:p>
        </p:txBody>
      </p:sp>
    </p:spTree>
    <p:extLst>
      <p:ext uri="{BB962C8B-B14F-4D97-AF65-F5344CB8AC3E}">
        <p14:creationId xmlns:p14="http://schemas.microsoft.com/office/powerpoint/2010/main" val="42328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E1AD-8DFD-D443-AAFC-F1974CD2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4F8BA-961C-2445-8BCC-AACEDF7D4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97" b="-2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7" name="Picture 6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38DBC879-3821-4D47-AD33-2980E3965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6" r="15042" b="-2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5" name="Content Placeholder 4" descr="A picture containing indoor, floor, ceiling, building&#10;&#10;Description automatically generated">
            <a:extLst>
              <a:ext uri="{FF2B5EF4-FFF2-40B4-BE49-F238E27FC236}">
                <a16:creationId xmlns:a16="http://schemas.microsoft.com/office/drawing/2014/main" id="{908A6865-1F1D-B94D-9D5E-5EF3A2820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4540" r="3057" b="-2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66CD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19378C6-0CF8-4F44-9E71-F7C124AB65FB}"/>
              </a:ext>
            </a:extLst>
          </p:cNvPr>
          <p:cNvSpPr txBox="1">
            <a:spLocks/>
          </p:cNvSpPr>
          <p:nvPr/>
        </p:nvSpPr>
        <p:spPr>
          <a:xfrm>
            <a:off x="640340" y="5870782"/>
            <a:ext cx="10908664" cy="507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/>
              <a:t>Symen</a:t>
            </a:r>
            <a:r>
              <a:rPr lang="en-US" sz="2400" dirty="0"/>
              <a:t> Yang’s results also struggled to cluster lines together, but when they were clustered correctly it resulted in relatively accurate and quick results. </a:t>
            </a:r>
          </a:p>
        </p:txBody>
      </p:sp>
    </p:spTree>
    <p:extLst>
      <p:ext uri="{BB962C8B-B14F-4D97-AF65-F5344CB8AC3E}">
        <p14:creationId xmlns:p14="http://schemas.microsoft.com/office/powerpoint/2010/main" val="121478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37710</TotalTime>
  <Words>830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Vanishing point detection result summary</vt:lpstr>
      <vt:lpstr>Other projects</vt:lpstr>
      <vt:lpstr>Sebastian Zanlongo</vt:lpstr>
      <vt:lpstr>Xiaohu Lu</vt:lpstr>
      <vt:lpstr>Symen Yang</vt:lpstr>
      <vt:lpstr>Datasets</vt:lpstr>
      <vt:lpstr>Accuracy</vt:lpstr>
      <vt:lpstr>Accuracy</vt:lpstr>
      <vt:lpstr>Accuracy</vt:lpstr>
      <vt:lpstr>Sebastian Zanlongo</vt:lpstr>
      <vt:lpstr>Sebastian Zanlongo</vt:lpstr>
      <vt:lpstr>Xiaohu Lu</vt:lpstr>
      <vt:lpstr>Xiaohu Lu</vt:lpstr>
      <vt:lpstr>Symen Yang</vt:lpstr>
      <vt:lpstr>Symen Yang</vt:lpstr>
      <vt:lpstr>Eurasian Cities Quantitative results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Vanishing point detection result summary</dc:title>
  <dc:creator>Harry Beggs</dc:creator>
  <cp:lastModifiedBy>Harry Beggs</cp:lastModifiedBy>
  <cp:revision>39</cp:revision>
  <dcterms:created xsi:type="dcterms:W3CDTF">2020-12-01T16:51:23Z</dcterms:created>
  <dcterms:modified xsi:type="dcterms:W3CDTF">2021-02-03T13:57:14Z</dcterms:modified>
</cp:coreProperties>
</file>