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03" r:id="rId3"/>
    <p:sldId id="407" r:id="rId4"/>
    <p:sldId id="309" r:id="rId5"/>
    <p:sldId id="405" r:id="rId6"/>
    <p:sldId id="404" r:id="rId7"/>
    <p:sldId id="408" r:id="rId8"/>
    <p:sldId id="409" r:id="rId9"/>
    <p:sldId id="410" r:id="rId10"/>
    <p:sldId id="411" r:id="rId11"/>
    <p:sldId id="412" r:id="rId12"/>
    <p:sldId id="414" r:id="rId13"/>
    <p:sldId id="415" r:id="rId14"/>
    <p:sldId id="416" r:id="rId15"/>
    <p:sldId id="417" r:id="rId16"/>
    <p:sldId id="413" r:id="rId17"/>
    <p:sldId id="418" r:id="rId18"/>
    <p:sldId id="419" r:id="rId19"/>
    <p:sldId id="420" r:id="rId20"/>
    <p:sldId id="421" r:id="rId21"/>
    <p:sldId id="406" r:id="rId22"/>
    <p:sldId id="422" r:id="rId23"/>
    <p:sldId id="400" r:id="rId24"/>
    <p:sldId id="333" r:id="rId25"/>
    <p:sldId id="335" r:id="rId26"/>
    <p:sldId id="336" r:id="rId27"/>
    <p:sldId id="337" r:id="rId28"/>
    <p:sldId id="33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D12"/>
    <a:srgbClr val="D93FC7"/>
    <a:srgbClr val="6432E2"/>
    <a:srgbClr val="583898"/>
    <a:srgbClr val="4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CAC1-C6D7-4E2F-8CF4-ED8C0C2AA76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CA1C-C2A9-46FB-B434-20216F28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16B-EA6B-5599-3837-C4F79F4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1612-3866-A860-E57E-1190E6E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954" y="24973"/>
            <a:ext cx="9144000" cy="898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0A30-FA29-0ED7-3688-2FBCFC8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828-BA5D-45F7-8473-6AF1A181B1A5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3A5C-CC30-5E47-CA8C-44EE231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964-C8C9-9A97-37C0-38A105A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4B-B98A-98CB-9EB3-D69ADD5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3C1C-2174-76AC-CE18-552BAB11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2B2C-2096-F800-700E-9EF5D34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EAF-85A2-4030-B66C-2C329E04456C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F99F-1365-A677-F122-7FE03A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8A6-BC8D-B825-B65D-B487D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9C73-3854-C44C-74CD-122C0DE2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0E1-05B7-03BE-9121-957F05C9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FC9-2777-0240-24F6-F0A7E7A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6FA9-96B4-4E4E-BD41-36332D5E9772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EE31-D3D6-B46C-A8FA-E4D3D55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ED4-C600-72A7-BB2B-75FC76B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2194" y="218059"/>
            <a:ext cx="647966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6/7/2023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97790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2137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119-C711-3F53-C8A7-7E3C640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93-36D9-6C04-F737-7831B48C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0D5-D1B6-CA0B-7119-93DBC25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DD3-434D-5EB0-2BB9-ABA1926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9929-785F-CBC0-C927-3A13747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9F0-D1FD-F156-5241-24502386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00A5-0BE8-0719-C98B-0369A61D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D981-7B5D-142A-D68C-9A33A76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6B-138A-4486-B86B-62954346037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156-A919-F39A-90EF-167FF2E3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47A-B8C5-BF77-4300-54213E6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EA3B-A9B1-AC01-BA29-85F68E9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472-D713-917A-9048-FD0C67AA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D9E3-C949-5B14-6164-D9562B3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8A56-E8DE-84D2-405C-249506AB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54E-151E-46BD-947D-ADDF2610E525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9A8A-19E0-5DF8-1A57-1C39D29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C5D-0B1D-AC1E-75A8-437D51B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C94-8761-7A76-1693-099C5C1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93-FCA5-5E2B-FEAB-9C2FC19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CD4-17EF-423B-1AEB-5ED0F8B2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113-0ECA-07D1-C5CC-58E3383E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4C5C-0713-4CD8-B62A-C3571DA4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6D19-1F6D-B568-EEE4-8DA41F1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1615-F8A2-423F-8F8C-DAA9AC96EE1F}" type="datetime1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69A1-0B43-2546-ECE8-47B9B0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395D9-13C8-7042-AFFE-4B9A577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12C-B5A6-B886-FF8F-F07B549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D9809-709F-2FB6-861F-E6C4CA2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22EF-FB6A-49FE-8938-6C594728AAFE}" type="datetime1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79BD-462D-1051-3FA8-C86EDD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1DBD-3D8D-8104-7BBC-DB42B26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6D44-AB45-31AA-08CD-0838515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9E94-74EA-498D-BF40-40C0C4C9E21B}" type="datetime1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63EC-1ACE-31F2-D0CE-D81505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E51D-30B5-BCBE-77CD-FD181F0E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B6E-80FA-5016-D297-1E9796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88EF-322E-05A0-0885-F3D74C3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D0F-141B-AEBE-F764-DF79BE2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5513-0D7F-F23B-1AAF-13407F9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9CA2-89A3-4B25-A152-224E8BFDE438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C263-3C44-E0C2-797F-7C0BE53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886-AED9-0CAF-4967-5879FF1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FDB-15A8-54A1-789A-148E9E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1A66-A30E-BA20-8A92-A38720F7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6017-1951-C30C-1D6B-2CC9487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E370-D065-7C74-1894-3F99273F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73D2-4D8B-4F0C-8532-555C92417F94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6A94-C494-67AC-4EE0-E1D5E23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6C15-00C0-7F78-BD50-D71E688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DC85-43D0-F503-30C8-30D0DCB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114-4E0A-27C9-0253-C475E45B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A663-BC34-B5F2-3E2F-3FFECAC9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3FBA-1373-4D8A-BF22-A1FCFEEBEDB4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9DF-DBE4-33FB-27B5-A331A28B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3C0-8D84-98C9-14A8-E97F82DE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D869344-B0AA-0F89-F7F4-17487CC0F943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120576" y="0"/>
            <a:ext cx="1048385" cy="1030605"/>
          </a:xfrm>
          <a:prstGeom prst="rect">
            <a:avLst/>
          </a:prstGeom>
          <a:ln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229B7B-5019-D8BA-379F-3C17D1AB1269}"/>
              </a:ext>
            </a:extLst>
          </p:cNvPr>
          <p:cNvCxnSpPr>
            <a:cxnSpLocks/>
          </p:cNvCxnSpPr>
          <p:nvPr/>
        </p:nvCxnSpPr>
        <p:spPr>
          <a:xfrm>
            <a:off x="0" y="1030605"/>
            <a:ext cx="1219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c/NjU1ODEyMzcxODMz/m/NjY5MzU3NTI3OTc0/details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lassroom.google.com/c/NjU1ODEyMzcxODMz/m/NjU1OTcyNDY3OTE1/detai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4A6-1732-5533-606A-1A52B6BF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575"/>
            <a:ext cx="9144000" cy="17847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CS-103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C365E-9D6A-9628-A585-18B7E7E8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3969406"/>
            <a:ext cx="9226858" cy="2139596"/>
          </a:xfrm>
        </p:spPr>
        <p:txBody>
          <a:bodyPr>
            <a:normAutofit fontScale="92500" lnSpcReduction="20000"/>
          </a:bodyPr>
          <a:lstStyle/>
          <a:p>
            <a:endParaRPr lang="en-GB" sz="1800" b="0" i="0" dirty="0">
              <a:solidFill>
                <a:srgbClr val="898989"/>
              </a:solidFill>
              <a:effectLst/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Hamza Javed,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Muslim Youth University, Islamabad, Pakistan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557EBC-D640-75BD-73B5-FE22B29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B1F2-5127-40E2-9BC0-40922FE1570B}" type="datetime1">
              <a:rPr lang="en-US" smtClean="0"/>
              <a:t>3/28/2024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709-D7FF-CBB7-A4B3-0723F9E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CC34-E281-DF8B-C479-68E283C4C39A}"/>
              </a:ext>
            </a:extLst>
          </p:cNvPr>
          <p:cNvSpPr txBox="1"/>
          <p:nvPr/>
        </p:nvSpPr>
        <p:spPr>
          <a:xfrm>
            <a:off x="2095680" y="2768315"/>
            <a:ext cx="7634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Modeling Using the Entity-Relationship (ER)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 is a strong entity because it has a primary key attribute - school number. While, the classroom is a weak entity because it does not have any primary key and the room number here acts only as a discriminator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34266-9D2F-971E-473A-B85EF2D1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88" y="3054204"/>
            <a:ext cx="8414512" cy="119091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Weak - Entities Example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0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exhibits the properties of an entity.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3B6B-DE33-3F57-0FCD-D534C92E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09" y="2191623"/>
            <a:ext cx="7016620" cy="31110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6BD916-19BA-4FFC-9D13-35365225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436D57"/>
                </a:solidFill>
                <a:latin typeface="TimesNewRomanPS-BoldMT"/>
              </a:rPr>
              <a:t>Attribute Example</a:t>
            </a:r>
            <a:endParaRPr lang="en-US" sz="3600" b="1" dirty="0">
              <a:solidFill>
                <a:srgbClr val="436D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8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exhibits the properties of an entity.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BD916-19BA-4FFC-9D13-35365225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436D57"/>
                </a:solidFill>
                <a:latin typeface="TimesNewRomanPS-BoldMT"/>
              </a:rPr>
              <a:t>Key - Attribute Example</a:t>
            </a:r>
            <a:endParaRPr lang="en-US" sz="3600" b="1" dirty="0">
              <a:solidFill>
                <a:srgbClr val="436D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4B098-F9F8-7B9B-C771-5C582F93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29" y="1975907"/>
            <a:ext cx="7733941" cy="35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7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that is composed of several other attributes is known as a composite attribute.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BD916-19BA-4FFC-9D13-35365225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436D57"/>
                </a:solidFill>
                <a:latin typeface="TimesNewRomanPS-BoldMT"/>
              </a:rPr>
              <a:t>Composite Attribute Example</a:t>
            </a:r>
            <a:endParaRPr lang="en-US" sz="3600" b="1" dirty="0">
              <a:solidFill>
                <a:srgbClr val="436D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RDiagramsInDBMS_7">
            <a:extLst>
              <a:ext uri="{FF2B5EF4-FFF2-40B4-BE49-F238E27FC236}">
                <a16:creationId xmlns:a16="http://schemas.microsoft.com/office/drawing/2014/main" id="{EB123FF5-98B5-C1A4-44FF-A9F3E3F4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20" y="2252662"/>
            <a:ext cx="8276365" cy="271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6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attributes can possess over one value, those attributes are called multivalued attributes.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BD916-19BA-4FFC-9D13-35365225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436D57"/>
                </a:solidFill>
                <a:latin typeface="TimesNewRomanPS-BoldMT"/>
              </a:rPr>
              <a:t>Multivalued Attribute Example</a:t>
            </a:r>
            <a:endParaRPr lang="en-US" sz="3600" b="1" dirty="0">
              <a:solidFill>
                <a:srgbClr val="436D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7A32A-7755-E43E-0331-CF26A9A5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5" y="2281532"/>
            <a:ext cx="7791061" cy="27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that can be derived from other attributes of the entity is known as a derived attribute.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BD916-19BA-4FFC-9D13-35365225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436D57"/>
                </a:solidFill>
                <a:latin typeface="TimesNewRomanPS-BoldMT"/>
              </a:rPr>
              <a:t>Derived Attribute Example</a:t>
            </a:r>
            <a:endParaRPr lang="en-US" sz="3600" b="1" dirty="0">
              <a:solidFill>
                <a:srgbClr val="436D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5AB69-D8B2-9C29-F90E-29EB142D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42" y="2161786"/>
            <a:ext cx="8515551" cy="29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TimesNewRomanPS-BoldMT"/>
              </a:rPr>
              <a:t>Relationship Example</a:t>
            </a:r>
            <a:endParaRPr lang="en-US" sz="3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student and the course both are entities, and study is the relationship between them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28685-9A7D-766A-1D9A-1E941D55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8" y="3035851"/>
            <a:ext cx="8879564" cy="12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TimesNewRomanPS-BoldMT"/>
              </a:rPr>
              <a:t>one-to-one Relationship Example</a:t>
            </a:r>
            <a:endParaRPr lang="en-US" sz="3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has only one identification card and an identification card is given to one person.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B0FB6-D2DA-7916-E1B2-3537F831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9" y="2608034"/>
            <a:ext cx="10317162" cy="12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TimesNewRomanPS-BoldMT"/>
              </a:rPr>
              <a:t>one-to-many Relationship Example</a:t>
            </a:r>
            <a:endParaRPr lang="en-US" sz="3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place many orders, but an order cannot be placed by many customers.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E64A1-C52C-EC78-51D1-D3D0EF53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86" y="2738784"/>
            <a:ext cx="9538810" cy="11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TimesNewRomanPS-BoldMT"/>
              </a:rPr>
              <a:t>many-to-one Relationship Example</a:t>
            </a:r>
            <a:endParaRPr lang="en-US" sz="3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students have to enroll a single course, but a course can have many students.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A1E4F-92EE-FE30-9AAB-EFE2B0AE3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2831841"/>
            <a:ext cx="9736596" cy="11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7433-E98F-95B7-C092-573FDB5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6" y="136525"/>
            <a:ext cx="9232037" cy="8133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8169-4641-3904-D3ED-BAA5B4EE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46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: There are a number of software that can work with the ER-Diagram, such as: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Visio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ERDPlus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Dbdiagram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i="0" dirty="0">
                <a:solidFill>
                  <a:srgbClr val="3235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It's up to you to decide but recommend to use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8B31-AF27-221C-09E7-EA0CF2F7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40F6-D038-4D63-A5FA-0DF89E200FBD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25A09-F8FB-D8FB-1DCA-169A320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TimesNewRomanPS-BoldMT"/>
              </a:rPr>
              <a:t>many-to-many Relationship Example</a:t>
            </a:r>
            <a:endParaRPr lang="en-US" sz="3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an employee to many projects and a project can have many employees.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44B02-CC5D-D7BE-CF8C-97EDFF2F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15" y="2996826"/>
            <a:ext cx="9411942" cy="11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2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NewRomanPS-BoldMT"/>
              </a:rPr>
              <a:t>Example to Create ER-Diagram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107CB-14C3-D98E-A341-87A4FE09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9" y="1147665"/>
            <a:ext cx="9517224" cy="51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NewRomanPS-BoldMT"/>
              </a:rPr>
              <a:t>Example to Create ER-Diagram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CFA98-45CE-3438-668B-66016A16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130235"/>
            <a:ext cx="8098972" cy="50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NewRomanPS-BoldMT"/>
              </a:rPr>
              <a:t>Task: </a:t>
            </a:r>
            <a:r>
              <a:rPr lang="en-US" sz="3600" b="1" i="0" dirty="0">
                <a:solidFill>
                  <a:srgbClr val="00B050"/>
                </a:solidFill>
                <a:effectLst/>
                <a:latin typeface="TimesNewRomanPS-BoldMT"/>
              </a:rPr>
              <a:t>Student Enrollment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Student enrolls in Courses. A student must be assigned to at least one or more Courses. Each course is taught by a single Professor. To maintain instruction quality, a Professor can deliver only one course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2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1164081"/>
            <a:ext cx="316611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2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2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three</a:t>
            </a:r>
            <a:r>
              <a:rPr sz="2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entities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Student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Course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Professor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311" y="3324712"/>
            <a:ext cx="8777538" cy="16601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916939" y="6445541"/>
            <a:ext cx="6216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 spc="-10"/>
              <a:t>6/7/2023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8718" y="6445541"/>
            <a:ext cx="2343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fld id="{81D60167-4931-47E6-BA6A-407CBD079E47}" type="slidenum">
              <a:rPr lang="en-US" spc="-50" smtClean="0"/>
              <a:pPr marL="97790">
                <a:lnSpc>
                  <a:spcPts val="1430"/>
                </a:lnSpc>
              </a:pPr>
              <a:t>24</a:t>
            </a:fld>
            <a:endParaRPr spc="-25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A21E90-C342-3424-5B98-47BAD643405B}"/>
              </a:ext>
            </a:extLst>
          </p:cNvPr>
          <p:cNvSpPr txBox="1">
            <a:spLocks/>
          </p:cNvSpPr>
          <p:nvPr/>
        </p:nvSpPr>
        <p:spPr>
          <a:xfrm>
            <a:off x="1036638" y="136525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  <a:latin typeface="TimesNewRomanPS-BoldMT"/>
              </a:rPr>
              <a:t>Step 1: Entities Identification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1505709"/>
            <a:ext cx="2882656" cy="45834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4276" y="1512232"/>
            <a:ext cx="2510796" cy="45834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5676" y="1463039"/>
            <a:ext cx="2649477" cy="46261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16939" y="6445541"/>
            <a:ext cx="6216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 spc="-10"/>
              <a:t>6/7/2023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78718" y="6445541"/>
            <a:ext cx="2343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97790">
              <a:lnSpc>
                <a:spcPts val="1430"/>
              </a:lnSpc>
            </a:pPr>
            <a:fld id="{81D60167-4931-47E6-BA6A-407CBD079E47}" type="slidenum">
              <a:rPr lang="en-US" spc="-50" smtClean="0"/>
              <a:pPr marL="97790">
                <a:lnSpc>
                  <a:spcPts val="1430"/>
                </a:lnSpc>
              </a:pPr>
              <a:t>25</a:t>
            </a:fld>
            <a:endParaRPr spc="-25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109397-D930-95BB-DEEA-9B4BF299C088}"/>
              </a:ext>
            </a:extLst>
          </p:cNvPr>
          <p:cNvSpPr txBox="1">
            <a:spLocks/>
          </p:cNvSpPr>
          <p:nvPr/>
        </p:nvSpPr>
        <p:spPr>
          <a:xfrm>
            <a:off x="1036638" y="136525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  <a:latin typeface="TimesNewRomanPS-BoldMT"/>
              </a:rPr>
              <a:t>Step 2: Identify Attributes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4394" y="1392681"/>
            <a:ext cx="57677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2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2800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following</a:t>
            </a:r>
            <a:r>
              <a:rPr sz="28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two</a:t>
            </a:r>
            <a:r>
              <a:rPr sz="2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relationships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student</a:t>
            </a: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12121"/>
                </a:solidFill>
                <a:latin typeface="Times New Roman"/>
                <a:cs typeface="Times New Roman"/>
              </a:rPr>
              <a:t>assigned</a:t>
            </a:r>
            <a:r>
              <a:rPr sz="28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course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Professor</a:t>
            </a:r>
            <a:r>
              <a:rPr sz="2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12121"/>
                </a:solidFill>
                <a:latin typeface="Times New Roman"/>
                <a:cs typeface="Times New Roman"/>
              </a:rPr>
              <a:t>delivers</a:t>
            </a:r>
            <a:r>
              <a:rPr sz="28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course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861" y="3560956"/>
            <a:ext cx="9896124" cy="1275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916939" y="6445541"/>
            <a:ext cx="6216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 spc="-10"/>
              <a:t>6/7/2023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8718" y="6445541"/>
            <a:ext cx="2343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fld id="{81D60167-4931-47E6-BA6A-407CBD079E47}" type="slidenum">
              <a:rPr lang="en-US" spc="-50" smtClean="0"/>
              <a:pPr marL="97790">
                <a:lnSpc>
                  <a:spcPts val="1430"/>
                </a:lnSpc>
              </a:pPr>
              <a:t>26</a:t>
            </a:fld>
            <a:endParaRPr spc="-25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F5D4DB-05CD-424F-BF54-0752A5EA66D7}"/>
              </a:ext>
            </a:extLst>
          </p:cNvPr>
          <p:cNvSpPr txBox="1">
            <a:spLocks/>
          </p:cNvSpPr>
          <p:nvPr/>
        </p:nvSpPr>
        <p:spPr>
          <a:xfrm>
            <a:off x="1036638" y="136525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  <a:latin typeface="TimesNewRomanPS-BoldMT"/>
              </a:rPr>
              <a:t>Step 3: Relationship Identification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1739" y="1307084"/>
            <a:ext cx="66611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them</a:t>
            </a:r>
            <a:r>
              <a:rPr sz="2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problem</a:t>
            </a: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statement</a:t>
            </a:r>
            <a:r>
              <a:rPr sz="2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we</a:t>
            </a: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know</a:t>
            </a: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that,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800" spc="-1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student</a:t>
            </a:r>
            <a:r>
              <a:rPr sz="2800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be</a:t>
            </a:r>
            <a:r>
              <a:rPr sz="2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assigned</a:t>
            </a:r>
            <a:r>
              <a:rPr sz="2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12121"/>
                </a:solidFill>
                <a:latin typeface="Times New Roman"/>
                <a:cs typeface="Times New Roman"/>
              </a:rPr>
              <a:t>multiple</a:t>
            </a:r>
            <a:r>
              <a:rPr sz="28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courses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800" spc="-1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Professor</a:t>
            </a:r>
            <a:r>
              <a:rPr sz="28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2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deliver</a:t>
            </a:r>
            <a:r>
              <a:rPr sz="2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only</a:t>
            </a:r>
            <a:r>
              <a:rPr sz="2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28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course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162" y="3241668"/>
            <a:ext cx="9691918" cy="12762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916939" y="6445541"/>
            <a:ext cx="6216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lang="en-US" spc="-10"/>
              <a:t>6/7/2023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8718" y="6445541"/>
            <a:ext cx="2343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fld id="{81D60167-4931-47E6-BA6A-407CBD079E47}" type="slidenum">
              <a:rPr lang="en-US" spc="-50" smtClean="0"/>
              <a:pPr marL="97790">
                <a:lnSpc>
                  <a:spcPts val="1430"/>
                </a:lnSpc>
              </a:pPr>
              <a:t>27</a:t>
            </a:fld>
            <a:endParaRPr spc="-25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8C4FDB-24AD-FA07-D212-243133BB4227}"/>
              </a:ext>
            </a:extLst>
          </p:cNvPr>
          <p:cNvSpPr txBox="1">
            <a:spLocks/>
          </p:cNvSpPr>
          <p:nvPr/>
        </p:nvSpPr>
        <p:spPr>
          <a:xfrm>
            <a:off x="1036638" y="136525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  <a:latin typeface="TimesNewRomanPS-BoldMT"/>
              </a:rPr>
              <a:t>Step 4: Cardinality Identification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240281"/>
            <a:ext cx="890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800" spc="-1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2800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modern</a:t>
            </a:r>
            <a:r>
              <a:rPr sz="2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representation</a:t>
            </a:r>
            <a:r>
              <a:rPr sz="28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2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Entity</a:t>
            </a:r>
            <a:r>
              <a:rPr sz="2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12121"/>
                </a:solidFill>
                <a:latin typeface="Times New Roman"/>
                <a:cs typeface="Times New Roman"/>
              </a:rPr>
              <a:t>Relationship</a:t>
            </a:r>
            <a:r>
              <a:rPr sz="2800" spc="-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12121"/>
                </a:solidFill>
                <a:latin typeface="Times New Roman"/>
                <a:cs typeface="Times New Roman"/>
              </a:rPr>
              <a:t>Diagram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679" y="2530175"/>
            <a:ext cx="9556227" cy="13827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6/7/2023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25" dirty="0"/>
              <a:t>84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BB0A7A-C2E1-AAE2-D28B-96387FCBD9CE}"/>
              </a:ext>
            </a:extLst>
          </p:cNvPr>
          <p:cNvSpPr txBox="1">
            <a:spLocks/>
          </p:cNvSpPr>
          <p:nvPr/>
        </p:nvSpPr>
        <p:spPr>
          <a:xfrm>
            <a:off x="838200" y="145165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  <a:latin typeface="TimesNewRomanPS-BoldMT"/>
              </a:rPr>
              <a:t>Step 5: Create the ERD Diagram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4E2F-2F2B-D64C-2D0D-1EB54A8B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337352"/>
            <a:ext cx="11271380" cy="478823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https://dev.mysql.com/downloads/installer/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Video link: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https://classroom.google.com/c/NjU1ODEyMzcxODMz/m/NjY5MzU3NTI3OTc0/details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Video link: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https://classroom.google.com/c/NjU1ODEyMzcxODMz/m/NjU1OTcyNDY3OTE1/details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2176-F1E0-1EFA-5CBC-73D72C1B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15467-0477-74B9-37EF-9F27946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92F97-ABDC-DBD6-99E1-A3B2DB67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6" y="136525"/>
            <a:ext cx="9232037" cy="813386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Draw.io Downloading &amp; Installation Steps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2DCAF-22FF-A194-04BB-52EF4AC533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4" t="42449" r="49031" b="20680"/>
          <a:stretch/>
        </p:blipFill>
        <p:spPr>
          <a:xfrm>
            <a:off x="7147250" y="1675040"/>
            <a:ext cx="4206550" cy="17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A6F5-D009-FBD2-84E1-CB5BDCC6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89D3E-7657-19B0-6807-195707A3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9095C-823E-133E-53E4-1F51941F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136525"/>
            <a:ext cx="10515600" cy="812800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C652F-DA2E-186B-90E0-0FCF8BFE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" r="520" b="15645"/>
          <a:stretch/>
        </p:blipFill>
        <p:spPr>
          <a:xfrm>
            <a:off x="1306286" y="1305703"/>
            <a:ext cx="10047514" cy="46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B586-4E91-4F65-8A83-A05E307B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72B6-F149-53BC-E86F-724F2CC4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48DD4-8C23-1918-8956-F77B36F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136525"/>
            <a:ext cx="10515600" cy="812800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>
                <a:solidFill>
                  <a:srgbClr val="AE8D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New Blank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4B03E-56CB-9047-FEF9-4DD752050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2" t="13842" r="26760" b="21497"/>
          <a:stretch/>
        </p:blipFill>
        <p:spPr>
          <a:xfrm>
            <a:off x="3254828" y="1211780"/>
            <a:ext cx="5682344" cy="44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1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ER-Diagram items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DCC13-6E4A-A74C-F19F-E8282438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81" b="18503"/>
          <a:stretch/>
        </p:blipFill>
        <p:spPr>
          <a:xfrm>
            <a:off x="923731" y="1148216"/>
            <a:ext cx="9862457" cy="46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NewRomanPS-BoldMT"/>
              </a:rPr>
              <a:t>Symbol used in ERD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RDiagramsInDBMS_2">
            <a:extLst>
              <a:ext uri="{FF2B5EF4-FFF2-40B4-BE49-F238E27FC236}">
                <a16:creationId xmlns:a16="http://schemas.microsoft.com/office/drawing/2014/main" id="{F2519A89-16A8-C297-F8A8-215F8DD4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314968"/>
            <a:ext cx="10396376" cy="45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9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D93FC7"/>
                </a:solidFill>
                <a:latin typeface="TimesNewRomanPS-BoldMT"/>
              </a:rPr>
              <a:t>Important Component of ERD</a:t>
            </a:r>
            <a:endParaRPr lang="en-US" sz="3600" b="1" dirty="0">
              <a:solidFill>
                <a:srgbClr val="D93F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 Entity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Composite Attribute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Multivalued Attribute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 Attribute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One-to-One 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One-to-Many 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Many-to-One 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69070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Entities Example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student study course, both the </a:t>
            </a:r>
            <a:r>
              <a:rPr lang="en-GB" sz="24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sz="24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entities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6025E-62EC-ABF5-5746-E3046F99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8" y="3035851"/>
            <a:ext cx="8879564" cy="12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73006"/>
      </p:ext>
    </p:extLst>
  </p:cSld>
  <p:clrMapOvr>
    <a:masterClrMapping/>
  </p:clrMapOvr>
</p:sld>
</file>

<file path=ppt/theme/theme1.xml><?xml version="1.0" encoding="utf-8"?>
<a:theme xmlns:a="http://schemas.openxmlformats.org/drawingml/2006/main" name="M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" id="{D8AEF9B8-1346-4983-A1E1-7A54E164E372}" vid="{8E465C2B-C927-41C0-9180-F1BB379C22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</Template>
  <TotalTime>2306</TotalTime>
  <Words>607</Words>
  <Application>Microsoft Office PowerPoint</Application>
  <PresentationFormat>Widescreen</PresentationFormat>
  <Paragraphs>143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Times New Roman</vt:lpstr>
      <vt:lpstr>TimesNewRomanPS-BoldMT</vt:lpstr>
      <vt:lpstr>Wingdings</vt:lpstr>
      <vt:lpstr>MYU</vt:lpstr>
      <vt:lpstr>Database System (CS-103)</vt:lpstr>
      <vt:lpstr>Tools</vt:lpstr>
      <vt:lpstr>Draw.io Downloading &amp; Installation Steps</vt:lpstr>
      <vt:lpstr>Creating New Diagram</vt:lpstr>
      <vt:lpstr>Select New Blank Diagram</vt:lpstr>
      <vt:lpstr>Search ER-Diagram items</vt:lpstr>
      <vt:lpstr>Symbol used in ERD</vt:lpstr>
      <vt:lpstr>Important Component of ERD</vt:lpstr>
      <vt:lpstr>Entities Example</vt:lpstr>
      <vt:lpstr>Weak - Entities Example</vt:lpstr>
      <vt:lpstr>Attribute Example</vt:lpstr>
      <vt:lpstr>Key - Attribute Example</vt:lpstr>
      <vt:lpstr>Composite Attribute Example</vt:lpstr>
      <vt:lpstr>Multivalued Attribute Example</vt:lpstr>
      <vt:lpstr>Derived Attribute Example</vt:lpstr>
      <vt:lpstr>Relationship Example</vt:lpstr>
      <vt:lpstr>one-to-one Relationship Example</vt:lpstr>
      <vt:lpstr>one-to-many Relationship Example</vt:lpstr>
      <vt:lpstr>many-to-one Relationship Example</vt:lpstr>
      <vt:lpstr>many-to-many Relationship Example</vt:lpstr>
      <vt:lpstr>Example to Create ER-Diagram</vt:lpstr>
      <vt:lpstr>Example to Create ER-Diagram</vt:lpstr>
      <vt:lpstr>Task: Student Enrollment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and Analytic Geometry  (MT 101)</dc:title>
  <dc:creator>Hamza Javed</dc:creator>
  <cp:lastModifiedBy>Hamza Javed</cp:lastModifiedBy>
  <cp:revision>58</cp:revision>
  <dcterms:created xsi:type="dcterms:W3CDTF">2023-03-30T05:29:59Z</dcterms:created>
  <dcterms:modified xsi:type="dcterms:W3CDTF">2024-03-28T08:40:41Z</dcterms:modified>
</cp:coreProperties>
</file>