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03" r:id="rId3"/>
    <p:sldId id="407" r:id="rId4"/>
    <p:sldId id="405" r:id="rId5"/>
    <p:sldId id="423" r:id="rId6"/>
    <p:sldId id="409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10" r:id="rId18"/>
    <p:sldId id="411" r:id="rId19"/>
    <p:sldId id="434" r:id="rId20"/>
    <p:sldId id="435" r:id="rId21"/>
    <p:sldId id="436" r:id="rId22"/>
    <p:sldId id="438" r:id="rId23"/>
    <p:sldId id="437" r:id="rId24"/>
    <p:sldId id="440" r:id="rId25"/>
    <p:sldId id="439" r:id="rId26"/>
    <p:sldId id="443" r:id="rId27"/>
    <p:sldId id="442" r:id="rId28"/>
    <p:sldId id="449" r:id="rId29"/>
    <p:sldId id="450" r:id="rId30"/>
    <p:sldId id="445" r:id="rId31"/>
    <p:sldId id="444" r:id="rId32"/>
    <p:sldId id="446" r:id="rId33"/>
    <p:sldId id="447" r:id="rId34"/>
    <p:sldId id="448" r:id="rId35"/>
    <p:sldId id="452" r:id="rId36"/>
    <p:sldId id="454" r:id="rId37"/>
    <p:sldId id="455" r:id="rId38"/>
    <p:sldId id="451" r:id="rId39"/>
    <p:sldId id="45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D12"/>
    <a:srgbClr val="D93FC7"/>
    <a:srgbClr val="6432E2"/>
    <a:srgbClr val="583898"/>
    <a:srgbClr val="4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34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CAC1-C6D7-4E2F-8CF4-ED8C0C2AA76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CA1C-C2A9-46FB-B434-20216F2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DBMS use </a:t>
            </a:r>
            <a:r>
              <a:rPr lang="en-GB" dirty="0" err="1"/>
              <a:t>Sql</a:t>
            </a:r>
            <a:r>
              <a:rPr lang="en-GB" dirty="0"/>
              <a:t> language to management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DCL : Grant &amp; Revoke</a:t>
            </a:r>
            <a:br>
              <a:rPr lang="en-GB" dirty="0"/>
            </a:br>
            <a:r>
              <a:rPr lang="en-GB" dirty="0"/>
              <a:t>TCL : commit, Rollback &amp; </a:t>
            </a:r>
            <a:r>
              <a:rPr lang="en-GB" dirty="0" err="1"/>
              <a:t>savepoint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into </a:t>
            </a:r>
            <a:r>
              <a:rPr lang="en-GB" dirty="0" err="1"/>
              <a:t>sectionb.student</a:t>
            </a:r>
            <a:r>
              <a:rPr lang="en-GB" dirty="0"/>
              <a:t>(id, </a:t>
            </a:r>
            <a:r>
              <a:rPr lang="en-GB" dirty="0" err="1"/>
              <a:t>S_Name</a:t>
            </a:r>
            <a:r>
              <a:rPr lang="en-GB" dirty="0"/>
              <a:t>, Age, Gender, phone) value (1, 'Fakhar', 18, 'male', 0123466);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into </a:t>
            </a:r>
            <a:r>
              <a:rPr lang="en-GB" dirty="0" err="1"/>
              <a:t>student.personal</a:t>
            </a:r>
            <a:r>
              <a:rPr lang="en-GB" dirty="0"/>
              <a:t>(id, Name, Age, Gender, Phone, City) values('2', 'Ali', '18', 'male', '0003456', "</a:t>
            </a:r>
            <a:r>
              <a:rPr lang="en-GB" dirty="0" err="1"/>
              <a:t>MUslim</a:t>
            </a:r>
            <a:r>
              <a:rPr lang="en-GB" dirty="0"/>
              <a:t> Youth");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into </a:t>
            </a:r>
            <a:r>
              <a:rPr lang="en-GB" dirty="0" err="1"/>
              <a:t>student.personal</a:t>
            </a:r>
            <a:r>
              <a:rPr lang="en-GB" dirty="0"/>
              <a:t>(id, Name, Age, Gender, Phone, City) values('2', 'Ali', '18', 'male', '0003456', "</a:t>
            </a:r>
            <a:r>
              <a:rPr lang="en-GB" dirty="0" err="1"/>
              <a:t>MUslim</a:t>
            </a:r>
            <a:r>
              <a:rPr lang="en-GB" dirty="0"/>
              <a:t> Youth");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INTO sectionb.student3 (id, Name, Age, Gender, Phone, City)VALUES (1, 'John Doe', 30, 'Male', '1234567890', 'New York'),(2, 'Jane Smith', 25, 'Female', '9876543210', 'Los Angeles'),(3, 'Alice Johnson', 40, 'Female', '1234568890', 'Chicago');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INSERT INTO </a:t>
            </a:r>
            <a:r>
              <a:rPr lang="en-GB" b="0" i="0" dirty="0" err="1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sectionb.univers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(</a:t>
            </a:r>
            <a:r>
              <a:rPr lang="en-GB" b="0" i="0" dirty="0" err="1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UName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) VALUES ('University A'), ('University B'), ('University C’);</a:t>
            </a:r>
          </a:p>
          <a:p>
            <a:endParaRPr lang="en-GB" b="0" i="0" dirty="0">
              <a:solidFill>
                <a:srgbClr val="2E95D3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endParaRPr lang="en-GB" b="0" i="0" dirty="0">
              <a:solidFill>
                <a:srgbClr val="2E95D3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INSERT INTO sectionb.student4(Name, Age, Gender, Phone, </a:t>
            </a:r>
            <a:r>
              <a:rPr lang="en-GB" b="0" i="0" dirty="0" err="1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UName</a:t>
            </a:r>
            <a:r>
              <a:rPr lang="en-GB" b="0" i="0" dirty="0">
                <a:solidFill>
                  <a:srgbClr val="2E95D3"/>
                </a:solidFill>
                <a:effectLst/>
                <a:highlight>
                  <a:srgbClr val="0D0D0D"/>
                </a:highlight>
                <a:latin typeface="Söhne Mono"/>
              </a:rPr>
              <a:t>) VALUES ('John Doe', 20, 'Male', 7890, 1),  ('Jane Smith', 22, 'Female', 98765, 4),  ('Alice Johnson', 25, 'Female', 5551, 3);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4" y="24973"/>
            <a:ext cx="9144000" cy="898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828-BA5D-45F7-8473-6AF1A181B1A5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EAF-85A2-4030-B66C-2C329E04456C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FA9-96B4-4E4E-BD41-36332D5E9772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6B-138A-4486-B86B-62954346037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54E-151E-46BD-947D-ADDF2610E525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1615-F8A2-423F-8F8C-DAA9AC96EE1F}" type="datetime1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22EF-FB6A-49FE-8938-6C594728AAFE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9E94-74EA-498D-BF40-40C0C4C9E21B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CA2-89A3-4B25-A152-224E8BFDE438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73D2-4D8B-4F0C-8532-555C92417F94}" type="datetime1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3FBA-1373-4D8A-BF22-A1FCFEEBEDB4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0576" y="0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4A6-1732-5533-606A-1A52B6B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575"/>
            <a:ext cx="9144000" cy="1784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CS-103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365E-9D6A-9628-A585-18B7E7E8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3969406"/>
            <a:ext cx="9226858" cy="2139596"/>
          </a:xfrm>
        </p:spPr>
        <p:txBody>
          <a:bodyPr>
            <a:normAutofit fontScale="92500" lnSpcReduction="20000"/>
          </a:bodyPr>
          <a:lstStyle/>
          <a:p>
            <a:endParaRPr lang="en-GB" sz="1800" b="0" i="0" dirty="0">
              <a:solidFill>
                <a:srgbClr val="898989"/>
              </a:solidFill>
              <a:effectLst/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Hamza Javed,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Muslim Youth University, Islamabad, Pakistan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557EBC-D640-75BD-73B5-FE22B29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1F2-5127-40E2-9BC0-40922FE1570B}" type="datetime1">
              <a:rPr lang="en-US" smtClean="0"/>
              <a:t>4/16/2024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709-D7FF-CBB7-A4B3-0723F9E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CC34-E281-DF8B-C479-68E283C4C39A}"/>
              </a:ext>
            </a:extLst>
          </p:cNvPr>
          <p:cNvSpPr txBox="1"/>
          <p:nvPr/>
        </p:nvSpPr>
        <p:spPr>
          <a:xfrm>
            <a:off x="2095680" y="2768315"/>
            <a:ext cx="7634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Definition Language with Constraints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Alter(add new column)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column datatype(size);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alter table dblab.info Add country varchar(255);</a:t>
            </a:r>
          </a:p>
        </p:txBody>
      </p:sp>
    </p:spTree>
    <p:extLst>
      <p:ext uri="{BB962C8B-B14F-4D97-AF65-F5344CB8AC3E}">
        <p14:creationId xmlns:p14="http://schemas.microsoft.com/office/powerpoint/2010/main" val="379786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Alter(add column after specific column)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column datatype(size) after column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alter table dblab.info Add city varchar(255) after phone;</a:t>
            </a:r>
          </a:p>
        </p:txBody>
      </p:sp>
    </p:spTree>
    <p:extLst>
      <p:ext uri="{BB962C8B-B14F-4D97-AF65-F5344CB8AC3E}">
        <p14:creationId xmlns:p14="http://schemas.microsoft.com/office/powerpoint/2010/main" val="126525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Alter(change column name)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column new column datatype(size);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alter table dblab.info change phone contact varchar(255);</a:t>
            </a:r>
          </a:p>
        </p:txBody>
      </p:sp>
    </p:spTree>
    <p:extLst>
      <p:ext uri="{BB962C8B-B14F-4D97-AF65-F5344CB8AC3E}">
        <p14:creationId xmlns:p14="http://schemas.microsoft.com/office/powerpoint/2010/main" val="397676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Alter(change column size)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column column datatype(size);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alter table dblab.info change phone phone int;</a:t>
            </a:r>
          </a:p>
        </p:txBody>
      </p:sp>
    </p:spTree>
    <p:extLst>
      <p:ext uri="{BB962C8B-B14F-4D97-AF65-F5344CB8AC3E}">
        <p14:creationId xmlns:p14="http://schemas.microsoft.com/office/powerpoint/2010/main" val="281901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Alter(remove column)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 column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alter table dblab.info drop country;</a:t>
            </a:r>
          </a:p>
        </p:txBody>
      </p:sp>
    </p:spTree>
    <p:extLst>
      <p:ext uri="{BB962C8B-B14F-4D97-AF65-F5344CB8AC3E}">
        <p14:creationId xmlns:p14="http://schemas.microsoft.com/office/powerpoint/2010/main" val="261659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Rename(change table name)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rename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rename table dblab.info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446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DDL- Truncate(remove table record)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truncate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truncate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326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Query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truncate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rename table dblab.info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alter table dblab.info drop country;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show columns in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alter table dblab.info change phone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alter table dblab.info change phone contact varchar(255);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alter table dblab.info Add country varchar(255);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alter table dblab.info Add city varchar(255) after phone;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create table dblab.info(id int, name varchar(255), phone varchar(255), email varchar(255),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varchar(255),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SELECT *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Drop table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SELECT *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show columns in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name, phone, city,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values('3', 'Ahmed', '123456', 'Islamabad', 'pak@myu.edu.pk',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myulogo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('C:\\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\\MySQL\\MySQL Server 8.0\\Uploads\\logo.png’));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create table dblab.info(id int, name varchar(255), phone varchar(255), email varchar(255),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varchar(255),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create 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Drop database student;</a:t>
            </a:r>
          </a:p>
        </p:txBody>
      </p:sp>
    </p:spTree>
    <p:extLst>
      <p:ext uri="{BB962C8B-B14F-4D97-AF65-F5344CB8AC3E}">
        <p14:creationId xmlns:p14="http://schemas.microsoft.com/office/powerpoint/2010/main" val="166637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lvl="7">
              <a:lnSpc>
                <a:spcPct val="100000"/>
              </a:lnSpc>
              <a:spcBef>
                <a:spcPts val="0"/>
              </a:spcBef>
            </a:pPr>
            <a:endParaRPr lang="en-GB" sz="32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lnSpc>
                <a:spcPct val="100000"/>
              </a:lnSpc>
              <a:spcBef>
                <a:spcPts val="0"/>
              </a:spcBef>
            </a:pPr>
            <a:r>
              <a:rPr lang="en-GB" sz="32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7"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lvl="7"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lvl="7"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lvl="7"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lvl="7"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Constraint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0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6A8C2D6-6780-D9AC-2FCF-00FDB8E0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821360"/>
              </p:ext>
            </p:extLst>
          </p:nvPr>
        </p:nvGraphicFramePr>
        <p:xfrm>
          <a:off x="1134834" y="1797682"/>
          <a:ext cx="9922332" cy="326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2">
                  <a:extLst>
                    <a:ext uri="{9D8B030D-6E8A-4147-A177-3AD203B41FA5}">
                      <a16:colId xmlns:a16="http://schemas.microsoft.com/office/drawing/2014/main" val="1093234802"/>
                    </a:ext>
                  </a:extLst>
                </a:gridCol>
                <a:gridCol w="1653722">
                  <a:extLst>
                    <a:ext uri="{9D8B030D-6E8A-4147-A177-3AD203B41FA5}">
                      <a16:colId xmlns:a16="http://schemas.microsoft.com/office/drawing/2014/main" val="3163499192"/>
                    </a:ext>
                  </a:extLst>
                </a:gridCol>
                <a:gridCol w="1653722">
                  <a:extLst>
                    <a:ext uri="{9D8B030D-6E8A-4147-A177-3AD203B41FA5}">
                      <a16:colId xmlns:a16="http://schemas.microsoft.com/office/drawing/2014/main" val="895887851"/>
                    </a:ext>
                  </a:extLst>
                </a:gridCol>
                <a:gridCol w="1653722">
                  <a:extLst>
                    <a:ext uri="{9D8B030D-6E8A-4147-A177-3AD203B41FA5}">
                      <a16:colId xmlns:a16="http://schemas.microsoft.com/office/drawing/2014/main" val="3390715949"/>
                    </a:ext>
                  </a:extLst>
                </a:gridCol>
                <a:gridCol w="1653722">
                  <a:extLst>
                    <a:ext uri="{9D8B030D-6E8A-4147-A177-3AD203B41FA5}">
                      <a16:colId xmlns:a16="http://schemas.microsoft.com/office/drawing/2014/main" val="2611321731"/>
                    </a:ext>
                  </a:extLst>
                </a:gridCol>
                <a:gridCol w="1653722">
                  <a:extLst>
                    <a:ext uri="{9D8B030D-6E8A-4147-A177-3AD203B41FA5}">
                      <a16:colId xmlns:a16="http://schemas.microsoft.com/office/drawing/2014/main" val="2556682238"/>
                    </a:ext>
                  </a:extLst>
                </a:gridCol>
              </a:tblGrid>
              <a:tr h="6525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00433"/>
                  </a:ext>
                </a:extLst>
              </a:tr>
              <a:tr h="6525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0123456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63478"/>
                  </a:ext>
                </a:extLst>
              </a:tr>
              <a:tr h="6525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6534345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5742"/>
                  </a:ext>
                </a:extLst>
              </a:tr>
              <a:tr h="6525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0123456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24213"/>
                  </a:ext>
                </a:extLst>
              </a:tr>
              <a:tr h="65252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6765643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973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5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7433-E98F-95B7-C092-573FDB5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6" y="136525"/>
            <a:ext cx="9232037" cy="8133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&amp;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8B31-AF27-221C-09E7-EA0CF2F7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40F6-D038-4D63-A5FA-0DF89E200FBD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25A09-F8FB-D8FB-1DCA-169A320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67178-AC1D-25AD-713C-C4D0C212C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6" y="2191219"/>
            <a:ext cx="9342095" cy="16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6A8C2D6-6780-D9AC-2FCF-00FDB8E0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47588"/>
              </p:ext>
            </p:extLst>
          </p:nvPr>
        </p:nvGraphicFramePr>
        <p:xfrm>
          <a:off x="1075353" y="1452400"/>
          <a:ext cx="9533556" cy="292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926">
                  <a:extLst>
                    <a:ext uri="{9D8B030D-6E8A-4147-A177-3AD203B41FA5}">
                      <a16:colId xmlns:a16="http://schemas.microsoft.com/office/drawing/2014/main" val="1093234802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3163499192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895887851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3390715949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2611321731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2556682238"/>
                    </a:ext>
                  </a:extLst>
                </a:gridCol>
              </a:tblGrid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00433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0123456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63478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6534345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5742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0123456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24213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6765643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01973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0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6A8C2D6-6780-D9AC-2FCF-00FDB8E05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353" y="1452400"/>
          <a:ext cx="9533556" cy="292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926">
                  <a:extLst>
                    <a:ext uri="{9D8B030D-6E8A-4147-A177-3AD203B41FA5}">
                      <a16:colId xmlns:a16="http://schemas.microsoft.com/office/drawing/2014/main" val="1093234802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3163499192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895887851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3390715949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2611321731"/>
                    </a:ext>
                  </a:extLst>
                </a:gridCol>
                <a:gridCol w="1588926">
                  <a:extLst>
                    <a:ext uri="{9D8B030D-6E8A-4147-A177-3AD203B41FA5}">
                      <a16:colId xmlns:a16="http://schemas.microsoft.com/office/drawing/2014/main" val="2556682238"/>
                    </a:ext>
                  </a:extLst>
                </a:gridCol>
              </a:tblGrid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00433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0123456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63478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6534345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55742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0123456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24213"/>
                  </a:ext>
                </a:extLst>
              </a:tr>
              <a:tr h="58473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6765643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01973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40A2C-9F80-DBD2-EDEA-70BF8850B8D8}"/>
              </a:ext>
            </a:extLst>
          </p:cNvPr>
          <p:cNvSpPr txBox="1"/>
          <p:nvPr/>
        </p:nvSpPr>
        <p:spPr>
          <a:xfrm>
            <a:off x="1166327" y="5220934"/>
            <a:ext cx="125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Null</a:t>
            </a:r>
          </a:p>
          <a:p>
            <a:r>
              <a:rPr lang="en-GB" dirty="0"/>
              <a:t>Unique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B0D31-EA20-ED94-3C82-35F1CBEFA87E}"/>
              </a:ext>
            </a:extLst>
          </p:cNvPr>
          <p:cNvSpPr txBox="1"/>
          <p:nvPr/>
        </p:nvSpPr>
        <p:spPr>
          <a:xfrm>
            <a:off x="7570237" y="5220934"/>
            <a:ext cx="12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Unique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3B6B-BE7B-0406-8A6C-F5B5B329C1B6}"/>
              </a:ext>
            </a:extLst>
          </p:cNvPr>
          <p:cNvSpPr txBox="1"/>
          <p:nvPr/>
        </p:nvSpPr>
        <p:spPr>
          <a:xfrm>
            <a:off x="6096000" y="5220934"/>
            <a:ext cx="12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Null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5F036-D581-5985-E2DC-178A84A545B1}"/>
              </a:ext>
            </a:extLst>
          </p:cNvPr>
          <p:cNvSpPr txBox="1"/>
          <p:nvPr/>
        </p:nvSpPr>
        <p:spPr>
          <a:xfrm>
            <a:off x="9349278" y="5220934"/>
            <a:ext cx="12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7930-BF8D-B987-3B8F-170FFF1A40B2}"/>
              </a:ext>
            </a:extLst>
          </p:cNvPr>
          <p:cNvSpPr txBox="1"/>
          <p:nvPr/>
        </p:nvSpPr>
        <p:spPr>
          <a:xfrm>
            <a:off x="4621764" y="5220934"/>
            <a:ext cx="12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032BD7-F4F5-F074-DC0E-65609E0F7176}"/>
              </a:ext>
            </a:extLst>
          </p:cNvPr>
          <p:cNvCxnSpPr>
            <a:cxnSpLocks/>
          </p:cNvCxnSpPr>
          <p:nvPr/>
        </p:nvCxnSpPr>
        <p:spPr>
          <a:xfrm flipH="1">
            <a:off x="1381952" y="3685592"/>
            <a:ext cx="44610" cy="15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71C68A-941D-F6BF-4943-B2A311D54BC0}"/>
              </a:ext>
            </a:extLst>
          </p:cNvPr>
          <p:cNvCxnSpPr>
            <a:cxnSpLocks/>
          </p:cNvCxnSpPr>
          <p:nvPr/>
        </p:nvCxnSpPr>
        <p:spPr>
          <a:xfrm>
            <a:off x="4919323" y="2466391"/>
            <a:ext cx="0" cy="2674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F8A198-B7F2-5558-301A-834B5DEF6A6A}"/>
              </a:ext>
            </a:extLst>
          </p:cNvPr>
          <p:cNvCxnSpPr>
            <a:cxnSpLocks/>
          </p:cNvCxnSpPr>
          <p:nvPr/>
        </p:nvCxnSpPr>
        <p:spPr>
          <a:xfrm>
            <a:off x="6452652" y="2914227"/>
            <a:ext cx="0" cy="2226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B0AC96-2A57-ACAA-1C81-BC23D8246164}"/>
              </a:ext>
            </a:extLst>
          </p:cNvPr>
          <p:cNvCxnSpPr>
            <a:cxnSpLocks/>
          </p:cNvCxnSpPr>
          <p:nvPr/>
        </p:nvCxnSpPr>
        <p:spPr>
          <a:xfrm>
            <a:off x="7874017" y="3573624"/>
            <a:ext cx="0" cy="1567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7FDE97-0D80-28F0-075B-30D18F96A2BF}"/>
              </a:ext>
            </a:extLst>
          </p:cNvPr>
          <p:cNvCxnSpPr>
            <a:cxnSpLocks/>
          </p:cNvCxnSpPr>
          <p:nvPr/>
        </p:nvCxnSpPr>
        <p:spPr>
          <a:xfrm>
            <a:off x="9668606" y="3726024"/>
            <a:ext cx="0" cy="1567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(syntax)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</a:t>
            </a:r>
            <a:r>
              <a:rPr lang="en-GB" dirty="0" err="1"/>
              <a:t>tablename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column1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column2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column3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40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(Query)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student(</a:t>
            </a:r>
          </a:p>
          <a:p>
            <a:pPr marL="0" indent="0">
              <a:buNone/>
            </a:pPr>
            <a:r>
              <a:rPr lang="en-GB" dirty="0"/>
              <a:t>Id</a:t>
            </a:r>
            <a:r>
              <a:rPr lang="en-US" dirty="0"/>
              <a:t>   int Not Null  UNIQUE,</a:t>
            </a:r>
          </a:p>
          <a:p>
            <a:pPr marL="0" indent="0">
              <a:buNone/>
            </a:pPr>
            <a:r>
              <a:rPr lang="en-US" dirty="0"/>
              <a:t>Name varchar(255) Not Null,</a:t>
            </a:r>
          </a:p>
          <a:p>
            <a:pPr marL="0" indent="0">
              <a:buNone/>
            </a:pPr>
            <a:r>
              <a:rPr lang="en-US" dirty="0"/>
              <a:t>Age int  Not Null check(age&gt;=18),</a:t>
            </a:r>
          </a:p>
          <a:p>
            <a:pPr marL="0" indent="0">
              <a:buNone/>
            </a:pPr>
            <a:r>
              <a:rPr lang="en-US" dirty="0"/>
              <a:t>Gender varchar(50) Not Null,</a:t>
            </a:r>
          </a:p>
          <a:p>
            <a:pPr marL="0" indent="0">
              <a:buNone/>
            </a:pPr>
            <a:r>
              <a:rPr lang="en-US" dirty="0"/>
              <a:t>Phone int Not Null  UNIQUE,</a:t>
            </a:r>
          </a:p>
          <a:p>
            <a:pPr marL="0" indent="0">
              <a:buNone/>
            </a:pPr>
            <a:r>
              <a:rPr lang="en-US" dirty="0"/>
              <a:t>City varchar(50) Not Null Default 'Muslim Youth'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730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(Primary key - syntax)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</a:t>
            </a:r>
            <a:r>
              <a:rPr lang="en-GB" dirty="0" err="1"/>
              <a:t>tablename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column1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column2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column3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US" dirty="0"/>
              <a:t>Primary key (id)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67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(Primary key Query for new table)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student.personal1(</a:t>
            </a:r>
          </a:p>
          <a:p>
            <a:pPr marL="0" indent="0">
              <a:buNone/>
            </a:pPr>
            <a:r>
              <a:rPr lang="en-GB" dirty="0"/>
              <a:t>Id</a:t>
            </a:r>
            <a:r>
              <a:rPr lang="en-US" dirty="0"/>
              <a:t>   int Not Null  Auto Increment,</a:t>
            </a:r>
          </a:p>
          <a:p>
            <a:pPr marL="0" indent="0">
              <a:buNone/>
            </a:pPr>
            <a:r>
              <a:rPr lang="en-US" dirty="0"/>
              <a:t>Name varchar(255) </a:t>
            </a:r>
            <a:r>
              <a:rPr lang="en-US" dirty="0" err="1"/>
              <a:t>NotNull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Age int  Not Null check(age&gt;=18),</a:t>
            </a:r>
          </a:p>
          <a:p>
            <a:pPr marL="0" indent="0">
              <a:buNone/>
            </a:pPr>
            <a:r>
              <a:rPr lang="en-US" dirty="0"/>
              <a:t>Gender varchar(50) Not Null,</a:t>
            </a:r>
          </a:p>
          <a:p>
            <a:pPr marL="0" indent="0">
              <a:buNone/>
            </a:pPr>
            <a:r>
              <a:rPr lang="en-US" dirty="0"/>
              <a:t>Phone int Not Null  UNIQUE,</a:t>
            </a:r>
          </a:p>
          <a:p>
            <a:pPr marL="0" indent="0">
              <a:buNone/>
            </a:pPr>
            <a:r>
              <a:rPr lang="en-US" dirty="0"/>
              <a:t>City varchar(50) Not Null Default ‘Muslim Youth’,</a:t>
            </a:r>
          </a:p>
          <a:p>
            <a:pPr marL="0" indent="0">
              <a:buNone/>
            </a:pPr>
            <a:r>
              <a:rPr lang="en-US" dirty="0"/>
              <a:t>Primary Key(id)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575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(Primary key syntax for existing table)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Alter table </a:t>
            </a:r>
            <a:r>
              <a:rPr lang="en-GB" dirty="0" err="1"/>
              <a:t>tablename</a:t>
            </a:r>
            <a:r>
              <a:rPr lang="en-GB" dirty="0"/>
              <a:t> Add Primary key(id);</a:t>
            </a:r>
          </a:p>
        </p:txBody>
      </p:sp>
    </p:spTree>
    <p:extLst>
      <p:ext uri="{BB962C8B-B14F-4D97-AF65-F5344CB8AC3E}">
        <p14:creationId xmlns:p14="http://schemas.microsoft.com/office/powerpoint/2010/main" val="7572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(Primary key Query for existing table)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Alter table </a:t>
            </a:r>
            <a:r>
              <a:rPr lang="en-GB" dirty="0" err="1"/>
              <a:t>tablename</a:t>
            </a:r>
            <a:r>
              <a:rPr lang="en-GB" dirty="0"/>
              <a:t> Add Primary key(id);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59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(Super key - syntax)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</a:t>
            </a:r>
            <a:r>
              <a:rPr lang="en-GB" dirty="0" err="1"/>
              <a:t>tablename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column1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column2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column3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CONSTRAINT </a:t>
            </a:r>
            <a:r>
              <a:rPr lang="en-GB" dirty="0" err="1">
                <a:solidFill>
                  <a:srgbClr val="FF0000"/>
                </a:solidFill>
              </a:rPr>
              <a:t>constraint_name</a:t>
            </a:r>
            <a:r>
              <a:rPr lang="en-GB" dirty="0"/>
              <a:t> PRIMARY KEY (column1, column2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14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29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(Super key Query for new table)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sectionb.student3(</a:t>
            </a:r>
          </a:p>
          <a:p>
            <a:pPr marL="0" indent="0">
              <a:buNone/>
            </a:pPr>
            <a:r>
              <a:rPr lang="en-GB" dirty="0"/>
              <a:t>    id INT,    </a:t>
            </a:r>
          </a:p>
          <a:p>
            <a:pPr marL="0" indent="0">
              <a:buNone/>
            </a:pPr>
            <a:r>
              <a:rPr lang="en-GB" dirty="0"/>
              <a:t>    Name VARCHAR(255), </a:t>
            </a:r>
          </a:p>
          <a:p>
            <a:pPr marL="0" indent="0">
              <a:buNone/>
            </a:pPr>
            <a:r>
              <a:rPr lang="en-GB" dirty="0"/>
              <a:t>    Age INT,    </a:t>
            </a:r>
          </a:p>
          <a:p>
            <a:pPr marL="0" indent="0">
              <a:buNone/>
            </a:pPr>
            <a:r>
              <a:rPr lang="en-GB" dirty="0"/>
              <a:t>    Gender VARCHAR(10),</a:t>
            </a:r>
          </a:p>
          <a:p>
            <a:pPr marL="0" indent="0">
              <a:buNone/>
            </a:pPr>
            <a:r>
              <a:rPr lang="en-GB" dirty="0"/>
              <a:t>    Phone VARCHAR(15),</a:t>
            </a:r>
          </a:p>
          <a:p>
            <a:pPr marL="0" indent="0">
              <a:buNone/>
            </a:pPr>
            <a:r>
              <a:rPr lang="en-GB" dirty="0"/>
              <a:t>    City VARCHAR(255),</a:t>
            </a:r>
          </a:p>
          <a:p>
            <a:pPr marL="0" indent="0">
              <a:buNone/>
            </a:pPr>
            <a:r>
              <a:rPr lang="en-GB" dirty="0"/>
              <a:t>    CONSTRAINT </a:t>
            </a:r>
            <a:r>
              <a:rPr lang="en-GB" dirty="0" err="1"/>
              <a:t>super_key</a:t>
            </a:r>
            <a:r>
              <a:rPr lang="en-GB" dirty="0"/>
              <a:t> PRIMARY KEY (id, Name, Phone)</a:t>
            </a:r>
          </a:p>
          <a:p>
            <a:pPr marL="0" indent="0">
              <a:buNone/>
            </a:pP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37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4E2F-2F2B-D64C-2D0D-1EB54A8B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337352"/>
            <a:ext cx="11271380" cy="4788239"/>
          </a:xfrm>
        </p:spPr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contain a lot of commands.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different commands and result generated by them. Its divided into four components.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2176-F1E0-1EFA-5CBC-73D72C1B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15467-0477-74B9-37EF-9F27946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92F97-ABDC-DBD6-99E1-A3B2DB67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6" y="136525"/>
            <a:ext cx="9232037" cy="813386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Commands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BED1B-2544-4B35-D2EA-D7512ED77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7" y="2693433"/>
            <a:ext cx="11149249" cy="1570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734A5-3D5E-ED07-FBC4-91BD880E6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56" y="4469901"/>
            <a:ext cx="2961874" cy="16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(Foreign key)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8" y="1825625"/>
          <a:ext cx="5347998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30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205848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904387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2163433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Islamic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/>
        </p:nvGraphicFramePr>
        <p:xfrm>
          <a:off x="7539133" y="1825623"/>
          <a:ext cx="3564296" cy="2307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148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782148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725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4163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744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8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553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96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(Foreign key)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14703"/>
              </p:ext>
            </p:extLst>
          </p:nvPr>
        </p:nvGraphicFramePr>
        <p:xfrm>
          <a:off x="838199" y="1825625"/>
          <a:ext cx="4806822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16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083825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1068540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91214"/>
              </p:ext>
            </p:extLst>
          </p:nvPr>
        </p:nvGraphicFramePr>
        <p:xfrm>
          <a:off x="7539133" y="1825623"/>
          <a:ext cx="3564296" cy="2307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148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782148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725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4163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744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8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553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A7846-D192-4E17-EA3F-39A186B9D0DB}"/>
              </a:ext>
            </a:extLst>
          </p:cNvPr>
          <p:cNvSpPr txBox="1"/>
          <p:nvPr/>
        </p:nvSpPr>
        <p:spPr>
          <a:xfrm>
            <a:off x="7980784" y="5131837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DEEB1-0FFC-98C7-1DBD-DAEDA35A649A}"/>
              </a:ext>
            </a:extLst>
          </p:cNvPr>
          <p:cNvCxnSpPr>
            <a:cxnSpLocks/>
          </p:cNvCxnSpPr>
          <p:nvPr/>
        </p:nvCxnSpPr>
        <p:spPr>
          <a:xfrm>
            <a:off x="8275230" y="3788229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6F250-31D1-BF4F-AAF6-DBBAE0CF03FD}"/>
              </a:ext>
            </a:extLst>
          </p:cNvPr>
          <p:cNvSpPr txBox="1"/>
          <p:nvPr/>
        </p:nvSpPr>
        <p:spPr>
          <a:xfrm>
            <a:off x="3943736" y="5508176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3A63E-38AF-756D-FC37-5B57D339C206}"/>
              </a:ext>
            </a:extLst>
          </p:cNvPr>
          <p:cNvCxnSpPr>
            <a:cxnSpLocks/>
          </p:cNvCxnSpPr>
          <p:nvPr/>
        </p:nvCxnSpPr>
        <p:spPr>
          <a:xfrm>
            <a:off x="4238182" y="4164568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609985-5C12-E046-DA79-272872BADFFB}"/>
              </a:ext>
            </a:extLst>
          </p:cNvPr>
          <p:cNvSpPr txBox="1"/>
          <p:nvPr/>
        </p:nvSpPr>
        <p:spPr>
          <a:xfrm>
            <a:off x="762013" y="5433529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456A1-A921-BAF8-9411-8C1B58156B3C}"/>
              </a:ext>
            </a:extLst>
          </p:cNvPr>
          <p:cNvCxnSpPr>
            <a:cxnSpLocks/>
          </p:cNvCxnSpPr>
          <p:nvPr/>
        </p:nvCxnSpPr>
        <p:spPr>
          <a:xfrm>
            <a:off x="1056459" y="4089921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9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(Foreign key - syntax)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Create table </a:t>
            </a:r>
            <a:r>
              <a:rPr lang="en-GB" dirty="0" err="1"/>
              <a:t>tablename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column1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column2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GB" dirty="0"/>
              <a:t>column3</a:t>
            </a:r>
            <a:r>
              <a:rPr lang="en-US" dirty="0"/>
              <a:t>   datatype (size) constraint,</a:t>
            </a:r>
          </a:p>
          <a:p>
            <a:pPr marL="0" indent="0">
              <a:buNone/>
            </a:pPr>
            <a:r>
              <a:rPr lang="en-US" dirty="0"/>
              <a:t>Primary key (id)</a:t>
            </a:r>
          </a:p>
          <a:p>
            <a:pPr marL="0" indent="0">
              <a:buNone/>
            </a:pPr>
            <a:r>
              <a:rPr lang="en-US" dirty="0"/>
              <a:t>Foreign key (university) references (</a:t>
            </a:r>
            <a:r>
              <a:rPr lang="en-US" dirty="0" err="1"/>
              <a:t>uid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Constraint (Foreign key Query for new table)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490"/>
            <a:ext cx="10515600" cy="5107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Create table </a:t>
            </a:r>
            <a:r>
              <a:rPr lang="en-GB" sz="1400" dirty="0" err="1"/>
              <a:t>univers</a:t>
            </a:r>
            <a:r>
              <a:rPr lang="en-GB" sz="1400" dirty="0"/>
              <a:t>(</a:t>
            </a:r>
          </a:p>
          <a:p>
            <a:pPr marL="0" indent="0">
              <a:buNone/>
            </a:pPr>
            <a:r>
              <a:rPr lang="en-GB" sz="1400" dirty="0" err="1"/>
              <a:t>UId</a:t>
            </a:r>
            <a:r>
              <a:rPr lang="en-GB" sz="1400" dirty="0"/>
              <a:t> int Not Null  </a:t>
            </a:r>
            <a:r>
              <a:rPr lang="en-GB" sz="1400" dirty="0" err="1"/>
              <a:t>Auto_increment</a:t>
            </a:r>
            <a:r>
              <a:rPr lang="en-GB" sz="1400" dirty="0"/>
              <a:t>,</a:t>
            </a:r>
          </a:p>
          <a:p>
            <a:pPr marL="0" indent="0">
              <a:buNone/>
            </a:pPr>
            <a:r>
              <a:rPr lang="en-GB" sz="1400" dirty="0" err="1"/>
              <a:t>UName</a:t>
            </a:r>
            <a:r>
              <a:rPr lang="en-GB" sz="1400" dirty="0"/>
              <a:t> varchar(255) Not Null,</a:t>
            </a:r>
          </a:p>
          <a:p>
            <a:pPr marL="0" indent="0">
              <a:buNone/>
            </a:pPr>
            <a:r>
              <a:rPr lang="en-GB" sz="1400" dirty="0"/>
              <a:t>Primary Key(</a:t>
            </a:r>
            <a:r>
              <a:rPr lang="en-GB" sz="1400" dirty="0" err="1"/>
              <a:t>UId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r>
              <a:rPr lang="en-GB" sz="1400" dirty="0"/>
              <a:t>);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Create table student (</a:t>
            </a:r>
          </a:p>
          <a:p>
            <a:pPr marL="0" indent="0">
              <a:buNone/>
            </a:pPr>
            <a:r>
              <a:rPr lang="en-GB" sz="1400" dirty="0"/>
              <a:t>Id int Not Null  </a:t>
            </a:r>
            <a:r>
              <a:rPr lang="en-GB" sz="1400" dirty="0" err="1"/>
              <a:t>Auto_increment</a:t>
            </a:r>
            <a:r>
              <a:rPr lang="en-GB" sz="1400" dirty="0"/>
              <a:t>,</a:t>
            </a:r>
          </a:p>
          <a:p>
            <a:pPr marL="0" indent="0">
              <a:buNone/>
            </a:pPr>
            <a:r>
              <a:rPr lang="en-GB" sz="1400" dirty="0"/>
              <a:t>Name varchar(255) Not Null,</a:t>
            </a:r>
          </a:p>
          <a:p>
            <a:pPr marL="0" indent="0">
              <a:buNone/>
            </a:pPr>
            <a:r>
              <a:rPr lang="en-GB" sz="1400" dirty="0"/>
              <a:t>Age int  Not Null check(age&gt;=18),</a:t>
            </a:r>
          </a:p>
          <a:p>
            <a:pPr marL="0" indent="0">
              <a:buNone/>
            </a:pPr>
            <a:r>
              <a:rPr lang="en-GB" sz="1400" dirty="0"/>
              <a:t>Gender varchar(50) Not Null,</a:t>
            </a:r>
          </a:p>
          <a:p>
            <a:pPr marL="0" indent="0">
              <a:buNone/>
            </a:pPr>
            <a:r>
              <a:rPr lang="en-GB" sz="1400" dirty="0"/>
              <a:t>Phone int Not Null  UNIQUE,</a:t>
            </a:r>
          </a:p>
          <a:p>
            <a:pPr marL="0" indent="0">
              <a:buNone/>
            </a:pPr>
            <a:r>
              <a:rPr lang="en-GB" sz="1400" dirty="0" err="1"/>
              <a:t>UName</a:t>
            </a:r>
            <a:r>
              <a:rPr lang="en-GB" sz="1400" dirty="0"/>
              <a:t> int Not Null,</a:t>
            </a:r>
          </a:p>
          <a:p>
            <a:pPr marL="0" indent="0">
              <a:buNone/>
            </a:pPr>
            <a:r>
              <a:rPr lang="en-GB" sz="1400" dirty="0"/>
              <a:t>Primary Key(id),</a:t>
            </a:r>
          </a:p>
          <a:p>
            <a:pPr marL="0" indent="0">
              <a:buNone/>
            </a:pPr>
            <a:r>
              <a:rPr lang="en-GB" sz="1400" dirty="0"/>
              <a:t>Foreign key (</a:t>
            </a:r>
            <a:r>
              <a:rPr lang="en-GB" sz="1400" dirty="0" err="1"/>
              <a:t>UName</a:t>
            </a:r>
            <a:r>
              <a:rPr lang="en-GB" sz="1400" dirty="0"/>
              <a:t>) references </a:t>
            </a:r>
            <a:r>
              <a:rPr lang="en-GB" sz="1400" dirty="0" err="1"/>
              <a:t>sectionb.univers</a:t>
            </a:r>
            <a:r>
              <a:rPr lang="en-GB" sz="1400" dirty="0"/>
              <a:t>(</a:t>
            </a:r>
            <a:r>
              <a:rPr lang="en-GB" sz="1400" dirty="0" err="1"/>
              <a:t>UId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r>
              <a:rPr lang="en-GB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241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Data Type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CCEA7-7C99-A1CF-F5C6-021F8E90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Int, BINT &amp; SMALLINT </a:t>
            </a:r>
          </a:p>
          <a:p>
            <a:pPr marL="0" indent="0">
              <a:buNone/>
            </a:pPr>
            <a:r>
              <a:rPr lang="en-GB" dirty="0"/>
              <a:t>Date, Time &amp; </a:t>
            </a:r>
            <a:r>
              <a:rPr lang="en-GB" dirty="0" err="1"/>
              <a:t>DateTime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Float</a:t>
            </a:r>
          </a:p>
          <a:p>
            <a:pPr marL="0" indent="0">
              <a:buNone/>
            </a:pPr>
            <a:r>
              <a:rPr lang="en-GB" dirty="0"/>
              <a:t>Varchar or char</a:t>
            </a:r>
          </a:p>
          <a:p>
            <a:pPr marL="0" indent="0">
              <a:buNone/>
            </a:pPr>
            <a:r>
              <a:rPr lang="en-GB" dirty="0"/>
              <a:t>update sectionb.student4 Set Age = 44 where Id = 7;</a:t>
            </a:r>
          </a:p>
        </p:txBody>
      </p:sp>
    </p:spTree>
    <p:extLst>
      <p:ext uri="{BB962C8B-B14F-4D97-AF65-F5344CB8AC3E}">
        <p14:creationId xmlns:p14="http://schemas.microsoft.com/office/powerpoint/2010/main" val="120903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DQL(Data Query Language)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4FA87-5F64-BA45-86B4-3560629C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220708"/>
            <a:ext cx="9563099" cy="47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DQL(Data Query Language)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B69E2F-012C-9525-D9FB-81B418DB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AS:</a:t>
            </a:r>
          </a:p>
          <a:p>
            <a:pPr marL="0" indent="0">
              <a:buNone/>
            </a:pPr>
            <a:r>
              <a:rPr lang="en-GB" dirty="0"/>
              <a:t>SELECT Name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dirty="0" err="1"/>
              <a:t>Student_Name</a:t>
            </a:r>
            <a:r>
              <a:rPr lang="en-GB" dirty="0"/>
              <a:t>, Phone FROM sectionb.student4 WHERE NOT Age = 44;</a:t>
            </a:r>
          </a:p>
          <a:p>
            <a:pPr marL="0" indent="0">
              <a:buNone/>
            </a:pPr>
            <a:r>
              <a:rPr lang="en-GB" b="1" dirty="0"/>
              <a:t>Other queries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/>
              <a:t>column_name</a:t>
            </a:r>
            <a:r>
              <a:rPr lang="en-GB" dirty="0"/>
              <a:t>, </a:t>
            </a:r>
            <a:r>
              <a:rPr lang="en-GB" dirty="0" err="1"/>
              <a:t>column_name</a:t>
            </a:r>
            <a:r>
              <a:rPr lang="en-GB" dirty="0"/>
              <a:t>  from table</a:t>
            </a:r>
          </a:p>
          <a:p>
            <a:pPr marL="0" indent="0">
              <a:buNone/>
            </a:pPr>
            <a:r>
              <a:rPr lang="en-GB" dirty="0"/>
              <a:t>Select * from table where </a:t>
            </a:r>
            <a:r>
              <a:rPr lang="en-GB" dirty="0" err="1"/>
              <a:t>column_name</a:t>
            </a:r>
            <a:r>
              <a:rPr lang="en-GB" dirty="0"/>
              <a:t> = value;</a:t>
            </a:r>
          </a:p>
          <a:p>
            <a:pPr marL="0" indent="0">
              <a:buNone/>
            </a:pPr>
            <a:r>
              <a:rPr lang="en-GB" dirty="0"/>
              <a:t>Select </a:t>
            </a:r>
            <a:r>
              <a:rPr lang="en-GB" dirty="0" err="1"/>
              <a:t>column_name</a:t>
            </a:r>
            <a:r>
              <a:rPr lang="en-GB" dirty="0"/>
              <a:t>, </a:t>
            </a:r>
            <a:r>
              <a:rPr lang="en-GB" dirty="0" err="1"/>
              <a:t>column_name</a:t>
            </a:r>
            <a:r>
              <a:rPr lang="en-GB" dirty="0"/>
              <a:t>  from table where </a:t>
            </a:r>
            <a:r>
              <a:rPr lang="en-GB" dirty="0" err="1"/>
              <a:t>column_name</a:t>
            </a:r>
            <a:r>
              <a:rPr lang="en-GB" dirty="0"/>
              <a:t> = value;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43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DQL(Data Query Language)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B69E2F-012C-9525-D9FB-81B418DB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/>
              <a:t>OR </a:t>
            </a:r>
          </a:p>
          <a:p>
            <a:pPr marL="0" indent="0">
              <a:buNone/>
            </a:pPr>
            <a:r>
              <a:rPr lang="en-GB" dirty="0"/>
              <a:t>NOT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SELECT Name, Phone FROM student4 WHERE Age &lt;= 44 OR Gender = 'Male’;</a:t>
            </a:r>
          </a:p>
          <a:p>
            <a:pPr marL="0" indent="0">
              <a:buNone/>
            </a:pPr>
            <a:r>
              <a:rPr lang="en-GB" dirty="0"/>
              <a:t>SELECT Name, Phone FROM sectionb.student4 WHERE NOT Age = 44;</a:t>
            </a:r>
          </a:p>
        </p:txBody>
      </p:sp>
    </p:spTree>
    <p:extLst>
      <p:ext uri="{BB962C8B-B14F-4D97-AF65-F5344CB8AC3E}">
        <p14:creationId xmlns:p14="http://schemas.microsoft.com/office/powerpoint/2010/main" val="1469650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DML(Data Manipulation Language)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B69E2F-012C-9525-D9FB-81B418DB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Update table Set </a:t>
            </a:r>
            <a:r>
              <a:rPr lang="en-GB" dirty="0" err="1"/>
              <a:t>column_name</a:t>
            </a:r>
            <a:r>
              <a:rPr lang="en-GB" dirty="0"/>
              <a:t> = value where </a:t>
            </a:r>
            <a:r>
              <a:rPr lang="en-GB" dirty="0" err="1"/>
              <a:t>column_name</a:t>
            </a:r>
            <a:r>
              <a:rPr lang="en-GB" dirty="0"/>
              <a:t> = value</a:t>
            </a:r>
          </a:p>
          <a:p>
            <a:pPr marL="0" indent="0">
              <a:buNone/>
            </a:pPr>
            <a:r>
              <a:rPr lang="en-GB" dirty="0"/>
              <a:t>update sectionb.student4 Set Age = 44 where Id = 7;</a:t>
            </a:r>
          </a:p>
        </p:txBody>
      </p:sp>
    </p:spTree>
    <p:extLst>
      <p:ext uri="{BB962C8B-B14F-4D97-AF65-F5344CB8AC3E}">
        <p14:creationId xmlns:p14="http://schemas.microsoft.com/office/powerpoint/2010/main" val="2858898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39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NewRomanPS-BoldMT"/>
              </a:rPr>
              <a:t>DML(Data Manipulation Language)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1B69E2F-012C-9525-D9FB-81B418DB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458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Delete * from table</a:t>
            </a:r>
          </a:p>
          <a:p>
            <a:pPr marL="0" indent="0">
              <a:buNone/>
            </a:pPr>
            <a:r>
              <a:rPr lang="en-GB" dirty="0"/>
              <a:t>Delete from table where </a:t>
            </a:r>
            <a:r>
              <a:rPr lang="en-GB" dirty="0" err="1"/>
              <a:t>column_name</a:t>
            </a:r>
            <a:r>
              <a:rPr lang="en-GB" dirty="0"/>
              <a:t> = value</a:t>
            </a:r>
          </a:p>
          <a:p>
            <a:pPr marL="0" indent="0">
              <a:buNone/>
            </a:pPr>
            <a:r>
              <a:rPr lang="en-GB" dirty="0"/>
              <a:t>Delete from student where Id = 7;</a:t>
            </a:r>
          </a:p>
        </p:txBody>
      </p:sp>
    </p:spTree>
    <p:extLst>
      <p:ext uri="{BB962C8B-B14F-4D97-AF65-F5344CB8AC3E}">
        <p14:creationId xmlns:p14="http://schemas.microsoft.com/office/powerpoint/2010/main" val="391310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B586-4E91-4F65-8A83-A05E307B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72B6-F149-53BC-E86F-724F2CC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48DD4-8C23-1918-8956-F77B36F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136525"/>
            <a:ext cx="10515600" cy="812800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>
                <a:solidFill>
                  <a:srgbClr val="AE8D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Language(DDL)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3C94A-DE15-578C-A8C7-3E167A94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869" y="1638105"/>
            <a:ext cx="2730261" cy="33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B586-4E91-4F65-8A83-A05E307B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72B6-F149-53BC-E86F-724F2CC4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48DD4-8C23-1918-8956-F77B36F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136525"/>
            <a:ext cx="10515600" cy="812800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>
                <a:solidFill>
                  <a:srgbClr val="AE8D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in DDL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8475-0612-A7C6-9532-B5AC31E37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4" y="1216576"/>
            <a:ext cx="1019651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D93FC7"/>
                </a:solidFill>
                <a:latin typeface="TimesNewRomanPS-BoldMT"/>
              </a:rPr>
              <a:t>DDL - Create Database</a:t>
            </a:r>
            <a:endParaRPr lang="en-US" sz="3600" b="1" dirty="0">
              <a:solidFill>
                <a:srgbClr val="D93F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                           </a:t>
            </a:r>
            <a:r>
              <a:rPr lang="en-US" sz="2400" b="1" dirty="0" err="1"/>
              <a:t>dbname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  Keywords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	CREATE DATABASE </a:t>
            </a:r>
            <a:r>
              <a:rPr lang="en-US" sz="2400" dirty="0" err="1"/>
              <a:t>dblab</a:t>
            </a:r>
            <a:r>
              <a:rPr lang="en-US" sz="2400" dirty="0"/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5E272-9BA5-A029-B444-ED384C00F451}"/>
              </a:ext>
            </a:extLst>
          </p:cNvPr>
          <p:cNvSpPr/>
          <p:nvPr/>
        </p:nvSpPr>
        <p:spPr>
          <a:xfrm>
            <a:off x="1379376" y="1651518"/>
            <a:ext cx="2202024" cy="509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CREATE 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07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D93FC7"/>
                </a:solidFill>
                <a:latin typeface="TimesNewRomanPS-BoldMT"/>
              </a:rPr>
              <a:t>DDL - Create Table</a:t>
            </a:r>
            <a:endParaRPr lang="en-US" sz="3600" b="1" dirty="0">
              <a:solidFill>
                <a:srgbClr val="D93F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(column-1 Datatype(length), column-2 Datatype(length), column-3 Datatype(length)) 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table dblab.info(id int, name varchar(255), phone varchar(255), email varchar(255),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varchar(255),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875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NewRomanPS-BoldMT"/>
              </a:rPr>
              <a:t>DML- Insert data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table(column1, column2, column3……… ) values(data1, data2, data3………);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dblab.detail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name, phone, city,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values('3', 'Ahmed', '123456', 'Islamabad', 'pak@myu.edu.pk',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myulogo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('C:\\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\\MySQL\\MySQL Server 8.0\\Uploads\\logo.png’));</a:t>
            </a:r>
          </a:p>
        </p:txBody>
      </p:sp>
    </p:spTree>
    <p:extLst>
      <p:ext uri="{BB962C8B-B14F-4D97-AF65-F5344CB8AC3E}">
        <p14:creationId xmlns:p14="http://schemas.microsoft.com/office/powerpoint/2010/main" val="5015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DQL- Select data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show columns in dblab.info;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95555"/>
      </p:ext>
    </p:extLst>
  </p:cSld>
  <p:clrMapOvr>
    <a:masterClrMapping/>
  </p:clrMapOvr>
</p:sld>
</file>

<file path=ppt/theme/theme1.xml><?xml version="1.0" encoding="utf-8"?>
<a:theme xmlns:a="http://schemas.openxmlformats.org/drawingml/2006/main" name="M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" id="{D8AEF9B8-1346-4983-A1E1-7A54E164E372}" vid="{8E465C2B-C927-41C0-9180-F1BB379C22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</Template>
  <TotalTime>3899</TotalTime>
  <Words>2022</Words>
  <Application>Microsoft Office PowerPoint</Application>
  <PresentationFormat>Widescreen</PresentationFormat>
  <Paragraphs>478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Söhne Mono</vt:lpstr>
      <vt:lpstr>Times New Roman</vt:lpstr>
      <vt:lpstr>TimesNewRomanPS-BoldMT</vt:lpstr>
      <vt:lpstr>MYU</vt:lpstr>
      <vt:lpstr>Database System (CS-103)</vt:lpstr>
      <vt:lpstr>DBMS &amp; SQL</vt:lpstr>
      <vt:lpstr>SQL Commands</vt:lpstr>
      <vt:lpstr>Data Definition Language(DDL) </vt:lpstr>
      <vt:lpstr>Commands in DDL</vt:lpstr>
      <vt:lpstr>DDL - Create Database</vt:lpstr>
      <vt:lpstr>DDL - Create Table</vt:lpstr>
      <vt:lpstr>DML- Insert data</vt:lpstr>
      <vt:lpstr>DQL- Select data</vt:lpstr>
      <vt:lpstr>DDL- Alter(add new column)</vt:lpstr>
      <vt:lpstr>DDL- Alter(add column after specific column)</vt:lpstr>
      <vt:lpstr>DDL- Alter(change column name)</vt:lpstr>
      <vt:lpstr>DDL- Alter(change column size)</vt:lpstr>
      <vt:lpstr>DDL- Alter(remove column)</vt:lpstr>
      <vt:lpstr>DDL- Rename(change table name)</vt:lpstr>
      <vt:lpstr>DDL- Truncate(remove table record)</vt:lpstr>
      <vt:lpstr>Query</vt:lpstr>
      <vt:lpstr>Constraint</vt:lpstr>
      <vt:lpstr>Constraint</vt:lpstr>
      <vt:lpstr>Constraint</vt:lpstr>
      <vt:lpstr>Constraint</vt:lpstr>
      <vt:lpstr>Constraint (syntax)</vt:lpstr>
      <vt:lpstr>Constraint (Query)</vt:lpstr>
      <vt:lpstr>Constraint (Primary key - syntax)</vt:lpstr>
      <vt:lpstr>Constraint (Primary key Query for new table)</vt:lpstr>
      <vt:lpstr>Constraint (Primary key syntax for existing table)</vt:lpstr>
      <vt:lpstr>Constraint (Primary key Query for existing table)</vt:lpstr>
      <vt:lpstr>Constraint (Super key - syntax)</vt:lpstr>
      <vt:lpstr>Constraint (Super key Query for new table)</vt:lpstr>
      <vt:lpstr>Constraint (Foreign key)</vt:lpstr>
      <vt:lpstr>Constraint (Foreign key)</vt:lpstr>
      <vt:lpstr>Constraint (Foreign key - syntax)</vt:lpstr>
      <vt:lpstr>Constraint (Foreign key Query for new table)</vt:lpstr>
      <vt:lpstr>Data Type</vt:lpstr>
      <vt:lpstr>DQL(Data Query Language)</vt:lpstr>
      <vt:lpstr>DQL(Data Query Language)</vt:lpstr>
      <vt:lpstr>DQL(Data Query Language)</vt:lpstr>
      <vt:lpstr>DML(Data Manipulation Language)</vt:lpstr>
      <vt:lpstr>DML(Data Manipulation Language)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and Analytic Geometry  (MT 101)</dc:title>
  <dc:creator>Hamza Javed</dc:creator>
  <cp:lastModifiedBy>Hamza Javed</cp:lastModifiedBy>
  <cp:revision>94</cp:revision>
  <dcterms:created xsi:type="dcterms:W3CDTF">2023-03-30T05:29:59Z</dcterms:created>
  <dcterms:modified xsi:type="dcterms:W3CDTF">2024-04-16T07:33:56Z</dcterms:modified>
</cp:coreProperties>
</file>