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456" r:id="rId3"/>
    <p:sldId id="459" r:id="rId4"/>
    <p:sldId id="468" r:id="rId5"/>
    <p:sldId id="426" r:id="rId6"/>
    <p:sldId id="461" r:id="rId7"/>
    <p:sldId id="474" r:id="rId8"/>
    <p:sldId id="475" r:id="rId9"/>
    <p:sldId id="476" r:id="rId10"/>
    <p:sldId id="477" r:id="rId11"/>
    <p:sldId id="478" r:id="rId12"/>
    <p:sldId id="462" r:id="rId13"/>
    <p:sldId id="463" r:id="rId14"/>
    <p:sldId id="479" r:id="rId15"/>
    <p:sldId id="470" r:id="rId16"/>
    <p:sldId id="464" r:id="rId17"/>
    <p:sldId id="465" r:id="rId18"/>
    <p:sldId id="466" r:id="rId19"/>
    <p:sldId id="467" r:id="rId20"/>
    <p:sldId id="457" r:id="rId21"/>
    <p:sldId id="458" r:id="rId22"/>
    <p:sldId id="452" r:id="rId23"/>
    <p:sldId id="471" r:id="rId24"/>
    <p:sldId id="472" r:id="rId25"/>
    <p:sldId id="481" r:id="rId26"/>
    <p:sldId id="484" r:id="rId27"/>
    <p:sldId id="483" r:id="rId28"/>
    <p:sldId id="491" r:id="rId29"/>
    <p:sldId id="488" r:id="rId30"/>
    <p:sldId id="489" r:id="rId31"/>
    <p:sldId id="490" r:id="rId32"/>
    <p:sldId id="485" r:id="rId33"/>
    <p:sldId id="492" r:id="rId34"/>
    <p:sldId id="486" r:id="rId35"/>
    <p:sldId id="493" r:id="rId36"/>
    <p:sldId id="494" r:id="rId37"/>
    <p:sldId id="4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D12"/>
    <a:srgbClr val="D93FC7"/>
    <a:srgbClr val="6432E2"/>
    <a:srgbClr val="583898"/>
    <a:srgbClr val="4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0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CAC1-C6D7-4E2F-8CF4-ED8C0C2AA76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CA1C-C2A9-46FB-B434-20216F28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dblab.info(id int, name varchar(255), phone varchar(255), email varchar(255),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varchar(255),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round(64.345);</a:t>
            </a:r>
          </a:p>
          <a:p>
            <a:endParaRPr lang="en-GB" dirty="0"/>
          </a:p>
          <a:p>
            <a:r>
              <a:rPr lang="en-GB" dirty="0"/>
              <a:t>Select id, name, age from table order by Rand()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 </a:t>
            </a:r>
            <a:r>
              <a:rPr lang="en-GB" dirty="0" err="1"/>
              <a:t>sectionc.employee</a:t>
            </a:r>
            <a:r>
              <a:rPr lang="en-GB" dirty="0"/>
              <a:t> Set age = 19 where id = 2;</a:t>
            </a:r>
          </a:p>
          <a:p>
            <a:endParaRPr lang="en-GB" dirty="0"/>
          </a:p>
          <a:p>
            <a:r>
              <a:rPr lang="en-GB" dirty="0"/>
              <a:t>SET SQL_SAFE_UPDATES=0;</a:t>
            </a:r>
          </a:p>
          <a:p>
            <a:endParaRPr lang="en-GB" dirty="0"/>
          </a:p>
          <a:p>
            <a:r>
              <a:rPr lang="en-GB" dirty="0"/>
              <a:t>12:29:29	update </a:t>
            </a:r>
            <a:r>
              <a:rPr lang="en-GB" dirty="0" err="1"/>
              <a:t>sectionc.employee</a:t>
            </a:r>
            <a:r>
              <a:rPr lang="en-GB" dirty="0"/>
              <a:t> Set age = 30 where id = 2	Error Code: 1175. You are using safe update mode and you tried to update a table without a WHERE that uses a KEY column.  To disable safe mode, toggle the option in Preferences -&gt; SQL Editor and reconnect.	0.000 sec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16B-EA6B-5599-3837-C4F79F4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1612-3866-A860-E57E-1190E6E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954" y="24973"/>
            <a:ext cx="9144000" cy="898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0A30-FA29-0ED7-3688-2FBCFC8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828-BA5D-45F7-8473-6AF1A181B1A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3A5C-CC30-5E47-CA8C-44EE231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964-C8C9-9A97-37C0-38A105A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4B-B98A-98CB-9EB3-D69ADD5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3C1C-2174-76AC-CE18-552BAB11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2B2C-2096-F800-700E-9EF5D34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EAF-85A2-4030-B66C-2C329E04456C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F99F-1365-A677-F122-7FE03A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8A6-BC8D-B825-B65D-B487D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9C73-3854-C44C-74CD-122C0DE2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0E1-05B7-03BE-9121-957F05C9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FC9-2777-0240-24F6-F0A7E7A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6FA9-96B4-4E4E-BD41-36332D5E977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EE31-D3D6-B46C-A8FA-E4D3D55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ED4-C600-72A7-BB2B-75FC76B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119-C711-3F53-C8A7-7E3C640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93-36D9-6C04-F737-7831B48C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0D5-D1B6-CA0B-7119-93DBC25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DD3-434D-5EB0-2BB9-ABA1926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9929-785F-CBC0-C927-3A13747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9F0-D1FD-F156-5241-24502386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00A5-0BE8-0719-C98B-0369A61D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D981-7B5D-142A-D68C-9A33A76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6B-138A-4486-B86B-62954346037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156-A919-F39A-90EF-167FF2E3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47A-B8C5-BF77-4300-54213E6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EA3B-A9B1-AC01-BA29-85F68E9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472-D713-917A-9048-FD0C67AA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D9E3-C949-5B14-6164-D9562B3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8A56-E8DE-84D2-405C-249506AB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54E-151E-46BD-947D-ADDF2610E525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9A8A-19E0-5DF8-1A57-1C39D29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C5D-0B1D-AC1E-75A8-437D51B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C94-8761-7A76-1693-099C5C1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93-FCA5-5E2B-FEAB-9C2FC19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CD4-17EF-423B-1AEB-5ED0F8B2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113-0ECA-07D1-C5CC-58E3383E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4C5C-0713-4CD8-B62A-C3571DA4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6D19-1F6D-B568-EEE4-8DA41F1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1615-F8A2-423F-8F8C-DAA9AC96EE1F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69A1-0B43-2546-ECE8-47B9B0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395D9-13C8-7042-AFFE-4B9A577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12C-B5A6-B886-FF8F-F07B549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D9809-709F-2FB6-861F-E6C4CA2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22EF-FB6A-49FE-8938-6C594728AAFE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79BD-462D-1051-3FA8-C86EDD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1DBD-3D8D-8104-7BBC-DB42B26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6D44-AB45-31AA-08CD-0838515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9E94-74EA-498D-BF40-40C0C4C9E21B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63EC-1ACE-31F2-D0CE-D81505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E51D-30B5-BCBE-77CD-FD181F0E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B6E-80FA-5016-D297-1E9796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88EF-322E-05A0-0885-F3D74C3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D0F-141B-AEBE-F764-DF79BE2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5513-0D7F-F23B-1AAF-13407F9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9CA2-89A3-4B25-A152-224E8BFDE438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C263-3C44-E0C2-797F-7C0BE53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886-AED9-0CAF-4967-5879FF1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FDB-15A8-54A1-789A-148E9E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1A66-A30E-BA20-8A92-A38720F7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6017-1951-C30C-1D6B-2CC9487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E370-D065-7C74-1894-3F99273F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73D2-4D8B-4F0C-8532-555C92417F94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6A94-C494-67AC-4EE0-E1D5E23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6C15-00C0-7F78-BD50-D71E688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DC85-43D0-F503-30C8-30D0DCB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114-4E0A-27C9-0253-C475E45B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A663-BC34-B5F2-3E2F-3FFECAC9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3FBA-1373-4D8A-BF22-A1FCFEEBEDB4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9DF-DBE4-33FB-27B5-A331A28B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3C0-8D84-98C9-14A8-E97F82DE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D869344-B0AA-0F89-F7F4-17487CC0F943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20576" y="0"/>
            <a:ext cx="1048385" cy="1030605"/>
          </a:xfrm>
          <a:prstGeom prst="rect">
            <a:avLst/>
          </a:prstGeom>
          <a:ln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229B7B-5019-D8BA-379F-3C17D1AB1269}"/>
              </a:ext>
            </a:extLst>
          </p:cNvPr>
          <p:cNvCxnSpPr>
            <a:cxnSpLocks/>
          </p:cNvCxnSpPr>
          <p:nvPr/>
        </p:nvCxnSpPr>
        <p:spPr>
          <a:xfrm>
            <a:off x="0" y="1030605"/>
            <a:ext cx="1219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4A6-1732-5533-606A-1A52B6BF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575"/>
            <a:ext cx="9144000" cy="17847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CS-103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C365E-9D6A-9628-A585-18B7E7E8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3969406"/>
            <a:ext cx="9226858" cy="2139596"/>
          </a:xfrm>
        </p:spPr>
        <p:txBody>
          <a:bodyPr>
            <a:normAutofit fontScale="92500" lnSpcReduction="20000"/>
          </a:bodyPr>
          <a:lstStyle/>
          <a:p>
            <a:endParaRPr lang="en-GB" sz="1800" b="0" i="0" dirty="0">
              <a:solidFill>
                <a:srgbClr val="898989"/>
              </a:solidFill>
              <a:effectLst/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Hamza Javed,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Muslim Youth University, Islamabad, Pakistan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557EBC-D640-75BD-73B5-FE22B29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B1F2-5127-40E2-9BC0-40922FE1570B}" type="datetime1">
              <a:rPr lang="en-US" smtClean="0"/>
              <a:t>4/29/2024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709-D7FF-CBB7-A4B3-0723F9E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CC34-E281-DF8B-C479-68E283C4C39A}"/>
              </a:ext>
            </a:extLst>
          </p:cNvPr>
          <p:cNvSpPr txBox="1"/>
          <p:nvPr/>
        </p:nvSpPr>
        <p:spPr>
          <a:xfrm>
            <a:off x="2095680" y="2768315"/>
            <a:ext cx="7634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DML, SQL-SELECT,  Arithmetic Operation, Usage of Operators -IN, BETWEEN, LIKE, AND, OR, NOT, Aggregate Functions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(/)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8D270A-2744-CBA0-D485-03281514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Column2, (Column1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id, name, (age/5)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325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(%)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D9A848-8A2D-80AE-652C-2BDB435F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Column2, (Column1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id, name, (age%5)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194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(Precedence)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(Value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id, name, (16 + Age * 12)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32F03E-0EB3-3886-8507-4B080F3CA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21649"/>
              </p:ext>
            </p:extLst>
          </p:nvPr>
        </p:nvGraphicFramePr>
        <p:xfrm>
          <a:off x="6362701" y="3733758"/>
          <a:ext cx="4579938" cy="96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938">
                  <a:extLst>
                    <a:ext uri="{9D8B030D-6E8A-4147-A177-3AD203B41FA5}">
                      <a16:colId xmlns:a16="http://schemas.microsoft.com/office/drawing/2014/main" val="856482387"/>
                    </a:ext>
                  </a:extLst>
                </a:gridCol>
              </a:tblGrid>
              <a:tr h="962067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+  Age * 12   =&gt; 16 + 44 * 12  = 544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+  Age / 12   =&gt; 16 + 44 / 12  = 19.66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8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87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(Parentheses)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8941D5-ED07-3245-2A3E-CF2AB0EF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(Value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Column1)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id, name, (16 + Age) / 12)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D07AFE-B0C4-2251-D43D-D64280980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66004"/>
              </p:ext>
            </p:extLst>
          </p:nvPr>
        </p:nvGraphicFramePr>
        <p:xfrm>
          <a:off x="5991226" y="3948641"/>
          <a:ext cx="4465638" cy="95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38">
                  <a:extLst>
                    <a:ext uri="{9D8B030D-6E8A-4147-A177-3AD203B41FA5}">
                      <a16:colId xmlns:a16="http://schemas.microsoft.com/office/drawing/2014/main" val="856482387"/>
                    </a:ext>
                  </a:extLst>
                </a:gridCol>
              </a:tblGrid>
              <a:tr h="956734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(16 +  Age) * 12   =&gt; (16 + 44) * 12  = 720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(16 +  Age) / 12   =&gt; (16 + 44) / 12  = 5.0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8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8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Other Arithmetic Operator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16F601D-C1FC-5CD2-56CD-51FCC5952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66644"/>
              </p:ext>
            </p:extLst>
          </p:nvPr>
        </p:nvGraphicFramePr>
        <p:xfrm>
          <a:off x="838200" y="1435100"/>
          <a:ext cx="10515597" cy="3423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25825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116601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77071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9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ABS(-43.25)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58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Floor(2.6)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4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CEIL(1.40)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5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Round(4.51)   OR   Round(4.49)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OR  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SQRT(number)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SQRT(64)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5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POW(base, exp)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POW(2,3)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6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Sign(number)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Sign(25), sign(0), sign(-25)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1,0,-1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55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Rand() * 5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value between 1-5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1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2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NewRomanPS-BoldMT"/>
              </a:rPr>
              <a:t>Select – Where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column =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dblab.info where id = 40;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885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NewRomanPS-BoldMT"/>
              </a:rPr>
              <a:t>Select – Change Column Name (AS)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Phone FROM table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Phone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 Age = 44;</a:t>
            </a:r>
          </a:p>
        </p:txBody>
      </p:sp>
    </p:spTree>
    <p:extLst>
      <p:ext uri="{BB962C8B-B14F-4D97-AF65-F5344CB8AC3E}">
        <p14:creationId xmlns:p14="http://schemas.microsoft.com/office/powerpoint/2010/main" val="304580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NewRomanPS-BoldMT"/>
              </a:rPr>
              <a:t>Select – Column Concatenation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(column1, column2)  AS "Student" FROM student;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(id,” ”,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AS "Student" FROM student;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NewRomanPS-BoldMT"/>
              </a:rPr>
              <a:t>Select – Literal Character String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(column1, " string ", column2)  AS "Student"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" is a ",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AS "Student" FROM student;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220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NewRomanPS-BoldMT"/>
              </a:rPr>
              <a:t>Select – Duplicate / Non-Duplicate Data 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DISTINCT Column1, Column2, Column3 FROM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DISTINCT id,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phone FROM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sectionb.detail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478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NewRomanPS-BoldMT"/>
              </a:rPr>
              <a:t>DML- Insert Data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table(column1, column2, column3……… ) values(data1, data2, data3………);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name, phone, city, email) values('3', 'Ahmed', '123456', 'Islamabad', 'pak@myu.edu.pk');</a:t>
            </a:r>
          </a:p>
        </p:txBody>
      </p:sp>
    </p:spTree>
    <p:extLst>
      <p:ext uri="{BB962C8B-B14F-4D97-AF65-F5344CB8AC3E}">
        <p14:creationId xmlns:p14="http://schemas.microsoft.com/office/powerpoint/2010/main" val="56503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NewRomanPS-BoldMT"/>
              </a:rPr>
              <a:t>DML- Update Data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table Set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 Set Age = 44 where Id = 7;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431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NewRomanPS-BoldMT"/>
              </a:rPr>
              <a:t>DML- Delete Data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student where Id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386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Comparison Operator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4FA87-5F64-BA45-86B4-3560629C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220708"/>
            <a:ext cx="9563099" cy="47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Logical Operator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71C660-1292-B93E-7903-69A046C4C1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63774" y="1717675"/>
            <a:ext cx="1765301" cy="3171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6000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Operator</a:t>
            </a:r>
          </a:p>
          <a:p>
            <a:pPr algn="ctr">
              <a:lnSpc>
                <a:spcPct val="130000"/>
              </a:lnSpc>
              <a:spcBef>
                <a:spcPct val="6000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</a:p>
          <a:p>
            <a:pPr algn="ctr">
              <a:lnSpc>
                <a:spcPct val="130000"/>
              </a:lnSpc>
              <a:spcBef>
                <a:spcPct val="60000"/>
              </a:spcBef>
            </a:pPr>
            <a:b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45B7CD-2944-9C56-8EE1-36C591447FB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29075" y="1717674"/>
            <a:ext cx="6482153" cy="31717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6000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Meaning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Returns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if </a:t>
            </a:r>
            <a:r>
              <a:rPr lang="en-US" altLang="en-US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both 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component conditions are true	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Returns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if </a:t>
            </a:r>
            <a:r>
              <a:rPr lang="en-US" altLang="en-US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either 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component condition is true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endParaRPr lang="en-US" alt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Returns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if the following  condition is false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alt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8773889-2FF1-46CE-C362-72384FC6A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2136775"/>
            <a:ext cx="8228972" cy="102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16BA1C9-DFF2-63B0-903C-F05FE4F9D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3005138"/>
            <a:ext cx="823330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D90ADD9D-30EE-277E-215D-3FD56A575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3835400"/>
            <a:ext cx="825062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Example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ustomers table">
            <a:extLst>
              <a:ext uri="{FF2B5EF4-FFF2-40B4-BE49-F238E27FC236}">
                <a16:creationId xmlns:a16="http://schemas.microsoft.com/office/drawing/2014/main" id="{0A4A8FB4-C846-D991-50C9-7FF2FE7C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667000"/>
            <a:ext cx="105156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A7A57C1-D219-E846-F660-E84BDEFF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56"/>
            <a:ext cx="10515600" cy="11469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table as example and store 10-15 rows of data to perform above comparison operation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4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equal to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name, City As Address from customer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Zip_code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1427;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7707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Not equal to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Gender, Age As Sex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Age != 48;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5A5941-F188-A168-7DD4-32777A22D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31364"/>
              </p:ext>
            </p:extLst>
          </p:nvPr>
        </p:nvGraphicFramePr>
        <p:xfrm>
          <a:off x="838200" y="3895988"/>
          <a:ext cx="5378452" cy="168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13">
                  <a:extLst>
                    <a:ext uri="{9D8B030D-6E8A-4147-A177-3AD203B41FA5}">
                      <a16:colId xmlns:a16="http://schemas.microsoft.com/office/drawing/2014/main" val="242197607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45933812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2836261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1866081457"/>
                    </a:ext>
                  </a:extLst>
                </a:gridCol>
              </a:tblGrid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95203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5547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9062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47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45AF0B-346F-3AD2-1DB2-B5D3508B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88850"/>
              </p:ext>
            </p:extLst>
          </p:nvPr>
        </p:nvGraphicFramePr>
        <p:xfrm>
          <a:off x="6967537" y="4167452"/>
          <a:ext cx="3286125" cy="128058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42144312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76799081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47365858"/>
                    </a:ext>
                  </a:extLst>
                </a:gridCol>
              </a:tblGrid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55005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02196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3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less then &amp; greater then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value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value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 As Sex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Age &lt; 44;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 As Sex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Age &gt; 28;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4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less then equal to &amp; greater then equal to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value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value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 As Sex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Age &lt; =  28;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 As Sex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Age &gt;= 44;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5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AND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column1, column2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 AND column =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Name, Phone FROM student4 WHERE Age &lt;= 44 AND Gender = ‘Male’;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615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NewRomanPS-BoldMT"/>
              </a:rPr>
              <a:t>DML- Insert Images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7A4807-A0A7-0AAC-C23A-AB4B0655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table(column1, column2, column3……… ) values(data1, data2, data3………);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name, phone, city,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values('3', 'Ahmed', '123456', 'Islamabad', 'pak@myu.edu.pk',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myulogo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('C:\\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\\MySQL\\MySQL Server 8.0\\Uploads\\logo.png’));</a:t>
            </a:r>
          </a:p>
        </p:txBody>
      </p:sp>
    </p:spTree>
    <p:extLst>
      <p:ext uri="{BB962C8B-B14F-4D97-AF65-F5344CB8AC3E}">
        <p14:creationId xmlns:p14="http://schemas.microsoft.com/office/powerpoint/2010/main" val="180853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OR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column1, column2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 OR column =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Phone FROM student4 WHERE Age &lt;= 44 OR Gender = 'Male’;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4005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NOT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column1, column2 from table where NOT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Phone FROM sectionb.student4 WHERE NOT Age = 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372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Between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Select column1, column2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and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 As Sex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between 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A53743-02B3-2428-7443-EEA41D4FC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70099"/>
              </p:ext>
            </p:extLst>
          </p:nvPr>
        </p:nvGraphicFramePr>
        <p:xfrm>
          <a:off x="838200" y="4000763"/>
          <a:ext cx="5378452" cy="210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13">
                  <a:extLst>
                    <a:ext uri="{9D8B030D-6E8A-4147-A177-3AD203B41FA5}">
                      <a16:colId xmlns:a16="http://schemas.microsoft.com/office/drawing/2014/main" val="242197607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45933812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2836261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1866081457"/>
                    </a:ext>
                  </a:extLst>
                </a:gridCol>
              </a:tblGrid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95203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5547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88891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9062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47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616166-9F5B-8A59-E0CD-DCA16CA6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25457"/>
              </p:ext>
            </p:extLst>
          </p:nvPr>
        </p:nvGraphicFramePr>
        <p:xfrm>
          <a:off x="6972300" y="4310327"/>
          <a:ext cx="4381500" cy="128058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42144312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76799081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4736585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3049659"/>
                    </a:ext>
                  </a:extLst>
                </a:gridCol>
              </a:tblGrid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55005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02196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3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9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Not Between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column1, column2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between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 As Sex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Not between 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A53743-02B3-2428-7443-EEA41D4FC59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95988"/>
          <a:ext cx="5378452" cy="210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13">
                  <a:extLst>
                    <a:ext uri="{9D8B030D-6E8A-4147-A177-3AD203B41FA5}">
                      <a16:colId xmlns:a16="http://schemas.microsoft.com/office/drawing/2014/main" val="242197607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45933812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2836261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1866081457"/>
                    </a:ext>
                  </a:extLst>
                </a:gridCol>
              </a:tblGrid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95203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5547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88891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9062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47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616166-9F5B-8A59-E0CD-DCA16CA6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5407"/>
              </p:ext>
            </p:extLst>
          </p:nvPr>
        </p:nvGraphicFramePr>
        <p:xfrm>
          <a:off x="6972300" y="4310327"/>
          <a:ext cx="4381500" cy="128058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42144312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76799081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4736585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3049659"/>
                    </a:ext>
                  </a:extLst>
                </a:gridCol>
              </a:tblGrid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55005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02196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3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0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 – Like and Wild Card Character 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column1, column2 from table where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A%'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* from student where Name like 'U%' 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BF0792-6E9B-492B-C628-9B34C098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74915"/>
              </p:ext>
            </p:extLst>
          </p:nvPr>
        </p:nvGraphicFramePr>
        <p:xfrm>
          <a:off x="838200" y="3895988"/>
          <a:ext cx="5378452" cy="210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13">
                  <a:extLst>
                    <a:ext uri="{9D8B030D-6E8A-4147-A177-3AD203B41FA5}">
                      <a16:colId xmlns:a16="http://schemas.microsoft.com/office/drawing/2014/main" val="242197607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45933812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362836261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1866081457"/>
                    </a:ext>
                  </a:extLst>
                </a:gridCol>
              </a:tblGrid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95203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5547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88891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9062"/>
                  </a:ext>
                </a:extLst>
              </a:tr>
              <a:tr h="4218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47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9C0A28-3308-08A7-4201-8AD1B2225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57299"/>
              </p:ext>
            </p:extLst>
          </p:nvPr>
        </p:nvGraphicFramePr>
        <p:xfrm>
          <a:off x="6972300" y="4310327"/>
          <a:ext cx="4381500" cy="853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42144312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76799081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4736585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3049659"/>
                    </a:ext>
                  </a:extLst>
                </a:gridCol>
              </a:tblGrid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55005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Uzair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306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D7B087-B152-8990-9A85-F0672C8791F3}"/>
              </a:ext>
            </a:extLst>
          </p:cNvPr>
          <p:cNvSpPr txBox="1"/>
          <p:nvPr/>
        </p:nvSpPr>
        <p:spPr>
          <a:xfrm>
            <a:off x="6972300" y="3940995"/>
            <a:ext cx="27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Name like “U%”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6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 – Wild Card Character 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 Card Character: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Percentage %: Represent zero, one or multiple character 	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Underscore _: Represent a single character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37CD51-206D-C2ED-3EE2-6A2B8ECDF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37204"/>
              </p:ext>
            </p:extLst>
          </p:nvPr>
        </p:nvGraphicFramePr>
        <p:xfrm>
          <a:off x="1584325" y="2948516"/>
          <a:ext cx="8128000" cy="2966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16175">
                  <a:extLst>
                    <a:ext uri="{9D8B030D-6E8A-4147-A177-3AD203B41FA5}">
                      <a16:colId xmlns:a16="http://schemas.microsoft.com/office/drawing/2014/main" val="887625753"/>
                    </a:ext>
                  </a:extLst>
                </a:gridCol>
                <a:gridCol w="5711825">
                  <a:extLst>
                    <a:ext uri="{9D8B030D-6E8A-4147-A177-3AD203B41FA5}">
                      <a16:colId xmlns:a16="http://schemas.microsoft.com/office/drawing/2014/main" val="321733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Pattern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6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'a%'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with a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3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'%a'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with a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4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'%am%'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“am” at any position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7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'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a%m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with ‘a’ and end with ‘m’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78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'_a%'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in second position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'__a%'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in third position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12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'__ab'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in second position and b in third position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26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359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 – Not like 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column1, column2 from table where Not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A%'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* from student where Name Not like 'U%' 			</a:t>
            </a:r>
          </a:p>
        </p:txBody>
      </p:sp>
    </p:spTree>
    <p:extLst>
      <p:ext uri="{BB962C8B-B14F-4D97-AF65-F5344CB8AC3E}">
        <p14:creationId xmlns:p14="http://schemas.microsoft.com/office/powerpoint/2010/main" val="149503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Select- IN / Not IN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column1, column2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(Value1, Value2, Value3)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age from table where Age IN (10, 20, 30)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column1, column2 from table where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 (Value1, Value2, Value3)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age from table where Age NOT IN (10, 20, 30)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24D82-55D6-71C3-5064-CD5B7820E187}"/>
              </a:ext>
            </a:extLst>
          </p:cNvPr>
          <p:cNvCxnSpPr/>
          <p:nvPr/>
        </p:nvCxnSpPr>
        <p:spPr>
          <a:xfrm>
            <a:off x="838200" y="3429000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4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AE8D12"/>
                </a:solidFill>
                <a:latin typeface="TimesNewRomanPS-BoldMT"/>
              </a:rPr>
              <a:t>Display Table Structure</a:t>
            </a:r>
            <a:endParaRPr lang="en-US" sz="3600" b="1" dirty="0">
              <a:solidFill>
                <a:srgbClr val="AE8D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Describe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678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DQL- Select data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139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is image describes the various types of arithmetic operators that can be used as sql operators.">
            <a:extLst>
              <a:ext uri="{FF2B5EF4-FFF2-40B4-BE49-F238E27FC236}">
                <a16:creationId xmlns:a16="http://schemas.microsoft.com/office/drawing/2014/main" id="{15E368A9-13E7-7B2C-0989-19EF3B91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58" y="1744662"/>
            <a:ext cx="9401356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9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(+)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5F0FD9-F2A5-117B-B254-3BEC14F7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(Column1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id, name, (age+5)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118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(-)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804AA7-C941-FECF-E813-16278151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(Column1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id, name, (age-5)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077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Select – Arithmetic Operator (*)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EC22EC-86B8-3F54-F0FF-87B723A0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(Column1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id, name, (age*5)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20766948"/>
      </p:ext>
    </p:extLst>
  </p:cSld>
  <p:clrMapOvr>
    <a:masterClrMapping/>
  </p:clrMapOvr>
</p:sld>
</file>

<file path=ppt/theme/theme1.xml><?xml version="1.0" encoding="utf-8"?>
<a:theme xmlns:a="http://schemas.openxmlformats.org/drawingml/2006/main" name="M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" id="{D8AEF9B8-1346-4983-A1E1-7A54E164E372}" vid="{8E465C2B-C927-41C0-9180-F1BB379C22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</Template>
  <TotalTime>4928</TotalTime>
  <Words>2215</Words>
  <Application>Microsoft Office PowerPoint</Application>
  <PresentationFormat>Widescreen</PresentationFormat>
  <Paragraphs>537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Times New Roman</vt:lpstr>
      <vt:lpstr>TimesNewRomanPS-BoldMT</vt:lpstr>
      <vt:lpstr>MYU</vt:lpstr>
      <vt:lpstr>Database System (CS-103)</vt:lpstr>
      <vt:lpstr>DML- Insert Data</vt:lpstr>
      <vt:lpstr>DML- Insert Images</vt:lpstr>
      <vt:lpstr>Display Table Structure</vt:lpstr>
      <vt:lpstr>DQL- Select data</vt:lpstr>
      <vt:lpstr>Select – Arithmetic Operator </vt:lpstr>
      <vt:lpstr>Select – Arithmetic Operator (+) </vt:lpstr>
      <vt:lpstr>Select – Arithmetic Operator (-) </vt:lpstr>
      <vt:lpstr>Select – Arithmetic Operator (*) </vt:lpstr>
      <vt:lpstr>Select – Arithmetic Operator (/) </vt:lpstr>
      <vt:lpstr>Select – Arithmetic Operator (%) </vt:lpstr>
      <vt:lpstr>Select – Arithmetic Operator (Precedence)</vt:lpstr>
      <vt:lpstr>Select – Arithmetic Operator (Parentheses)</vt:lpstr>
      <vt:lpstr>Other Arithmetic Operator</vt:lpstr>
      <vt:lpstr>Select – Where</vt:lpstr>
      <vt:lpstr>Select – Change Column Name (AS)</vt:lpstr>
      <vt:lpstr>Select – Column Concatenation</vt:lpstr>
      <vt:lpstr>Select – Literal Character String</vt:lpstr>
      <vt:lpstr>Select – Duplicate / Non-Duplicate Data </vt:lpstr>
      <vt:lpstr>DML- Update Data</vt:lpstr>
      <vt:lpstr>DML- Delete Data</vt:lpstr>
      <vt:lpstr>Comparison Operator</vt:lpstr>
      <vt:lpstr>Logical Operator</vt:lpstr>
      <vt:lpstr>Example</vt:lpstr>
      <vt:lpstr>Select- equal to</vt:lpstr>
      <vt:lpstr>Select- Not equal to</vt:lpstr>
      <vt:lpstr>Select- less then &amp; greater then</vt:lpstr>
      <vt:lpstr>Select- less then equal to &amp; greater then equal to</vt:lpstr>
      <vt:lpstr>Select- AND</vt:lpstr>
      <vt:lpstr>Select- OR</vt:lpstr>
      <vt:lpstr>Select- NOT</vt:lpstr>
      <vt:lpstr>Select- Between</vt:lpstr>
      <vt:lpstr>Select- Not Between</vt:lpstr>
      <vt:lpstr>Select – Like and Wild Card Character </vt:lpstr>
      <vt:lpstr>Select – Wild Card Character </vt:lpstr>
      <vt:lpstr>Select – Not like </vt:lpstr>
      <vt:lpstr>Select- IN / Not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and Analytic Geometry  (MT 101)</dc:title>
  <dc:creator>Hamza Javed</dc:creator>
  <cp:lastModifiedBy>Hamza Javed</cp:lastModifiedBy>
  <cp:revision>127</cp:revision>
  <dcterms:created xsi:type="dcterms:W3CDTF">2023-03-30T05:29:59Z</dcterms:created>
  <dcterms:modified xsi:type="dcterms:W3CDTF">2024-04-29T08:10:33Z</dcterms:modified>
</cp:coreProperties>
</file>