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480" r:id="rId3"/>
    <p:sldId id="469" r:id="rId4"/>
    <p:sldId id="485" r:id="rId5"/>
    <p:sldId id="481" r:id="rId6"/>
    <p:sldId id="482" r:id="rId7"/>
    <p:sldId id="484" r:id="rId8"/>
    <p:sldId id="483" r:id="rId9"/>
    <p:sldId id="486" r:id="rId10"/>
    <p:sldId id="487" r:id="rId11"/>
    <p:sldId id="496" r:id="rId12"/>
    <p:sldId id="495" r:id="rId13"/>
    <p:sldId id="465" r:id="rId14"/>
    <p:sldId id="489" r:id="rId15"/>
    <p:sldId id="490" r:id="rId16"/>
    <p:sldId id="479" r:id="rId17"/>
    <p:sldId id="491" r:id="rId18"/>
    <p:sldId id="492" r:id="rId19"/>
    <p:sldId id="493" r:id="rId20"/>
    <p:sldId id="4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F8E"/>
    <a:srgbClr val="AE8D12"/>
    <a:srgbClr val="D93FC7"/>
    <a:srgbClr val="6432E2"/>
    <a:srgbClr val="583898"/>
    <a:srgbClr val="436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37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ECAC1-C6D7-4E2F-8CF4-ED8C0C2AA76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5CA1C-C2A9-46FB-B434-20216F28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</a:t>
            </a:r>
            <a:r>
              <a:rPr lang="en-GB" dirty="0" err="1"/>
              <a:t>substr</a:t>
            </a:r>
            <a:r>
              <a:rPr lang="en-GB" dirty="0"/>
              <a:t>(</a:t>
            </a:r>
            <a:r>
              <a:rPr lang="en-GB" dirty="0" err="1"/>
              <a:t>First_Name</a:t>
            </a:r>
            <a:r>
              <a:rPr lang="en-GB" dirty="0"/>
              <a:t>, 1, 3 )  FROM </a:t>
            </a:r>
            <a:r>
              <a:rPr lang="en-GB" dirty="0" err="1"/>
              <a:t>sectionc.employee;Select</a:t>
            </a:r>
            <a:r>
              <a:rPr lang="en-GB" dirty="0"/>
              <a:t> Length(</a:t>
            </a:r>
            <a:r>
              <a:rPr lang="en-GB" dirty="0" err="1"/>
              <a:t>First_Name</a:t>
            </a:r>
            <a:r>
              <a:rPr lang="en-GB" dirty="0"/>
              <a:t>)  FROM </a:t>
            </a:r>
            <a:r>
              <a:rPr lang="en-GB" dirty="0" err="1"/>
              <a:t>sectionc.employee;Select</a:t>
            </a:r>
            <a:r>
              <a:rPr lang="en-GB" dirty="0"/>
              <a:t> </a:t>
            </a:r>
            <a:r>
              <a:rPr lang="en-GB" dirty="0" err="1"/>
              <a:t>instr</a:t>
            </a:r>
            <a:r>
              <a:rPr lang="en-GB" dirty="0"/>
              <a:t>(</a:t>
            </a:r>
            <a:r>
              <a:rPr lang="en-GB" dirty="0" err="1"/>
              <a:t>First_Name</a:t>
            </a:r>
            <a:r>
              <a:rPr lang="en-GB" dirty="0"/>
              <a:t>, 'L')  FROM </a:t>
            </a:r>
            <a:r>
              <a:rPr lang="en-GB" dirty="0" err="1"/>
              <a:t>sectionc.employee;Select</a:t>
            </a:r>
            <a:r>
              <a:rPr lang="en-GB" dirty="0"/>
              <a:t> LPAD(</a:t>
            </a:r>
            <a:r>
              <a:rPr lang="en-GB" dirty="0" err="1"/>
              <a:t>First_Name</a:t>
            </a:r>
            <a:r>
              <a:rPr lang="en-GB" dirty="0"/>
              <a:t>, '8', '*')  FROM </a:t>
            </a:r>
            <a:r>
              <a:rPr lang="en-GB" dirty="0" err="1"/>
              <a:t>sectionc.employee;Select</a:t>
            </a:r>
            <a:r>
              <a:rPr lang="en-GB" dirty="0"/>
              <a:t> REPLACE(</a:t>
            </a:r>
            <a:r>
              <a:rPr lang="en-GB" dirty="0" err="1"/>
              <a:t>First_Name</a:t>
            </a:r>
            <a:r>
              <a:rPr lang="en-GB" dirty="0"/>
              <a:t>, 'a', '*')  FROM </a:t>
            </a:r>
            <a:r>
              <a:rPr lang="en-GB" dirty="0" err="1"/>
              <a:t>sectionc.employee;Select</a:t>
            </a:r>
            <a:r>
              <a:rPr lang="en-GB" dirty="0"/>
              <a:t> Trim('A' from </a:t>
            </a:r>
            <a:r>
              <a:rPr lang="en-GB" dirty="0" err="1"/>
              <a:t>First_Name</a:t>
            </a:r>
            <a:r>
              <a:rPr lang="en-GB" dirty="0"/>
              <a:t>)  FROM </a:t>
            </a:r>
            <a:r>
              <a:rPr lang="en-GB" dirty="0" err="1"/>
              <a:t>sectionc.employee</a:t>
            </a:r>
            <a:r>
              <a:rPr lang="en-GB" dirty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4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</a:t>
            </a:r>
            <a:r>
              <a:rPr lang="en-GB" dirty="0" err="1"/>
              <a:t>substr</a:t>
            </a:r>
            <a:r>
              <a:rPr lang="en-GB" dirty="0"/>
              <a:t>(</a:t>
            </a:r>
            <a:r>
              <a:rPr lang="en-GB" dirty="0" err="1"/>
              <a:t>First_Name</a:t>
            </a:r>
            <a:r>
              <a:rPr lang="en-GB" dirty="0"/>
              <a:t>, 1, 3 )  FROM </a:t>
            </a:r>
            <a:r>
              <a:rPr lang="en-GB" dirty="0" err="1"/>
              <a:t>sectionc.employee;Select</a:t>
            </a:r>
            <a:r>
              <a:rPr lang="en-GB" dirty="0"/>
              <a:t> Length(</a:t>
            </a:r>
            <a:r>
              <a:rPr lang="en-GB" dirty="0" err="1"/>
              <a:t>First_Name</a:t>
            </a:r>
            <a:r>
              <a:rPr lang="en-GB" dirty="0"/>
              <a:t>)  FROM </a:t>
            </a:r>
            <a:r>
              <a:rPr lang="en-GB" dirty="0" err="1"/>
              <a:t>sectionc.employee;Select</a:t>
            </a:r>
            <a:r>
              <a:rPr lang="en-GB" dirty="0"/>
              <a:t> </a:t>
            </a:r>
            <a:r>
              <a:rPr lang="en-GB" dirty="0" err="1"/>
              <a:t>instr</a:t>
            </a:r>
            <a:r>
              <a:rPr lang="en-GB" dirty="0"/>
              <a:t>(</a:t>
            </a:r>
            <a:r>
              <a:rPr lang="en-GB" dirty="0" err="1"/>
              <a:t>First_Name</a:t>
            </a:r>
            <a:r>
              <a:rPr lang="en-GB" dirty="0"/>
              <a:t>, 'L')  FROM </a:t>
            </a:r>
            <a:r>
              <a:rPr lang="en-GB" dirty="0" err="1"/>
              <a:t>sectionc.employee;Select</a:t>
            </a:r>
            <a:r>
              <a:rPr lang="en-GB" dirty="0"/>
              <a:t> LPAD(</a:t>
            </a:r>
            <a:r>
              <a:rPr lang="en-GB" dirty="0" err="1"/>
              <a:t>First_Name</a:t>
            </a:r>
            <a:r>
              <a:rPr lang="en-GB" dirty="0"/>
              <a:t>, '8', '*')  FROM </a:t>
            </a:r>
            <a:r>
              <a:rPr lang="en-GB" dirty="0" err="1"/>
              <a:t>sectionc.employee;Select</a:t>
            </a:r>
            <a:r>
              <a:rPr lang="en-GB" dirty="0"/>
              <a:t> REPLACE(</a:t>
            </a:r>
            <a:r>
              <a:rPr lang="en-GB" dirty="0" err="1"/>
              <a:t>First_Name</a:t>
            </a:r>
            <a:r>
              <a:rPr lang="en-GB" dirty="0"/>
              <a:t>, 'a', '*')  FROM </a:t>
            </a:r>
            <a:r>
              <a:rPr lang="en-GB" dirty="0" err="1"/>
              <a:t>sectionc.employee;Select</a:t>
            </a:r>
            <a:r>
              <a:rPr lang="en-GB" dirty="0"/>
              <a:t> Trim('A' from </a:t>
            </a:r>
            <a:r>
              <a:rPr lang="en-GB" dirty="0" err="1"/>
              <a:t>First_Name</a:t>
            </a:r>
            <a:r>
              <a:rPr lang="en-GB" dirty="0"/>
              <a:t>)  FROM </a:t>
            </a:r>
            <a:r>
              <a:rPr lang="en-GB" dirty="0" err="1"/>
              <a:t>sectionc.employee</a:t>
            </a:r>
            <a:r>
              <a:rPr lang="en-GB" dirty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round(64.345);</a:t>
            </a:r>
          </a:p>
          <a:p>
            <a:endParaRPr lang="en-GB" dirty="0"/>
          </a:p>
          <a:p>
            <a:r>
              <a:rPr lang="en-GB" dirty="0"/>
              <a:t>Select id, name, age from table order by Rand()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round(64.345);</a:t>
            </a:r>
          </a:p>
          <a:p>
            <a:endParaRPr lang="en-GB" dirty="0"/>
          </a:p>
          <a:p>
            <a:r>
              <a:rPr lang="en-GB" dirty="0"/>
              <a:t>Select id, name, age from table order by Rand()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round(64.345);</a:t>
            </a:r>
          </a:p>
          <a:p>
            <a:endParaRPr lang="en-GB" dirty="0"/>
          </a:p>
          <a:p>
            <a:r>
              <a:rPr lang="en-GB" dirty="0"/>
              <a:t>Select id, name, age from table order by Rand()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6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DATE_ADD('1994-01-11', INTERVAL 6 MONTH);</a:t>
            </a:r>
          </a:p>
          <a:p>
            <a:r>
              <a:rPr lang="en-GB" dirty="0"/>
              <a:t>SELECT DATE_ADD('1994-01-11', INTERVAL 6 day);</a:t>
            </a:r>
          </a:p>
          <a:p>
            <a:r>
              <a:rPr lang="en-GB" dirty="0"/>
              <a:t>SELECT DATE_ADD('1994-01-11', INTERVAL 6 year);</a:t>
            </a:r>
          </a:p>
          <a:p>
            <a:r>
              <a:rPr lang="en-GB" dirty="0"/>
              <a:t>SELECT DATE_ADD(DATE_ADD(DATE_ADD('1994-01-11', INTERVAL 2 DAY), INTERVAL 6 MONTH), INTERVAL 3 YEAR);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1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DATE_ADD('1994-01-11', INTERVAL 6 MONTH);</a:t>
            </a:r>
          </a:p>
          <a:p>
            <a:r>
              <a:rPr lang="en-GB" dirty="0"/>
              <a:t>SELECT DATE_ADD('1994-01-11', INTERVAL 6 day);</a:t>
            </a:r>
          </a:p>
          <a:p>
            <a:r>
              <a:rPr lang="en-GB" dirty="0"/>
              <a:t>SELECT DATE_ADD('1994-01-11', INTERVAL 6 year);</a:t>
            </a:r>
          </a:p>
          <a:p>
            <a:r>
              <a:rPr lang="en-GB" dirty="0"/>
              <a:t>SELECT DATE_ADD(DATE_ADD(DATE_ADD('1994-01-11', INTERVAL 2 DAY), INTERVAL 6 MONTH), INTERVAL 3 YEAR);</a:t>
            </a:r>
          </a:p>
          <a:p>
            <a:r>
              <a:rPr lang="en-GB"/>
              <a:t>SELECT DATE_FORMAT(CURRENT_DATE(), '%Y-05-%d');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16B-EA6B-5599-3837-C4F79F40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61612-3866-A860-E57E-1190E6E4A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954" y="24973"/>
            <a:ext cx="9144000" cy="898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0A30-FA29-0ED7-3688-2FBCFC8E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3828-BA5D-45F7-8473-6AF1A181B1A5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3A5C-CC30-5E47-CA8C-44EE231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F964-C8C9-9A97-37C0-38A105A9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704B-B98A-98CB-9EB3-D69ADD53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C3C1C-2174-76AC-CE18-552BAB11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2B2C-2096-F800-700E-9EF5D347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EAF-85A2-4030-B66C-2C329E04456C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F99F-1365-A677-F122-7FE03A4B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8A6-BC8D-B825-B65D-B487D810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59C73-3854-C44C-74CD-122C0DE22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50E1-05B7-03BE-9121-957F05C9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0FC9-2777-0240-24F6-F0A7E7AD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6FA9-96B4-4E4E-BD41-36332D5E9772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EE31-D3D6-B46C-A8FA-E4D3D55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BED4-C600-72A7-BB2B-75FC76B9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B119-C711-3F53-C8A7-7E3C6400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5393-36D9-6C04-F737-7831B48C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C0D5-D1B6-CA0B-7119-93DBC25F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DD3-434D-5EB0-2BB9-ABA1926C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9929-785F-CBC0-C927-3A137473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F9F0-D1FD-F156-5241-24502386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00A5-0BE8-0719-C98B-0369A61D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D981-7B5D-142A-D68C-9A33A76A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6B-138A-4486-B86B-62954346037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0156-A919-F39A-90EF-167FF2E3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B47A-B8C5-BF77-4300-54213E63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EA3B-A9B1-AC01-BA29-85F68E90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D472-D713-917A-9048-FD0C67AA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D9E3-C949-5B14-6164-D9562B3C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38A56-E8DE-84D2-405C-249506AB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54E-151E-46BD-947D-ADDF2610E525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9A8A-19E0-5DF8-1A57-1C39D29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AC5D-0B1D-AC1E-75A8-437D51B1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C94-8761-7A76-1693-099C5C1D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193-FCA5-5E2B-FEAB-9C2FC19A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ACD4-17EF-423B-1AEB-5ED0F8B28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12113-0ECA-07D1-C5CC-58E3383E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D4C5C-0713-4CD8-B62A-C3571DA40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6D19-1F6D-B568-EEE4-8DA41F1D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1615-F8A2-423F-8F8C-DAA9AC96EE1F}" type="datetime1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069A1-0B43-2546-ECE8-47B9B0FF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395D9-13C8-7042-AFFE-4B9A577B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212C-B5A6-B886-FF8F-F07B549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D9809-709F-2FB6-861F-E6C4CA21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22EF-FB6A-49FE-8938-6C594728AAFE}" type="datetime1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079BD-462D-1051-3FA8-C86EDD6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91DBD-3D8D-8104-7BBC-DB42B263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26D44-AB45-31AA-08CD-0838515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9E94-74EA-498D-BF40-40C0C4C9E21B}" type="datetime1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F63EC-1ACE-31F2-D0CE-D815051C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8E51D-30B5-BCBE-77CD-FD181F0E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AB6E-80FA-5016-D297-1E97967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88EF-322E-05A0-0885-F3D74C3B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6D0F-141B-AEBE-F764-DF79BE2A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55513-0D7F-F23B-1AAF-13407F91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9CA2-89A3-4B25-A152-224E8BFDE438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C263-3C44-E0C2-797F-7C0BE534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3886-AED9-0CAF-4967-5879FF1C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CFDB-15A8-54A1-789A-148E9E3C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21A66-A30E-BA20-8A92-A38720F7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D6017-1951-C30C-1D6B-2CC9487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E370-D065-7C74-1894-3F99273F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73D2-4D8B-4F0C-8532-555C92417F94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6A94-C494-67AC-4EE0-E1D5E23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6C15-00C0-7F78-BD50-D71E6886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DC85-43D0-F503-30C8-30D0DCB5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A114-4E0A-27C9-0253-C475E45B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0A663-BC34-B5F2-3E2F-3FFECAC9B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3FBA-1373-4D8A-BF22-A1FCFEEBEDB4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29DF-DBE4-33FB-27B5-A331A28BE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23C0-8D84-98C9-14A8-E97F82DEE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DD869344-B0AA-0F89-F7F4-17487CC0F943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120576" y="0"/>
            <a:ext cx="1048385" cy="1030605"/>
          </a:xfrm>
          <a:prstGeom prst="rect">
            <a:avLst/>
          </a:prstGeom>
          <a:ln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229B7B-5019-D8BA-379F-3C17D1AB1269}"/>
              </a:ext>
            </a:extLst>
          </p:cNvPr>
          <p:cNvCxnSpPr>
            <a:cxnSpLocks/>
          </p:cNvCxnSpPr>
          <p:nvPr/>
        </p:nvCxnSpPr>
        <p:spPr>
          <a:xfrm>
            <a:off x="0" y="1030605"/>
            <a:ext cx="12192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4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B4A6-1732-5533-606A-1A52B6BF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3575"/>
            <a:ext cx="9144000" cy="17847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CS-103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C365E-9D6A-9628-A585-18B7E7E85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71" y="3969406"/>
            <a:ext cx="9226858" cy="2139596"/>
          </a:xfrm>
        </p:spPr>
        <p:txBody>
          <a:bodyPr>
            <a:normAutofit fontScale="92500" lnSpcReduction="20000"/>
          </a:bodyPr>
          <a:lstStyle/>
          <a:p>
            <a:endParaRPr lang="en-GB" sz="1800" b="0" i="0" dirty="0">
              <a:solidFill>
                <a:srgbClr val="898989"/>
              </a:solidFill>
              <a:effectLst/>
              <a:latin typeface="Calibri" panose="020F0502020204030204" pitchFamily="34" charset="0"/>
            </a:endParaRPr>
          </a:p>
          <a:p>
            <a:endParaRPr lang="en-GB" sz="18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endParaRPr lang="en-GB" sz="18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Hamza Javed,</a:t>
            </a: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</a:t>
            </a: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Muslim Youth University, Islamabad, Pakistan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557EBC-D640-75BD-73B5-FE22B297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B1F2-5127-40E2-9BC0-40922FE1570B}" type="datetime1">
              <a:rPr lang="en-US" smtClean="0"/>
              <a:t>5/2/2024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13709-D7FF-CBB7-A4B3-0723F9E0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6CC34-E281-DF8B-C479-68E283C4C39A}"/>
              </a:ext>
            </a:extLst>
          </p:cNvPr>
          <p:cNvSpPr txBox="1"/>
          <p:nvPr/>
        </p:nvSpPr>
        <p:spPr>
          <a:xfrm>
            <a:off x="2095680" y="2768315"/>
            <a:ext cx="7634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SQL-Function (Aggregate Functions, Single Row function)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Single Row Function – (Character Function)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840961C-6299-0580-ED79-52448E138D1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7194" y="1368425"/>
            <a:ext cx="3813924" cy="414602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>
                <a:solidFill>
                  <a:srgbClr val="000000"/>
                </a:solidFill>
              </a:rPr>
              <a:t>Function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DE2D59F-5965-0EE2-44B7-0BA976D123C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291118" y="1382754"/>
            <a:ext cx="2543924" cy="414602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6" name="Arc 4">
            <a:extLst>
              <a:ext uri="{FF2B5EF4-FFF2-40B4-BE49-F238E27FC236}">
                <a16:creationId xmlns:a16="http://schemas.microsoft.com/office/drawing/2014/main" id="{753466F5-4122-067A-E738-82C99A603E98}"/>
              </a:ext>
            </a:extLst>
          </p:cNvPr>
          <p:cNvSpPr>
            <a:spLocks/>
          </p:cNvSpPr>
          <p:nvPr/>
        </p:nvSpPr>
        <p:spPr bwMode="ltGray">
          <a:xfrm>
            <a:off x="7089993" y="1504154"/>
            <a:ext cx="309126" cy="300042"/>
          </a:xfrm>
          <a:custGeom>
            <a:avLst/>
            <a:gdLst>
              <a:gd name="T0" fmla="*/ 197195096 w 21600"/>
              <a:gd name="T1" fmla="*/ 256240034 h 21600"/>
              <a:gd name="T2" fmla="*/ 0 w 21600"/>
              <a:gd name="T3" fmla="*/ 0 h 21600"/>
              <a:gd name="T4" fmla="*/ 19719509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E0E9724-A0F7-5797-0AA0-5DE6E5B481C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7194" y="1806881"/>
            <a:ext cx="3813924" cy="85472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LOWER(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Raza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UPPER(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raza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03C5224-98A7-B4B5-D4EA-5F265B404F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291118" y="1825931"/>
            <a:ext cx="2543924" cy="858954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raza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ALI RAZA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1122CAD-B035-1D83-D853-BD6A1DF7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94" y="3162301"/>
            <a:ext cx="10515600" cy="3213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upper(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lower(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condition;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upper(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lower(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Job_title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sectionc.employee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			</a:t>
            </a:r>
          </a:p>
        </p:txBody>
      </p:sp>
    </p:spTree>
    <p:extLst>
      <p:ext uri="{BB962C8B-B14F-4D97-AF65-F5344CB8AC3E}">
        <p14:creationId xmlns:p14="http://schemas.microsoft.com/office/powerpoint/2010/main" val="320141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11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Single Row Function – (Character Function)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840961C-6299-0580-ED79-52448E138D1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7194" y="1368425"/>
            <a:ext cx="3813924" cy="414602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GB" altLang="en-US" sz="2200" b="1" dirty="0">
                <a:solidFill>
                  <a:srgbClr val="000000"/>
                </a:solidFill>
              </a:rPr>
              <a:t>Text</a:t>
            </a:r>
            <a:endParaRPr lang="en-US" altLang="en-US" sz="2200" b="1" dirty="0">
              <a:solidFill>
                <a:srgbClr val="000000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DE2D59F-5965-0EE2-44B7-0BA976D123C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291117" y="1382754"/>
            <a:ext cx="3338713" cy="414602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6" name="Arc 4">
            <a:extLst>
              <a:ext uri="{FF2B5EF4-FFF2-40B4-BE49-F238E27FC236}">
                <a16:creationId xmlns:a16="http://schemas.microsoft.com/office/drawing/2014/main" id="{753466F5-4122-067A-E738-82C99A603E98}"/>
              </a:ext>
            </a:extLst>
          </p:cNvPr>
          <p:cNvSpPr>
            <a:spLocks/>
          </p:cNvSpPr>
          <p:nvPr/>
        </p:nvSpPr>
        <p:spPr bwMode="ltGray">
          <a:xfrm>
            <a:off x="7089993" y="1504154"/>
            <a:ext cx="309126" cy="300042"/>
          </a:xfrm>
          <a:custGeom>
            <a:avLst/>
            <a:gdLst>
              <a:gd name="T0" fmla="*/ 197195096 w 21600"/>
              <a:gd name="T1" fmla="*/ 256240034 h 21600"/>
              <a:gd name="T2" fmla="*/ 0 w 21600"/>
              <a:gd name="T3" fmla="*/ 0 h 21600"/>
              <a:gd name="T4" fmla="*/ 19719509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E0E9724-A0F7-5797-0AA0-5DE6E5B481C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7194" y="1806881"/>
            <a:ext cx="3813924" cy="41460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03C5224-98A7-B4B5-D4EA-5F265B404F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291118" y="1806267"/>
            <a:ext cx="3338714" cy="418834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Ali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1122CAD-B035-1D83-D853-BD6A1DF7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94" y="2680312"/>
            <a:ext cx="10515600" cy="3213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Query: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CONCAT(UPPER(LEFT(First_name,1)), LOWER(RIGHT(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LENGTH(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)-1))) AS name FROM sectionc.employee;			</a:t>
            </a:r>
          </a:p>
        </p:txBody>
      </p:sp>
    </p:spTree>
    <p:extLst>
      <p:ext uri="{BB962C8B-B14F-4D97-AF65-F5344CB8AC3E}">
        <p14:creationId xmlns:p14="http://schemas.microsoft.com/office/powerpoint/2010/main" val="307673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12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Single Row Function – (Character Function)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840961C-6299-0580-ED79-52448E138D1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7194" y="1368425"/>
            <a:ext cx="3813924" cy="414602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GB" altLang="en-US" sz="2200" b="1" dirty="0">
                <a:solidFill>
                  <a:srgbClr val="000000"/>
                </a:solidFill>
              </a:rPr>
              <a:t>Text</a:t>
            </a:r>
            <a:endParaRPr lang="en-US" altLang="en-US" sz="2200" b="1" dirty="0">
              <a:solidFill>
                <a:srgbClr val="000000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DE2D59F-5965-0EE2-44B7-0BA976D123C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291117" y="1382754"/>
            <a:ext cx="3338713" cy="414602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6" name="Arc 4">
            <a:extLst>
              <a:ext uri="{FF2B5EF4-FFF2-40B4-BE49-F238E27FC236}">
                <a16:creationId xmlns:a16="http://schemas.microsoft.com/office/drawing/2014/main" id="{753466F5-4122-067A-E738-82C99A603E98}"/>
              </a:ext>
            </a:extLst>
          </p:cNvPr>
          <p:cNvSpPr>
            <a:spLocks/>
          </p:cNvSpPr>
          <p:nvPr/>
        </p:nvSpPr>
        <p:spPr bwMode="ltGray">
          <a:xfrm>
            <a:off x="7089993" y="1504154"/>
            <a:ext cx="309126" cy="300042"/>
          </a:xfrm>
          <a:custGeom>
            <a:avLst/>
            <a:gdLst>
              <a:gd name="T0" fmla="*/ 197195096 w 21600"/>
              <a:gd name="T1" fmla="*/ 256240034 h 21600"/>
              <a:gd name="T2" fmla="*/ 0 w 21600"/>
              <a:gd name="T3" fmla="*/ 0 h 21600"/>
              <a:gd name="T4" fmla="*/ 19719509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E0E9724-A0F7-5797-0AA0-5DE6E5B481C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7194" y="1806881"/>
            <a:ext cx="3813924" cy="41460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raza </a:t>
            </a:r>
            <a:r>
              <a:rPr lang="en-US" alt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pakistan</a:t>
            </a:r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03C5224-98A7-B4B5-D4EA-5F265B404F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291118" y="1825931"/>
            <a:ext cx="3338714" cy="418834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Ali Raza Pakistan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1122CAD-B035-1D83-D853-BD6A1DF7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94" y="2509654"/>
            <a:ext cx="10515600" cy="38699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Query: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CONCAT( UPPER(SUBSTRING_INDEX(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 ', 1)),     ' ',    UPPER(SUBSTRING_INDEX(SUBSTRING(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CHAR_LENGTH(SUBSTRING_INDEX(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 ', 1)) + 2), ' ', 1)),    ' ',    UPPER(SUBSTRING_INDEX(SUBSTRING_INDEX(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 ', -2), ' ', -1)),    ' ',    UPPER(SUBSTRING_INDEX(SUBSTRING(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CHAR_LENGTH(SUBSTRING_INDEX(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 ', 1)) + CHAR_LENGTH(SUBSTRING_INDEX(SUBSTRING_INDEX(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 ', -2), ' ', -1)) + 4), ' ', 1))    ) AS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modified_textFROM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sectionc.employee WHERE id = 7; 			</a:t>
            </a:r>
          </a:p>
        </p:txBody>
      </p:sp>
    </p:spTree>
    <p:extLst>
      <p:ext uri="{BB962C8B-B14F-4D97-AF65-F5344CB8AC3E}">
        <p14:creationId xmlns:p14="http://schemas.microsoft.com/office/powerpoint/2010/main" val="380913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rgbClr val="00B050"/>
                </a:solidFill>
                <a:latin typeface="TimesNewRomanPS-BoldMT"/>
              </a:rPr>
              <a:t>Character Manipulation Function – Concatenation</a:t>
            </a:r>
            <a:endParaRPr lang="en-US" sz="35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(column1, column2)  AS "Student" FROM student;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(id,” ”,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AS "Student" FROM student;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70C75-4A1D-B689-26A8-AD85CAD4C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3552824"/>
            <a:ext cx="3014662" cy="26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08C6C2D-C873-4120-574A-89BE5345F80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08188" y="1819275"/>
            <a:ext cx="5275262" cy="349967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CONCAT('Hello', 'World')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SUBSTR('HelloWorld</a:t>
            </a:r>
            <a:r>
              <a:rPr lang="en-US" altLang="en-US" sz="2200" b="1" dirty="0">
                <a:solidFill>
                  <a:schemeClr val="bg2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,1,5)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LENGTH('HelloWorld')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INSTR('HelloWorld', 'W')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LPAD(salary,10,</a:t>
            </a:r>
            <a:r>
              <a:rPr lang="en-US" altLang="en-US" sz="2200" b="1" dirty="0">
                <a:solidFill>
                  <a:schemeClr val="bg2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200" b="1" dirty="0">
                <a:solidFill>
                  <a:schemeClr val="bg2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RPAD(salary, 10, '*')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REPLACE('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HalloWorld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’,‘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a',’e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TRIM('H' FROM 'HelloWorld')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F21D205-2626-03FB-B844-EAC6856A170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251700" y="1820863"/>
            <a:ext cx="2185988" cy="349967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HelloWorld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6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*****24000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24000*****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HelloWorld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elloWorld</a:t>
            </a:r>
            <a:endParaRPr lang="en-US" altLang="en-US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B03E891-1996-0A5A-98E5-F8BD5871CD7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08188" y="1376363"/>
            <a:ext cx="5499100" cy="4143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>
                <a:solidFill>
                  <a:srgbClr val="000000"/>
                </a:solidFill>
              </a:rPr>
              <a:t>Function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86D2BAF-C963-7DF6-8F80-3C357019C47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251700" y="1365250"/>
            <a:ext cx="2184400" cy="4349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b="1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C0EB314-C649-3654-EEE8-7EA6EB40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rgbClr val="00B050"/>
                </a:solidFill>
                <a:latin typeface="TimesNewRomanPS-BoldMT"/>
              </a:rPr>
              <a:t>Character Manipulation Function</a:t>
            </a:r>
            <a:endParaRPr lang="en-US" sz="35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3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15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C0EB314-C649-3654-EEE8-7EA6EB40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rgbClr val="2A6F8E"/>
                </a:solidFill>
                <a:latin typeface="TimesNewRomanPS-BoldMT"/>
              </a:rPr>
              <a:t>Number Manipulation Function</a:t>
            </a:r>
            <a:endParaRPr lang="en-US" sz="3500" b="1" dirty="0">
              <a:solidFill>
                <a:srgbClr val="2A6F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16F601D-C1FC-5CD2-56CD-51FCC5952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857884"/>
              </p:ext>
            </p:extLst>
          </p:nvPr>
        </p:nvGraphicFramePr>
        <p:xfrm>
          <a:off x="838200" y="1435100"/>
          <a:ext cx="10515597" cy="4165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25825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116601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17707110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9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ABS(-43.25)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58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Floor(2.6)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4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CEIL(1.40)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58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Round(4.51)   OR   Round(4.49)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 OR  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9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SQRT(number)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SQRT(64)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95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POW(base, exp)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POW(2,3)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6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Sign(number)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Sign(25), sign(0), sign(-25)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1,0,-1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55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+ Rand() * 5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value between 1-5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21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MOD(30, 7)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0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Truncate()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truncate(40.7777, 2);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40.77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51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05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Date &amp; time Function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085A02-08DE-F37D-669C-4F8F8B3A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following table: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sectionc.Eventmange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  name VARCHAR(255),   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   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   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time,   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time);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data: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sectionc.Eventmange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(name,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VALUES ('Conference', '2024-05-15', '2024-05-17', '09:00:00', '17:00:00' 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2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Date &amp; time Function - Arithmetic operation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085A02-08DE-F37D-669C-4F8F8B3A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column_name+7 from table where condition; 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+ 7 FROM  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sectionc.Eventmange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4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Date &amp; time Function - Arithmetic operation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085A02-08DE-F37D-669C-4F8F8B3A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column1- column2 from table where condition; 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 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sectionc.Eventmange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763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Date &amp; time Function – Date Intervals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085A02-08DE-F37D-669C-4F8F8B3A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Clr>
                <a:schemeClr val="hlink"/>
              </a:buClr>
              <a:buNone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ADD_MONTHS ('11-JAN-94',6)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DATE_ADD('1994-01-11', INTERVAL 6 MONTH);</a:t>
            </a:r>
          </a:p>
        </p:txBody>
      </p:sp>
    </p:spTree>
    <p:extLst>
      <p:ext uri="{BB962C8B-B14F-4D97-AF65-F5344CB8AC3E}">
        <p14:creationId xmlns:p14="http://schemas.microsoft.com/office/powerpoint/2010/main" val="129022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SQL –Function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57F65B-8763-0045-B55B-C8C3710F8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1436073"/>
            <a:ext cx="5610225" cy="414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6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Date &amp; time Function – Date Intervals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085A02-08DE-F37D-669C-4F8F8B3A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Clr>
                <a:schemeClr val="hlink"/>
              </a:buClr>
              <a:buNone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ADD_MONTHS ('11-JAN-94',6)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DATE_ADD('1994-01-11', INTERVAL 6 MONTH);</a:t>
            </a:r>
          </a:p>
        </p:txBody>
      </p:sp>
    </p:spTree>
    <p:extLst>
      <p:ext uri="{BB962C8B-B14F-4D97-AF65-F5344CB8AC3E}">
        <p14:creationId xmlns:p14="http://schemas.microsoft.com/office/powerpoint/2010/main" val="240121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SQL – Functions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hapter-1 Querying And SQL Functions – INFORMATICS, 47% OFF">
            <a:extLst>
              <a:ext uri="{FF2B5EF4-FFF2-40B4-BE49-F238E27FC236}">
                <a16:creationId xmlns:a16="http://schemas.microsoft.com/office/drawing/2014/main" id="{6EA1A6E9-65C5-8CF4-D89A-D59ED749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1209368"/>
            <a:ext cx="9858375" cy="503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69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Aggregate Function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F448AE-DD35-9C61-8B02-B194AF750B91}"/>
              </a:ext>
            </a:extLst>
          </p:cNvPr>
          <p:cNvGraphicFramePr>
            <a:graphicFrameLocks noGrp="1"/>
          </p:cNvGraphicFramePr>
          <p:nvPr/>
        </p:nvGraphicFramePr>
        <p:xfrm>
          <a:off x="525464" y="1760220"/>
          <a:ext cx="390366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586">
                  <a:extLst>
                    <a:ext uri="{9D8B030D-6E8A-4147-A177-3AD203B41FA5}">
                      <a16:colId xmlns:a16="http://schemas.microsoft.com/office/drawing/2014/main" val="34659508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3568563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78386549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3973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Salary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Fakhar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Ahsan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8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Ayesha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3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Nimra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56000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4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55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7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Madiha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87000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72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BA41B4-DDDB-CF84-E2F4-C71156E1A673}"/>
              </a:ext>
            </a:extLst>
          </p:cNvPr>
          <p:cNvSpPr txBox="1"/>
          <p:nvPr/>
        </p:nvSpPr>
        <p:spPr>
          <a:xfrm>
            <a:off x="688975" y="1273095"/>
            <a:ext cx="18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: Employee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CC191-D052-814B-BC28-87E5ECADDA3E}"/>
              </a:ext>
            </a:extLst>
          </p:cNvPr>
          <p:cNvSpPr txBox="1"/>
          <p:nvPr/>
        </p:nvSpPr>
        <p:spPr>
          <a:xfrm>
            <a:off x="5388769" y="1457761"/>
            <a:ext cx="51077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1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5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Aggregate Function (Syntax)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91B69E2F-012C-9525-D9FB-81B418DB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condition;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count(id)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Calcualted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sectionc.info;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OR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AVG(phone)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Calcualted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sectionc.info;</a:t>
            </a:r>
          </a:p>
        </p:txBody>
      </p:sp>
    </p:spTree>
    <p:extLst>
      <p:ext uri="{BB962C8B-B14F-4D97-AF65-F5344CB8AC3E}">
        <p14:creationId xmlns:p14="http://schemas.microsoft.com/office/powerpoint/2010/main" val="94235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6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SQL - Single Row Function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67222-FEE8-1C77-BC0E-EC83EB849D0C}"/>
              </a:ext>
            </a:extLst>
          </p:cNvPr>
          <p:cNvSpPr txBox="1"/>
          <p:nvPr/>
        </p:nvSpPr>
        <p:spPr>
          <a:xfrm>
            <a:off x="1036638" y="1433670"/>
            <a:ext cx="6110286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Date Functions</a:t>
            </a:r>
            <a:endParaRPr lang="en-GB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General Functions</a:t>
            </a:r>
            <a:endParaRPr lang="en-GB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Numeric Functions</a:t>
            </a:r>
            <a:endParaRPr lang="en-GB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Character Functions</a:t>
            </a:r>
            <a:endParaRPr lang="en-GB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Case Conversion Functions</a:t>
            </a:r>
            <a:endParaRPr lang="en-GB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9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SQL - Single Row Function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9B5D10-9EA6-56A7-BC6C-F4CE65CA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411287"/>
            <a:ext cx="77152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50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Single Row Function – (Character Function)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ACB8D-AB8F-FAB9-C906-4E9D86AE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8" y="1990726"/>
            <a:ext cx="9264295" cy="22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9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9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Single Row Function – (Character Function)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PPT - Single Row Functions PowerPoint Presentation, free download -  ID:5850152">
            <a:extLst>
              <a:ext uri="{FF2B5EF4-FFF2-40B4-BE49-F238E27FC236}">
                <a16:creationId xmlns:a16="http://schemas.microsoft.com/office/drawing/2014/main" id="{9D6B327C-7611-0F7A-8432-76503D5F1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8" t="14861" b="3056"/>
          <a:stretch/>
        </p:blipFill>
        <p:spPr bwMode="auto">
          <a:xfrm>
            <a:off x="2428875" y="1197804"/>
            <a:ext cx="7267575" cy="515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02010"/>
      </p:ext>
    </p:extLst>
  </p:cSld>
  <p:clrMapOvr>
    <a:masterClrMapping/>
  </p:clrMapOvr>
</p:sld>
</file>

<file path=ppt/theme/theme1.xml><?xml version="1.0" encoding="utf-8"?>
<a:theme xmlns:a="http://schemas.openxmlformats.org/drawingml/2006/main" name="MY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" id="{D8AEF9B8-1346-4983-A1E1-7A54E164E372}" vid="{8E465C2B-C927-41C0-9180-F1BB379C22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</Template>
  <TotalTime>5142</TotalTime>
  <Words>1388</Words>
  <Application>Microsoft Office PowerPoint</Application>
  <PresentationFormat>Widescreen</PresentationFormat>
  <Paragraphs>256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TimesNewRomanPS-BoldMT</vt:lpstr>
      <vt:lpstr>Wingdings</vt:lpstr>
      <vt:lpstr>MYU</vt:lpstr>
      <vt:lpstr>Database System (CS-103)</vt:lpstr>
      <vt:lpstr>SQL –Function</vt:lpstr>
      <vt:lpstr>SQL – Functions</vt:lpstr>
      <vt:lpstr>Aggregate Function</vt:lpstr>
      <vt:lpstr>Aggregate Function (Syntax)</vt:lpstr>
      <vt:lpstr>SQL - Single Row Function</vt:lpstr>
      <vt:lpstr>SQL - Single Row Function</vt:lpstr>
      <vt:lpstr>Single Row Function – (Character Function)</vt:lpstr>
      <vt:lpstr>Single Row Function – (Character Function)</vt:lpstr>
      <vt:lpstr>Single Row Function – (Character Function)</vt:lpstr>
      <vt:lpstr>Single Row Function – (Character Function)</vt:lpstr>
      <vt:lpstr>Single Row Function – (Character Function)</vt:lpstr>
      <vt:lpstr>Character Manipulation Function – Concatenation</vt:lpstr>
      <vt:lpstr>Character Manipulation Function</vt:lpstr>
      <vt:lpstr>Number Manipulation Function</vt:lpstr>
      <vt:lpstr>Date &amp; time Function</vt:lpstr>
      <vt:lpstr>Date &amp; time Function - Arithmetic operation</vt:lpstr>
      <vt:lpstr>Date &amp; time Function - Arithmetic operation</vt:lpstr>
      <vt:lpstr>Date &amp; time Function – Date Intervals</vt:lpstr>
      <vt:lpstr>Date &amp; time Function – Date Intervals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and Analytic Geometry  (MT 101)</dc:title>
  <dc:creator>Hamza Javed</dc:creator>
  <cp:lastModifiedBy>Hamza Javed</cp:lastModifiedBy>
  <cp:revision>129</cp:revision>
  <dcterms:created xsi:type="dcterms:W3CDTF">2023-03-30T05:29:59Z</dcterms:created>
  <dcterms:modified xsi:type="dcterms:W3CDTF">2024-05-02T02:35:10Z</dcterms:modified>
</cp:coreProperties>
</file>