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62" r:id="rId3"/>
    <p:sldId id="263" r:id="rId4"/>
    <p:sldId id="456" r:id="rId5"/>
    <p:sldId id="457" r:id="rId6"/>
    <p:sldId id="424" r:id="rId7"/>
    <p:sldId id="458" r:id="rId8"/>
    <p:sldId id="459" r:id="rId9"/>
    <p:sldId id="425" r:id="rId10"/>
    <p:sldId id="460" r:id="rId11"/>
    <p:sldId id="461" r:id="rId12"/>
    <p:sldId id="426" r:id="rId13"/>
    <p:sldId id="462" r:id="rId14"/>
    <p:sldId id="463" r:id="rId15"/>
    <p:sldId id="427" r:id="rId16"/>
    <p:sldId id="464" r:id="rId17"/>
    <p:sldId id="466" r:id="rId18"/>
    <p:sldId id="4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8D12"/>
    <a:srgbClr val="D93FC7"/>
    <a:srgbClr val="6432E2"/>
    <a:srgbClr val="583898"/>
    <a:srgbClr val="436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ECAC1-C6D7-4E2F-8CF4-ED8C0C2AA76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5CA1C-C2A9-46FB-B434-20216F28C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98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table </a:t>
            </a:r>
            <a:r>
              <a:rPr lang="en-US" dirty="0" err="1"/>
              <a:t>sectionb.university</a:t>
            </a:r>
            <a:r>
              <a:rPr lang="en-US" dirty="0"/>
              <a:t> (</a:t>
            </a:r>
            <a:r>
              <a:rPr lang="en-US" dirty="0" err="1"/>
              <a:t>UId</a:t>
            </a:r>
            <a:r>
              <a:rPr lang="en-US" dirty="0"/>
              <a:t> int Not Null  </a:t>
            </a:r>
            <a:r>
              <a:rPr lang="en-US" dirty="0" err="1"/>
              <a:t>Auto_increment,UName</a:t>
            </a:r>
            <a:r>
              <a:rPr lang="en-US" dirty="0"/>
              <a:t> varchar(255) Not </a:t>
            </a:r>
            <a:r>
              <a:rPr lang="en-US" dirty="0" err="1"/>
              <a:t>Null,Primary</a:t>
            </a:r>
            <a:r>
              <a:rPr lang="en-US" dirty="0"/>
              <a:t> Key(</a:t>
            </a:r>
            <a:r>
              <a:rPr lang="en-US" dirty="0" err="1"/>
              <a:t>UId</a:t>
            </a:r>
            <a:r>
              <a:rPr lang="en-US" dirty="0"/>
              <a:t>));</a:t>
            </a:r>
          </a:p>
          <a:p>
            <a:endParaRPr lang="en-US" dirty="0"/>
          </a:p>
          <a:p>
            <a:r>
              <a:rPr lang="en-US" dirty="0"/>
              <a:t>Create table </a:t>
            </a:r>
            <a:r>
              <a:rPr lang="en-US" dirty="0" err="1"/>
              <a:t>sectionb.student</a:t>
            </a:r>
            <a:r>
              <a:rPr lang="en-US" dirty="0"/>
              <a:t> (Id int Not Null  </a:t>
            </a:r>
            <a:r>
              <a:rPr lang="en-US" dirty="0" err="1"/>
              <a:t>Auto_increment,SName</a:t>
            </a:r>
            <a:r>
              <a:rPr lang="en-US" dirty="0"/>
              <a:t> varchar(255) Not </a:t>
            </a:r>
            <a:r>
              <a:rPr lang="en-US" dirty="0" err="1"/>
              <a:t>Null,Age</a:t>
            </a:r>
            <a:r>
              <a:rPr lang="en-US" dirty="0"/>
              <a:t> int  Not Null check(age&gt;=18),Gender varchar(50) Not </a:t>
            </a:r>
            <a:r>
              <a:rPr lang="en-US" dirty="0" err="1"/>
              <a:t>Null,Phone</a:t>
            </a:r>
            <a:r>
              <a:rPr lang="en-US" dirty="0"/>
              <a:t> int Not Null  </a:t>
            </a:r>
            <a:r>
              <a:rPr lang="en-US" dirty="0" err="1"/>
              <a:t>UNIQUE,UName</a:t>
            </a:r>
            <a:r>
              <a:rPr lang="en-US" dirty="0"/>
              <a:t> int Not </a:t>
            </a:r>
            <a:r>
              <a:rPr lang="en-US" dirty="0" err="1"/>
              <a:t>Null,Primary</a:t>
            </a:r>
            <a:r>
              <a:rPr lang="en-US" dirty="0"/>
              <a:t> Key(id),Foreign key (</a:t>
            </a:r>
            <a:r>
              <a:rPr lang="en-US" dirty="0" err="1"/>
              <a:t>UName</a:t>
            </a:r>
            <a:r>
              <a:rPr lang="en-US" dirty="0"/>
              <a:t>) references </a:t>
            </a:r>
            <a:r>
              <a:rPr lang="en-US" dirty="0" err="1"/>
              <a:t>sectionb.university</a:t>
            </a:r>
            <a:r>
              <a:rPr lang="en-US" dirty="0"/>
              <a:t>(</a:t>
            </a:r>
            <a:r>
              <a:rPr lang="en-US" dirty="0" err="1"/>
              <a:t>UId</a:t>
            </a:r>
            <a:r>
              <a:rPr lang="en-US" dirty="0"/>
              <a:t>));</a:t>
            </a:r>
          </a:p>
          <a:p>
            <a:endParaRPr lang="en-US" dirty="0"/>
          </a:p>
          <a:p>
            <a:r>
              <a:rPr lang="en-US" dirty="0"/>
              <a:t>INSERT INTO </a:t>
            </a:r>
            <a:r>
              <a:rPr lang="en-US" dirty="0" err="1"/>
              <a:t>sectionb.university</a:t>
            </a:r>
            <a:r>
              <a:rPr lang="en-US" dirty="0"/>
              <a:t>(</a:t>
            </a:r>
            <a:r>
              <a:rPr lang="en-US" dirty="0" err="1"/>
              <a:t>UName</a:t>
            </a:r>
            <a:r>
              <a:rPr lang="en-US" dirty="0"/>
              <a:t>) VALUES ('Muslim Youth'), ('FAST-NUCES'), ('Air University'), ('Islamic </a:t>
            </a:r>
            <a:r>
              <a:rPr lang="en-US" dirty="0" err="1"/>
              <a:t>Univrsity</a:t>
            </a:r>
            <a:r>
              <a:rPr lang="en-US" dirty="0"/>
              <a:t>’);</a:t>
            </a:r>
          </a:p>
          <a:p>
            <a:r>
              <a:rPr lang="en-US" dirty="0"/>
              <a:t>INSERT INTO </a:t>
            </a:r>
            <a:r>
              <a:rPr lang="en-US" dirty="0" err="1"/>
              <a:t>sectionb.student</a:t>
            </a:r>
            <a:r>
              <a:rPr lang="en-US" dirty="0"/>
              <a:t>(</a:t>
            </a:r>
            <a:r>
              <a:rPr lang="en-US" dirty="0" err="1"/>
              <a:t>SName</a:t>
            </a:r>
            <a:r>
              <a:rPr lang="en-US" dirty="0"/>
              <a:t>, Age, Gender, Phone, </a:t>
            </a:r>
            <a:r>
              <a:rPr lang="en-US" dirty="0" err="1"/>
              <a:t>UName</a:t>
            </a:r>
            <a:r>
              <a:rPr lang="en-US" dirty="0"/>
              <a:t>) VALUES ('Ali', 21, 'Male', 0033333, 1), ('Arslan', 19, 'Male', 0432333, 2),								('Faizan', 20, 'Male', 10340343, 3), ('Zara', 22, 'Female', 534344409, 4);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5CA1C-C2A9-46FB-B434-20216F28C9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48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table </a:t>
            </a:r>
            <a:r>
              <a:rPr lang="en-US" dirty="0" err="1"/>
              <a:t>sectionb.university</a:t>
            </a:r>
            <a:r>
              <a:rPr lang="en-US" dirty="0"/>
              <a:t> (</a:t>
            </a:r>
            <a:r>
              <a:rPr lang="en-US" dirty="0" err="1"/>
              <a:t>UId</a:t>
            </a:r>
            <a:r>
              <a:rPr lang="en-US" dirty="0"/>
              <a:t> int Not Null  </a:t>
            </a:r>
            <a:r>
              <a:rPr lang="en-US" dirty="0" err="1"/>
              <a:t>Auto_increment,UName</a:t>
            </a:r>
            <a:r>
              <a:rPr lang="en-US" dirty="0"/>
              <a:t> varchar(255) Not </a:t>
            </a:r>
            <a:r>
              <a:rPr lang="en-US" dirty="0" err="1"/>
              <a:t>Null,Primary</a:t>
            </a:r>
            <a:r>
              <a:rPr lang="en-US" dirty="0"/>
              <a:t> Key(</a:t>
            </a:r>
            <a:r>
              <a:rPr lang="en-US" dirty="0" err="1"/>
              <a:t>UId</a:t>
            </a:r>
            <a:r>
              <a:rPr lang="en-US" dirty="0"/>
              <a:t>));</a:t>
            </a:r>
          </a:p>
          <a:p>
            <a:endParaRPr lang="en-US" dirty="0"/>
          </a:p>
          <a:p>
            <a:r>
              <a:rPr lang="en-US" dirty="0"/>
              <a:t>Create table </a:t>
            </a:r>
            <a:r>
              <a:rPr lang="en-US" dirty="0" err="1"/>
              <a:t>sectionb.student</a:t>
            </a:r>
            <a:r>
              <a:rPr lang="en-US" dirty="0"/>
              <a:t> (Id int Not Null  </a:t>
            </a:r>
            <a:r>
              <a:rPr lang="en-US" dirty="0" err="1"/>
              <a:t>Auto_increment,SName</a:t>
            </a:r>
            <a:r>
              <a:rPr lang="en-US" dirty="0"/>
              <a:t> varchar(255) Not </a:t>
            </a:r>
            <a:r>
              <a:rPr lang="en-US" dirty="0" err="1"/>
              <a:t>Null,Age</a:t>
            </a:r>
            <a:r>
              <a:rPr lang="en-US" dirty="0"/>
              <a:t> int  Not Null check(age&gt;=18),Gender varchar(50) Not </a:t>
            </a:r>
            <a:r>
              <a:rPr lang="en-US" dirty="0" err="1"/>
              <a:t>Null,Phone</a:t>
            </a:r>
            <a:r>
              <a:rPr lang="en-US" dirty="0"/>
              <a:t> int Not Null  </a:t>
            </a:r>
            <a:r>
              <a:rPr lang="en-US" dirty="0" err="1"/>
              <a:t>UNIQUE,UName</a:t>
            </a:r>
            <a:r>
              <a:rPr lang="en-US" dirty="0"/>
              <a:t> int Not </a:t>
            </a:r>
            <a:r>
              <a:rPr lang="en-US" dirty="0" err="1"/>
              <a:t>Null,Primary</a:t>
            </a:r>
            <a:r>
              <a:rPr lang="en-US" dirty="0"/>
              <a:t> Key(id),Foreign key (</a:t>
            </a:r>
            <a:r>
              <a:rPr lang="en-US" dirty="0" err="1"/>
              <a:t>UName</a:t>
            </a:r>
            <a:r>
              <a:rPr lang="en-US" dirty="0"/>
              <a:t>) references </a:t>
            </a:r>
            <a:r>
              <a:rPr lang="en-US" dirty="0" err="1"/>
              <a:t>sectionb.university</a:t>
            </a:r>
            <a:r>
              <a:rPr lang="en-US" dirty="0"/>
              <a:t>(</a:t>
            </a:r>
            <a:r>
              <a:rPr lang="en-US" dirty="0" err="1"/>
              <a:t>UId</a:t>
            </a:r>
            <a:r>
              <a:rPr lang="en-US" dirty="0"/>
              <a:t>));</a:t>
            </a:r>
          </a:p>
          <a:p>
            <a:endParaRPr lang="en-US" dirty="0"/>
          </a:p>
          <a:p>
            <a:r>
              <a:rPr lang="en-US" dirty="0"/>
              <a:t>INSERT INTO </a:t>
            </a:r>
            <a:r>
              <a:rPr lang="en-US" dirty="0" err="1"/>
              <a:t>sectionb.university</a:t>
            </a:r>
            <a:r>
              <a:rPr lang="en-US" dirty="0"/>
              <a:t>(</a:t>
            </a:r>
            <a:r>
              <a:rPr lang="en-US" dirty="0" err="1"/>
              <a:t>UName</a:t>
            </a:r>
            <a:r>
              <a:rPr lang="en-US" dirty="0"/>
              <a:t>) VALUES ('Muslim Youth'), ('FAST-NUCES'), ('Air University'), ('Islamic </a:t>
            </a:r>
            <a:r>
              <a:rPr lang="en-US" dirty="0" err="1"/>
              <a:t>Univrsity</a:t>
            </a:r>
            <a:r>
              <a:rPr lang="en-US" dirty="0"/>
              <a:t>’);</a:t>
            </a:r>
          </a:p>
          <a:p>
            <a:r>
              <a:rPr lang="en-US" dirty="0"/>
              <a:t>INSERT INTO </a:t>
            </a:r>
            <a:r>
              <a:rPr lang="en-US" dirty="0" err="1"/>
              <a:t>sectionb.student</a:t>
            </a:r>
            <a:r>
              <a:rPr lang="en-US" dirty="0"/>
              <a:t>(</a:t>
            </a:r>
            <a:r>
              <a:rPr lang="en-US" dirty="0" err="1"/>
              <a:t>SName</a:t>
            </a:r>
            <a:r>
              <a:rPr lang="en-US" dirty="0"/>
              <a:t>, Age, Gender, Phone, </a:t>
            </a:r>
            <a:r>
              <a:rPr lang="en-US" dirty="0" err="1"/>
              <a:t>UName</a:t>
            </a:r>
            <a:r>
              <a:rPr lang="en-US" dirty="0"/>
              <a:t>) VALUES ('Ali', 21, 'Male', 0033333, 1), ('Arslan', 19, 'Male', 0432333, 2),								('Faizan', 20, 'Male', 10340343, 3), ('Zara', 22, 'Female', 534344409, 4);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5CA1C-C2A9-46FB-B434-20216F28C9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00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table </a:t>
            </a:r>
            <a:r>
              <a:rPr lang="en-US" dirty="0" err="1"/>
              <a:t>sectionb.university</a:t>
            </a:r>
            <a:r>
              <a:rPr lang="en-US" dirty="0"/>
              <a:t> (</a:t>
            </a:r>
            <a:r>
              <a:rPr lang="en-US" dirty="0" err="1"/>
              <a:t>UId</a:t>
            </a:r>
            <a:r>
              <a:rPr lang="en-US" dirty="0"/>
              <a:t> int Not Null  </a:t>
            </a:r>
            <a:r>
              <a:rPr lang="en-US" dirty="0" err="1"/>
              <a:t>Auto_increment,UName</a:t>
            </a:r>
            <a:r>
              <a:rPr lang="en-US" dirty="0"/>
              <a:t> varchar(255) Not </a:t>
            </a:r>
            <a:r>
              <a:rPr lang="en-US" dirty="0" err="1"/>
              <a:t>Null,Primary</a:t>
            </a:r>
            <a:r>
              <a:rPr lang="en-US" dirty="0"/>
              <a:t> Key(</a:t>
            </a:r>
            <a:r>
              <a:rPr lang="en-US" dirty="0" err="1"/>
              <a:t>UId</a:t>
            </a:r>
            <a:r>
              <a:rPr lang="en-US" dirty="0"/>
              <a:t>));</a:t>
            </a:r>
          </a:p>
          <a:p>
            <a:endParaRPr lang="en-US" dirty="0"/>
          </a:p>
          <a:p>
            <a:r>
              <a:rPr lang="en-US" dirty="0"/>
              <a:t>Create table </a:t>
            </a:r>
            <a:r>
              <a:rPr lang="en-US" dirty="0" err="1"/>
              <a:t>sectionb.student</a:t>
            </a:r>
            <a:r>
              <a:rPr lang="en-US" dirty="0"/>
              <a:t> (Id int Not Null  </a:t>
            </a:r>
            <a:r>
              <a:rPr lang="en-US" dirty="0" err="1"/>
              <a:t>Auto_increment,SName</a:t>
            </a:r>
            <a:r>
              <a:rPr lang="en-US" dirty="0"/>
              <a:t> varchar(255) Not </a:t>
            </a:r>
            <a:r>
              <a:rPr lang="en-US" dirty="0" err="1"/>
              <a:t>Null,Age</a:t>
            </a:r>
            <a:r>
              <a:rPr lang="en-US" dirty="0"/>
              <a:t> int  Not Null check(age&gt;=18),Gender varchar(50) Not </a:t>
            </a:r>
            <a:r>
              <a:rPr lang="en-US" dirty="0" err="1"/>
              <a:t>Null,Phone</a:t>
            </a:r>
            <a:r>
              <a:rPr lang="en-US" dirty="0"/>
              <a:t> int Not Null  </a:t>
            </a:r>
            <a:r>
              <a:rPr lang="en-US" dirty="0" err="1"/>
              <a:t>UNIQUE,UName</a:t>
            </a:r>
            <a:r>
              <a:rPr lang="en-US" dirty="0"/>
              <a:t> int Not </a:t>
            </a:r>
            <a:r>
              <a:rPr lang="en-US" dirty="0" err="1"/>
              <a:t>Null,Primary</a:t>
            </a:r>
            <a:r>
              <a:rPr lang="en-US" dirty="0"/>
              <a:t> Key(id),Foreign key (</a:t>
            </a:r>
            <a:r>
              <a:rPr lang="en-US" dirty="0" err="1"/>
              <a:t>UName</a:t>
            </a:r>
            <a:r>
              <a:rPr lang="en-US" dirty="0"/>
              <a:t>) references </a:t>
            </a:r>
            <a:r>
              <a:rPr lang="en-US" dirty="0" err="1"/>
              <a:t>sectionb.university</a:t>
            </a:r>
            <a:r>
              <a:rPr lang="en-US" dirty="0"/>
              <a:t>(</a:t>
            </a:r>
            <a:r>
              <a:rPr lang="en-US" dirty="0" err="1"/>
              <a:t>UId</a:t>
            </a:r>
            <a:r>
              <a:rPr lang="en-US" dirty="0"/>
              <a:t>));</a:t>
            </a:r>
          </a:p>
          <a:p>
            <a:endParaRPr lang="en-US" dirty="0"/>
          </a:p>
          <a:p>
            <a:r>
              <a:rPr lang="en-US" dirty="0"/>
              <a:t>INSERT INTO </a:t>
            </a:r>
            <a:r>
              <a:rPr lang="en-US" dirty="0" err="1"/>
              <a:t>sectionb.university</a:t>
            </a:r>
            <a:r>
              <a:rPr lang="en-US" dirty="0"/>
              <a:t>(</a:t>
            </a:r>
            <a:r>
              <a:rPr lang="en-US" dirty="0" err="1"/>
              <a:t>UName</a:t>
            </a:r>
            <a:r>
              <a:rPr lang="en-US" dirty="0"/>
              <a:t>) VALUES ('Muslim Youth'), ('FAST-NUCES'), ('Air University'), ('Islamic </a:t>
            </a:r>
            <a:r>
              <a:rPr lang="en-US" dirty="0" err="1"/>
              <a:t>Univrsity</a:t>
            </a:r>
            <a:r>
              <a:rPr lang="en-US" dirty="0"/>
              <a:t>’);</a:t>
            </a:r>
          </a:p>
          <a:p>
            <a:r>
              <a:rPr lang="en-US" dirty="0"/>
              <a:t>INSERT INTO </a:t>
            </a:r>
            <a:r>
              <a:rPr lang="en-US" dirty="0" err="1"/>
              <a:t>sectionb.student</a:t>
            </a:r>
            <a:r>
              <a:rPr lang="en-US" dirty="0"/>
              <a:t>(</a:t>
            </a:r>
            <a:r>
              <a:rPr lang="en-US" dirty="0" err="1"/>
              <a:t>SName</a:t>
            </a:r>
            <a:r>
              <a:rPr lang="en-US" dirty="0"/>
              <a:t>, Age, Gender, Phone, </a:t>
            </a:r>
            <a:r>
              <a:rPr lang="en-US" dirty="0" err="1"/>
              <a:t>UName</a:t>
            </a:r>
            <a:r>
              <a:rPr lang="en-US" dirty="0"/>
              <a:t>) VALUES ('Ali', 21, 'Male', 0033333, 1), ('Arslan', 19, 'Male', 0432333, 2),								('Faizan', 20, 'Male', 10340343, 3), ('Zara', 22, 'Female', 534344409, 4);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5CA1C-C2A9-46FB-B434-20216F28C9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27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table </a:t>
            </a:r>
            <a:r>
              <a:rPr lang="en-US" dirty="0" err="1"/>
              <a:t>sectionb.university</a:t>
            </a:r>
            <a:r>
              <a:rPr lang="en-US" dirty="0"/>
              <a:t> (</a:t>
            </a:r>
            <a:r>
              <a:rPr lang="en-US" dirty="0" err="1"/>
              <a:t>UId</a:t>
            </a:r>
            <a:r>
              <a:rPr lang="en-US" dirty="0"/>
              <a:t> int Not Null  </a:t>
            </a:r>
            <a:r>
              <a:rPr lang="en-US" dirty="0" err="1"/>
              <a:t>Auto_increment,UName</a:t>
            </a:r>
            <a:r>
              <a:rPr lang="en-US" dirty="0"/>
              <a:t> varchar(255) Not </a:t>
            </a:r>
            <a:r>
              <a:rPr lang="en-US" dirty="0" err="1"/>
              <a:t>Null,Primary</a:t>
            </a:r>
            <a:r>
              <a:rPr lang="en-US" dirty="0"/>
              <a:t> Key(</a:t>
            </a:r>
            <a:r>
              <a:rPr lang="en-US" dirty="0" err="1"/>
              <a:t>UId</a:t>
            </a:r>
            <a:r>
              <a:rPr lang="en-US" dirty="0"/>
              <a:t>));</a:t>
            </a:r>
          </a:p>
          <a:p>
            <a:endParaRPr lang="en-US" dirty="0"/>
          </a:p>
          <a:p>
            <a:r>
              <a:rPr lang="en-US" dirty="0"/>
              <a:t>Create table </a:t>
            </a:r>
            <a:r>
              <a:rPr lang="en-US" dirty="0" err="1"/>
              <a:t>sectionb.student</a:t>
            </a:r>
            <a:r>
              <a:rPr lang="en-US" dirty="0"/>
              <a:t> (Id int Not Null  </a:t>
            </a:r>
            <a:r>
              <a:rPr lang="en-US" dirty="0" err="1"/>
              <a:t>Auto_increment,SName</a:t>
            </a:r>
            <a:r>
              <a:rPr lang="en-US" dirty="0"/>
              <a:t> varchar(255) Not </a:t>
            </a:r>
            <a:r>
              <a:rPr lang="en-US" dirty="0" err="1"/>
              <a:t>Null,Age</a:t>
            </a:r>
            <a:r>
              <a:rPr lang="en-US" dirty="0"/>
              <a:t> int  Not Null check(age&gt;=18),Gender varchar(50) Not </a:t>
            </a:r>
            <a:r>
              <a:rPr lang="en-US" dirty="0" err="1"/>
              <a:t>Null,Phone</a:t>
            </a:r>
            <a:r>
              <a:rPr lang="en-US" dirty="0"/>
              <a:t> int Not Null  </a:t>
            </a:r>
            <a:r>
              <a:rPr lang="en-US" dirty="0" err="1"/>
              <a:t>UNIQUE,UName</a:t>
            </a:r>
            <a:r>
              <a:rPr lang="en-US" dirty="0"/>
              <a:t> int Not </a:t>
            </a:r>
            <a:r>
              <a:rPr lang="en-US" dirty="0" err="1"/>
              <a:t>Null,Primary</a:t>
            </a:r>
            <a:r>
              <a:rPr lang="en-US" dirty="0"/>
              <a:t> Key(id),Foreign key (</a:t>
            </a:r>
            <a:r>
              <a:rPr lang="en-US" dirty="0" err="1"/>
              <a:t>UName</a:t>
            </a:r>
            <a:r>
              <a:rPr lang="en-US" dirty="0"/>
              <a:t>) references </a:t>
            </a:r>
            <a:r>
              <a:rPr lang="en-US" dirty="0" err="1"/>
              <a:t>sectionb.university</a:t>
            </a:r>
            <a:r>
              <a:rPr lang="en-US" dirty="0"/>
              <a:t>(</a:t>
            </a:r>
            <a:r>
              <a:rPr lang="en-US" dirty="0" err="1"/>
              <a:t>UId</a:t>
            </a:r>
            <a:r>
              <a:rPr lang="en-US" dirty="0"/>
              <a:t>));</a:t>
            </a:r>
          </a:p>
          <a:p>
            <a:endParaRPr lang="en-US" dirty="0"/>
          </a:p>
          <a:p>
            <a:r>
              <a:rPr lang="en-US" dirty="0"/>
              <a:t>INSERT INTO </a:t>
            </a:r>
            <a:r>
              <a:rPr lang="en-US" dirty="0" err="1"/>
              <a:t>sectionb.university</a:t>
            </a:r>
            <a:r>
              <a:rPr lang="en-US" dirty="0"/>
              <a:t>(</a:t>
            </a:r>
            <a:r>
              <a:rPr lang="en-US" dirty="0" err="1"/>
              <a:t>UName</a:t>
            </a:r>
            <a:r>
              <a:rPr lang="en-US" dirty="0"/>
              <a:t>) VALUES ('Muslim Youth'), ('FAST-NUCES'), ('Air University'), ('Islamic </a:t>
            </a:r>
            <a:r>
              <a:rPr lang="en-US" dirty="0" err="1"/>
              <a:t>Univrsity</a:t>
            </a:r>
            <a:r>
              <a:rPr lang="en-US" dirty="0"/>
              <a:t>’);</a:t>
            </a:r>
          </a:p>
          <a:p>
            <a:r>
              <a:rPr lang="en-US" dirty="0"/>
              <a:t>INSERT INTO </a:t>
            </a:r>
            <a:r>
              <a:rPr lang="en-US" dirty="0" err="1"/>
              <a:t>sectionb.student</a:t>
            </a:r>
            <a:r>
              <a:rPr lang="en-US" dirty="0"/>
              <a:t>(</a:t>
            </a:r>
            <a:r>
              <a:rPr lang="en-US" dirty="0" err="1"/>
              <a:t>SName</a:t>
            </a:r>
            <a:r>
              <a:rPr lang="en-US" dirty="0"/>
              <a:t>, Age, Gender, Phone, </a:t>
            </a:r>
            <a:r>
              <a:rPr lang="en-US" dirty="0" err="1"/>
              <a:t>UName</a:t>
            </a:r>
            <a:r>
              <a:rPr lang="en-US" dirty="0"/>
              <a:t>) VALUES ('Ali', 21, 'Male', 0033333, 1), ('Arslan', 19, 'Male', 0432333, 2),								('Faizan', 20, 'Male', 10340343, 3), ('Zara', 22, 'Female', 534344409, 4);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5CA1C-C2A9-46FB-B434-20216F28C9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0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B16B-EA6B-5599-3837-C4F79F40B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61612-3866-A860-E57E-1190E6E4A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3954" y="24973"/>
            <a:ext cx="9144000" cy="89821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20A30-FA29-0ED7-3688-2FBCFC8E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B3828-BA5D-45F7-8473-6AF1A181B1A5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73A5C-CC30-5E47-CA8C-44EE2310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DF964-C8C9-9A97-37C0-38A105A9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3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704B-B98A-98CB-9EB3-D69ADD53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C3C1C-2174-76AC-CE18-552BAB11A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72B2C-2096-F800-700E-9EF5D347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9EAF-85A2-4030-B66C-2C329E04456C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F99F-1365-A677-F122-7FE03A4B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E08A6-BC8D-B825-B65D-B487D810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59C73-3854-C44C-74CD-122C0DE22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350E1-05B7-03BE-9121-957F05C9A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10FC9-2777-0240-24F6-F0A7E7AD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6FA9-96B4-4E4E-BD41-36332D5E9772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FEE31-D3D6-B46C-A8FA-E4D3D55B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CBED4-C600-72A7-BB2B-75FC76B9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2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B119-C711-3F53-C8A7-7E3C6400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85393-36D9-6C04-F737-7831B48CE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DC0D5-D1B6-CA0B-7119-93DBC25F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CADD3-434D-5EB0-2BB9-ABA1926C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69929-785F-CBC0-C927-3A137473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4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F9F0-D1FD-F156-5241-24502386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800A5-0BE8-0719-C98B-0369A61D5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5D981-7B5D-142A-D68C-9A33A76A1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B16B-138A-4486-B86B-629543460371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50156-A919-F39A-90EF-167FF2E3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CB47A-B8C5-BF77-4300-54213E63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8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EA3B-A9B1-AC01-BA29-85F68E90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1D472-D713-917A-9048-FD0C67AAF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8D9E3-C949-5B14-6164-D9562B3C1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38A56-E8DE-84D2-405C-249506AB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C54E-151E-46BD-947D-ADDF2610E525}" type="datetime1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B9A8A-19E0-5DF8-1A57-1C39D295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0AC5D-0B1D-AC1E-75A8-437D51B1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4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9C94-8761-7A76-1693-099C5C1D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1A193-FCA5-5E2B-FEAB-9C2FC19AF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6ACD4-17EF-423B-1AEB-5ED0F8B28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12113-0ECA-07D1-C5CC-58E3383E8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DD4C5C-0713-4CD8-B62A-C3571DA40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A6D19-1F6D-B568-EEE4-8DA41F1D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1615-F8A2-423F-8F8C-DAA9AC96EE1F}" type="datetime1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069A1-0B43-2546-ECE8-47B9B0FF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0395D9-13C8-7042-AFFE-4B9A577B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2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212C-B5A6-B886-FF8F-F07B549A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D9809-709F-2FB6-861F-E6C4CA21D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22EF-FB6A-49FE-8938-6C594728AAFE}" type="datetime1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079BD-462D-1051-3FA8-C86EDD62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91DBD-3D8D-8104-7BBC-DB42B263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2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526D44-AB45-31AA-08CD-08385153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9E94-74EA-498D-BF40-40C0C4C9E21B}" type="datetime1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F63EC-1ACE-31F2-D0CE-D815051C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8E51D-30B5-BCBE-77CD-FD181F0E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7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AB6E-80FA-5016-D297-1E97967B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088EF-322E-05A0-0885-F3D74C3B3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66D0F-141B-AEBE-F764-DF79BE2AD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55513-0D7F-F23B-1AAF-13407F91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9CA2-89A3-4B25-A152-224E8BFDE438}" type="datetime1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EC263-3C44-E0C2-797F-7C0BE534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93886-AED9-0CAF-4967-5879FF1C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0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CFDB-15A8-54A1-789A-148E9E3C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21A66-A30E-BA20-8A92-A38720F73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D6017-1951-C30C-1D6B-2CC948729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0E370-D065-7C74-1894-3F99273F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73D2-4D8B-4F0C-8532-555C92417F94}" type="datetime1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D6A94-C494-67AC-4EE0-E1D5E23B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06C15-00C0-7F78-BD50-D71E6886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3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BDC85-43D0-F503-30C8-30D0DCB5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1A114-4E0A-27C9-0253-C475E45B6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0A663-BC34-B5F2-3E2F-3FFECAC9B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73FBA-1373-4D8A-BF22-A1FCFEEBEDB4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929DF-DBE4-33FB-27B5-A331A28BE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E23C0-8D84-98C9-14A8-E97F82DEE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624A5-12DD-4D9D-AB5A-ACA8F5E9220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DD869344-B0AA-0F89-F7F4-17487CC0F943}"/>
              </a:ext>
            </a:extLst>
          </p:cNvPr>
          <p:cNvPicPr/>
          <p:nvPr/>
        </p:nvPicPr>
        <p:blipFill>
          <a:blip r:embed="rId13"/>
          <a:srcRect/>
          <a:stretch>
            <a:fillRect/>
          </a:stretch>
        </p:blipFill>
        <p:spPr>
          <a:xfrm>
            <a:off x="120576" y="0"/>
            <a:ext cx="1048385" cy="1030605"/>
          </a:xfrm>
          <a:prstGeom prst="rect">
            <a:avLst/>
          </a:prstGeom>
          <a:ln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229B7B-5019-D8BA-379F-3C17D1AB1269}"/>
              </a:ext>
            </a:extLst>
          </p:cNvPr>
          <p:cNvCxnSpPr>
            <a:cxnSpLocks/>
          </p:cNvCxnSpPr>
          <p:nvPr/>
        </p:nvCxnSpPr>
        <p:spPr>
          <a:xfrm>
            <a:off x="0" y="1030605"/>
            <a:ext cx="121920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94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B4A6-1732-5533-606A-1A52B6BF6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3575"/>
            <a:ext cx="9144000" cy="178474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System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CS-103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C365E-9D6A-9628-A585-18B7E7E85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2571" y="3969406"/>
            <a:ext cx="9226858" cy="2139596"/>
          </a:xfrm>
        </p:spPr>
        <p:txBody>
          <a:bodyPr>
            <a:normAutofit fontScale="92500" lnSpcReduction="20000"/>
          </a:bodyPr>
          <a:lstStyle/>
          <a:p>
            <a:endParaRPr lang="en-GB" sz="1800" b="0" i="0" dirty="0">
              <a:solidFill>
                <a:srgbClr val="898989"/>
              </a:solidFill>
              <a:effectLst/>
              <a:latin typeface="Calibri" panose="020F0502020204030204" pitchFamily="34" charset="0"/>
            </a:endParaRPr>
          </a:p>
          <a:p>
            <a:endParaRPr lang="en-GB" sz="1800" dirty="0">
              <a:solidFill>
                <a:srgbClr val="898989"/>
              </a:solidFill>
              <a:latin typeface="Calibri" panose="020F0502020204030204" pitchFamily="34" charset="0"/>
            </a:endParaRPr>
          </a:p>
          <a:p>
            <a:endParaRPr lang="en-GB" sz="1800" dirty="0">
              <a:solidFill>
                <a:srgbClr val="898989"/>
              </a:solidFill>
              <a:latin typeface="Calibri" panose="020F0502020204030204" pitchFamily="34" charset="0"/>
            </a:endParaRPr>
          </a:p>
          <a:p>
            <a:r>
              <a:rPr lang="en-GB" sz="2800" b="0" i="0" dirty="0">
                <a:solidFill>
                  <a:srgbClr val="89898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Mr. Hamza Javed,</a:t>
            </a:r>
          </a:p>
          <a:p>
            <a:r>
              <a:rPr lang="en-GB" sz="2800" b="0" i="0" dirty="0">
                <a:solidFill>
                  <a:srgbClr val="89898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Science,</a:t>
            </a:r>
          </a:p>
          <a:p>
            <a:r>
              <a:rPr lang="en-GB" sz="2800" b="0" i="0" dirty="0">
                <a:solidFill>
                  <a:srgbClr val="89898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Muslim Youth University, Islamabad, Pakistan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9557EBC-D640-75BD-73B5-FE22B2973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B1F2-5127-40E2-9BC0-40922FE1570B}" type="datetime1">
              <a:rPr lang="en-US" smtClean="0"/>
              <a:t>5/28/2024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13709-D7FF-CBB7-A4B3-0723F9E0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6CC34-E281-DF8B-C479-68E283C4C39A}"/>
              </a:ext>
            </a:extLst>
          </p:cNvPr>
          <p:cNvSpPr txBox="1"/>
          <p:nvPr/>
        </p:nvSpPr>
        <p:spPr>
          <a:xfrm>
            <a:off x="2095680" y="2768315"/>
            <a:ext cx="76347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SQL Joins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2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6215FE2-AD26-03D6-440D-BED67913CB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717375"/>
              </p:ext>
            </p:extLst>
          </p:nvPr>
        </p:nvGraphicFramePr>
        <p:xfrm>
          <a:off x="838199" y="1825625"/>
          <a:ext cx="4806822" cy="2615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616">
                  <a:extLst>
                    <a:ext uri="{9D8B030D-6E8A-4147-A177-3AD203B41FA5}">
                      <a16:colId xmlns:a16="http://schemas.microsoft.com/office/drawing/2014/main" val="2319211450"/>
                    </a:ext>
                  </a:extLst>
                </a:gridCol>
                <a:gridCol w="1083825">
                  <a:extLst>
                    <a:ext uri="{9D8B030D-6E8A-4147-A177-3AD203B41FA5}">
                      <a16:colId xmlns:a16="http://schemas.microsoft.com/office/drawing/2014/main" val="3739259890"/>
                    </a:ext>
                  </a:extLst>
                </a:gridCol>
                <a:gridCol w="1068540">
                  <a:extLst>
                    <a:ext uri="{9D8B030D-6E8A-4147-A177-3AD203B41FA5}">
                      <a16:colId xmlns:a16="http://schemas.microsoft.com/office/drawing/2014/main" val="640465623"/>
                    </a:ext>
                  </a:extLst>
                </a:gridCol>
                <a:gridCol w="1688841">
                  <a:extLst>
                    <a:ext uri="{9D8B030D-6E8A-4147-A177-3AD203B41FA5}">
                      <a16:colId xmlns:a16="http://schemas.microsoft.com/office/drawing/2014/main" val="1185275645"/>
                    </a:ext>
                  </a:extLst>
                </a:gridCol>
              </a:tblGrid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University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649443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790178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Arslan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092338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Faizan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88862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Zara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54502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EAF300D-60F7-5373-88CE-8459B541501D}"/>
              </a:ext>
            </a:extLst>
          </p:cNvPr>
          <p:cNvGraphicFramePr>
            <a:graphicFrameLocks noGrp="1"/>
          </p:cNvGraphicFramePr>
          <p:nvPr/>
        </p:nvGraphicFramePr>
        <p:xfrm>
          <a:off x="7539133" y="1825623"/>
          <a:ext cx="3564296" cy="23078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82148">
                  <a:extLst>
                    <a:ext uri="{9D8B030D-6E8A-4147-A177-3AD203B41FA5}">
                      <a16:colId xmlns:a16="http://schemas.microsoft.com/office/drawing/2014/main" val="2843944376"/>
                    </a:ext>
                  </a:extLst>
                </a:gridCol>
                <a:gridCol w="1782148">
                  <a:extLst>
                    <a:ext uri="{9D8B030D-6E8A-4147-A177-3AD203B41FA5}">
                      <a16:colId xmlns:a16="http://schemas.microsoft.com/office/drawing/2014/main" val="1972930008"/>
                    </a:ext>
                  </a:extLst>
                </a:gridCol>
              </a:tblGrid>
              <a:tr h="472555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University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212547"/>
                  </a:ext>
                </a:extLst>
              </a:tr>
              <a:tr h="41638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Muslim Youth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244145"/>
                  </a:ext>
                </a:extLst>
              </a:tr>
              <a:tr h="37448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FAST-NUCES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73518"/>
                  </a:ext>
                </a:extLst>
              </a:tr>
              <a:tr h="38905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Air University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024068"/>
                  </a:ext>
                </a:extLst>
              </a:tr>
              <a:tr h="65535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Islamic university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2401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44A7846-D192-4E17-EA3F-39A186B9D0DB}"/>
              </a:ext>
            </a:extLst>
          </p:cNvPr>
          <p:cNvSpPr txBox="1"/>
          <p:nvPr/>
        </p:nvSpPr>
        <p:spPr>
          <a:xfrm>
            <a:off x="7980784" y="5131837"/>
            <a:ext cx="138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Primary Key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EDEEB1-0FFC-98C7-1DBD-DAEDA35A649A}"/>
              </a:ext>
            </a:extLst>
          </p:cNvPr>
          <p:cNvCxnSpPr>
            <a:cxnSpLocks/>
          </p:cNvCxnSpPr>
          <p:nvPr/>
        </p:nvCxnSpPr>
        <p:spPr>
          <a:xfrm>
            <a:off x="8275230" y="3788229"/>
            <a:ext cx="0" cy="1343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66F250-31D1-BF4F-AAF6-DBBAE0CF03FD}"/>
              </a:ext>
            </a:extLst>
          </p:cNvPr>
          <p:cNvSpPr txBox="1"/>
          <p:nvPr/>
        </p:nvSpPr>
        <p:spPr>
          <a:xfrm>
            <a:off x="3943736" y="5508176"/>
            <a:ext cx="138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Foreign Key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33A63E-38AF-756D-FC37-5B57D339C206}"/>
              </a:ext>
            </a:extLst>
          </p:cNvPr>
          <p:cNvCxnSpPr>
            <a:cxnSpLocks/>
          </p:cNvCxnSpPr>
          <p:nvPr/>
        </p:nvCxnSpPr>
        <p:spPr>
          <a:xfrm>
            <a:off x="4238182" y="4164568"/>
            <a:ext cx="0" cy="1343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609985-5C12-E046-DA79-272872BADFFB}"/>
              </a:ext>
            </a:extLst>
          </p:cNvPr>
          <p:cNvSpPr txBox="1"/>
          <p:nvPr/>
        </p:nvSpPr>
        <p:spPr>
          <a:xfrm>
            <a:off x="762013" y="5433529"/>
            <a:ext cx="138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Primary Key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A456A1-A921-BAF8-9411-8C1B58156B3C}"/>
              </a:ext>
            </a:extLst>
          </p:cNvPr>
          <p:cNvCxnSpPr>
            <a:cxnSpLocks/>
          </p:cNvCxnSpPr>
          <p:nvPr/>
        </p:nvCxnSpPr>
        <p:spPr>
          <a:xfrm>
            <a:off x="1056459" y="4089921"/>
            <a:ext cx="0" cy="1343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3EC73E1-227A-2E38-5839-E4FB636F0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B0F0"/>
                </a:solidFill>
                <a:latin typeface="TimesNewRomanPS-BoldMT"/>
              </a:rPr>
              <a:t>Left Joins</a:t>
            </a:r>
            <a:endParaRPr lang="en-US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311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B0F0"/>
                </a:solidFill>
                <a:latin typeface="TimesNewRomanPS-BoldMT"/>
              </a:rPr>
              <a:t>Left Joins</a:t>
            </a:r>
            <a:endParaRPr lang="en-US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Syntax: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columns from table1 Left join table2 ON table1.Column_Name = table2.Column_Name;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* from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sectionb.student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Left JOIN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sectionb.university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student.UName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university.UId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833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NewRomanPS-BoldMT"/>
              </a:rPr>
              <a:t>Right Joins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776EED-AB4B-B0D0-2ECE-EE7B11E50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334" y="2057399"/>
            <a:ext cx="3915304" cy="321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95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NewRomanPS-BoldMT"/>
              </a:rPr>
              <a:t>Right Joins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9623E5-4C08-BD07-3189-9263BC591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Syntax: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columns from table1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join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table2 ON table1.Column_Name = table2.Column_Name;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* from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sectionb.student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JOIN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sectionb.university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student.UName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university.UId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580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14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F3A12A-D52B-B06A-CF66-09FDDDB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6432E2"/>
                </a:solidFill>
                <a:latin typeface="TimesNewRomanPS-BoldMT"/>
              </a:rPr>
              <a:t>Cross Joins</a:t>
            </a:r>
            <a:endParaRPr lang="en-US" sz="3600" b="1" dirty="0">
              <a:solidFill>
                <a:srgbClr val="6432E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6215FE2-AD26-03D6-440D-BED67913CB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199" y="1825625"/>
          <a:ext cx="4806822" cy="2615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616">
                  <a:extLst>
                    <a:ext uri="{9D8B030D-6E8A-4147-A177-3AD203B41FA5}">
                      <a16:colId xmlns:a16="http://schemas.microsoft.com/office/drawing/2014/main" val="2319211450"/>
                    </a:ext>
                  </a:extLst>
                </a:gridCol>
                <a:gridCol w="1083825">
                  <a:extLst>
                    <a:ext uri="{9D8B030D-6E8A-4147-A177-3AD203B41FA5}">
                      <a16:colId xmlns:a16="http://schemas.microsoft.com/office/drawing/2014/main" val="3739259890"/>
                    </a:ext>
                  </a:extLst>
                </a:gridCol>
                <a:gridCol w="1068540">
                  <a:extLst>
                    <a:ext uri="{9D8B030D-6E8A-4147-A177-3AD203B41FA5}">
                      <a16:colId xmlns:a16="http://schemas.microsoft.com/office/drawing/2014/main" val="640465623"/>
                    </a:ext>
                  </a:extLst>
                </a:gridCol>
                <a:gridCol w="1688841">
                  <a:extLst>
                    <a:ext uri="{9D8B030D-6E8A-4147-A177-3AD203B41FA5}">
                      <a16:colId xmlns:a16="http://schemas.microsoft.com/office/drawing/2014/main" val="1185275645"/>
                    </a:ext>
                  </a:extLst>
                </a:gridCol>
              </a:tblGrid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University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649443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790178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Arslan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092338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Faizan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88862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Zara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54502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EAF300D-60F7-5373-88CE-8459B541501D}"/>
              </a:ext>
            </a:extLst>
          </p:cNvPr>
          <p:cNvGraphicFramePr>
            <a:graphicFrameLocks noGrp="1"/>
          </p:cNvGraphicFramePr>
          <p:nvPr/>
        </p:nvGraphicFramePr>
        <p:xfrm>
          <a:off x="7539133" y="1825623"/>
          <a:ext cx="3564296" cy="23078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82148">
                  <a:extLst>
                    <a:ext uri="{9D8B030D-6E8A-4147-A177-3AD203B41FA5}">
                      <a16:colId xmlns:a16="http://schemas.microsoft.com/office/drawing/2014/main" val="2843944376"/>
                    </a:ext>
                  </a:extLst>
                </a:gridCol>
                <a:gridCol w="1782148">
                  <a:extLst>
                    <a:ext uri="{9D8B030D-6E8A-4147-A177-3AD203B41FA5}">
                      <a16:colId xmlns:a16="http://schemas.microsoft.com/office/drawing/2014/main" val="1972930008"/>
                    </a:ext>
                  </a:extLst>
                </a:gridCol>
              </a:tblGrid>
              <a:tr h="472555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University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212547"/>
                  </a:ext>
                </a:extLst>
              </a:tr>
              <a:tr h="41638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Muslim Youth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244145"/>
                  </a:ext>
                </a:extLst>
              </a:tr>
              <a:tr h="37448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FAST-NUCES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73518"/>
                  </a:ext>
                </a:extLst>
              </a:tr>
              <a:tr h="38905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Air University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024068"/>
                  </a:ext>
                </a:extLst>
              </a:tr>
              <a:tr h="65535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Islamic university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2401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44A7846-D192-4E17-EA3F-39A186B9D0DB}"/>
              </a:ext>
            </a:extLst>
          </p:cNvPr>
          <p:cNvSpPr txBox="1"/>
          <p:nvPr/>
        </p:nvSpPr>
        <p:spPr>
          <a:xfrm>
            <a:off x="7980784" y="5131837"/>
            <a:ext cx="138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Primary Key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EDEEB1-0FFC-98C7-1DBD-DAEDA35A649A}"/>
              </a:ext>
            </a:extLst>
          </p:cNvPr>
          <p:cNvCxnSpPr>
            <a:cxnSpLocks/>
          </p:cNvCxnSpPr>
          <p:nvPr/>
        </p:nvCxnSpPr>
        <p:spPr>
          <a:xfrm>
            <a:off x="8275230" y="3788229"/>
            <a:ext cx="0" cy="1343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66F250-31D1-BF4F-AAF6-DBBAE0CF03FD}"/>
              </a:ext>
            </a:extLst>
          </p:cNvPr>
          <p:cNvSpPr txBox="1"/>
          <p:nvPr/>
        </p:nvSpPr>
        <p:spPr>
          <a:xfrm>
            <a:off x="3943736" y="5508176"/>
            <a:ext cx="138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Foreign Key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33A63E-38AF-756D-FC37-5B57D339C206}"/>
              </a:ext>
            </a:extLst>
          </p:cNvPr>
          <p:cNvCxnSpPr>
            <a:cxnSpLocks/>
          </p:cNvCxnSpPr>
          <p:nvPr/>
        </p:nvCxnSpPr>
        <p:spPr>
          <a:xfrm>
            <a:off x="4238182" y="4164568"/>
            <a:ext cx="0" cy="1343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609985-5C12-E046-DA79-272872BADFFB}"/>
              </a:ext>
            </a:extLst>
          </p:cNvPr>
          <p:cNvSpPr txBox="1"/>
          <p:nvPr/>
        </p:nvSpPr>
        <p:spPr>
          <a:xfrm>
            <a:off x="762013" y="5433529"/>
            <a:ext cx="138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Primary Key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A456A1-A921-BAF8-9411-8C1B58156B3C}"/>
              </a:ext>
            </a:extLst>
          </p:cNvPr>
          <p:cNvCxnSpPr>
            <a:cxnSpLocks/>
          </p:cNvCxnSpPr>
          <p:nvPr/>
        </p:nvCxnSpPr>
        <p:spPr>
          <a:xfrm>
            <a:off x="1056459" y="4089921"/>
            <a:ext cx="0" cy="1343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DC1BE3-FC7C-455E-391A-88E9AF571832}"/>
              </a:ext>
            </a:extLst>
          </p:cNvPr>
          <p:cNvCxnSpPr>
            <a:cxnSpLocks/>
          </p:cNvCxnSpPr>
          <p:nvPr/>
        </p:nvCxnSpPr>
        <p:spPr>
          <a:xfrm>
            <a:off x="5837238" y="2522341"/>
            <a:ext cx="1580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02D08C-F592-6266-6B61-63604A53BF6F}"/>
              </a:ext>
            </a:extLst>
          </p:cNvPr>
          <p:cNvCxnSpPr>
            <a:cxnSpLocks/>
          </p:cNvCxnSpPr>
          <p:nvPr/>
        </p:nvCxnSpPr>
        <p:spPr>
          <a:xfrm>
            <a:off x="5837238" y="2674741"/>
            <a:ext cx="1580599" cy="21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B9953D-C4BE-1C7D-294D-CCCEAE9853D1}"/>
              </a:ext>
            </a:extLst>
          </p:cNvPr>
          <p:cNvCxnSpPr>
            <a:cxnSpLocks/>
          </p:cNvCxnSpPr>
          <p:nvPr/>
        </p:nvCxnSpPr>
        <p:spPr>
          <a:xfrm>
            <a:off x="5766317" y="2674741"/>
            <a:ext cx="1772816" cy="60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453B5D-4857-1817-417E-B8168C4C0FEA}"/>
              </a:ext>
            </a:extLst>
          </p:cNvPr>
          <p:cNvCxnSpPr>
            <a:cxnSpLocks/>
          </p:cNvCxnSpPr>
          <p:nvPr/>
        </p:nvCxnSpPr>
        <p:spPr>
          <a:xfrm>
            <a:off x="5705669" y="2735210"/>
            <a:ext cx="1833464" cy="1006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244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6432E2"/>
                </a:solidFill>
                <a:latin typeface="TimesNewRomanPS-BoldMT"/>
              </a:rPr>
              <a:t>Cross Join</a:t>
            </a:r>
            <a:endParaRPr lang="en-US" sz="3600" b="1" dirty="0">
              <a:solidFill>
                <a:srgbClr val="6432E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Syntax: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columns from table1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join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table2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sectionb.student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JOIN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sectionb.university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867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NewRomanPS-BoldMT"/>
              </a:rPr>
              <a:t>Multiple Joins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408473-C1A3-9DC6-BCAC-E9EDE995B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987" y="2057400"/>
            <a:ext cx="47720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83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17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F3A12A-D52B-B06A-CF66-09FDDDB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6432E2"/>
                </a:solidFill>
                <a:latin typeface="TimesNewRomanPS-BoldMT"/>
              </a:rPr>
              <a:t>Cross Joins</a:t>
            </a:r>
            <a:endParaRPr lang="en-US" sz="3600" b="1" dirty="0">
              <a:solidFill>
                <a:srgbClr val="6432E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6215FE2-AD26-03D6-440D-BED67913CB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4345770"/>
              </p:ext>
            </p:extLst>
          </p:nvPr>
        </p:nvGraphicFramePr>
        <p:xfrm>
          <a:off x="500848" y="1825625"/>
          <a:ext cx="3722291" cy="2615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750">
                  <a:extLst>
                    <a:ext uri="{9D8B030D-6E8A-4147-A177-3AD203B41FA5}">
                      <a16:colId xmlns:a16="http://schemas.microsoft.com/office/drawing/2014/main" val="2319211450"/>
                    </a:ext>
                  </a:extLst>
                </a:gridCol>
                <a:gridCol w="839289">
                  <a:extLst>
                    <a:ext uri="{9D8B030D-6E8A-4147-A177-3AD203B41FA5}">
                      <a16:colId xmlns:a16="http://schemas.microsoft.com/office/drawing/2014/main" val="3739259890"/>
                    </a:ext>
                  </a:extLst>
                </a:gridCol>
                <a:gridCol w="827453">
                  <a:extLst>
                    <a:ext uri="{9D8B030D-6E8A-4147-A177-3AD203B41FA5}">
                      <a16:colId xmlns:a16="http://schemas.microsoft.com/office/drawing/2014/main" val="640465623"/>
                    </a:ext>
                  </a:extLst>
                </a:gridCol>
                <a:gridCol w="1307799">
                  <a:extLst>
                    <a:ext uri="{9D8B030D-6E8A-4147-A177-3AD203B41FA5}">
                      <a16:colId xmlns:a16="http://schemas.microsoft.com/office/drawing/2014/main" val="1185275645"/>
                    </a:ext>
                  </a:extLst>
                </a:gridCol>
              </a:tblGrid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University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649443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790178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Arslan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092338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Faizan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88862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Zara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54502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EAF300D-60F7-5373-88CE-8459B5415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707921"/>
              </p:ext>
            </p:extLst>
          </p:nvPr>
        </p:nvGraphicFramePr>
        <p:xfrm>
          <a:off x="5402551" y="1840205"/>
          <a:ext cx="2942456" cy="22138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02586">
                  <a:extLst>
                    <a:ext uri="{9D8B030D-6E8A-4147-A177-3AD203B41FA5}">
                      <a16:colId xmlns:a16="http://schemas.microsoft.com/office/drawing/2014/main" val="2843944376"/>
                    </a:ext>
                  </a:extLst>
                </a:gridCol>
                <a:gridCol w="1839870">
                  <a:extLst>
                    <a:ext uri="{9D8B030D-6E8A-4147-A177-3AD203B41FA5}">
                      <a16:colId xmlns:a16="http://schemas.microsoft.com/office/drawing/2014/main" val="1972930008"/>
                    </a:ext>
                  </a:extLst>
                </a:gridCol>
              </a:tblGrid>
              <a:tr h="446661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University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212547"/>
                  </a:ext>
                </a:extLst>
              </a:tr>
              <a:tr h="39356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Muslim Youth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244145"/>
                  </a:ext>
                </a:extLst>
              </a:tr>
              <a:tr h="35396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FAST-NUCES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73518"/>
                  </a:ext>
                </a:extLst>
              </a:tr>
              <a:tr h="36773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Air University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024068"/>
                  </a:ext>
                </a:extLst>
              </a:tr>
              <a:tr h="61944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Islamic university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2401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44A7846-D192-4E17-EA3F-39A186B9D0DB}"/>
              </a:ext>
            </a:extLst>
          </p:cNvPr>
          <p:cNvSpPr txBox="1"/>
          <p:nvPr/>
        </p:nvSpPr>
        <p:spPr>
          <a:xfrm>
            <a:off x="5359671" y="5306827"/>
            <a:ext cx="138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Primary Key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EDEEB1-0FFC-98C7-1DBD-DAEDA35A649A}"/>
              </a:ext>
            </a:extLst>
          </p:cNvPr>
          <p:cNvCxnSpPr>
            <a:cxnSpLocks/>
          </p:cNvCxnSpPr>
          <p:nvPr/>
        </p:nvCxnSpPr>
        <p:spPr>
          <a:xfrm>
            <a:off x="6029174" y="3888418"/>
            <a:ext cx="0" cy="1343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66F250-31D1-BF4F-AAF6-DBBAE0CF03FD}"/>
              </a:ext>
            </a:extLst>
          </p:cNvPr>
          <p:cNvSpPr txBox="1"/>
          <p:nvPr/>
        </p:nvSpPr>
        <p:spPr>
          <a:xfrm>
            <a:off x="3979248" y="5481542"/>
            <a:ext cx="138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Foreign Key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09985-5C12-E046-DA79-272872BADFFB}"/>
              </a:ext>
            </a:extLst>
          </p:cNvPr>
          <p:cNvSpPr txBox="1"/>
          <p:nvPr/>
        </p:nvSpPr>
        <p:spPr>
          <a:xfrm>
            <a:off x="762013" y="5433529"/>
            <a:ext cx="138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Primary Key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A456A1-A921-BAF8-9411-8C1B58156B3C}"/>
              </a:ext>
            </a:extLst>
          </p:cNvPr>
          <p:cNvCxnSpPr>
            <a:cxnSpLocks/>
          </p:cNvCxnSpPr>
          <p:nvPr/>
        </p:nvCxnSpPr>
        <p:spPr>
          <a:xfrm>
            <a:off x="1056459" y="4089921"/>
            <a:ext cx="0" cy="1343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86CAD0-E305-9D21-9D86-FCF163663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775127"/>
              </p:ext>
            </p:extLst>
          </p:nvPr>
        </p:nvGraphicFramePr>
        <p:xfrm>
          <a:off x="8510972" y="2781515"/>
          <a:ext cx="3041266" cy="22138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39612">
                  <a:extLst>
                    <a:ext uri="{9D8B030D-6E8A-4147-A177-3AD203B41FA5}">
                      <a16:colId xmlns:a16="http://schemas.microsoft.com/office/drawing/2014/main" val="2843944376"/>
                    </a:ext>
                  </a:extLst>
                </a:gridCol>
                <a:gridCol w="1901654">
                  <a:extLst>
                    <a:ext uri="{9D8B030D-6E8A-4147-A177-3AD203B41FA5}">
                      <a16:colId xmlns:a16="http://schemas.microsoft.com/office/drawing/2014/main" val="1972930008"/>
                    </a:ext>
                  </a:extLst>
                </a:gridCol>
              </a:tblGrid>
              <a:tr h="446661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Degree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212547"/>
                  </a:ext>
                </a:extLst>
              </a:tr>
              <a:tr h="39356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Computer Science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244145"/>
                  </a:ext>
                </a:extLst>
              </a:tr>
              <a:tr h="35396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BBA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73518"/>
                  </a:ext>
                </a:extLst>
              </a:tr>
              <a:tr h="36773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024068"/>
                  </a:ext>
                </a:extLst>
              </a:tr>
              <a:tr h="61944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DPT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2401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165E660-2144-C0BF-245F-9CB3B83FA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65131"/>
              </p:ext>
            </p:extLst>
          </p:nvPr>
        </p:nvGraphicFramePr>
        <p:xfrm>
          <a:off x="4223139" y="1840205"/>
          <a:ext cx="908152" cy="2615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152">
                  <a:extLst>
                    <a:ext uri="{9D8B030D-6E8A-4147-A177-3AD203B41FA5}">
                      <a16:colId xmlns:a16="http://schemas.microsoft.com/office/drawing/2014/main" val="1031022204"/>
                    </a:ext>
                  </a:extLst>
                </a:gridCol>
              </a:tblGrid>
              <a:tr h="523149">
                <a:tc>
                  <a:txBody>
                    <a:bodyPr/>
                    <a:lstStyle/>
                    <a:p>
                      <a:r>
                        <a:rPr lang="en-GB" dirty="0"/>
                        <a:t>Degree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178608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r>
                        <a:rPr lang="en-GB" dirty="0"/>
                        <a:t>101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332458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r>
                        <a:rPr lang="en-GB" dirty="0"/>
                        <a:t>102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190505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r>
                        <a:rPr lang="en-GB" dirty="0"/>
                        <a:t>103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1354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r>
                        <a:rPr lang="en-GB" dirty="0"/>
                        <a:t>104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17759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33A63E-38AF-756D-FC37-5B57D339C206}"/>
              </a:ext>
            </a:extLst>
          </p:cNvPr>
          <p:cNvCxnSpPr>
            <a:cxnSpLocks/>
          </p:cNvCxnSpPr>
          <p:nvPr/>
        </p:nvCxnSpPr>
        <p:spPr>
          <a:xfrm>
            <a:off x="3368171" y="4270031"/>
            <a:ext cx="0" cy="1221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97FA96-036F-52D5-4A3B-7113AFC3BA50}"/>
              </a:ext>
            </a:extLst>
          </p:cNvPr>
          <p:cNvCxnSpPr>
            <a:cxnSpLocks/>
          </p:cNvCxnSpPr>
          <p:nvPr/>
        </p:nvCxnSpPr>
        <p:spPr>
          <a:xfrm>
            <a:off x="4488237" y="4280383"/>
            <a:ext cx="0" cy="1221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38C4C9C-70EA-393F-C486-EEE9D8908DB4}"/>
              </a:ext>
            </a:extLst>
          </p:cNvPr>
          <p:cNvSpPr txBox="1"/>
          <p:nvPr/>
        </p:nvSpPr>
        <p:spPr>
          <a:xfrm>
            <a:off x="2551420" y="5491898"/>
            <a:ext cx="138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Foreign Key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BA25A7-D022-E94B-1101-9EA2B3C31499}"/>
              </a:ext>
            </a:extLst>
          </p:cNvPr>
          <p:cNvCxnSpPr>
            <a:cxnSpLocks/>
          </p:cNvCxnSpPr>
          <p:nvPr/>
        </p:nvCxnSpPr>
        <p:spPr>
          <a:xfrm>
            <a:off x="8915900" y="4764452"/>
            <a:ext cx="0" cy="1110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3F1D5C-533D-4074-AB1C-839610024A48}"/>
              </a:ext>
            </a:extLst>
          </p:cNvPr>
          <p:cNvSpPr txBox="1"/>
          <p:nvPr/>
        </p:nvSpPr>
        <p:spPr>
          <a:xfrm>
            <a:off x="8345007" y="5802861"/>
            <a:ext cx="138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Primary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21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columns from table1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table2 ON table1.Column_Name = table2.Column_Name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table3 ON table1.Column_Name = table3.Column_Name;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sectionb.student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INNER JOIN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sectionb.university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student.UName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university.Uid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INNER JOIN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sectionb.course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student.UName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university.Cid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CDC394-3A6E-F907-7D99-BE014FD18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NewRomanPS-BoldMT"/>
              </a:rPr>
              <a:t>Multiple Joins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2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8907"/>
          </a:xfrm>
        </p:spPr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SQL Join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154" y="1353651"/>
            <a:ext cx="10440063" cy="4000537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basic types of SQL joins: inner, left, right, and full. The easiest and most intuitive way to explain the difference between these four types is by using a Venn diagram, which shows all possible logical relations between data sets.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60857-3C89-88BC-F936-EC7F2C73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FE6A-8D9E-4F1F-9D9E-E0FBD12EAEA9}" type="datetime1">
              <a:rPr lang="en-GB" smtClean="0"/>
              <a:t>28/05/2024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9E384-1283-7951-A149-1F30791E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AE8A-A2BE-4D0F-ACE4-FB1F6F4243E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389" t="20240" r="16694" b="9194"/>
          <a:stretch/>
        </p:blipFill>
        <p:spPr>
          <a:xfrm>
            <a:off x="828967" y="1093494"/>
            <a:ext cx="10747130" cy="526291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773611-4A02-9431-424A-123A04D52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E674-4B1C-4B8E-BAFA-FD6C05025F34}" type="datetime1">
              <a:rPr lang="en-GB" smtClean="0"/>
              <a:t>28/05/2024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8B6AA-9982-C68C-53F3-E741FBC2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DAE8A-A2BE-4D0F-ACE4-FB1F6F4243EC}" type="slidenum">
              <a:rPr lang="en-GB" smtClean="0"/>
              <a:t>3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489C5-7A2C-1DA3-7D66-B9C2A7F1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88907"/>
          </a:xfrm>
        </p:spPr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SQL Join Types</a:t>
            </a:r>
          </a:p>
        </p:txBody>
      </p:sp>
    </p:spTree>
    <p:extLst>
      <p:ext uri="{BB962C8B-B14F-4D97-AF65-F5344CB8AC3E}">
        <p14:creationId xmlns:p14="http://schemas.microsoft.com/office/powerpoint/2010/main" val="691270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4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F3A12A-D52B-B06A-CF66-09FDDDB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6432E2"/>
                </a:solidFill>
                <a:latin typeface="TimesNewRomanPS-BoldMT"/>
              </a:rPr>
              <a:t>SQL Join</a:t>
            </a:r>
            <a:endParaRPr lang="en-US" sz="3600" b="1" dirty="0">
              <a:solidFill>
                <a:srgbClr val="6432E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6215FE2-AD26-03D6-440D-BED67913CB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198" y="1825625"/>
          <a:ext cx="5347998" cy="2615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330">
                  <a:extLst>
                    <a:ext uri="{9D8B030D-6E8A-4147-A177-3AD203B41FA5}">
                      <a16:colId xmlns:a16="http://schemas.microsoft.com/office/drawing/2014/main" val="2319211450"/>
                    </a:ext>
                  </a:extLst>
                </a:gridCol>
                <a:gridCol w="1205848">
                  <a:extLst>
                    <a:ext uri="{9D8B030D-6E8A-4147-A177-3AD203B41FA5}">
                      <a16:colId xmlns:a16="http://schemas.microsoft.com/office/drawing/2014/main" val="3739259890"/>
                    </a:ext>
                  </a:extLst>
                </a:gridCol>
                <a:gridCol w="904387">
                  <a:extLst>
                    <a:ext uri="{9D8B030D-6E8A-4147-A177-3AD203B41FA5}">
                      <a16:colId xmlns:a16="http://schemas.microsoft.com/office/drawing/2014/main" val="640465623"/>
                    </a:ext>
                  </a:extLst>
                </a:gridCol>
                <a:gridCol w="2163433">
                  <a:extLst>
                    <a:ext uri="{9D8B030D-6E8A-4147-A177-3AD203B41FA5}">
                      <a16:colId xmlns:a16="http://schemas.microsoft.com/office/drawing/2014/main" val="1185275645"/>
                    </a:ext>
                  </a:extLst>
                </a:gridCol>
              </a:tblGrid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University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649443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Muslim Youth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790178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Arslan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FAST-NUCES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092338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Faizan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Air University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88862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Zara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Islamic university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54502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EAF300D-60F7-5373-88CE-8459B541501D}"/>
              </a:ext>
            </a:extLst>
          </p:cNvPr>
          <p:cNvGraphicFramePr>
            <a:graphicFrameLocks noGrp="1"/>
          </p:cNvGraphicFramePr>
          <p:nvPr/>
        </p:nvGraphicFramePr>
        <p:xfrm>
          <a:off x="7539133" y="1825623"/>
          <a:ext cx="3564296" cy="23078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82148">
                  <a:extLst>
                    <a:ext uri="{9D8B030D-6E8A-4147-A177-3AD203B41FA5}">
                      <a16:colId xmlns:a16="http://schemas.microsoft.com/office/drawing/2014/main" val="2843944376"/>
                    </a:ext>
                  </a:extLst>
                </a:gridCol>
                <a:gridCol w="1782148">
                  <a:extLst>
                    <a:ext uri="{9D8B030D-6E8A-4147-A177-3AD203B41FA5}">
                      <a16:colId xmlns:a16="http://schemas.microsoft.com/office/drawing/2014/main" val="1972930008"/>
                    </a:ext>
                  </a:extLst>
                </a:gridCol>
              </a:tblGrid>
              <a:tr h="472555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University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212547"/>
                  </a:ext>
                </a:extLst>
              </a:tr>
              <a:tr h="41638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Muslim Youth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244145"/>
                  </a:ext>
                </a:extLst>
              </a:tr>
              <a:tr h="37448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FAST-NUCES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73518"/>
                  </a:ext>
                </a:extLst>
              </a:tr>
              <a:tr h="38905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Air University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024068"/>
                  </a:ext>
                </a:extLst>
              </a:tr>
              <a:tr h="65535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Islamic university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240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2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5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F3A12A-D52B-B06A-CF66-09FDDDB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6432E2"/>
                </a:solidFill>
                <a:latin typeface="TimesNewRomanPS-BoldMT"/>
              </a:rPr>
              <a:t>SQL Joins</a:t>
            </a:r>
            <a:endParaRPr lang="en-US" sz="3600" b="1" dirty="0">
              <a:solidFill>
                <a:srgbClr val="6432E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6215FE2-AD26-03D6-440D-BED67913CB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199" y="1825625"/>
          <a:ext cx="4806822" cy="2615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616">
                  <a:extLst>
                    <a:ext uri="{9D8B030D-6E8A-4147-A177-3AD203B41FA5}">
                      <a16:colId xmlns:a16="http://schemas.microsoft.com/office/drawing/2014/main" val="2319211450"/>
                    </a:ext>
                  </a:extLst>
                </a:gridCol>
                <a:gridCol w="1083825">
                  <a:extLst>
                    <a:ext uri="{9D8B030D-6E8A-4147-A177-3AD203B41FA5}">
                      <a16:colId xmlns:a16="http://schemas.microsoft.com/office/drawing/2014/main" val="3739259890"/>
                    </a:ext>
                  </a:extLst>
                </a:gridCol>
                <a:gridCol w="1068540">
                  <a:extLst>
                    <a:ext uri="{9D8B030D-6E8A-4147-A177-3AD203B41FA5}">
                      <a16:colId xmlns:a16="http://schemas.microsoft.com/office/drawing/2014/main" val="640465623"/>
                    </a:ext>
                  </a:extLst>
                </a:gridCol>
                <a:gridCol w="1688841">
                  <a:extLst>
                    <a:ext uri="{9D8B030D-6E8A-4147-A177-3AD203B41FA5}">
                      <a16:colId xmlns:a16="http://schemas.microsoft.com/office/drawing/2014/main" val="1185275645"/>
                    </a:ext>
                  </a:extLst>
                </a:gridCol>
              </a:tblGrid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University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649443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790178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Arslan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092338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Faizan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88862"/>
                  </a:ext>
                </a:extLst>
              </a:tr>
              <a:tr h="5231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Zara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54502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EAF300D-60F7-5373-88CE-8459B541501D}"/>
              </a:ext>
            </a:extLst>
          </p:cNvPr>
          <p:cNvGraphicFramePr>
            <a:graphicFrameLocks noGrp="1"/>
          </p:cNvGraphicFramePr>
          <p:nvPr/>
        </p:nvGraphicFramePr>
        <p:xfrm>
          <a:off x="7539133" y="1825623"/>
          <a:ext cx="3564296" cy="23078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82148">
                  <a:extLst>
                    <a:ext uri="{9D8B030D-6E8A-4147-A177-3AD203B41FA5}">
                      <a16:colId xmlns:a16="http://schemas.microsoft.com/office/drawing/2014/main" val="2843944376"/>
                    </a:ext>
                  </a:extLst>
                </a:gridCol>
                <a:gridCol w="1782148">
                  <a:extLst>
                    <a:ext uri="{9D8B030D-6E8A-4147-A177-3AD203B41FA5}">
                      <a16:colId xmlns:a16="http://schemas.microsoft.com/office/drawing/2014/main" val="1972930008"/>
                    </a:ext>
                  </a:extLst>
                </a:gridCol>
              </a:tblGrid>
              <a:tr h="472555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University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212547"/>
                  </a:ext>
                </a:extLst>
              </a:tr>
              <a:tr h="41638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Muslim Youth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244145"/>
                  </a:ext>
                </a:extLst>
              </a:tr>
              <a:tr h="37448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FAST-NUCES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73518"/>
                  </a:ext>
                </a:extLst>
              </a:tr>
              <a:tr h="38905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Air University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024068"/>
                  </a:ext>
                </a:extLst>
              </a:tr>
              <a:tr h="65535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Islamic university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2401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44A7846-D192-4E17-EA3F-39A186B9D0DB}"/>
              </a:ext>
            </a:extLst>
          </p:cNvPr>
          <p:cNvSpPr txBox="1"/>
          <p:nvPr/>
        </p:nvSpPr>
        <p:spPr>
          <a:xfrm>
            <a:off x="7980784" y="5131837"/>
            <a:ext cx="138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Primary Key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EDEEB1-0FFC-98C7-1DBD-DAEDA35A649A}"/>
              </a:ext>
            </a:extLst>
          </p:cNvPr>
          <p:cNvCxnSpPr>
            <a:cxnSpLocks/>
          </p:cNvCxnSpPr>
          <p:nvPr/>
        </p:nvCxnSpPr>
        <p:spPr>
          <a:xfrm>
            <a:off x="8275230" y="3788229"/>
            <a:ext cx="0" cy="1343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66F250-31D1-BF4F-AAF6-DBBAE0CF03FD}"/>
              </a:ext>
            </a:extLst>
          </p:cNvPr>
          <p:cNvSpPr txBox="1"/>
          <p:nvPr/>
        </p:nvSpPr>
        <p:spPr>
          <a:xfrm>
            <a:off x="3943736" y="5508176"/>
            <a:ext cx="138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Foreign Key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33A63E-38AF-756D-FC37-5B57D339C206}"/>
              </a:ext>
            </a:extLst>
          </p:cNvPr>
          <p:cNvCxnSpPr>
            <a:cxnSpLocks/>
          </p:cNvCxnSpPr>
          <p:nvPr/>
        </p:nvCxnSpPr>
        <p:spPr>
          <a:xfrm>
            <a:off x="4238182" y="4164568"/>
            <a:ext cx="0" cy="1343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609985-5C12-E046-DA79-272872BADFFB}"/>
              </a:ext>
            </a:extLst>
          </p:cNvPr>
          <p:cNvSpPr txBox="1"/>
          <p:nvPr/>
        </p:nvSpPr>
        <p:spPr>
          <a:xfrm>
            <a:off x="762013" y="5433529"/>
            <a:ext cx="138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Primary Key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A456A1-A921-BAF8-9411-8C1B58156B3C}"/>
              </a:ext>
            </a:extLst>
          </p:cNvPr>
          <p:cNvCxnSpPr>
            <a:cxnSpLocks/>
          </p:cNvCxnSpPr>
          <p:nvPr/>
        </p:nvCxnSpPr>
        <p:spPr>
          <a:xfrm>
            <a:off x="1056459" y="4089921"/>
            <a:ext cx="0" cy="1343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90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D93FC7"/>
                </a:solidFill>
                <a:latin typeface="TimesNewRomanPS-BoldMT"/>
              </a:rPr>
              <a:t>Inner Join</a:t>
            </a:r>
            <a:endParaRPr lang="en-US" sz="3600" b="1" dirty="0">
              <a:solidFill>
                <a:srgbClr val="D93FC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select records that have matching values in both tables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828763-611E-05C2-5C5F-94A10B1F9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75" y="1409700"/>
            <a:ext cx="3190875" cy="245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75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D93FC7"/>
                </a:solidFill>
                <a:latin typeface="TimesNewRomanPS-BoldMT"/>
              </a:rPr>
              <a:t>Inner Join</a:t>
            </a:r>
            <a:endParaRPr lang="en-US" sz="3600" b="1" dirty="0">
              <a:solidFill>
                <a:srgbClr val="D93FC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Syntax: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columns from table1 inner join table2 ON table1.Column_Name = table2.Column_Name;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sectionb.student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INNER JOIN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sectionb.university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student.UName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university.UId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OR</a:t>
            </a:r>
          </a:p>
          <a:p>
            <a:pPr marL="0" indent="0">
              <a:buNone/>
            </a:pPr>
            <a:r>
              <a:rPr lang="en-US" sz="2400" dirty="0"/>
              <a:t>Select </a:t>
            </a:r>
            <a:r>
              <a:rPr lang="en-US" sz="2400" dirty="0" err="1"/>
              <a:t>s.Id</a:t>
            </a:r>
            <a:r>
              <a:rPr lang="en-US" sz="2400" dirty="0"/>
              <a:t>, </a:t>
            </a:r>
            <a:r>
              <a:rPr lang="en-US" sz="2400" dirty="0" err="1"/>
              <a:t>s.SName</a:t>
            </a:r>
            <a:r>
              <a:rPr lang="en-US" sz="2400" dirty="0"/>
              <a:t>, </a:t>
            </a:r>
            <a:r>
              <a:rPr lang="en-US" sz="2400" dirty="0" err="1"/>
              <a:t>s.Age</a:t>
            </a:r>
            <a:r>
              <a:rPr lang="en-US" sz="2400" dirty="0"/>
              <a:t>, </a:t>
            </a:r>
            <a:r>
              <a:rPr lang="en-US" sz="2400" dirty="0" err="1"/>
              <a:t>s.Gender</a:t>
            </a:r>
            <a:r>
              <a:rPr lang="en-US" sz="2400" dirty="0"/>
              <a:t>, </a:t>
            </a:r>
            <a:r>
              <a:rPr lang="en-US" sz="2400" dirty="0" err="1"/>
              <a:t>S.Phone</a:t>
            </a:r>
            <a:r>
              <a:rPr lang="en-US" sz="2400" dirty="0"/>
              <a:t>, </a:t>
            </a:r>
            <a:r>
              <a:rPr lang="en-US" sz="2400" dirty="0" err="1"/>
              <a:t>u.UName</a:t>
            </a:r>
            <a:r>
              <a:rPr lang="en-US" sz="2400" dirty="0"/>
              <a:t> from </a:t>
            </a:r>
            <a:r>
              <a:rPr lang="en-US" sz="2400" dirty="0" err="1"/>
              <a:t>sectionb.student</a:t>
            </a:r>
            <a:r>
              <a:rPr lang="en-US" sz="2400" dirty="0"/>
              <a:t> s INNER JOIN </a:t>
            </a:r>
            <a:r>
              <a:rPr lang="en-US" sz="2400" dirty="0" err="1"/>
              <a:t>sectionb.university</a:t>
            </a:r>
            <a:r>
              <a:rPr lang="en-US" sz="2400" dirty="0"/>
              <a:t> u ON </a:t>
            </a:r>
            <a:r>
              <a:rPr lang="en-US" sz="2400" dirty="0" err="1"/>
              <a:t>s.UName</a:t>
            </a:r>
            <a:r>
              <a:rPr lang="en-US" sz="2400" dirty="0"/>
              <a:t> = </a:t>
            </a:r>
            <a:r>
              <a:rPr lang="en-US" sz="2400" dirty="0" err="1"/>
              <a:t>u.UId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60550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D93FC7"/>
                </a:solidFill>
                <a:latin typeface="TimesNewRomanPS-BoldMT"/>
              </a:rPr>
              <a:t>Inner Join (where or order)</a:t>
            </a:r>
            <a:endParaRPr lang="en-US" sz="3600" b="1" dirty="0">
              <a:solidFill>
                <a:srgbClr val="D93FC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2C1A-3675-F91B-C73E-7AAE9957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60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Syntax: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columns from table1 inner join table2 ON table1.Column_Name = table2.Column_Name;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s.Gender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S.Phone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u.UName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sectionb.student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INNER JOIN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sectionb.university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s.UName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u.UId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u.UName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'Air university'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7797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C0A-D446-86F0-E18F-04BD7839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3780-8D93-44F9-83B9-BAB86A2CCE01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4115-7FD2-68EE-ADDE-961BAFD1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24A5-12DD-4D9D-AB5A-ACA8F5E9220D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7FE0F1-CB7F-A4F7-AF0A-99F1112A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38" y="136525"/>
            <a:ext cx="10515600" cy="8064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B0F0"/>
                </a:solidFill>
                <a:latin typeface="TimesNewRomanPS-BoldMT"/>
              </a:rPr>
              <a:t>Left Joins</a:t>
            </a:r>
            <a:endParaRPr lang="en-US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CEB2B-F524-7C83-99A1-CBF26E11E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874519"/>
            <a:ext cx="4513169" cy="327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45599"/>
      </p:ext>
    </p:extLst>
  </p:cSld>
  <p:clrMapOvr>
    <a:masterClrMapping/>
  </p:clrMapOvr>
</p:sld>
</file>

<file path=ppt/theme/theme1.xml><?xml version="1.0" encoding="utf-8"?>
<a:theme xmlns:a="http://schemas.openxmlformats.org/drawingml/2006/main" name="MY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U" id="{D8AEF9B8-1346-4983-A1E1-7A54E164E372}" vid="{8E465C2B-C927-41C0-9180-F1BB379C22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MYU</Template>
  <TotalTime>4186</TotalTime>
  <Words>1512</Words>
  <Application>Microsoft Office PowerPoint</Application>
  <PresentationFormat>Widescreen</PresentationFormat>
  <Paragraphs>308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TimesNewRomanPS-BoldMT</vt:lpstr>
      <vt:lpstr>MYU</vt:lpstr>
      <vt:lpstr>Database System (CS-103)</vt:lpstr>
      <vt:lpstr>Basic SQL Join Types</vt:lpstr>
      <vt:lpstr>Basic SQL Join Types</vt:lpstr>
      <vt:lpstr>SQL Join</vt:lpstr>
      <vt:lpstr>SQL Joins</vt:lpstr>
      <vt:lpstr>Inner Join</vt:lpstr>
      <vt:lpstr>Inner Join</vt:lpstr>
      <vt:lpstr>Inner Join (where or order)</vt:lpstr>
      <vt:lpstr>Left Joins</vt:lpstr>
      <vt:lpstr>Left Joins</vt:lpstr>
      <vt:lpstr>Left Joins</vt:lpstr>
      <vt:lpstr>Right Joins</vt:lpstr>
      <vt:lpstr>Right Joins</vt:lpstr>
      <vt:lpstr>Cross Joins</vt:lpstr>
      <vt:lpstr>Cross Join</vt:lpstr>
      <vt:lpstr>Multiple Joins</vt:lpstr>
      <vt:lpstr>Cross Joins</vt:lpstr>
      <vt:lpstr>Multiple Joins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Calculus and Analytic Geometry  (MT 101)</dc:title>
  <dc:creator>Hamza Javed</dc:creator>
  <cp:lastModifiedBy>Hamza Javed</cp:lastModifiedBy>
  <cp:revision>105</cp:revision>
  <dcterms:created xsi:type="dcterms:W3CDTF">2023-03-30T05:29:59Z</dcterms:created>
  <dcterms:modified xsi:type="dcterms:W3CDTF">2024-05-28T07:09:13Z</dcterms:modified>
</cp:coreProperties>
</file>