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466" r:id="rId3"/>
    <p:sldId id="484" r:id="rId4"/>
    <p:sldId id="465" r:id="rId5"/>
    <p:sldId id="262" r:id="rId6"/>
    <p:sldId id="472" r:id="rId7"/>
    <p:sldId id="467" r:id="rId8"/>
    <p:sldId id="471" r:id="rId9"/>
    <p:sldId id="468" r:id="rId10"/>
    <p:sldId id="292" r:id="rId11"/>
    <p:sldId id="473" r:id="rId12"/>
    <p:sldId id="474" r:id="rId13"/>
    <p:sldId id="475" r:id="rId14"/>
    <p:sldId id="476" r:id="rId15"/>
    <p:sldId id="485" r:id="rId16"/>
    <p:sldId id="478" r:id="rId17"/>
    <p:sldId id="479" r:id="rId18"/>
    <p:sldId id="480" r:id="rId19"/>
    <p:sldId id="481" r:id="rId20"/>
    <p:sldId id="456" r:id="rId21"/>
    <p:sldId id="482" r:id="rId22"/>
    <p:sldId id="4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sectionb.university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 int Not Null  </a:t>
            </a:r>
            <a:r>
              <a:rPr lang="en-US" dirty="0" err="1"/>
              <a:t>Auto_increment,UName</a:t>
            </a:r>
            <a:r>
              <a:rPr lang="en-US" dirty="0"/>
              <a:t> varchar(255) Not </a:t>
            </a:r>
            <a:r>
              <a:rPr lang="en-US" dirty="0" err="1"/>
              <a:t>Null,Primary</a:t>
            </a:r>
            <a:r>
              <a:rPr lang="en-US" dirty="0"/>
              <a:t> Key(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sectionb.student</a:t>
            </a:r>
            <a:r>
              <a:rPr lang="en-US" dirty="0"/>
              <a:t> (Id int Not Null  </a:t>
            </a:r>
            <a:r>
              <a:rPr lang="en-US" dirty="0" err="1"/>
              <a:t>Auto_increment,SName</a:t>
            </a:r>
            <a:r>
              <a:rPr lang="en-US" dirty="0"/>
              <a:t> varchar(255) Not </a:t>
            </a:r>
            <a:r>
              <a:rPr lang="en-US" dirty="0" err="1"/>
              <a:t>Null,Age</a:t>
            </a:r>
            <a:r>
              <a:rPr lang="en-US" dirty="0"/>
              <a:t> int  Not Null check(age&gt;=18),Gender varchar(50) Not Null, Phone int Not Null  UNIQUE, </a:t>
            </a:r>
            <a:r>
              <a:rPr lang="en-US" dirty="0" err="1"/>
              <a:t>UName</a:t>
            </a:r>
            <a:r>
              <a:rPr lang="en-US" dirty="0"/>
              <a:t> int Not </a:t>
            </a:r>
            <a:r>
              <a:rPr lang="en-US" dirty="0" err="1"/>
              <a:t>Null,Primary</a:t>
            </a:r>
            <a:r>
              <a:rPr lang="en-US" dirty="0"/>
              <a:t> Key(id),Foreign key (</a:t>
            </a:r>
            <a:r>
              <a:rPr lang="en-US" dirty="0" err="1"/>
              <a:t>UName</a:t>
            </a:r>
            <a:r>
              <a:rPr lang="en-US" dirty="0"/>
              <a:t>) references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 VALUES ('Muslim Youth'), ('FAST-NUCES'), ('Air University'), ('Islamic </a:t>
            </a:r>
            <a:r>
              <a:rPr lang="en-US" dirty="0" err="1"/>
              <a:t>Univrsity</a:t>
            </a:r>
            <a:r>
              <a:rPr lang="en-US" dirty="0"/>
              <a:t>’);</a:t>
            </a:r>
          </a:p>
          <a:p>
            <a:r>
              <a:rPr lang="en-US" dirty="0"/>
              <a:t>INSERT INTO </a:t>
            </a:r>
            <a:r>
              <a:rPr lang="en-US" dirty="0" err="1"/>
              <a:t>sectionb.student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, Age, Gender, Phone, </a:t>
            </a:r>
            <a:r>
              <a:rPr lang="en-US" dirty="0" err="1"/>
              <a:t>UName</a:t>
            </a:r>
            <a:r>
              <a:rPr lang="en-US" dirty="0"/>
              <a:t>) VALUES ('Ali', 21, 'Male', 0033333, 1), ('Arslan', 19, 'Male', 0432333, 2),								('Faizan', 20, 'Male', 10340343, 3), ('Zara', 22, 'Female', 534344409, 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table </a:t>
            </a:r>
            <a:r>
              <a:rPr lang="en-GB" dirty="0" err="1"/>
              <a:t>sectionb.departmental</a:t>
            </a:r>
            <a:r>
              <a:rPr lang="en-GB" dirty="0"/>
              <a:t> (</a:t>
            </a:r>
            <a:r>
              <a:rPr lang="en-GB" dirty="0" err="1"/>
              <a:t>dId</a:t>
            </a:r>
            <a:r>
              <a:rPr lang="en-GB" dirty="0"/>
              <a:t> int Not Null  </a:t>
            </a:r>
            <a:r>
              <a:rPr lang="en-GB" dirty="0" err="1"/>
              <a:t>Auto_increment</a:t>
            </a:r>
            <a:r>
              <a:rPr lang="en-GB" dirty="0"/>
              <a:t>, </a:t>
            </a:r>
            <a:r>
              <a:rPr lang="en-GB" dirty="0" err="1"/>
              <a:t>dname</a:t>
            </a:r>
            <a:r>
              <a:rPr lang="en-GB" dirty="0"/>
              <a:t> varchar(255) Not Null, Primary Key(</a:t>
            </a:r>
            <a:r>
              <a:rPr lang="en-GB" dirty="0" err="1"/>
              <a:t>dId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sectionb.Employee</a:t>
            </a:r>
            <a:r>
              <a:rPr lang="en-GB" dirty="0"/>
              <a:t> (</a:t>
            </a:r>
            <a:r>
              <a:rPr lang="en-GB" dirty="0" err="1"/>
              <a:t>eId</a:t>
            </a:r>
            <a:r>
              <a:rPr lang="en-GB" dirty="0"/>
              <a:t> int Not Null  </a:t>
            </a:r>
            <a:r>
              <a:rPr lang="en-GB" dirty="0" err="1"/>
              <a:t>Auto_increment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 varchar(255) Not Null,  </a:t>
            </a:r>
            <a:r>
              <a:rPr lang="en-GB" dirty="0" err="1"/>
              <a:t>esalary</a:t>
            </a:r>
            <a:r>
              <a:rPr lang="en-GB" dirty="0"/>
              <a:t> varchar(255) Not Null, </a:t>
            </a:r>
            <a:r>
              <a:rPr lang="en-GB" dirty="0" err="1"/>
              <a:t>depart_name</a:t>
            </a:r>
            <a:r>
              <a:rPr lang="en-GB" dirty="0"/>
              <a:t> int Not Null, Primary Key(</a:t>
            </a:r>
            <a:r>
              <a:rPr lang="en-GB" dirty="0" err="1"/>
              <a:t>eId</a:t>
            </a:r>
            <a:r>
              <a:rPr lang="en-GB" dirty="0"/>
              <a:t>),                                Foreign key (</a:t>
            </a:r>
            <a:r>
              <a:rPr lang="en-GB" dirty="0" err="1"/>
              <a:t>depart_name</a:t>
            </a:r>
            <a:r>
              <a:rPr lang="en-GB" dirty="0"/>
              <a:t>) references </a:t>
            </a:r>
            <a:r>
              <a:rPr lang="en-GB" dirty="0" err="1"/>
              <a:t>sectionb.departmental</a:t>
            </a:r>
            <a:r>
              <a:rPr lang="en-GB" dirty="0"/>
              <a:t>(</a:t>
            </a:r>
            <a:r>
              <a:rPr lang="en-GB" dirty="0" err="1"/>
              <a:t>dId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/>
              <a:t>INSERT INTO </a:t>
            </a:r>
            <a:r>
              <a:rPr lang="en-GB" dirty="0" err="1"/>
              <a:t>sectionb.departmental</a:t>
            </a:r>
            <a:r>
              <a:rPr lang="en-GB" dirty="0"/>
              <a:t> (</a:t>
            </a:r>
            <a:r>
              <a:rPr lang="en-GB" dirty="0" err="1"/>
              <a:t>dname</a:t>
            </a:r>
            <a:r>
              <a:rPr lang="en-GB" dirty="0"/>
              <a:t>) VALUES ('HR'), ('IT'), ('Finance’);</a:t>
            </a:r>
          </a:p>
          <a:p>
            <a:endParaRPr lang="en-GB" dirty="0"/>
          </a:p>
          <a:p>
            <a:r>
              <a:rPr lang="en-GB" dirty="0"/>
              <a:t>INSERT INTO </a:t>
            </a:r>
            <a:r>
              <a:rPr lang="en-GB" dirty="0" err="1"/>
              <a:t>sectionb.employee</a:t>
            </a:r>
            <a:r>
              <a:rPr lang="en-GB" dirty="0"/>
              <a:t> (</a:t>
            </a:r>
            <a:r>
              <a:rPr lang="en-GB" dirty="0" err="1"/>
              <a:t>ename</a:t>
            </a:r>
            <a:r>
              <a:rPr lang="en-GB" dirty="0"/>
              <a:t>, </a:t>
            </a:r>
            <a:r>
              <a:rPr lang="en-GB" dirty="0" err="1"/>
              <a:t>esalary</a:t>
            </a:r>
            <a:r>
              <a:rPr lang="en-GB" dirty="0"/>
              <a:t>, </a:t>
            </a:r>
            <a:r>
              <a:rPr lang="en-GB" dirty="0" err="1"/>
              <a:t>depart_name</a:t>
            </a:r>
            <a:r>
              <a:rPr lang="en-GB" dirty="0"/>
              <a:t>) VALUES ('ALICE', '7000', 1), ('</a:t>
            </a:r>
            <a:r>
              <a:rPr lang="en-GB" dirty="0" err="1"/>
              <a:t>BOb</a:t>
            </a:r>
            <a:r>
              <a:rPr lang="en-GB" dirty="0"/>
              <a:t>', '7000', 2), ('Charlie', '7000', 1), ('David', '7000', 3),('EVA', '7000', 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F0F500-7487-D3D9-479B-6D068CC8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-1588"/>
            <a:ext cx="295592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F2E483-9845-ED49-04D4-E2DF3F1D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5275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6FE8E6D-3B54-8F9B-D1FB-7BF643F5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791200" cy="3795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396875">
              <a:tabLst>
                <a:tab pos="454025" algn="l"/>
              </a:tabLst>
            </a:pPr>
            <a:r>
              <a:rPr lang="en-US" altLang="en-US"/>
              <a:t>Types of Subqueries</a:t>
            </a:r>
          </a:p>
          <a:p>
            <a:pPr marL="447675" lvl="2" indent="-215900" defTabSz="396875">
              <a:tabLst>
                <a:tab pos="454025" algn="l"/>
              </a:tabLst>
            </a:pPr>
            <a:r>
              <a:rPr lang="en-US" altLang="en-US"/>
              <a:t>Single-row subqueries: Queries that return only one row from the inner SELECT statement</a:t>
            </a:r>
          </a:p>
          <a:p>
            <a:pPr marL="447675" lvl="2" indent="-215900" defTabSz="396875">
              <a:tabLst>
                <a:tab pos="454025" algn="l"/>
              </a:tabLst>
            </a:pPr>
            <a:r>
              <a:rPr lang="en-US" altLang="en-US"/>
              <a:t>Multiple-row subqueries: Queries that return more than one row from the inner SELECT statement</a:t>
            </a:r>
          </a:p>
          <a:p>
            <a:pPr marL="447675" lvl="2" indent="-215900" defTabSz="396875">
              <a:tabLst>
                <a:tab pos="454025" algn="l"/>
              </a:tabLst>
            </a:pPr>
            <a:r>
              <a:rPr lang="en-US" altLang="en-US"/>
              <a:t>Multiple-column subqueries: Queries that return more than one column from the inner SELECT statement</a:t>
            </a: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  <a:p>
            <a:pPr defTabSz="396875">
              <a:tabLst>
                <a:tab pos="454025" algn="l"/>
              </a:tabLst>
            </a:pP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56AB8F4-8B2E-7E92-BCA8-0829E2F9D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68275"/>
            <a:ext cx="7904163" cy="44465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table </a:t>
            </a:r>
            <a:r>
              <a:rPr lang="en-GB" dirty="0" err="1"/>
              <a:t>sectionb.staff</a:t>
            </a:r>
            <a:r>
              <a:rPr lang="en-GB" dirty="0"/>
              <a:t> (</a:t>
            </a:r>
            <a:r>
              <a:rPr lang="en-GB" dirty="0" err="1"/>
              <a:t>staff_Id</a:t>
            </a:r>
            <a:r>
              <a:rPr lang="en-GB" dirty="0"/>
              <a:t> int Not Null  </a:t>
            </a:r>
            <a:r>
              <a:rPr lang="en-GB" dirty="0" err="1"/>
              <a:t>Auto_increment</a:t>
            </a:r>
            <a:r>
              <a:rPr lang="en-GB" dirty="0"/>
              <a:t>,								</a:t>
            </a:r>
            <a:r>
              <a:rPr lang="en-GB" dirty="0" err="1"/>
              <a:t>f_name</a:t>
            </a:r>
            <a:r>
              <a:rPr lang="en-GB" dirty="0"/>
              <a:t> varchar(255) Not Null,								department varchar(255) Not Null,                                salary int Not Null,                                Primary Key(</a:t>
            </a:r>
            <a:r>
              <a:rPr lang="en-GB" dirty="0" err="1"/>
              <a:t>staff_Id</a:t>
            </a:r>
            <a:r>
              <a:rPr lang="en-GB" dirty="0"/>
              <a:t>)                                 );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= 2 ok || 2 = 2,3,4,5,6,7 not ok  || 2 IN 2,3,4,5,6,7 ok</a:t>
            </a:r>
            <a:br>
              <a:rPr lang="en-GB" dirty="0"/>
            </a:br>
            <a:r>
              <a:rPr lang="en-GB" dirty="0"/>
              <a:t>Third highest salary</a:t>
            </a:r>
            <a:br>
              <a:rPr lang="en-GB" dirty="0"/>
            </a:br>
            <a:r>
              <a:rPr lang="en-GB" dirty="0"/>
              <a:t>SELECT </a:t>
            </a:r>
            <a:r>
              <a:rPr lang="en-GB" dirty="0" err="1"/>
              <a:t>e_name</a:t>
            </a:r>
            <a:r>
              <a:rPr lang="en-GB" dirty="0"/>
              <a:t>  FROM employee  WHERE salary = (</a:t>
            </a:r>
          </a:p>
          <a:p>
            <a:r>
              <a:rPr lang="en-GB" dirty="0"/>
              <a:t>    SELECT MAX(salary)  FROM employee WHERE salary &lt;&gt; (</a:t>
            </a:r>
          </a:p>
          <a:p>
            <a:r>
              <a:rPr lang="en-GB" dirty="0"/>
              <a:t>        SELECT MAX(salary) FROM employee WHERE salary &lt;&gt; (</a:t>
            </a:r>
          </a:p>
          <a:p>
            <a:r>
              <a:rPr lang="en-GB" dirty="0"/>
              <a:t>            SELECT MAX(salary) FROM employee</a:t>
            </a:r>
          </a:p>
          <a:p>
            <a:r>
              <a:rPr lang="en-GB" dirty="0"/>
              <a:t>        )));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= 2 ok || 2 = 2,3,4,5,6,7 not ok  || 2 IN 2,3,4,5,6,7 ok</a:t>
            </a:r>
            <a:br>
              <a:rPr lang="en-GB" dirty="0"/>
            </a:br>
            <a:r>
              <a:rPr lang="en-GB" dirty="0"/>
              <a:t>Third highest salary</a:t>
            </a:r>
            <a:br>
              <a:rPr lang="en-GB" dirty="0"/>
            </a:br>
            <a:r>
              <a:rPr lang="en-GB" dirty="0"/>
              <a:t>SELECT </a:t>
            </a:r>
            <a:r>
              <a:rPr lang="en-GB" dirty="0" err="1"/>
              <a:t>e_name</a:t>
            </a:r>
            <a:r>
              <a:rPr lang="en-GB" dirty="0"/>
              <a:t>  FROM employee  WHERE salary = (</a:t>
            </a:r>
          </a:p>
          <a:p>
            <a:r>
              <a:rPr lang="en-GB" dirty="0"/>
              <a:t>    SELECT MAX(salary)  FROM employee WHERE salary &lt;&gt; (</a:t>
            </a:r>
          </a:p>
          <a:p>
            <a:r>
              <a:rPr lang="en-GB" dirty="0"/>
              <a:t>        SELECT MAX(salary) FROM employee WHERE salary &lt;&gt; (</a:t>
            </a:r>
          </a:p>
          <a:p>
            <a:r>
              <a:rPr lang="en-GB" dirty="0"/>
              <a:t>            SELECT MAX(salary) FROM employee</a:t>
            </a:r>
          </a:p>
          <a:p>
            <a:r>
              <a:rPr lang="en-GB" dirty="0"/>
              <a:t>        )));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from admission:</a:t>
            </a:r>
            <a:br>
              <a:rPr lang="en-GB" dirty="0"/>
            </a:br>
            <a:r>
              <a:rPr lang="en-GB" dirty="0"/>
              <a:t>Select </a:t>
            </a:r>
            <a:r>
              <a:rPr lang="en-GB" dirty="0" err="1"/>
              <a:t>f_name</a:t>
            </a:r>
            <a:r>
              <a:rPr lang="en-GB" dirty="0"/>
              <a:t> from </a:t>
            </a:r>
            <a:r>
              <a:rPr lang="en-GB" dirty="0" err="1"/>
              <a:t>sectionb.staff</a:t>
            </a:r>
            <a:r>
              <a:rPr lang="en-GB" dirty="0"/>
              <a:t> where  department IN (Select department from </a:t>
            </a:r>
            <a:r>
              <a:rPr lang="en-GB" dirty="0" err="1"/>
              <a:t>sectionb.staff</a:t>
            </a:r>
            <a:r>
              <a:rPr lang="en-GB" dirty="0"/>
              <a:t> group by department having count(*)&lt;3);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5/30/2024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 Sub-Queries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9C6AD8E-5997-D725-87B8-8C4D03F54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6825" y="119063"/>
            <a:ext cx="7299325" cy="881062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Subqueries</a:t>
            </a:r>
          </a:p>
        </p:txBody>
      </p:sp>
      <p:grpSp>
        <p:nvGrpSpPr>
          <p:cNvPr id="13316" name="Group 11">
            <a:extLst>
              <a:ext uri="{FF2B5EF4-FFF2-40B4-BE49-F238E27FC236}">
                <a16:creationId xmlns:a16="http://schemas.microsoft.com/office/drawing/2014/main" id="{DB6AFF6F-94BA-4189-DE5B-F0FA03C03C97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1489075"/>
            <a:ext cx="3967162" cy="1038225"/>
            <a:chOff x="1185" y="938"/>
            <a:chExt cx="2499" cy="654"/>
          </a:xfrm>
        </p:grpSpPr>
        <p:sp>
          <p:nvSpPr>
            <p:cNvPr id="13343" name="Rectangle 4">
              <a:extLst>
                <a:ext uri="{FF2B5EF4-FFF2-40B4-BE49-F238E27FC236}">
                  <a16:creationId xmlns:a16="http://schemas.microsoft.com/office/drawing/2014/main" id="{5AEC99E1-C47A-EF9F-CFF7-DAFABD38EC7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4" name="Rectangle 5">
              <a:extLst>
                <a:ext uri="{FF2B5EF4-FFF2-40B4-BE49-F238E27FC236}">
                  <a16:creationId xmlns:a16="http://schemas.microsoft.com/office/drawing/2014/main" id="{69923055-3677-15B7-E407-C4237503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38"/>
              <a:ext cx="8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Main query</a:t>
              </a:r>
            </a:p>
          </p:txBody>
        </p:sp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6C144138-D150-B7E7-2DCE-19D9F8F33C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6" name="Rectangle 7">
              <a:extLst>
                <a:ext uri="{FF2B5EF4-FFF2-40B4-BE49-F238E27FC236}">
                  <a16:creationId xmlns:a16="http://schemas.microsoft.com/office/drawing/2014/main" id="{D33559AF-486C-EAB0-E59E-576B84BBA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305"/>
              <a:ext cx="7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Subquery</a:t>
              </a: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A1A17760-148F-23F3-3087-98F3BD13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254"/>
              <a:ext cx="15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13348" name="Line 9">
              <a:extLst>
                <a:ext uri="{FF2B5EF4-FFF2-40B4-BE49-F238E27FC236}">
                  <a16:creationId xmlns:a16="http://schemas.microsoft.com/office/drawing/2014/main" id="{05EBCC70-1901-72F9-71D3-0E1F59C64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A9EF611B-8112-EABD-341B-71FF7D5D9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returns</a:t>
              </a:r>
            </a:p>
          </p:txBody>
        </p:sp>
      </p:grp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08EDD88A-12A3-654D-B8A7-D155ED26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2014538"/>
            <a:ext cx="12128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algn="l" defTabSz="8223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algn="l" defTabSz="8223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algn="l" defTabSz="8223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algn="l" defTabSz="8223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algn="l" defTabSz="8223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CLERK</a:t>
            </a:r>
          </a:p>
        </p:txBody>
      </p:sp>
      <p:grpSp>
        <p:nvGrpSpPr>
          <p:cNvPr id="17431" name="Group 23">
            <a:extLst>
              <a:ext uri="{FF2B5EF4-FFF2-40B4-BE49-F238E27FC236}">
                <a16:creationId xmlns:a16="http://schemas.microsoft.com/office/drawing/2014/main" id="{E302A03B-D2B2-2966-87B9-6A7EE575DC75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2746375"/>
            <a:ext cx="7324725" cy="1685925"/>
            <a:chOff x="542" y="1730"/>
            <a:chExt cx="4614" cy="1062"/>
          </a:xfrm>
        </p:grpSpPr>
        <p:sp>
          <p:nvSpPr>
            <p:cNvPr id="13333" name="Rectangle 13">
              <a:extLst>
                <a:ext uri="{FF2B5EF4-FFF2-40B4-BE49-F238E27FC236}">
                  <a16:creationId xmlns:a16="http://schemas.microsoft.com/office/drawing/2014/main" id="{FFC3434A-C30A-2328-84F7-65D6B190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171450" indent="-171450" defTabSz="346075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41313" indent="-227013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741363" indent="-28575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FFCC66"/>
                </a:buClr>
                <a:buFontTx/>
                <a:buChar char="•"/>
              </a:pPr>
              <a:r>
                <a:rPr lang="en-US" altLang="en-US" sz="2400" dirty="0">
                  <a:solidFill>
                    <a:srgbClr val="F8F8D3"/>
                  </a:solidFill>
                  <a:latin typeface="Arial" panose="020B0604020202020204" pitchFamily="34" charset="0"/>
                </a:rPr>
                <a:t>Multiple-row subquery</a:t>
              </a:r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E7B3D177-15B0-EE9B-BF9F-2C5CF4E2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268"/>
              <a:ext cx="1098" cy="5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CLERK</a:t>
              </a:r>
            </a:p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MANAGER</a:t>
              </a:r>
            </a:p>
          </p:txBody>
        </p:sp>
        <p:grpSp>
          <p:nvGrpSpPr>
            <p:cNvPr id="13335" name="Group 22">
              <a:extLst>
                <a:ext uri="{FF2B5EF4-FFF2-40B4-BE49-F238E27FC236}">
                  <a16:creationId xmlns:a16="http://schemas.microsoft.com/office/drawing/2014/main" id="{3DFF4736-DDA6-EEA7-AFD8-6F14AFC30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13336" name="Rectangle 15">
                <a:extLst>
                  <a:ext uri="{FF2B5EF4-FFF2-40B4-BE49-F238E27FC236}">
                    <a16:creationId xmlns:a16="http://schemas.microsoft.com/office/drawing/2014/main" id="{0BEEEDC6-1165-6178-EE98-96F038E25D91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7" name="Rectangle 16">
                <a:extLst>
                  <a:ext uri="{FF2B5EF4-FFF2-40B4-BE49-F238E27FC236}">
                    <a16:creationId xmlns:a16="http://schemas.microsoft.com/office/drawing/2014/main" id="{3DCD47CB-E695-7621-E4DF-E9613E3A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Main query</a:t>
                </a:r>
              </a:p>
            </p:txBody>
          </p:sp>
          <p:sp>
            <p:nvSpPr>
              <p:cNvPr id="13338" name="Rectangle 17">
                <a:extLst>
                  <a:ext uri="{FF2B5EF4-FFF2-40B4-BE49-F238E27FC236}">
                    <a16:creationId xmlns:a16="http://schemas.microsoft.com/office/drawing/2014/main" id="{6444F486-1D99-2A2D-C0B9-E49D685AC51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9" name="Rectangle 18">
                <a:extLst>
                  <a:ext uri="{FF2B5EF4-FFF2-40B4-BE49-F238E27FC236}">
                    <a16:creationId xmlns:a16="http://schemas.microsoft.com/office/drawing/2014/main" id="{1DA262CE-525F-A9AB-A4C4-5723D5726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3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Subquery</a:t>
                </a:r>
              </a:p>
            </p:txBody>
          </p:sp>
          <p:sp>
            <p:nvSpPr>
              <p:cNvPr id="17427" name="Rectangle 19">
                <a:extLst>
                  <a:ext uri="{FF2B5EF4-FFF2-40B4-BE49-F238E27FC236}">
                    <a16:creationId xmlns:a16="http://schemas.microsoft.com/office/drawing/2014/main" id="{FE586407-E686-62EC-AE06-32411303D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11163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2232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23507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646238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3341" name="Line 20">
                <a:extLst>
                  <a:ext uri="{FF2B5EF4-FFF2-40B4-BE49-F238E27FC236}">
                    <a16:creationId xmlns:a16="http://schemas.microsoft.com/office/drawing/2014/main" id="{41830374-49D8-B03B-CDD9-D83EAE657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Rectangle 21">
                <a:extLst>
                  <a:ext uri="{FF2B5EF4-FFF2-40B4-BE49-F238E27FC236}">
                    <a16:creationId xmlns:a16="http://schemas.microsoft.com/office/drawing/2014/main" id="{7B3131C4-BD31-0977-42B7-135A0659D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11163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2232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23507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646238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returns</a:t>
                </a:r>
              </a:p>
            </p:txBody>
          </p:sp>
        </p:grpSp>
      </p:grpSp>
      <p:grpSp>
        <p:nvGrpSpPr>
          <p:cNvPr id="17443" name="Group 35">
            <a:extLst>
              <a:ext uri="{FF2B5EF4-FFF2-40B4-BE49-F238E27FC236}">
                <a16:creationId xmlns:a16="http://schemas.microsoft.com/office/drawing/2014/main" id="{7A36D63E-9A9C-7D47-CECA-BF544D7F1253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4457700"/>
            <a:ext cx="7710488" cy="1898650"/>
            <a:chOff x="530" y="2808"/>
            <a:chExt cx="4857" cy="1196"/>
          </a:xfrm>
        </p:grpSpPr>
        <p:sp>
          <p:nvSpPr>
            <p:cNvPr id="13322" name="Rectangle 24">
              <a:extLst>
                <a:ext uri="{FF2B5EF4-FFF2-40B4-BE49-F238E27FC236}">
                  <a16:creationId xmlns:a16="http://schemas.microsoft.com/office/drawing/2014/main" id="{BF84B6FB-38BA-8CE4-7B0B-73F6E742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3" name="Rectangle 25">
              <a:extLst>
                <a:ext uri="{FF2B5EF4-FFF2-40B4-BE49-F238E27FC236}">
                  <a16:creationId xmlns:a16="http://schemas.microsoft.com/office/drawing/2014/main" id="{07A04363-14F7-DF03-37A0-89AE60F9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171450" indent="-171450" defTabSz="346075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341313" indent="-227013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741363" indent="-28575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346075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46075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571500" algn="l"/>
                </a:tabLs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eaLnBrk="1" hangingPunct="1">
                <a:lnSpc>
                  <a:spcPct val="95000"/>
                </a:lnSpc>
                <a:spcBef>
                  <a:spcPct val="35000"/>
                </a:spcBef>
                <a:buClr>
                  <a:srgbClr val="FFCC66"/>
                </a:buClr>
                <a:buFontTx/>
                <a:buChar char="•"/>
              </a:pPr>
              <a:r>
                <a:rPr lang="en-US" altLang="en-US" sz="2400">
                  <a:solidFill>
                    <a:srgbClr val="F8F8D3"/>
                  </a:solidFill>
                  <a:latin typeface="Arial" panose="020B0604020202020204" pitchFamily="34" charset="0"/>
                </a:rPr>
                <a:t>Multiple-column subquery</a:t>
              </a:r>
            </a:p>
          </p:txBody>
        </p:sp>
        <p:sp>
          <p:nvSpPr>
            <p:cNvPr id="17434" name="Rectangle 26">
              <a:extLst>
                <a:ext uri="{FF2B5EF4-FFF2-40B4-BE49-F238E27FC236}">
                  <a16:creationId xmlns:a16="http://schemas.microsoft.com/office/drawing/2014/main" id="{8540BE85-EB8A-14FF-67BC-ED571140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822325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CLERK        7900</a:t>
              </a:r>
              <a:br>
                <a:rPr lang="en-US" alt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MANAGER  7698</a:t>
              </a:r>
            </a:p>
          </p:txBody>
        </p:sp>
        <p:grpSp>
          <p:nvGrpSpPr>
            <p:cNvPr id="13325" name="Group 34">
              <a:extLst>
                <a:ext uri="{FF2B5EF4-FFF2-40B4-BE49-F238E27FC236}">
                  <a16:creationId xmlns:a16="http://schemas.microsoft.com/office/drawing/2014/main" id="{9D42F75F-1B70-77E2-B74C-80F9B5DB6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13326" name="Rectangle 27">
                <a:extLst>
                  <a:ext uri="{FF2B5EF4-FFF2-40B4-BE49-F238E27FC236}">
                    <a16:creationId xmlns:a16="http://schemas.microsoft.com/office/drawing/2014/main" id="{68A67274-E566-D1CC-7438-640CD886CF4A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27" name="Rectangle 28">
                <a:extLst>
                  <a:ext uri="{FF2B5EF4-FFF2-40B4-BE49-F238E27FC236}">
                    <a16:creationId xmlns:a16="http://schemas.microsoft.com/office/drawing/2014/main" id="{C9AB579C-3D04-BE43-9259-411849633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Main query</a:t>
                </a:r>
              </a:p>
            </p:txBody>
          </p:sp>
          <p:sp>
            <p:nvSpPr>
              <p:cNvPr id="13328" name="Rectangle 29">
                <a:extLst>
                  <a:ext uri="{FF2B5EF4-FFF2-40B4-BE49-F238E27FC236}">
                    <a16:creationId xmlns:a16="http://schemas.microsoft.com/office/drawing/2014/main" id="{3365B399-B810-284F-48FB-EBE8CC71683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29" name="Rectangle 30">
                <a:extLst>
                  <a:ext uri="{FF2B5EF4-FFF2-40B4-BE49-F238E27FC236}">
                    <a16:creationId xmlns:a16="http://schemas.microsoft.com/office/drawing/2014/main" id="{6F328436-8A0A-F745-5093-2F32311A6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3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Subquery</a:t>
                </a:r>
              </a:p>
            </p:txBody>
          </p:sp>
          <p:sp>
            <p:nvSpPr>
              <p:cNvPr id="17439" name="Rectangle 31">
                <a:extLst>
                  <a:ext uri="{FF2B5EF4-FFF2-40B4-BE49-F238E27FC236}">
                    <a16:creationId xmlns:a16="http://schemas.microsoft.com/office/drawing/2014/main" id="{DE69F8EC-0E0E-1F02-9F33-E65C1F80C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11163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2232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23507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646238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3331" name="Line 32">
                <a:extLst>
                  <a:ext uri="{FF2B5EF4-FFF2-40B4-BE49-F238E27FC236}">
                    <a16:creationId xmlns:a16="http://schemas.microsoft.com/office/drawing/2014/main" id="{E88BB2EF-1508-8AF8-76E7-D65E2BF64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Rectangle 33">
                <a:extLst>
                  <a:ext uri="{FF2B5EF4-FFF2-40B4-BE49-F238E27FC236}">
                    <a16:creationId xmlns:a16="http://schemas.microsoft.com/office/drawing/2014/main" id="{3897A32C-7BEE-575B-EC32-CD1EE695C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11163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82232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235075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646238" algn="l" defTabSz="822325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returns</a:t>
                </a: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831F-C0A2-9891-6BD1-C64F347BF4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F665EE-6E99-4DB8-BBB8-E707E0715628}" type="datetime1">
              <a:rPr lang="en-US" altLang="en-US"/>
              <a:pPr>
                <a:defRPr/>
              </a:pPr>
              <a:t>5/30/2024</a:t>
            </a:fld>
            <a:endParaRPr lang="en-US" altLang="en-US"/>
          </a:p>
        </p:txBody>
      </p:sp>
      <p:sp>
        <p:nvSpPr>
          <p:cNvPr id="13321" name="Slide Number Placeholder 4">
            <a:extLst>
              <a:ext uri="{FF2B5EF4-FFF2-40B4-BE49-F238E27FC236}">
                <a16:creationId xmlns:a16="http://schemas.microsoft.com/office/drawing/2014/main" id="{A47F6E19-4517-632A-D077-1D78EE80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D6315C8-F6F8-414C-B6C1-293E569DBCB3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91595E78-F58D-614B-B36E-2024F3AF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994067"/>
            <a:ext cx="7324725" cy="4508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71450" indent="-171450" defTabSz="34607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5715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1313" indent="-227013" defTabSz="34607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71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41363" indent="-285750" defTabSz="34607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715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4607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4607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46075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46075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46075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46075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FontTx/>
              <a:buChar char="•"/>
            </a:pPr>
            <a:r>
              <a:rPr lang="en-US" altLang="en-US" sz="2400" dirty="0">
                <a:solidFill>
                  <a:srgbClr val="F8F8D3"/>
                </a:solidFill>
                <a:latin typeface="Arial" panose="020B0604020202020204" pitchFamily="34" charset="0"/>
              </a:rPr>
              <a:t>Single-row subquery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 Study -- Single Row Sub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have a table called </a:t>
            </a:r>
            <a:r>
              <a:rPr lang="en-GB" sz="24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Staff_Identity</a:t>
            </a:r>
            <a:r>
              <a:rPr lang="en-GB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table has four columns; </a:t>
            </a:r>
            <a:r>
              <a:rPr lang="en-GB" sz="24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and Salary.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8486A1-D998-DB39-1CC5-55DB32EBA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89" y="2302003"/>
            <a:ext cx="5643422" cy="35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4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Your manager requests for the name of the highest paid staff. We are tempted to try various means that may not return the expected result, for instance: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SELECT </a:t>
            </a:r>
            <a:r>
              <a:rPr lang="en-GB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f_name</a:t>
            </a: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max(Salary) FROM </a:t>
            </a:r>
            <a:r>
              <a:rPr lang="en-GB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Staff_Identity</a:t>
            </a: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  <a:cs typeface="Times New Roman" panose="02020603050405020304" pitchFamily="18" charset="0"/>
              </a:rPr>
              <a:t>				OR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max(Salary),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031"/>
            <a:ext cx="10367865" cy="472057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above answer was good with double columns when executed, but that is not what was requested. The question requested for a single value (Staff with highest pay, just the name). To get this, we need to employee the concept of subquery. 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Correct answer:</a:t>
            </a:r>
          </a:p>
          <a:p>
            <a:pPr marL="0" indent="0" algn="l">
              <a:buNone/>
            </a:pPr>
            <a:r>
              <a:rPr lang="en-GB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	SELECT </a:t>
            </a:r>
            <a:r>
              <a:rPr lang="en-GB" b="0" i="1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f_name</a:t>
            </a:r>
            <a:r>
              <a:rPr lang="en-GB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FROM staff  WHERE salary = (SELECT max(Salary) FROM Staff);</a:t>
            </a:r>
            <a:endParaRPr lang="en-GB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9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</a:t>
            </a:r>
          </a:p>
          <a:p>
            <a:pPr marL="0" indent="0">
              <a:buNone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query to display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taking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salary.</a:t>
            </a:r>
          </a:p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salary = (SELECT max(Salary)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salary &lt;&gt; (Select Max(salary)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4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</a:t>
            </a:r>
          </a:p>
          <a:p>
            <a:pPr marL="0" indent="0">
              <a:buNone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query to display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taking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salary.</a:t>
            </a:r>
          </a:p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salary = (SELECT max(Salary)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salary &lt;&gt; (Select Max(salary)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sectionb.Staff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Multi-Row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multiple-row subquery</a:t>
            </a: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returns one or more rows in the result set. It is useful when we need to compare or evaluate multiple values from the subquery with the outer query.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Multi-Column Query --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7EBF8-798C-0072-9832-EC966F37ED89}"/>
              </a:ext>
            </a:extLst>
          </p:cNvPr>
          <p:cNvSpPr txBox="1"/>
          <p:nvPr/>
        </p:nvSpPr>
        <p:spPr>
          <a:xfrm>
            <a:off x="767408" y="1410022"/>
            <a:ext cx="10515600" cy="35548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  <a:defRPr/>
            </a:pPr>
            <a:r>
              <a:rPr lang="en-GB" dirty="0"/>
              <a:t>Write SQL query to display all the department name along with </a:t>
            </a:r>
          </a:p>
          <a:p>
            <a:pPr>
              <a:defRPr/>
            </a:pPr>
            <a:r>
              <a:rPr lang="en-GB" dirty="0"/>
              <a:t>Number of employee working in that.</a:t>
            </a:r>
          </a:p>
          <a:p>
            <a:pPr>
              <a:defRPr/>
            </a:pPr>
            <a:endParaRPr lang="en-GB" b="1" dirty="0"/>
          </a:p>
          <a:p>
            <a:pPr>
              <a:defRPr/>
            </a:pPr>
            <a:r>
              <a:rPr lang="en-GB" b="1" dirty="0"/>
              <a:t>SQL&gt;</a:t>
            </a:r>
            <a:r>
              <a:rPr lang="en-GB" dirty="0"/>
              <a:t>  Select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dept, count(*) </a:t>
            </a:r>
            <a:r>
              <a:rPr lang="en-GB" dirty="0"/>
              <a:t>from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employee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/>
              <a:t>Output&gt;</a:t>
            </a:r>
            <a:endParaRPr lang="en-GB" strike="sngStrike" dirty="0">
              <a:solidFill>
                <a:srgbClr val="FF3300"/>
              </a:solidFill>
            </a:endParaRPr>
          </a:p>
          <a:p>
            <a:pPr>
              <a:defRPr/>
            </a:pPr>
            <a:endParaRPr lang="en-GB" strike="sngStrike" dirty="0">
              <a:solidFill>
                <a:srgbClr val="FF3300"/>
              </a:solidFill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3C776FC-2644-0519-4E5F-287AC8FEF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31712"/>
              </p:ext>
            </p:extLst>
          </p:nvPr>
        </p:nvGraphicFramePr>
        <p:xfrm>
          <a:off x="2135188" y="2792413"/>
          <a:ext cx="1790700" cy="127317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F22C2-E907-E054-6D7F-AB9B56AE57BC}"/>
              </a:ext>
            </a:extLst>
          </p:cNvPr>
          <p:cNvSpPr txBox="1">
            <a:spLocks noChangeArrowheads="1"/>
          </p:cNvSpPr>
          <p:nvPr/>
        </p:nvSpPr>
        <p:spPr>
          <a:xfrm>
            <a:off x="8194481" y="1240327"/>
            <a:ext cx="2303463" cy="38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1800" b="1" dirty="0"/>
              <a:t>Table : employee</a:t>
            </a:r>
            <a:endParaRPr lang="en-US" altLang="en-US" b="1" dirty="0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E43C261E-4C41-F747-D300-0105CC50C223}"/>
              </a:ext>
            </a:extLst>
          </p:cNvPr>
          <p:cNvGraphicFramePr>
            <a:graphicFrameLocks/>
          </p:cNvGraphicFramePr>
          <p:nvPr/>
        </p:nvGraphicFramePr>
        <p:xfrm>
          <a:off x="7446769" y="1510202"/>
          <a:ext cx="4178300" cy="2281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e_id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e_name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dept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salary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1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Finance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3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Multi-Column Query --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7EBF8-798C-0072-9832-EC966F37ED89}"/>
              </a:ext>
            </a:extLst>
          </p:cNvPr>
          <p:cNvSpPr txBox="1"/>
          <p:nvPr/>
        </p:nvSpPr>
        <p:spPr>
          <a:xfrm>
            <a:off x="767408" y="1410022"/>
            <a:ext cx="105156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  <a:defRPr/>
            </a:pPr>
            <a:r>
              <a:rPr lang="en-GB" dirty="0"/>
              <a:t>Write SQL query to display all the department name along with </a:t>
            </a:r>
          </a:p>
          <a:p>
            <a:pPr>
              <a:defRPr/>
            </a:pPr>
            <a:r>
              <a:rPr lang="en-GB" dirty="0"/>
              <a:t>Number of employee are less then 2.</a:t>
            </a:r>
          </a:p>
          <a:p>
            <a:pPr>
              <a:defRPr/>
            </a:pPr>
            <a:r>
              <a:rPr lang="en-GB" b="1" dirty="0"/>
              <a:t>Step 1:</a:t>
            </a:r>
          </a:p>
          <a:p>
            <a:pPr>
              <a:defRPr/>
            </a:pPr>
            <a:r>
              <a:rPr lang="en-GB" b="1" dirty="0"/>
              <a:t>SQL&gt;</a:t>
            </a:r>
            <a:r>
              <a:rPr lang="en-GB" dirty="0"/>
              <a:t> Select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e_name</a:t>
            </a:r>
            <a:r>
              <a:rPr lang="en-GB" dirty="0"/>
              <a:t> from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employee</a:t>
            </a:r>
            <a:r>
              <a:rPr lang="en-GB" dirty="0"/>
              <a:t> where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dept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</a:p>
          <a:p>
            <a:pPr>
              <a:defRPr/>
            </a:pPr>
            <a:r>
              <a:rPr lang="en-GB" dirty="0"/>
              <a:t>		(Select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dept </a:t>
            </a:r>
            <a:r>
              <a:rPr lang="en-GB" dirty="0"/>
              <a:t>from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employee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dept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GB" dirty="0">
                <a:solidFill>
                  <a:srgbClr val="7030A0"/>
                </a:solidFill>
              </a:rPr>
              <a:t>having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Count(*) &lt; 2)</a:t>
            </a:r>
          </a:p>
          <a:p>
            <a:pPr>
              <a:lnSpc>
                <a:spcPct val="150000"/>
              </a:lnSpc>
              <a:defRPr/>
            </a:pPr>
            <a:endParaRPr lang="en-GB" b="1" dirty="0"/>
          </a:p>
          <a:p>
            <a:pPr>
              <a:lnSpc>
                <a:spcPct val="150000"/>
              </a:lnSpc>
              <a:defRPr/>
            </a:pPr>
            <a:r>
              <a:rPr lang="en-GB" b="1" dirty="0"/>
              <a:t>Output&gt;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en-GB" strike="sngStrike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GB" strike="sngStrike" dirty="0">
              <a:solidFill>
                <a:srgbClr val="FF3300"/>
              </a:solidFill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3C776FC-2644-0519-4E5F-287AC8FEFC54}"/>
              </a:ext>
            </a:extLst>
          </p:cNvPr>
          <p:cNvGraphicFramePr>
            <a:graphicFrameLocks noGrp="1"/>
          </p:cNvGraphicFramePr>
          <p:nvPr/>
        </p:nvGraphicFramePr>
        <p:xfrm>
          <a:off x="8853228" y="4226299"/>
          <a:ext cx="1790700" cy="127317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HR</a:t>
                      </a:r>
                      <a:endParaRPr lang="en-US" sz="1300" dirty="0"/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  <a:endParaRPr lang="en-US" sz="1300" dirty="0"/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IT</a:t>
                      </a:r>
                      <a:endParaRPr lang="en-US" sz="1300" b="1" dirty="0"/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</a:t>
                      </a:r>
                      <a:endParaRPr lang="en-US" sz="1300" dirty="0"/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Finance</a:t>
                      </a:r>
                      <a:endParaRPr lang="en-US" sz="1300" b="1" dirty="0"/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</a:t>
                      </a:r>
                      <a:endParaRPr lang="en-US" sz="1300" dirty="0"/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F22C2-E907-E054-6D7F-AB9B56AE57BC}"/>
              </a:ext>
            </a:extLst>
          </p:cNvPr>
          <p:cNvSpPr txBox="1">
            <a:spLocks noChangeArrowheads="1"/>
          </p:cNvSpPr>
          <p:nvPr/>
        </p:nvSpPr>
        <p:spPr>
          <a:xfrm>
            <a:off x="8194481" y="1240327"/>
            <a:ext cx="2303463" cy="38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1800" b="1" dirty="0"/>
              <a:t>Table : employee</a:t>
            </a:r>
            <a:endParaRPr lang="en-US" altLang="en-US" b="1" dirty="0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E43C261E-4C41-F747-D300-0105CC50C223}"/>
              </a:ext>
            </a:extLst>
          </p:cNvPr>
          <p:cNvGraphicFramePr>
            <a:graphicFrameLocks/>
          </p:cNvGraphicFramePr>
          <p:nvPr/>
        </p:nvGraphicFramePr>
        <p:xfrm>
          <a:off x="7446769" y="1510202"/>
          <a:ext cx="4178300" cy="2281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e_id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e_name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dept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salary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1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Finance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6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Multi-Row Query --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19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7EBF8-798C-0072-9832-EC966F37ED89}"/>
              </a:ext>
            </a:extLst>
          </p:cNvPr>
          <p:cNvSpPr txBox="1"/>
          <p:nvPr/>
        </p:nvSpPr>
        <p:spPr>
          <a:xfrm>
            <a:off x="767408" y="1410022"/>
            <a:ext cx="10515600" cy="5355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query to display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names whose offer </a:t>
            </a:r>
          </a:p>
          <a:p>
            <a:pPr>
              <a:defRPr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discounted products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GB" b="1" dirty="0"/>
          </a:p>
          <a:p>
            <a:pPr>
              <a:defRPr/>
            </a:pPr>
            <a:r>
              <a:rPr lang="en-GB" b="1" dirty="0"/>
              <a:t>SQL&gt;</a:t>
            </a:r>
            <a:r>
              <a:rPr lang="en-GB" dirty="0"/>
              <a:t> SELECT </a:t>
            </a:r>
            <a:r>
              <a:rPr lang="en-GB" dirty="0" err="1"/>
              <a:t>pname</a:t>
            </a:r>
            <a:r>
              <a:rPr lang="en-GB" dirty="0"/>
              <a:t>  FROM </a:t>
            </a:r>
            <a:r>
              <a:rPr lang="en-GB" dirty="0" err="1"/>
              <a:t>sectionb.product</a:t>
            </a:r>
            <a:r>
              <a:rPr lang="en-GB" dirty="0"/>
              <a:t> WHERE  </a:t>
            </a:r>
          </a:p>
          <a:p>
            <a:pPr>
              <a:defRPr/>
            </a:pPr>
            <a:r>
              <a:rPr lang="en-GB" dirty="0"/>
              <a:t>	</a:t>
            </a:r>
            <a:r>
              <a:rPr lang="en-GB" dirty="0" err="1"/>
              <a:t>cate_id</a:t>
            </a:r>
            <a:r>
              <a:rPr lang="en-GB" dirty="0"/>
              <a:t> IN (SELECT </a:t>
            </a:r>
            <a:r>
              <a:rPr lang="en-GB" dirty="0" err="1"/>
              <a:t>cate_id</a:t>
            </a:r>
            <a:r>
              <a:rPr lang="en-GB" dirty="0"/>
              <a:t>		         	</a:t>
            </a:r>
          </a:p>
          <a:p>
            <a:pPr>
              <a:defRPr/>
            </a:pPr>
            <a:r>
              <a:rPr lang="en-GB" dirty="0"/>
              <a:t>	FROM </a:t>
            </a:r>
            <a:r>
              <a:rPr lang="en-GB" dirty="0" err="1"/>
              <a:t>sectionb.category</a:t>
            </a:r>
            <a:r>
              <a:rPr lang="en-GB" dirty="0"/>
              <a:t> WHERE  discount = true);</a:t>
            </a:r>
          </a:p>
          <a:p>
            <a:pPr>
              <a:lnSpc>
                <a:spcPct val="150000"/>
              </a:lnSpc>
              <a:defRPr/>
            </a:pPr>
            <a:endParaRPr lang="en-GB" b="1" dirty="0"/>
          </a:p>
          <a:p>
            <a:pPr>
              <a:lnSpc>
                <a:spcPct val="150000"/>
              </a:lnSpc>
              <a:defRPr/>
            </a:pPr>
            <a:r>
              <a:rPr lang="en-GB" b="1" dirty="0"/>
              <a:t>Output&gt;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Product A</a:t>
            </a:r>
          </a:p>
          <a:p>
            <a:pPr>
              <a:lnSpc>
                <a:spcPct val="150000"/>
              </a:lnSpc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Product C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              Product 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GB" strike="sngStrike" dirty="0">
              <a:solidFill>
                <a:srgbClr val="FF3300"/>
              </a:solidFill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24F4E65-6A3D-8E84-C0EE-0EE37FE2B391}"/>
              </a:ext>
            </a:extLst>
          </p:cNvPr>
          <p:cNvSpPr txBox="1">
            <a:spLocks noChangeArrowheads="1"/>
          </p:cNvSpPr>
          <p:nvPr/>
        </p:nvSpPr>
        <p:spPr>
          <a:xfrm>
            <a:off x="7176119" y="1079039"/>
            <a:ext cx="2303463" cy="38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/>
              <a:t>Table : Product</a:t>
            </a:r>
            <a:endParaRPr lang="en-US" altLang="en-US" b="1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EF55FB0-57BE-94FF-D321-07D0B054A646}"/>
              </a:ext>
            </a:extLst>
          </p:cNvPr>
          <p:cNvGraphicFramePr>
            <a:graphicFrameLocks/>
          </p:cNvGraphicFramePr>
          <p:nvPr/>
        </p:nvGraphicFramePr>
        <p:xfrm>
          <a:off x="7176120" y="1443963"/>
          <a:ext cx="4143979" cy="2109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product_name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category_id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2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B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FB1A59C-3069-3A1D-5DFC-C72CFFA9C196}"/>
              </a:ext>
            </a:extLst>
          </p:cNvPr>
          <p:cNvGraphicFramePr>
            <a:graphicFrameLocks/>
          </p:cNvGraphicFramePr>
          <p:nvPr/>
        </p:nvGraphicFramePr>
        <p:xfrm>
          <a:off x="7164719" y="4279271"/>
          <a:ext cx="4155380" cy="20045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category_name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is_discounted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8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Category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8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Category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Category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32BC0AC-1497-91BA-9850-FD3B77819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914100"/>
            <a:ext cx="23034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/>
              <a:t>Table : categories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5141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Multiple Joins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848" y="1825625"/>
          <a:ext cx="3722291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50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839289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827453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307799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5402551" y="1840205"/>
          <a:ext cx="2942456" cy="221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586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839870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46661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53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677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19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5359671" y="530682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6029174" y="388841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79248" y="5481542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6CAD0-E305-9D21-9D86-FCF163663BC0}"/>
              </a:ext>
            </a:extLst>
          </p:cNvPr>
          <p:cNvGraphicFramePr>
            <a:graphicFrameLocks noGrp="1"/>
          </p:cNvGraphicFramePr>
          <p:nvPr/>
        </p:nvGraphicFramePr>
        <p:xfrm>
          <a:off x="8510972" y="2781515"/>
          <a:ext cx="3041266" cy="2213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9612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901654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46661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Computer Science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53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677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19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DPT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65E660-2144-C0BF-245F-9CB3B83FA2D3}"/>
              </a:ext>
            </a:extLst>
          </p:cNvPr>
          <p:cNvGraphicFramePr>
            <a:graphicFrameLocks noGrp="1"/>
          </p:cNvGraphicFramePr>
          <p:nvPr/>
        </p:nvGraphicFramePr>
        <p:xfrm>
          <a:off x="4223139" y="1840205"/>
          <a:ext cx="90815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52">
                  <a:extLst>
                    <a:ext uri="{9D8B030D-6E8A-4147-A177-3AD203B41FA5}">
                      <a16:colId xmlns:a16="http://schemas.microsoft.com/office/drawing/2014/main" val="1031022204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7860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245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90505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354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775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3368171" y="4270031"/>
            <a:ext cx="0" cy="122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97FA96-036F-52D5-4A3B-7113AFC3BA50}"/>
              </a:ext>
            </a:extLst>
          </p:cNvPr>
          <p:cNvCxnSpPr>
            <a:cxnSpLocks/>
          </p:cNvCxnSpPr>
          <p:nvPr/>
        </p:nvCxnSpPr>
        <p:spPr>
          <a:xfrm>
            <a:off x="4488237" y="4280383"/>
            <a:ext cx="0" cy="122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8C4C9C-70EA-393F-C486-EEE9D8908DB4}"/>
              </a:ext>
            </a:extLst>
          </p:cNvPr>
          <p:cNvSpPr txBox="1"/>
          <p:nvPr/>
        </p:nvSpPr>
        <p:spPr>
          <a:xfrm>
            <a:off x="2551420" y="5491898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A25A7-D022-E94B-1101-9EA2B3C31499}"/>
              </a:ext>
            </a:extLst>
          </p:cNvPr>
          <p:cNvCxnSpPr>
            <a:cxnSpLocks/>
          </p:cNvCxnSpPr>
          <p:nvPr/>
        </p:nvCxnSpPr>
        <p:spPr>
          <a:xfrm>
            <a:off x="8915900" y="4764452"/>
            <a:ext cx="0" cy="1110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3F1D5C-533D-4074-AB1C-839610024A48}"/>
              </a:ext>
            </a:extLst>
          </p:cNvPr>
          <p:cNvSpPr txBox="1"/>
          <p:nvPr/>
        </p:nvSpPr>
        <p:spPr>
          <a:xfrm>
            <a:off x="8345007" y="5802861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Multi-Row Query -- Example 3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953450"/>
              </p:ext>
            </p:extLst>
          </p:nvPr>
        </p:nvGraphicFramePr>
        <p:xfrm>
          <a:off x="1036638" y="1941220"/>
          <a:ext cx="5347998" cy="418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0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205848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904387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2163433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 Youth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Arslan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FAST-NUCES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Faizan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University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Zara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Islamic university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49661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Bahria University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9746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Hassan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9944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3DF1BC6-7E4B-1733-4EDF-BE1F2E49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47798"/>
              </p:ext>
            </p:extLst>
          </p:nvPr>
        </p:nvGraphicFramePr>
        <p:xfrm>
          <a:off x="7489534" y="1941220"/>
          <a:ext cx="1790700" cy="127317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6" marR="91466" marT="45685" marB="456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2E0A284-0C31-CABD-0D86-5D76B190053E}"/>
              </a:ext>
            </a:extLst>
          </p:cNvPr>
          <p:cNvSpPr txBox="1"/>
          <p:nvPr/>
        </p:nvSpPr>
        <p:spPr>
          <a:xfrm>
            <a:off x="7489534" y="3356578"/>
            <a:ext cx="215631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b="1" dirty="0"/>
              <a:t>Output&gt;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24D34-AB3A-B374-BC32-64623CFF9629}"/>
              </a:ext>
            </a:extLst>
          </p:cNvPr>
          <p:cNvSpPr txBox="1"/>
          <p:nvPr/>
        </p:nvSpPr>
        <p:spPr>
          <a:xfrm>
            <a:off x="919065" y="1226465"/>
            <a:ext cx="10434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query to display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 names which contain </a:t>
            </a: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university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Multi-Column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multiple-column subquery</a:t>
            </a:r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returns one or more columns. It is applied when the result set requires different variables/multiple information from the subquery.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9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B7D1988-171E-545C-5FA6-633DB4F7C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25" y="22225"/>
            <a:ext cx="10226675" cy="971550"/>
          </a:xfrm>
        </p:spPr>
        <p:txBody>
          <a:bodyPr/>
          <a:lstStyle/>
          <a:p>
            <a:pPr marL="342900" indent="-342900" algn="ctr" eaLnBrk="1" hangingPunct="1"/>
            <a:r>
              <a:rPr lang="en-US" altLang="en-US" sz="3300" dirty="0"/>
              <a:t>Using Multiple-Column Subqueries</a:t>
            </a:r>
          </a:p>
        </p:txBody>
      </p:sp>
      <p:sp>
        <p:nvSpPr>
          <p:cNvPr id="39939" name="Text Placeholder 9">
            <a:extLst>
              <a:ext uri="{FF2B5EF4-FFF2-40B4-BE49-F238E27FC236}">
                <a16:creationId xmlns:a16="http://schemas.microsoft.com/office/drawing/2014/main" id="{3A7324CA-1D1E-6437-2645-D44F6750156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185150" y="1035050"/>
            <a:ext cx="2303463" cy="382588"/>
          </a:xfrm>
        </p:spPr>
        <p:txBody>
          <a:bodyPr/>
          <a:lstStyle/>
          <a:p>
            <a:r>
              <a:rPr lang="en-GB" altLang="en-US" sz="1800" b="1"/>
              <a:t>Table : employee</a:t>
            </a:r>
            <a:endParaRPr lang="en-US" alt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40EB-B4DA-909F-F4E2-5CB93AD942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8C6365-8643-4D4E-83D3-88CF59B30374}" type="datetime1">
              <a:rPr lang="en-US" altLang="en-US" smtClean="0"/>
              <a:pPr>
                <a:defRPr/>
              </a:pPr>
              <a:t>5/30/2024</a:t>
            </a:fld>
            <a:endParaRPr lang="en-US" altLang="en-US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862B7675-FD8E-36D9-1D87-DF53B94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F85C77-D565-4263-856B-388735A59395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A8418-D1C6-A3A4-34FE-4BD257A75323}"/>
              </a:ext>
            </a:extLst>
          </p:cNvPr>
          <p:cNvSpPr txBox="1"/>
          <p:nvPr/>
        </p:nvSpPr>
        <p:spPr>
          <a:xfrm>
            <a:off x="767408" y="1410022"/>
            <a:ext cx="10515600" cy="48013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0050" indent="-400050">
              <a:buFont typeface="Wingdings" panose="05000000000000000000" pitchFamily="2" charset="2"/>
              <a:buChar char="ü"/>
              <a:defRPr/>
            </a:pPr>
            <a:r>
              <a:rPr lang="en-GB" dirty="0"/>
              <a:t>Write SQL query to display highest salary department wise and</a:t>
            </a:r>
          </a:p>
          <a:p>
            <a:pPr>
              <a:defRPr/>
            </a:pPr>
            <a:r>
              <a:rPr lang="en-GB" dirty="0"/>
              <a:t>with name of employee who is taken the salary.</a:t>
            </a:r>
          </a:p>
          <a:p>
            <a:pPr>
              <a:defRPr/>
            </a:pPr>
            <a:r>
              <a:rPr lang="en-GB" b="1" dirty="0"/>
              <a:t>Step 1:</a:t>
            </a:r>
          </a:p>
          <a:p>
            <a:pPr>
              <a:defRPr/>
            </a:pPr>
            <a:r>
              <a:rPr lang="en-GB" b="1" dirty="0"/>
              <a:t>SQL&gt;</a:t>
            </a:r>
            <a:r>
              <a:rPr lang="en-GB" dirty="0"/>
              <a:t> Select </a:t>
            </a:r>
            <a:r>
              <a:rPr lang="en-GB" dirty="0" err="1"/>
              <a:t>ename</a:t>
            </a:r>
            <a:r>
              <a:rPr lang="en-GB" dirty="0"/>
              <a:t>, </a:t>
            </a:r>
            <a:r>
              <a:rPr lang="en-GB" dirty="0" err="1"/>
              <a:t>depart_name</a:t>
            </a:r>
            <a:r>
              <a:rPr lang="en-GB" dirty="0"/>
              <a:t> from </a:t>
            </a:r>
            <a:r>
              <a:rPr lang="en-GB" dirty="0" err="1"/>
              <a:t>sectionb.employee</a:t>
            </a:r>
            <a:r>
              <a:rPr lang="en-GB" dirty="0"/>
              <a:t> where </a:t>
            </a:r>
          </a:p>
          <a:p>
            <a:pPr>
              <a:defRPr/>
            </a:pPr>
            <a:r>
              <a:rPr lang="en-GB" dirty="0"/>
              <a:t> 	</a:t>
            </a:r>
            <a:r>
              <a:rPr lang="en-GB" dirty="0" err="1"/>
              <a:t>esalary</a:t>
            </a:r>
            <a:r>
              <a:rPr lang="en-GB" dirty="0"/>
              <a:t> IN 		</a:t>
            </a:r>
          </a:p>
          <a:p>
            <a:pPr>
              <a:defRPr/>
            </a:pPr>
            <a:r>
              <a:rPr lang="en-GB" dirty="0"/>
              <a:t>	    (Select Max(</a:t>
            </a:r>
            <a:r>
              <a:rPr lang="en-GB" dirty="0" err="1"/>
              <a:t>esalary</a:t>
            </a:r>
            <a:r>
              <a:rPr lang="en-GB" dirty="0"/>
              <a:t>) from </a:t>
            </a:r>
            <a:r>
              <a:rPr lang="en-GB" dirty="0" err="1"/>
              <a:t>sectionb.employee</a:t>
            </a:r>
            <a:r>
              <a:rPr lang="en-GB" dirty="0"/>
              <a:t> </a:t>
            </a:r>
          </a:p>
          <a:p>
            <a:pPr>
              <a:defRPr/>
            </a:pPr>
            <a:r>
              <a:rPr lang="en-GB" dirty="0"/>
              <a:t>	          group by </a:t>
            </a:r>
            <a:r>
              <a:rPr lang="en-GB" dirty="0" err="1"/>
              <a:t>depart_name</a:t>
            </a:r>
            <a:r>
              <a:rPr lang="en-GB" dirty="0"/>
              <a:t>);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GB" b="1" dirty="0"/>
          </a:p>
          <a:p>
            <a:pPr>
              <a:lnSpc>
                <a:spcPct val="150000"/>
              </a:lnSpc>
              <a:defRPr/>
            </a:pPr>
            <a:r>
              <a:rPr lang="en-GB" b="1" dirty="0"/>
              <a:t>Output&gt;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C,D,E</a:t>
            </a:r>
            <a:endParaRPr lang="en-GB" strike="sngStrike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GB" strike="sngStrike" dirty="0">
              <a:solidFill>
                <a:srgbClr val="FF3300"/>
              </a:solidFill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0763831-429A-9198-6725-F594E7FD1762}"/>
              </a:ext>
            </a:extLst>
          </p:cNvPr>
          <p:cNvGraphicFramePr>
            <a:graphicFrameLocks/>
          </p:cNvGraphicFramePr>
          <p:nvPr/>
        </p:nvGraphicFramePr>
        <p:xfrm>
          <a:off x="7404100" y="1341438"/>
          <a:ext cx="4178300" cy="2281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e_id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e_name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dept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salary</a:t>
                      </a:r>
                      <a:endParaRPr lang="en-US" sz="18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1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HR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Finance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50000</a:t>
                      </a:r>
                      <a:endParaRPr lang="en-US" sz="1600" dirty="0"/>
                    </a:p>
                  </a:txBody>
                  <a:tcPr marL="91454" marR="91454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F9FF79-48CE-F097-5153-912907D9EAD8}"/>
              </a:ext>
            </a:extLst>
          </p:cNvPr>
          <p:cNvGraphicFramePr>
            <a:graphicFrameLocks noGrp="1"/>
          </p:cNvGraphicFramePr>
          <p:nvPr/>
        </p:nvGraphicFramePr>
        <p:xfrm>
          <a:off x="9493250" y="3917950"/>
          <a:ext cx="1789114" cy="127476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92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HR</a:t>
                      </a:r>
                      <a:endParaRPr lang="en-US" sz="1400" dirty="0"/>
                    </a:p>
                  </a:txBody>
                  <a:tcPr marL="91385" marR="91385"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  <a:endParaRPr lang="en-US" sz="1400" dirty="0"/>
                    </a:p>
                  </a:txBody>
                  <a:tcPr marL="91385" marR="91385" marT="45742" marB="4574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IT</a:t>
                      </a:r>
                      <a:endParaRPr lang="en-US" sz="1400" b="1" dirty="0"/>
                    </a:p>
                  </a:txBody>
                  <a:tcPr marL="91385" marR="91385"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  <a:endParaRPr lang="en-US" sz="1400" dirty="0"/>
                    </a:p>
                  </a:txBody>
                  <a:tcPr marL="91385" marR="91385" marT="45742" marB="457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2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Finance</a:t>
                      </a:r>
                      <a:endParaRPr lang="en-US" sz="1400" b="1" dirty="0"/>
                    </a:p>
                  </a:txBody>
                  <a:tcPr marL="91385" marR="91385"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en-US" sz="1400" dirty="0"/>
                    </a:p>
                  </a:txBody>
                  <a:tcPr marL="91385" marR="91385" marT="45742" marB="457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EAF-7266-F045-66BB-012B7831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2C83-A1E3-CC2F-CC15-785068E3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C743-276C-66BC-17AB-738087E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328E7-8F01-6938-6609-934CA03B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7DBE8E-A706-29EE-3A07-3114823D8DCA}"/>
              </a:ext>
            </a:extLst>
          </p:cNvPr>
          <p:cNvSpPr/>
          <p:nvPr/>
        </p:nvSpPr>
        <p:spPr>
          <a:xfrm>
            <a:off x="1968759" y="2892490"/>
            <a:ext cx="2071396" cy="20713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B240B-4F3A-9CC0-772A-860291CBC181}"/>
              </a:ext>
            </a:extLst>
          </p:cNvPr>
          <p:cNvSpPr/>
          <p:nvPr/>
        </p:nvSpPr>
        <p:spPr>
          <a:xfrm>
            <a:off x="3581400" y="2842176"/>
            <a:ext cx="2071396" cy="20713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3D899E-DBE1-3229-1BF7-33D5E3BD029B}"/>
              </a:ext>
            </a:extLst>
          </p:cNvPr>
          <p:cNvSpPr/>
          <p:nvPr/>
        </p:nvSpPr>
        <p:spPr>
          <a:xfrm>
            <a:off x="5189375" y="2898209"/>
            <a:ext cx="2071396" cy="20713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table2 ON table1.Column_Name = table2.Column_Name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table3 ON table1.Column_Name = table3.Column_Name;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university.Uid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department.CId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DC394-3A6E-F907-7D99-BE014FD1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Multiple Joins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also known as nested queries, allow us to efficiently embed one query within another.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GB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9F9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column1, column2, </a:t>
            </a: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main_table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columnn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operator  (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expression </a:t>
            </a: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subquery_table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GB" sz="24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Sub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Filtering: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filter the result set based on a condition that cannot be easily expressed using basic WHERE clauses. Subqueries allow you to compare values, perform aggregations, or apply calculations to determine the filter criteria.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Aggregation: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Subqueries can be helpful, </a:t>
            </a:r>
            <a:r>
              <a:rPr lang="en-GB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calculate aggregations on a subset of data. By using a subquery to calculate intermediate results, you can then use those results within the main query for further analysis or filtering.</a:t>
            </a:r>
          </a:p>
          <a:p>
            <a:pPr marL="0" indent="0">
              <a:buNone/>
            </a:pPr>
            <a:r>
              <a:rPr lang="en-GB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Join conditions:</a:t>
            </a:r>
            <a:r>
              <a:rPr lang="en-GB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dealing with complex join conditions that involve multiple tables or dependencies on the results of other queries, subqueries can simplify the logic.</a:t>
            </a:r>
            <a:r>
              <a:rPr lang="en-GB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GB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or EXISTS clauses:</a:t>
            </a:r>
            <a:r>
              <a:rPr lang="en-GB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Subqueries are commonly used with the IN or EXISTS clauses to check for the existence of certain values or to match values from one table with another.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0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Queries -- Filtering Example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8FBA20-B301-CACE-4581-E49EF3C7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84194"/>
              </p:ext>
            </p:extLst>
          </p:nvPr>
        </p:nvGraphicFramePr>
        <p:xfrm>
          <a:off x="838200" y="1771189"/>
          <a:ext cx="4088364" cy="331562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3150">
                  <a:extLst>
                    <a:ext uri="{9D8B030D-6E8A-4147-A177-3AD203B41FA5}">
                      <a16:colId xmlns:a16="http://schemas.microsoft.com/office/drawing/2014/main" val="823614262"/>
                    </a:ext>
                  </a:extLst>
                </a:gridCol>
                <a:gridCol w="921938">
                  <a:extLst>
                    <a:ext uri="{9D8B030D-6E8A-4147-A177-3AD203B41FA5}">
                      <a16:colId xmlns:a16="http://schemas.microsoft.com/office/drawing/2014/main" val="4094618583"/>
                    </a:ext>
                  </a:extLst>
                </a:gridCol>
                <a:gridCol w="1704111">
                  <a:extLst>
                    <a:ext uri="{9D8B030D-6E8A-4147-A177-3AD203B41FA5}">
                      <a16:colId xmlns:a16="http://schemas.microsoft.com/office/drawing/2014/main" val="3599061326"/>
                    </a:ext>
                  </a:extLst>
                </a:gridCol>
                <a:gridCol w="989165">
                  <a:extLst>
                    <a:ext uri="{9D8B030D-6E8A-4147-A177-3AD203B41FA5}">
                      <a16:colId xmlns:a16="http://schemas.microsoft.com/office/drawing/2014/main" val="1555094159"/>
                    </a:ext>
                  </a:extLst>
                </a:gridCol>
              </a:tblGrid>
              <a:tr h="285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department_id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1936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25799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71167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31368"/>
                  </a:ext>
                </a:extLst>
              </a:tr>
              <a:tr h="500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53785"/>
                  </a:ext>
                </a:extLst>
              </a:tr>
              <a:tr h="389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510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39F584-CD23-9FD2-BD5A-C63E73EF2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15679"/>
              </p:ext>
            </p:extLst>
          </p:nvPr>
        </p:nvGraphicFramePr>
        <p:xfrm>
          <a:off x="6436566" y="1771189"/>
          <a:ext cx="2397968" cy="162471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203650">
                  <a:extLst>
                    <a:ext uri="{9D8B030D-6E8A-4147-A177-3AD203B41FA5}">
                      <a16:colId xmlns:a16="http://schemas.microsoft.com/office/drawing/2014/main" val="1645474504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524025540"/>
                    </a:ext>
                  </a:extLst>
                </a:gridCol>
              </a:tblGrid>
              <a:tr h="3849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4512"/>
                  </a:ext>
                </a:extLst>
              </a:tr>
              <a:tr h="4132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155"/>
                  </a:ext>
                </a:extLst>
              </a:tr>
              <a:tr h="4132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45423"/>
                  </a:ext>
                </a:extLst>
              </a:tr>
              <a:tr h="4132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925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44ED3A-7E7C-DB79-96B8-0234CE954109}"/>
              </a:ext>
            </a:extLst>
          </p:cNvPr>
          <p:cNvSpPr txBox="1"/>
          <p:nvPr/>
        </p:nvSpPr>
        <p:spPr>
          <a:xfrm>
            <a:off x="6436566" y="1254345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Department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5576E-B241-4D77-B52A-580E92FF6187}"/>
              </a:ext>
            </a:extLst>
          </p:cNvPr>
          <p:cNvSpPr txBox="1"/>
          <p:nvPr/>
        </p:nvSpPr>
        <p:spPr>
          <a:xfrm>
            <a:off x="838200" y="1254345"/>
            <a:ext cx="167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4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Queries -- Filtering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employees who work in departments where the average salary is greater than 75000.</a:t>
            </a: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e.esalary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sectionb.employee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JOIN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sectionb.departmental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 SELECT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sectionb.employee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   GROUP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HAVING AVG(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e.esalary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75000);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C253B58-8A08-4D83-0885-685DF874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627" y="4196256"/>
            <a:ext cx="4720844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Just for Example please not write</a:t>
            </a:r>
          </a:p>
        </p:txBody>
      </p:sp>
    </p:spTree>
    <p:extLst>
      <p:ext uri="{BB962C8B-B14F-4D97-AF65-F5344CB8AC3E}">
        <p14:creationId xmlns:p14="http://schemas.microsoft.com/office/powerpoint/2010/main" val="22631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Queries -- </a:t>
            </a:r>
            <a:r>
              <a:rPr lang="en-US" sz="44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find employees whose salary is above the average salary of their respective departments.</a:t>
            </a: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e.esalary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sectionb.employee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JOIN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sectionb.departmental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d.didWHERE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e.esalary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(    SELECT AVG(e2.esalary)   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sectionb.employee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    WHERE e2.depart_name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492E11E-B939-D149-13C2-5BC0D9DD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627" y="4196256"/>
            <a:ext cx="4720844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Just for Example please not write</a:t>
            </a:r>
          </a:p>
        </p:txBody>
      </p:sp>
    </p:spTree>
    <p:extLst>
      <p:ext uri="{BB962C8B-B14F-4D97-AF65-F5344CB8AC3E}">
        <p14:creationId xmlns:p14="http://schemas.microsoft.com/office/powerpoint/2010/main" val="29132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5006</TotalTime>
  <Words>2127</Words>
  <Application>Microsoft Office PowerPoint</Application>
  <PresentationFormat>Widescreen</PresentationFormat>
  <Paragraphs>485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source-serif-pro</vt:lpstr>
      <vt:lpstr>Times New Roman</vt:lpstr>
      <vt:lpstr>TimesNewRomanPS-BoldMT</vt:lpstr>
      <vt:lpstr>Wingdings</vt:lpstr>
      <vt:lpstr>MYU</vt:lpstr>
      <vt:lpstr>Database System (CS-103)</vt:lpstr>
      <vt:lpstr>Multiple Joins</vt:lpstr>
      <vt:lpstr>PowerPoint Presentation</vt:lpstr>
      <vt:lpstr>Multiple Joins</vt:lpstr>
      <vt:lpstr>Sub Queries</vt:lpstr>
      <vt:lpstr>Why Sub Queries</vt:lpstr>
      <vt:lpstr>Sub Queries -- Filtering Example</vt:lpstr>
      <vt:lpstr>Sub Queries -- Filtering Example</vt:lpstr>
      <vt:lpstr>Sub Queries -- Aggregation Example</vt:lpstr>
      <vt:lpstr>Types of Subqueries</vt:lpstr>
      <vt:lpstr>Simple Case Study -- Single Row Sub Query</vt:lpstr>
      <vt:lpstr>Simple Case Study</vt:lpstr>
      <vt:lpstr>Simple Case Study</vt:lpstr>
      <vt:lpstr>Simple Case Study</vt:lpstr>
      <vt:lpstr>Simple Case Study</vt:lpstr>
      <vt:lpstr>Multi-Row Query</vt:lpstr>
      <vt:lpstr>Multi-Column Query -- Example 1</vt:lpstr>
      <vt:lpstr>Multi-Column Query -- Example 1</vt:lpstr>
      <vt:lpstr>Multi-Row Query -- Example 2</vt:lpstr>
      <vt:lpstr>Multi-Row Query -- Example 3</vt:lpstr>
      <vt:lpstr>Multi-Column Query</vt:lpstr>
      <vt:lpstr>Using Multiple-Column Subqueries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115</cp:revision>
  <dcterms:created xsi:type="dcterms:W3CDTF">2023-03-30T05:29:59Z</dcterms:created>
  <dcterms:modified xsi:type="dcterms:W3CDTF">2024-05-30T10:18:26Z</dcterms:modified>
</cp:coreProperties>
</file>