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492" r:id="rId31"/>
    <p:sldId id="493" r:id="rId32"/>
    <p:sldId id="494" r:id="rId33"/>
    <p:sldId id="495" r:id="rId34"/>
    <p:sldId id="502" r:id="rId35"/>
    <p:sldId id="504" r:id="rId36"/>
    <p:sldId id="701" r:id="rId37"/>
    <p:sldId id="505" r:id="rId38"/>
    <p:sldId id="506" r:id="rId39"/>
    <p:sldId id="507" r:id="rId40"/>
    <p:sldId id="508" r:id="rId41"/>
    <p:sldId id="514" r:id="rId42"/>
    <p:sldId id="515" r:id="rId43"/>
    <p:sldId id="696" r:id="rId44"/>
    <p:sldId id="697" r:id="rId45"/>
    <p:sldId id="698" r:id="rId46"/>
    <p:sldId id="699" r:id="rId47"/>
    <p:sldId id="7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A822F-4887-42A6-AB11-379A7B32C972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96D5C-A96F-4F85-A0E4-B4AF0A1B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5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specifies an alternate text for an area, if the image cannot be displayed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96D5C-A96F-4F85-A0E4-B4AF0A1BF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Alt specifies an alternate text for an area, if the image cannot be displayed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96D5C-A96F-4F85-A0E4-B4AF0A1BF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16B-EA6B-5599-3837-C4F79F40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1612-3866-A860-E57E-1190E6E4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955" y="24975"/>
            <a:ext cx="9144000" cy="8982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0A30-FA29-0ED7-3688-2FBCFC8E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F1AB-4CB0-4E41-AA31-84553BCC9B6A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3A5C-CC30-5E47-CA8C-44EE231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F964-C8C9-9A97-37C0-38A105A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04B-B98A-98CB-9EB3-D69ADD5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3C1C-2174-76AC-CE18-552BAB11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2B2C-2096-F800-700E-9EF5D347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469D-3DE8-4BF3-AE48-0E4266FC795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F99F-1365-A677-F122-7FE03A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8A6-BC8D-B825-B65D-B487D810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1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59C73-3854-C44C-74CD-122C0DE22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50E1-05B7-03BE-9121-957F05C9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0FC9-2777-0240-24F6-F0A7E7A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DD9-CD56-470B-B0A2-883E58173EBA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EE31-D3D6-B46C-A8FA-E4D3D55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ED4-C600-72A7-BB2B-75FC76B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5948" y="2195626"/>
            <a:ext cx="3520101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43674" y="3493084"/>
            <a:ext cx="590465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A357-1C34-423C-B4D5-2BE673E4169B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4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B119-C711-3F53-C8A7-7E3C640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393-36D9-6C04-F737-7831B48C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0D5-D1B6-CA0B-7119-93DBC25F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D72D-3590-4A39-BCE0-59C47012B81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DD3-434D-5EB0-2BB9-ABA1926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9929-785F-CBC0-C927-3A137473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F9F0-D1FD-F156-5241-24502386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00A5-0BE8-0719-C98B-0369A61D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D981-7B5D-142A-D68C-9A33A76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0B69-6E9E-4478-9486-7151C0FECDE4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0156-A919-F39A-90EF-167FF2E3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B47A-B8C5-BF77-4300-54213E63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EA3B-A9B1-AC01-BA29-85F68E90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D472-D713-917A-9048-FD0C67AA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D9E3-C949-5B14-6164-D9562B3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8A56-E8DE-84D2-405C-249506AB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DE0-9125-494D-B8D9-C37116A32FD5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9A8A-19E0-5DF8-1A57-1C39D29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AC5D-0B1D-AC1E-75A8-437D51B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C94-8761-7A76-1693-099C5C1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93-FCA5-5E2B-FEAB-9C2FC19A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ACD4-17EF-423B-1AEB-5ED0F8B2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12113-0ECA-07D1-C5CC-58E3383E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4C5C-0713-4CD8-B62A-C3571DA4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6D19-1F6D-B568-EEE4-8DA41F1D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3AFB-8481-4928-BE58-B6739C57AA4A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069A1-0B43-2546-ECE8-47B9B0FF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395D9-13C8-7042-AFFE-4B9A577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212C-B5A6-B886-FF8F-F07B549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D9809-709F-2FB6-861F-E6C4CA21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D4A0-D1C9-4282-8177-30F46D5B72DE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79BD-462D-1051-3FA8-C86EDD6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91DBD-3D8D-8104-7BBC-DB42B26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6D44-AB45-31AA-08CD-0838515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8D7C-8BCA-4B65-B1A3-CC45BEB8E4B6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F63EC-1ACE-31F2-D0CE-D815051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8E51D-30B5-BCBE-77CD-FD181F0E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AB6E-80FA-5016-D297-1E97967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88EF-322E-05A0-0885-F3D74C3B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6D0F-141B-AEBE-F764-DF79BE2A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5513-0D7F-F23B-1AAF-13407F9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9502-42C2-4AAC-857F-8DC2B3A80A78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C263-3C44-E0C2-797F-7C0BE53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3886-AED9-0CAF-4967-5879FF1C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FDB-15A8-54A1-789A-148E9E3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21A66-A30E-BA20-8A92-A38720F7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6017-1951-C30C-1D6B-2CC9487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E370-D065-7C74-1894-3F99273F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1CB4-4D7C-40DF-8D2A-1E7EAFB44590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6A94-C494-67AC-4EE0-E1D5E23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6C15-00C0-7F78-BD50-D71E688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DC85-43D0-F503-30C8-30D0DCB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A114-4E0A-27C9-0253-C475E45B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A663-BC34-B5F2-3E2F-3FFECAC9B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9FFD2-91FA-4D6E-97C8-3BD414262268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29DF-DBE4-33FB-27B5-A331A28B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3C0-8D84-98C9-14A8-E97F82DE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D6664-AEF2-4D87-A003-40FD07B2F0C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DD869344-B0AA-0F89-F7F4-17487CC0F943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120577" y="2"/>
            <a:ext cx="1048385" cy="1030605"/>
          </a:xfrm>
          <a:prstGeom prst="rect">
            <a:avLst/>
          </a:prstGeom>
          <a:ln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229B7B-5019-D8BA-379F-3C17D1AB1269}"/>
              </a:ext>
            </a:extLst>
          </p:cNvPr>
          <p:cNvCxnSpPr>
            <a:cxnSpLocks/>
          </p:cNvCxnSpPr>
          <p:nvPr/>
        </p:nvCxnSpPr>
        <p:spPr>
          <a:xfrm>
            <a:off x="0" y="1030605"/>
            <a:ext cx="1219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3821A3-CBC2-1044-790A-AD7A74D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2709" y="2353612"/>
            <a:ext cx="4191000" cy="99335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Basics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0AFD1-FB7F-1BAE-3256-AC519A504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543" y="3438663"/>
            <a:ext cx="5943600" cy="5691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Text, Images, Tables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http://us.123rf.com/400wm/400/400/kentoh/kentoh0901/kentoh090100047/4081477.jpg">
            <a:extLst>
              <a:ext uri="{FF2B5EF4-FFF2-40B4-BE49-F238E27FC236}">
                <a16:creationId xmlns:a16="http://schemas.microsoft.com/office/drawing/2014/main" id="{65AC72BB-2E0D-BCAC-497C-8BB6192C1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2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4" descr="http://www.optimiced.com/wp-uploads/2009/07/html-icons-veerle.jpg">
            <a:extLst>
              <a:ext uri="{FF2B5EF4-FFF2-40B4-BE49-F238E27FC236}">
                <a16:creationId xmlns:a16="http://schemas.microsoft.com/office/drawing/2014/main" id="{81A8E34C-A242-C7E9-7382-A59E9FA6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0" name="Picture 6" descr="http://www.russellheimlich.com/blog/wp-content/uploads/2007/11/html-source-code3.png">
            <a:extLst>
              <a:ext uri="{FF2B5EF4-FFF2-40B4-BE49-F238E27FC236}">
                <a16:creationId xmlns:a16="http://schemas.microsoft.com/office/drawing/2014/main" id="{49D318C0-C2B6-BACD-A8F6-64672336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7296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1" name="Picture 2" descr="http://www.iconarchive.com/icons/mayosoft/aero-vista/128/Oficina-HTML-icon.png">
            <a:extLst>
              <a:ext uri="{FF2B5EF4-FFF2-40B4-BE49-F238E27FC236}">
                <a16:creationId xmlns:a16="http://schemas.microsoft.com/office/drawing/2014/main" id="{9CD01ADC-0388-09A4-C94F-A5E93926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4793472" y="479855"/>
            <a:ext cx="1758366" cy="1758368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A9121-3549-A1BB-5C32-16BCDAD4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6CDD-1EC5-4ADC-9BF9-8F46F30A3FF0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ADF6F-83AC-D237-1A52-580FC068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5501A93-F8DD-00DA-7078-75962496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676401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E7BCB8-63B8-699B-C10D-20401732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3038" y="76200"/>
            <a:ext cx="94488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Z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HTML Page: Tags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BD8C18E-1F2F-8415-251D-7CDE2D53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344DDF-1AD8-53DA-4856-368F6325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AC540-7F36-F66B-190B-CF4EAD829248}"/>
              </a:ext>
            </a:extLst>
          </p:cNvPr>
          <p:cNvSpPr txBox="1"/>
          <p:nvPr/>
        </p:nvSpPr>
        <p:spPr>
          <a:xfrm>
            <a:off x="2057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HTML element consists of an opening tag, a closing tag and the content inside.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8B2C7-863C-3CF3-CE80-4B1F72A3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B0AF-CE42-44BE-87F2-73C56455A6CE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8231C-0305-9C1E-4384-0B744253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8A4900-F3B4-65B5-2641-37132FE77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2" y="1703083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7797F91-C0D7-0107-C6FA-7ECEC618E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256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E4976A-6F81-B5C9-2399-6F882AD4C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54820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HTML Page: Header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ADCAC43-B042-85D9-C8F2-CA4A15A9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84914-7C1B-7311-5EBC-186318AC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B88-2255-4D0C-8593-9D491E4F03D3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1AA30-66F0-7001-6E7C-1BEB4280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3560AD-CEA9-91D3-ADB8-29380462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2" y="1628776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466BD20-75ED-99F4-A381-720AFB64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AB8145-0781-6AF6-C115-C298D0A66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89704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HTML Page: Body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A24B86D-3B22-0200-74B7-7BEE7CC1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BF20-F0C0-A536-50A9-748F2D9E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B50B-6887-4FF3-B544-B56C6E449838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075C3-BDBE-A688-EF0A-87744D2F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C30862B-F684-649E-1D64-45068CEEC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6" y="38878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Z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Simple Tags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C9844E-87BF-EA48-0CEA-79CF879FA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11582400" cy="5638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/>
              <a:t>Text formatting tags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056B02-8A1F-5E1C-A01F-5D820C7E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456696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href="https://www.google.com"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to Telerik Web site&lt;/a&gt;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3B5C84-C299-0FEF-A385-E1212EB3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2" y="3096313"/>
            <a:ext cx="7991475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33FB6C1-E6CE-4DE1-BE68-335913AC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508706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78C43-BDCA-0CD6-B6D9-765595D7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BB1A-302D-43EA-8753-7428331A84DC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69C92-20CB-664B-4F2A-85880978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94A53A2-8896-D1AA-D125-484B97819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628" y="31242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Simple Tags – Example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1FC0FE-E3BA-32B6-0138-BC857BF4F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1494047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href="http://www.google.com/"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DC863-0933-3905-6172-DB188F2C1CB5}"/>
              </a:ext>
            </a:extLst>
          </p:cNvPr>
          <p:cNvSpPr/>
          <p:nvPr/>
        </p:nvSpPr>
        <p:spPr>
          <a:xfrm>
            <a:off x="2133600" y="89521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081EA-B6A3-5097-FDAE-C5D8C501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396D-0B7E-4F67-B40F-958B3768BB6F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DAEBA-913B-B994-9DA4-117A8374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462FD30-3A90-72E9-A7E6-A86510605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9448800" cy="914400"/>
          </a:xfrm>
        </p:spPr>
        <p:txBody>
          <a:bodyPr/>
          <a:lstStyle/>
          <a:p>
            <a:pPr>
              <a:defRPr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Simple Tags – Example (2)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865E19-89A6-04D9-F1C3-95811B67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679" y="1519337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6809D-755F-78BF-20BB-E2A4BF4363B4}"/>
              </a:ext>
            </a:extLst>
          </p:cNvPr>
          <p:cNvSpPr/>
          <p:nvPr/>
        </p:nvSpPr>
        <p:spPr>
          <a:xfrm>
            <a:off x="1091679" y="966750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</a:p>
        </p:txBody>
      </p:sp>
      <p:sp>
        <p:nvSpPr>
          <p:cNvPr id="8" name="AutoShape 2" descr="Image result for google chrome icon">
            <a:extLst>
              <a:ext uri="{FF2B5EF4-FFF2-40B4-BE49-F238E27FC236}">
                <a16:creationId xmlns:a16="http://schemas.microsoft.com/office/drawing/2014/main" id="{50D89EFE-D703-314A-FED8-C5B973FAEB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3106656E-7076-6B6B-FDBB-1E87068E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9350" y="1313537"/>
            <a:ext cx="39814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662D5-6E70-C0B7-1F4F-8381D468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D0A-20F6-4830-B040-11C7AA9CE24B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9E8A65-5F6A-846F-C1CF-E8DB7F85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74A1813-1FF7-7B63-B563-0E4BF0659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71373"/>
            <a:ext cx="94488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Attributes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69EBC2-6E6C-51E6-F0B6-1F628C6D2D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0126" y="1298647"/>
            <a:ext cx="10526485" cy="47026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can have attributes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specify properties and behavior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 additional information about an element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 the start tag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come in name/value pairs like: name="value"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1" indent="0">
              <a:lnSpc>
                <a:spcPct val="100000"/>
              </a:lnSpc>
              <a:spcBef>
                <a:spcPts val="300"/>
              </a:spcBef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buNone/>
              <a:defRPr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861A75-3843-4D0F-C62B-A0B30217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4332964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B5473D-AF81-3E06-D005-CB5C5088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3649962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CE667-61F4-F9D1-AACF-EA0D64C8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0404-A5CB-4479-A3F3-145F9CA68010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21BA3-320A-F694-5DB5-3AABCC3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65F1B0-04C1-F22A-2B6D-C13FA21FF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5167" y="49509"/>
            <a:ext cx="9448800" cy="914400"/>
          </a:xfrm>
        </p:spPr>
        <p:txBody>
          <a:bodyPr/>
          <a:lstStyle/>
          <a:p>
            <a:pPr>
              <a:defRPr/>
            </a:pPr>
            <a:r>
              <a:rPr lang="en-ZA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 and Paragraphs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5CD0CF-EF47-7507-8CC0-F4496691F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8335" y="1066801"/>
            <a:ext cx="10342465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 marL="0" indent="0">
              <a:lnSpc>
                <a:spcPct val="100000"/>
              </a:lnSpc>
              <a:spcBef>
                <a:spcPct val="60000"/>
              </a:spcBef>
              <a:buNone/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Sections: div and span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A2D92E-1788-F3A8-6490-6E36EBCD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9512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F307EA-BADC-86C6-6499-29CA0050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166154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94F4A0-5EAC-C356-6F2F-7F2B2A14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is a div&lt;/div&gt;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9A9D8-631D-41BF-D5A6-396A2454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1BF2-E5B9-4287-AF39-83080C77A875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CA16E-623B-79CF-EE2A-9C2FEA75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3C573D-2BB3-E2BF-F256-1687A9F2A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319" y="48848"/>
            <a:ext cx="7086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 and Paragraphs – Example </a:t>
            </a:r>
            <a:endParaRPr lang="bg-BG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6479182-B43C-F834-B8D7-0CE013FC3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7324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B48DB6-F10A-9170-A712-53A13402A7E5}"/>
              </a:ext>
            </a:extLst>
          </p:cNvPr>
          <p:cNvSpPr/>
          <p:nvPr/>
        </p:nvSpPr>
        <p:spPr>
          <a:xfrm>
            <a:off x="1786813" y="963248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55BC4-D61E-4FC3-C8C6-479EB62E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7DF6-B604-424C-84BF-B270BDB4AF9C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36566-7D12-E77E-287E-8AE8FD51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6A5CFDC0-CA39-7BAA-C457-3D85AE1B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37" y="1545345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6E5193-089A-5981-1C3B-1705D9DF9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1738" y="145144"/>
            <a:ext cx="7920037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 and Paragraphs – Example (2)</a:t>
            </a:r>
            <a:endParaRPr lang="bg-BG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98278-EDB7-2970-E927-D1BB3CDF10A8}"/>
              </a:ext>
            </a:extLst>
          </p:cNvPr>
          <p:cNvSpPr/>
          <p:nvPr/>
        </p:nvSpPr>
        <p:spPr>
          <a:xfrm>
            <a:off x="933126" y="1003857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1C1E74-1A81-A022-38A6-ED6EC62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54" y="2574794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BBA1A-0BD3-2F19-81A6-A9A5CCA2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F7E9-8040-4C52-A808-E704703C0105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3D506-D252-06C1-8AC5-17967353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3F6DD0-CD3B-E038-DE51-BE36E0BA0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94488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D6AEB5-F2BC-FB3F-0CE2-65A3F3C0C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278294"/>
            <a:ext cx="8686800" cy="4488024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HTML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Web Works?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Web Page?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HTML Page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Tags: Hyperlinks, Images, Formatting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 and Paragraphs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in Details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&lt;head&gt; Section: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48149-5082-C0FB-6E74-15C3D8ED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DD25-9B79-4A50-AF38-E050269059D1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3BD8F-B862-8EDA-5CA5-7F56DF0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F765470-078D-A2AD-EA76-2C58BDE2E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7200" y="68424"/>
            <a:ext cx="8737600" cy="909637"/>
          </a:xfrm>
        </p:spPr>
        <p:txBody>
          <a:bodyPr anchor="ctr" anchorCtr="0">
            <a:noAutofit/>
          </a:bodyPr>
          <a:lstStyle/>
          <a:p>
            <a:pPr algn="ctr" eaLnBrk="0" hangingPunct="0">
              <a:lnSpc>
                <a:spcPts val="4000"/>
              </a:lnSpc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9796A7-353A-D951-98B2-4EEE4B8A8CF0}"/>
              </a:ext>
            </a:extLst>
          </p:cNvPr>
          <p:cNvSpPr txBox="1">
            <a:spLocks noChangeArrowheads="1"/>
          </p:cNvSpPr>
          <p:nvPr/>
        </p:nvSpPr>
        <p:spPr>
          <a:xfrm>
            <a:off x="1240971" y="1246492"/>
            <a:ext cx="9741160" cy="538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formatting tags modify the text between the opening tag and the closing tag</a:t>
            </a:r>
          </a:p>
          <a:p>
            <a:pPr marL="342900" lvl="1" indent="0"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&lt;b&gt;Hello&lt;/b&gt; makes “Hello” bold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879301C5-533D-8FF2-F9A1-7FD1DAD6C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139335"/>
              </p:ext>
            </p:extLst>
          </p:nvPr>
        </p:nvGraphicFramePr>
        <p:xfrm>
          <a:off x="2239347" y="2559698"/>
          <a:ext cx="7543800" cy="3048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italicized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underlined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kumimoji="1" lang="en-US" sz="2000" b="1" i="0" u="none" strike="noStrike" cap="none" normalizeH="0" baseline="3000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kumimoji="1" lang="en-US" sz="20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Deleted text – </a:t>
                      </a:r>
                      <a:r>
                        <a:rPr kumimoji="1" lang="en-US" sz="20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3D809-98F3-CFCE-3A87-4D4910FB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4A85-BDB2-4863-8EFE-B253230A8153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AA3E0C-4E7F-7F3A-ACD6-D1F81AED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4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A5B0AA2-51B4-4760-4FE7-CA9E6E502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6603"/>
            <a:ext cx="94488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Formatting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79790-38D9-ED7E-C24D-47BBF862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7" y="1547450"/>
            <a:ext cx="8133215" cy="4646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F8E3D-4887-FEA1-4453-1E9CAF40734E}"/>
              </a:ext>
            </a:extLst>
          </p:cNvPr>
          <p:cNvSpPr/>
          <p:nvPr/>
        </p:nvSpPr>
        <p:spPr>
          <a:xfrm>
            <a:off x="964163" y="971003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16907A2-A854-24C3-768E-4A3343FF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79" y="1090037"/>
            <a:ext cx="3648284" cy="38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82829-3410-5A0F-A10D-6A3B89CB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7047-B763-4740-8CDB-B2B18D577538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E1DB7-8EBD-CCEB-81A6-D9C84A71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4701D28-4DAE-95F2-6B61-D4658DA48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629" y="76200"/>
            <a:ext cx="94488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Hyperlinks: &lt;a&gt; Tag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461269-B69A-2CD6-D0C0-735C441FD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5739" y="1362268"/>
            <a:ext cx="10412963" cy="52671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a document called form.html on the same server in the same directory: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v"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a document called cat.html on the same server in the subdirectory stuff: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84F42A-DF73-E8EB-57D8-5394F9C0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98797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641F76-C40C-4FF8-AF8B-FE15E19F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07353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21B26-9246-9EA4-FC9F-E43116E2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06A-DEFD-4906-8BFD-B612143A1F7E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D1375-7734-3ADF-9C16-2AB902C7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49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A29A4-EC31-C3D7-AC8A-35C782D1E6DE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991636"/>
            <a:ext cx="8686800" cy="537443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Inserting an image with </a:t>
            </a:r>
            <a:r>
              <a:rPr lang="en-US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>
                <a:solidFill>
                  <a:srgbClr val="00B050"/>
                </a:solidFill>
              </a:rPr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B050"/>
                </a:solidFill>
              </a:rPr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0" indent="0">
              <a:buNone/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rgbClr val="00B050"/>
                </a:solidFill>
              </a:rPr>
              <a:t>Example:</a:t>
            </a:r>
            <a:endParaRPr lang="en-US" b="0" dirty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96CB90-5F30-0DC2-4168-13F0612E3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94488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Images: </a:t>
            </a:r>
            <a:r>
              <a:rPr lang="en-US" sz="3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&lt;img&gt;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</p:txBody>
      </p:sp>
      <p:graphicFrame>
        <p:nvGraphicFramePr>
          <p:cNvPr id="6" name="Group 34">
            <a:extLst>
              <a:ext uri="{FF2B5EF4-FFF2-40B4-BE49-F238E27FC236}">
                <a16:creationId xmlns:a16="http://schemas.microsoft.com/office/drawing/2014/main" id="{DE894A1A-7828-1DB3-0C80-B7E69EB0B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606754"/>
              </p:ext>
            </p:extLst>
          </p:nvPr>
        </p:nvGraphicFramePr>
        <p:xfrm>
          <a:off x="2133600" y="274701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 of image file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Substitute text for display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pixels of the height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pixels of the width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of border, 0 for no border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9">
            <a:extLst>
              <a:ext uri="{FF2B5EF4-FFF2-40B4-BE49-F238E27FC236}">
                <a16:creationId xmlns:a16="http://schemas.microsoft.com/office/drawing/2014/main" id="{38789DA7-3862-339C-7B63-FED55BFB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00201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9F5AD6A-2273-EB99-646F-08192BC9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648364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src="./php.png" alt="PHP Logo" /&gt;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C25B6-28F1-CFD7-0E9C-D82D753D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6994-389D-4842-BD2D-7B1949C2E52F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E83A9-2FD6-3451-ADA0-BA7D9557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3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8DA3714-D40C-A43B-501C-C79185F95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7323"/>
            <a:ext cx="94488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Tags – Example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59F27CF-9DB1-BBF2-3E83-C6A27A038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06" y="1797194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5" descr="misc">
            <a:extLst>
              <a:ext uri="{FF2B5EF4-FFF2-40B4-BE49-F238E27FC236}">
                <a16:creationId xmlns:a16="http://schemas.microsoft.com/office/drawing/2014/main" id="{E3175CB9-5739-C740-F038-E8223C9E3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104" y="1211424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F34223-DACD-ED83-FFC4-76E1052B4151}"/>
              </a:ext>
            </a:extLst>
          </p:cNvPr>
          <p:cNvSpPr/>
          <p:nvPr/>
        </p:nvSpPr>
        <p:spPr>
          <a:xfrm>
            <a:off x="898106" y="1105940"/>
            <a:ext cx="5391378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E3921-EFF9-DD26-2FC7-E8F0C065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E2F7-AAC3-429E-A33A-D7C8E4A8FFB3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50C0D-0A46-5DD2-3495-82149779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1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89F5647-EDC3-B48D-07DA-32DED773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4937126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>
              <a:buFontTx/>
              <a:buAutoNum type="alphaL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>
              <a:buFontTx/>
              <a:buAutoNum type="alphaL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15107B-60F7-E819-CFAB-096850037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4870" y="45052"/>
            <a:ext cx="94488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Lists: </a:t>
            </a:r>
            <a:r>
              <a:rPr lang="en-US" sz="3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&lt;ol&gt;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934BAB-C89B-C726-12D6-C842E1B34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27080" y="990600"/>
            <a:ext cx="9264380" cy="56388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Create an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/>
              <a:t>rdered </a:t>
            </a: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/>
              <a:t>ist using </a:t>
            </a:r>
            <a:r>
              <a:rPr lang="en-US" sz="30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>
              <a:latin typeface="Courier New" pitchFamily="49" charset="0"/>
            </a:endParaRPr>
          </a:p>
          <a:p>
            <a:pPr>
              <a:defRPr/>
            </a:pPr>
            <a:endParaRPr lang="en-US" sz="3000" noProof="1">
              <a:latin typeface="Courier New" pitchFamily="49" charset="0"/>
            </a:endParaRPr>
          </a:p>
          <a:p>
            <a:pPr>
              <a:defRPr/>
            </a:pPr>
            <a:endParaRPr lang="en-US" sz="3000" dirty="0">
              <a:latin typeface="Courier New" pitchFamily="49" charset="0"/>
            </a:endParaRPr>
          </a:p>
          <a:p>
            <a:pPr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/>
              <a:t>Attribute values for </a:t>
            </a:r>
            <a:r>
              <a:rPr lang="en-US" sz="3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/>
              <a:t> are </a:t>
            </a:r>
            <a:r>
              <a:rPr lang="en-US" sz="30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>
                <a:solidFill>
                  <a:srgbClr val="0070C0"/>
                </a:solidFill>
              </a:rPr>
              <a:t>, </a:t>
            </a:r>
            <a:r>
              <a:rPr lang="en-US" sz="30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>
                <a:solidFill>
                  <a:srgbClr val="0070C0"/>
                </a:solidFill>
              </a:rPr>
              <a:t>, </a:t>
            </a:r>
            <a:r>
              <a:rPr lang="en-US" sz="30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>
                <a:solidFill>
                  <a:srgbClr val="0070C0"/>
                </a:solidFill>
              </a:rPr>
              <a:t>, </a:t>
            </a:r>
            <a:r>
              <a:rPr lang="en-US" sz="30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/>
              <a:t>, or </a:t>
            </a:r>
            <a:r>
              <a:rPr lang="en-US" sz="3000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7E7C98A-D0BA-5B43-EFB4-A15FA284E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041776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09AD6DEC-8896-F4AD-E74A-02A1DBFA9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1" y="5370514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7E37671-A8A8-F1CA-74C3-655860B2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614" y="5297489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Tx/>
              <a:buAutoNum type="roman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>
              <a:buFontTx/>
              <a:buAutoNum type="roman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>
              <a:buFontTx/>
              <a:buAutoNum type="roman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E4C34412-34A5-F9AD-988E-E51A1140C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549" y="4114801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>
              <a:buFontTx/>
              <a:buAutoNum type="romanL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>
              <a:buFontTx/>
              <a:buAutoNum type="romanL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>
              <a:buFontTx/>
              <a:buAutoNum type="romanL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AFFDC1C7-7E49-ECD1-F311-32A05916E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859620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4B0D13CF-047D-8F48-F0F9-4C9E579D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5EF32F05-25E6-F17F-7D4F-FB54437EAB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3090" y="3886201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35281BD4-0701-D1FB-C40B-B2A5A1740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654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C8BBDE35-7872-073D-6295-2D5EFAC72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2614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441D774D-1DA6-7A65-B30E-F6F4D14D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571DCED3-A8D9-6D4D-2FF6-9BFDF7028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2431" y="3886201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D23ECC87-8449-095F-45C9-EC568593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497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FC845A5D-53D1-A160-E781-3C8F769C6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43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CD3008D8-8D24-CA04-D1BF-2629663C3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0F41B8A-1A30-0E94-0E4C-6EB079D8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956" y="1467458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6CB99-5009-6B82-0D22-4D02301E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045A-D5EC-47F2-AA3A-85834A78F798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8A244-7CA3-75B3-3CB3-F8DA282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EE61FC1-4D06-4432-E681-B02F56514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7389" y="54639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Lists: </a:t>
            </a:r>
            <a:r>
              <a:rPr lang="en-US" sz="39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9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l&gt;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AA642E-47CB-0FF0-C229-A3D65FFB4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1496" y="9906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nordered 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 using </a:t>
            </a:r>
            <a:r>
              <a:rPr lang="en-US" sz="2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&lt;ul&gt;&lt;/ul&gt;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 for type are: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1E6862D1-DCEF-F3F1-F81F-A14D830342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2095" y="4134854"/>
            <a:ext cx="61867" cy="5209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6B4BA7EC-9FBE-0825-1FC8-F8F1AE623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432" y="4098929"/>
            <a:ext cx="373225" cy="52889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D3E3683-33DC-9BD5-9A1F-16C312E49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140" y="4098929"/>
            <a:ext cx="175187" cy="52889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9C405C15-1B26-E70B-94DF-45A58453F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496" y="4746818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D1A2DFD7-EAFE-FF22-E410-80139FEC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140" y="4735767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8139184-77C0-B2E4-5115-7F55278B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207" y="478701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486787EB-EC65-AAA8-A0F7-DE80B2DE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601" y="4700908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B5266F95-8D97-802E-0DE1-3F26223E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113" y="4777107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D12B22AF-7326-2911-EE69-32D897B8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74" y="4746818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2C89DE8C-D6D9-A4C9-694C-D680F92F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44" y="1439863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7C229-349C-F029-5597-BA50E652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0ABC-D047-4D0A-993C-02C73F37F0E1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5F533-8104-1771-3CB3-883E276C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C4C338-C892-64E9-EEEA-02152A852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lists: &lt;dl&gt; tag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93346A-D72E-645F-CE04-D015D080E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115824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Pairs of text and associated definition; text is in </a:t>
            </a:r>
            <a:r>
              <a:rPr lang="en-US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 tag, definition in </a:t>
            </a:r>
            <a:r>
              <a:rPr lang="en-US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 tag</a:t>
            </a:r>
          </a:p>
          <a:p>
            <a:pPr marL="342900" lvl="1" indent="0"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Renders without bullets</a:t>
            </a:r>
          </a:p>
          <a:p>
            <a:pPr lvl="1">
              <a:defRPr/>
            </a:pPr>
            <a:r>
              <a:rPr lang="en-US" dirty="0"/>
              <a:t>Definition is indented</a:t>
            </a:r>
            <a:endParaRPr lang="bg-BG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A8BAD1-F25F-A31D-54F5-1C42D9EE0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895601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C194A-079C-D80B-0554-86277444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9D3-0743-48D1-ABB8-864F9471D475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177D6-E564-744D-1F0A-B6DE6663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7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1B94A1A-C9F3-D431-E14B-C798BF13F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4747"/>
            <a:ext cx="94488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– Example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360FF1-BF9D-1B27-EDE4-A75506E38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76" y="1604867"/>
            <a:ext cx="8066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3382C-3648-B8A7-F606-C2D2C0B091B8}"/>
              </a:ext>
            </a:extLst>
          </p:cNvPr>
          <p:cNvSpPr/>
          <p:nvPr/>
        </p:nvSpPr>
        <p:spPr>
          <a:xfrm>
            <a:off x="877176" y="986450"/>
            <a:ext cx="166942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84AFBEF-5D0B-AD58-13E7-BF06B443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07" y="1409931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588AD-F421-F343-902A-6DBF1F59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0D8B-1E89-4D68-83A1-E7BA86A00815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E5125-5113-72CA-4879-BC266307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48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47306B86-BBBE-66E2-5CCB-452FEA2A1502}"/>
              </a:ext>
            </a:extLst>
          </p:cNvPr>
          <p:cNvSpPr txBox="1">
            <a:spLocks/>
          </p:cNvSpPr>
          <p:nvPr/>
        </p:nvSpPr>
        <p:spPr>
          <a:xfrm>
            <a:off x="4648200" y="342900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</a:t>
            </a:r>
          </a:p>
        </p:txBody>
      </p:sp>
      <p:pic>
        <p:nvPicPr>
          <p:cNvPr id="5" name="Picture 2" descr="http://webscripts.softpedia.com/screenshots/Javascript-for-sorting-HTML-tables-21109.png">
            <a:extLst>
              <a:ext uri="{FF2B5EF4-FFF2-40B4-BE49-F238E27FC236}">
                <a16:creationId xmlns:a16="http://schemas.microsoft.com/office/drawing/2014/main" id="{B0EFD6F2-100C-5BB2-C9D7-E76F581B5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6" name="Picture 4" descr="http://www.create-a-website-adviser.com/images/htmltable1code.gif">
            <a:extLst>
              <a:ext uri="{FF2B5EF4-FFF2-40B4-BE49-F238E27FC236}">
                <a16:creationId xmlns:a16="http://schemas.microsoft.com/office/drawing/2014/main" id="{495A4A2A-5080-8159-9AA1-CD79E398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2261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puna.net.nz/archives/Design/css-tables_files/c1.gif">
            <a:extLst>
              <a:ext uri="{FF2B5EF4-FFF2-40B4-BE49-F238E27FC236}">
                <a16:creationId xmlns:a16="http://schemas.microsoft.com/office/drawing/2014/main" id="{919C799E-88B1-5F50-39ED-C8494A82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6740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3162A-3A27-4D9E-6F84-4B431CCF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29D-8A75-4AE0-90B5-0CD06103BF81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ABD984-800D-0F0F-93F6-217B64C4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3F6DD0-CD3B-E038-DE51-BE36E0BA0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94488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D6AEB5-F2BC-FB3F-0CE2-65A3F3C0C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278294"/>
            <a:ext cx="8686800" cy="4488024"/>
          </a:xfrm>
        </p:spPr>
        <p:txBody>
          <a:bodyPr/>
          <a:lstStyle/>
          <a:p>
            <a:pPr marL="612775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in Details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Styling and Formatting Tags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Hyperlinks: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Hyperlinks and Sections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&lt;span&gt;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Forms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18C11F-761D-AA5E-A23E-C7318878A731}"/>
              </a:ext>
            </a:extLst>
          </p:cNvPr>
          <p:cNvSpPr txBox="1">
            <a:spLocks/>
          </p:cNvSpPr>
          <p:nvPr/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E344C-8440-30B1-29B0-1396155D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E180-0233-49F1-ADE0-3C58C628DF40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18A7C6-0199-498B-4342-81EA5815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1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45" y="18256"/>
            <a:ext cx="10227906" cy="99878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comprised of several core tags: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&lt;table&gt;&lt;/table&gt;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begin / end the table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&lt;tr&gt;&lt;/tr&gt;: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row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&lt;td&gt;&lt;/td&gt;: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tabular data (cell)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CE8A6-915C-7FB2-7B85-1E34406E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93673"/>
            <a:ext cx="2743200" cy="365125"/>
          </a:xfrm>
        </p:spPr>
        <p:txBody>
          <a:bodyPr/>
          <a:lstStyle/>
          <a:p>
            <a:fld id="{174E8FC7-8ED2-4C39-A9AC-DF0B78472282}" type="datetime1">
              <a:rPr lang="en-US" smtClean="0"/>
              <a:t>6/6/2024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1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286" y="21492"/>
            <a:ext cx="9675845" cy="102344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(2)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>
          <a:xfrm>
            <a:off x="835026" y="1461731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Start and end of a row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2279652" y="1905001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2279651" y="2909949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2279650" y="4130676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9A7C3-FE7D-86FB-67A2-86AB0AA1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31D-F94A-45AD-B20D-B1A604237675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07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3478" y="-9331"/>
            <a:ext cx="10243457" cy="9983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HTML Tables – Example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2132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8AAE9-DB71-2276-54B5-9BD487DC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D1B6-C94E-451E-934D-654D38E4CB3C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764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4145" y="1185706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656" y="23018"/>
            <a:ext cx="10178143" cy="978538"/>
          </a:xfrm>
        </p:spPr>
        <p:txBody>
          <a:bodyPr/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HTML Tables – Example (2)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1864" y="4098927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30722-8CFE-89FB-2C01-5A9EA762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AE95-626A-423F-82BD-0ED247908160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858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295394" y="2021681"/>
            <a:ext cx="4666861" cy="441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49218" y="1958975"/>
            <a:ext cx="3675857" cy="45720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6996" y="39331"/>
            <a:ext cx="10209504" cy="959207"/>
          </a:xfrm>
        </p:spPr>
        <p:txBody>
          <a:bodyPr/>
          <a:lstStyle/>
          <a:p>
            <a:pPr algn="ctr"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189039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035698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39795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7977" y="2590800"/>
            <a:ext cx="1762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3212" y="2590800"/>
            <a:ext cx="175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9F9E-BE91-708F-B7AA-608ED292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95D-ECC1-4A5F-B15F-0B1595CA6203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8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0" y="73581"/>
            <a:ext cx="7086600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Spacing and Padding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838200" y="1667593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cellspacing="15" cellpadding="0"&gt;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907900" y="1032588"/>
            <a:ext cx="24449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673" y="2247900"/>
            <a:ext cx="36861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0B74C-66DB-7CBC-654C-54EBFD07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FB27-38DB-4E6A-9CE7-4C90F8C8D26B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7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6407-1DD3-07F7-2416-C8DC332C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D72D-3590-4A39-BCE0-59C47012B81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F440C-2D0C-4C5D-B2A1-85A495D6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A144C-8980-716C-E0C8-53B1E72F3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26" r="1123" b="5850"/>
          <a:stretch/>
        </p:blipFill>
        <p:spPr>
          <a:xfrm>
            <a:off x="68424" y="1085787"/>
            <a:ext cx="12055151" cy="557037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05B64EC-4D94-E5A6-52C9-B28FF124A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5063" y="27992"/>
            <a:ext cx="8441503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Task</a:t>
            </a:r>
          </a:p>
        </p:txBody>
      </p:sp>
    </p:spTree>
    <p:extLst>
      <p:ext uri="{BB962C8B-B14F-4D97-AF65-F5344CB8AC3E}">
        <p14:creationId xmlns:p14="http://schemas.microsoft.com/office/powerpoint/2010/main" val="2078671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6C3A90-67BC-74A7-5CCD-49C77283D52A}"/>
              </a:ext>
            </a:extLst>
          </p:cNvPr>
          <p:cNvSpPr txBox="1">
            <a:spLocks noChangeArrowheads="1"/>
          </p:cNvSpPr>
          <p:nvPr/>
        </p:nvSpPr>
        <p:spPr>
          <a:xfrm>
            <a:off x="3168133" y="2566988"/>
            <a:ext cx="5761038" cy="63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Forms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E139CC-DC0B-04BE-5259-9E89B2E4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626" y="3279806"/>
            <a:ext cx="6592079" cy="46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Entering User Data from a Web Page</a:t>
            </a:r>
            <a:endParaRPr lang="bg-BG" sz="32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://cdn-www.soyouwanna.com/images/lessons/WebProgAOL01fg01-new.jpg">
            <a:extLst>
              <a:ext uri="{FF2B5EF4-FFF2-40B4-BE49-F238E27FC236}">
                <a16:creationId xmlns:a16="http://schemas.microsoft.com/office/drawing/2014/main" id="{F8EC45AA-26E2-B516-2119-652E0D10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701251">
            <a:off x="4855716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7" name="Picture 4" descr="http://www.learn-html-tutorial.com/Images/sol-reg2.gif">
            <a:extLst>
              <a:ext uri="{FF2B5EF4-FFF2-40B4-BE49-F238E27FC236}">
                <a16:creationId xmlns:a16="http://schemas.microsoft.com/office/drawing/2014/main" id="{FC9CD28F-E99F-F147-E256-6F1005544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6783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6" descr="http://icons2.iconarchive.com/icons/dryicons/aesthetica-2/48/html-page-accept-icon.png">
            <a:extLst>
              <a:ext uri="{FF2B5EF4-FFF2-40B4-BE49-F238E27FC236}">
                <a16:creationId xmlns:a16="http://schemas.microsoft.com/office/drawing/2014/main" id="{05F7DECD-E004-873E-7F76-9AE14A3F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2683" y="2590800"/>
            <a:ext cx="457200" cy="457200"/>
          </a:xfrm>
          <a:prstGeom prst="rect">
            <a:avLst/>
          </a:prstGeom>
          <a:noFill/>
        </p:spPr>
      </p:pic>
      <p:pic>
        <p:nvPicPr>
          <p:cNvPr id="9" name="Picture 8" descr="http://www.iconarchive.com/icons/mart/glaze/128/html-icon.png">
            <a:extLst>
              <a:ext uri="{FF2B5EF4-FFF2-40B4-BE49-F238E27FC236}">
                <a16:creationId xmlns:a16="http://schemas.microsoft.com/office/drawing/2014/main" id="{EC12CFA5-81EF-2685-581C-D9F5288C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83012">
            <a:off x="2258578" y="1319294"/>
            <a:ext cx="1219200" cy="1219201"/>
          </a:xfrm>
          <a:prstGeom prst="rect">
            <a:avLst/>
          </a:prstGeom>
          <a:noFill/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22E5D6C-8FFB-20F4-1CE0-36BE2C3E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9F8E-9FA5-4947-878F-4172AB2EE574}" type="datetime1">
              <a:rPr lang="en-US" smtClean="0"/>
              <a:t>6/6/2024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DC30D6-32F0-E5ED-2B57-6CD328EE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56B4E63-2931-CD9B-7D06-FCEB8CA3B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5063" y="3751"/>
            <a:ext cx="8441503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AFEB1C-6AB1-CD9B-97F5-94FEEB6EA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1094" y="1066800"/>
            <a:ext cx="10347649" cy="5638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B75277-B53E-125C-3E4E-0EB9EAC9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50" y="3105090"/>
            <a:ext cx="891993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6DE350-421E-191E-0BE8-8C67F1F20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50" y="4495800"/>
            <a:ext cx="891993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89D8FAF-86BA-F051-0573-0848DC9E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48" y="5562600"/>
            <a:ext cx="6567505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92D865E-E16B-6D26-2C28-B3C902F0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352" y="2819400"/>
            <a:ext cx="6034237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90BD457-86AD-3E1E-3694-7BB943FB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C381-751A-4B55-BF10-601771B7F926}" type="datetime1">
              <a:rPr lang="en-US" smtClean="0"/>
              <a:t>6/6/2024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3663581-700C-1C0C-DD4C-D8E9B215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E8B5084-BE7A-3AE1-F6DE-01FED2FD8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2700" y="76200"/>
            <a:ext cx="7086600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Form Fields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D351EF-A46C-38F7-C193-8C1BBE19D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7" y="1219200"/>
            <a:ext cx="10095722" cy="5638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Multi-line textarea fields:</a:t>
            </a:r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Hidden fields contain data not shown to the user:</a:t>
            </a:r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5734D1-E7FB-04FD-FCE9-E9C1B5D0F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20" y="181044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FDD329-40E6-B9D1-A542-54FE4DA3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20" y="3232741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904A5D-E8FB-D2CB-9F3C-435E2CED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2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A0BDE07-4218-CEB5-AFBE-F5881EF6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18A7-2BAB-4839-99F0-F092D24F17AE}" type="datetime1">
              <a:rPr lang="en-US" smtClean="0"/>
              <a:t>6/6/2024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A7C653-267B-B0C2-5D9B-E0C02CC0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6FD253C-F468-A954-D02B-60BC372BE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0" y="73634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Web Works?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32C338-A741-2895-16DC-BDA0A2A0F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066800"/>
            <a:ext cx="8496300" cy="1211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 use classical client / server architecture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is text-based request-response protocol</a:t>
            </a:r>
          </a:p>
        </p:txBody>
      </p:sp>
      <p:grpSp>
        <p:nvGrpSpPr>
          <p:cNvPr id="7" name="Group 28">
            <a:extLst>
              <a:ext uri="{FF2B5EF4-FFF2-40B4-BE49-F238E27FC236}">
                <a16:creationId xmlns:a16="http://schemas.microsoft.com/office/drawing/2014/main" id="{432B8F90-8426-75D9-0CE5-9CBD0AD00F6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838654"/>
            <a:ext cx="3352800" cy="676629"/>
            <a:chOff x="1776" y="1680"/>
            <a:chExt cx="1728" cy="352"/>
          </a:xfrm>
          <a:solidFill>
            <a:srgbClr val="FFC000">
              <a:alpha val="30000"/>
            </a:srgbClr>
          </a:solidFill>
        </p:grpSpPr>
        <p:sp>
          <p:nvSpPr>
            <p:cNvPr id="8" name="AutoShape 29">
              <a:extLst>
                <a:ext uri="{FF2B5EF4-FFF2-40B4-BE49-F238E27FC236}">
                  <a16:creationId xmlns:a16="http://schemas.microsoft.com/office/drawing/2014/main" id="{48FB6EC7-2DA2-21FA-8835-87A7F881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804000F5-3818-647E-8BB4-B566FF95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10" name="Text Box 31">
            <a:extLst>
              <a:ext uri="{FF2B5EF4-FFF2-40B4-BE49-F238E27FC236}">
                <a16:creationId xmlns:a16="http://schemas.microsoft.com/office/drawing/2014/main" id="{6DF6F225-AB05-DBD4-A6BC-676C30E34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43739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 running a Web Browser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7751398F-3F6B-F609-CE3B-E6A571B02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257" y="4772229"/>
            <a:ext cx="3243943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 running Web Server Software   (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Apache)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B505A-FC6A-776B-79F2-C862B47CFD52}"/>
              </a:ext>
            </a:extLst>
          </p:cNvPr>
          <p:cNvGrpSpPr/>
          <p:nvPr/>
        </p:nvGrpSpPr>
        <p:grpSpPr>
          <a:xfrm>
            <a:off x="4495800" y="3875291"/>
            <a:ext cx="3352800" cy="698748"/>
            <a:chOff x="3200400" y="3962400"/>
            <a:chExt cx="2895600" cy="485775"/>
          </a:xfrm>
          <a:solidFill>
            <a:srgbClr val="FFC000"/>
          </a:solidFill>
        </p:grpSpPr>
        <p:sp>
          <p:nvSpPr>
            <p:cNvPr id="13" name="AutoShape 34">
              <a:extLst>
                <a:ext uri="{FF2B5EF4-FFF2-40B4-BE49-F238E27FC236}">
                  <a16:creationId xmlns:a16="http://schemas.microsoft.com/office/drawing/2014/main" id="{4656B49D-DFC7-43A6-2386-B90DA7A1D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CCC9F210-B080-3584-18E9-0916F566E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response</a:t>
              </a:r>
            </a:p>
          </p:txBody>
        </p:sp>
      </p:grpSp>
      <p:sp>
        <p:nvSpPr>
          <p:cNvPr id="15" name="Text Box 37">
            <a:extLst>
              <a:ext uri="{FF2B5EF4-FFF2-40B4-BE49-F238E27FC236}">
                <a16:creationId xmlns:a16="http://schemas.microsoft.com/office/drawing/2014/main" id="{A1A220DE-89A6-6183-6240-A340F4A4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2483492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16" name="Text Box 38">
            <a:extLst>
              <a:ext uri="{FF2B5EF4-FFF2-40B4-BE49-F238E27FC236}">
                <a16:creationId xmlns:a16="http://schemas.microsoft.com/office/drawing/2014/main" id="{9CE53ADE-97BB-8D59-5F98-975C1AD6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2" y="3635579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655532-39C4-3372-0EFC-DC398640B8B8}"/>
              </a:ext>
            </a:extLst>
          </p:cNvPr>
          <p:cNvGrpSpPr/>
          <p:nvPr/>
        </p:nvGrpSpPr>
        <p:grpSpPr>
          <a:xfrm>
            <a:off x="2104803" y="2302256"/>
            <a:ext cx="2438400" cy="2438400"/>
            <a:chOff x="228600" y="224864"/>
            <a:chExt cx="2438400" cy="2438400"/>
          </a:xfrm>
        </p:grpSpPr>
        <p:pic>
          <p:nvPicPr>
            <p:cNvPr id="18" name="Picture 2" descr="http://askyourpc.com/media/blogs/a/images_2/Computer-256x256.png">
              <a:extLst>
                <a:ext uri="{FF2B5EF4-FFF2-40B4-BE49-F238E27FC236}">
                  <a16:creationId xmlns:a16="http://schemas.microsoft.com/office/drawing/2014/main" id="{E188A76F-195A-A6CF-A92D-78BD582EB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6" descr="website-window">
              <a:extLst>
                <a:ext uri="{FF2B5EF4-FFF2-40B4-BE49-F238E27FC236}">
                  <a16:creationId xmlns:a16="http://schemas.microsoft.com/office/drawing/2014/main" id="{0FBF6A7B-5D12-F613-C5F8-DB8690C6E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20" name="Picture 4" descr="http://www.iconarchive.com/icons/visualpharm/hardware/256/server-icon.png">
            <a:extLst>
              <a:ext uri="{FF2B5EF4-FFF2-40B4-BE49-F238E27FC236}">
                <a16:creationId xmlns:a16="http://schemas.microsoft.com/office/drawing/2014/main" id="{1C360046-CE21-E0D4-ED1B-F6BF93A7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684225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90C56-B8A9-BB38-CED9-B1B77CF6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1AB7-18C1-45AF-9CA4-599931EEED42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BCC21-8D5E-F437-3329-26AAC215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1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DE916C-E429-D540-04DE-66761B930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466" y="76200"/>
            <a:ext cx="8341567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Fieldsets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8D9C43-962D-ECD4-A670-243913C84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5677" y="1066800"/>
            <a:ext cx="10225147" cy="5638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rgbClr val="00B050"/>
                </a:solidFill>
              </a:rPr>
              <a:t>Fieldsets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B050"/>
                </a:solidFill>
              </a:rPr>
              <a:t>&lt;legend&gt; </a:t>
            </a:r>
            <a:r>
              <a:rPr lang="en-US" sz="3000" dirty="0"/>
              <a:t>is the </a:t>
            </a:r>
            <a:r>
              <a:rPr lang="en-US" sz="3000" dirty="0">
                <a:solidFill>
                  <a:srgbClr val="00B050"/>
                </a:solidFill>
              </a:rPr>
              <a:t>fieldset's</a:t>
            </a:r>
            <a:r>
              <a:rPr lang="en-US" sz="3000" dirty="0"/>
              <a:t> title.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D74FD8-F4B2-210D-CCC7-CCFDC12A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34" y="1604466"/>
            <a:ext cx="881433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1329559-DF8F-C9EB-8E92-4311F9EE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EC6D-8092-4BA5-BA50-853CE19E6337}" type="datetime1">
              <a:rPr lang="en-US" smtClean="0"/>
              <a:t>6/6/2024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0CFE6-EBB6-0383-70EF-42F9B0A4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68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086" y="42208"/>
            <a:ext cx="10515600" cy="91884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64395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spcBef>
                <a:spcPts val="3000"/>
              </a:spcBef>
              <a:defRPr/>
            </a:pPr>
            <a:r>
              <a:rPr lang="en-US" sz="3000" dirty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2279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279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2279650" y="5016782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name="city"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name="city" value="Ruse" /&gt;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16419-C32C-F350-524D-8E4DD96A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DB2F-EB35-4960-BB26-1D7BD23B85AD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59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086" y="12322"/>
            <a:ext cx="10515600" cy="978277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940836" y="134043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2563586" y="1972604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2563586" y="5036404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 /&gt;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FA15A-9F07-BEE9-1B11-03767981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994B-2BA2-441C-834A-D65F2A914244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826" y="0"/>
            <a:ext cx="10515600" cy="104502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 Controls (2)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4502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Image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2279650" y="1752601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2279650" y="4426804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70027-5AAC-34CA-8BF5-C8E2546B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B682-E3E2-477B-B2D3-BDFEB1F6BE6C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4595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649" y="29369"/>
            <a:ext cx="10186664" cy="100632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 Controls (3)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67194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Password input – a text field which masks the entered text with * signs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Multiple select field – displays the list of items in multiple lines, instead of one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2208213" y="2107164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2171700" y="3838575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242D5-BA4A-4B2C-C26B-B85B0DEE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A0A4-7888-4140-9518-0010D2F27222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1039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9" y="18256"/>
            <a:ext cx="10515600" cy="998782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 Controls (4)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>
          <a:xfrm>
            <a:off x="996820" y="1169054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File input – a field used for uploading files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 lvl="1">
              <a:defRPr/>
            </a:pPr>
            <a:r>
              <a:rPr lang="en-US" sz="2800" dirty="0"/>
              <a:t>When used, it requires the form element to have a specific attribute:</a:t>
            </a:r>
            <a:endParaRPr lang="bg-BG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2208213" y="1752601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2208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4C8EA-F609-41C1-CC17-AB434B78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E8A-8C14-48BD-AA1C-E5364A74FE8E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907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29370"/>
            <a:ext cx="10515600" cy="996998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652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Form labels are used to associate an explanatory text to a form field.</a:t>
            </a:r>
          </a:p>
          <a:p>
            <a:pPr>
              <a:defRPr/>
            </a:pP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2208213" y="2209801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1E25C-2DB5-0E85-1256-BCA2B85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E7F5-118D-45EB-AB54-3DCF5B939EE5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450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34143" y="1057383"/>
            <a:ext cx="8153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LAB Task - Design following HTML Form</a:t>
            </a:r>
            <a:endParaRPr lang="bg-BG" sz="2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2964" y="1679429"/>
            <a:ext cx="3812235" cy="452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87893" y="44007"/>
            <a:ext cx="7620000" cy="97524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ctr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LAB TASK : HTML Form</a:t>
            </a:r>
            <a:endParaRPr lang="en-US" sz="4000" b="1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00F2E-AECD-98CB-E8E9-FB2060C8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F0B1-6F4D-4326-B9EC-E8FB195E9FD6}" type="datetime1">
              <a:rPr lang="en-US" smtClean="0"/>
              <a:t>6/6/2024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8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5793775-A544-2B40-8A5E-96FC576F0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94488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Web Page?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1A971C-FE78-DE3A-1351-806892F23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11582400" cy="56388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 are text files containing HTML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HTML –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yper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pPr lvl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markup tags provide information about the page content structure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49800-892A-69E9-711E-416788AA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F34-015C-444B-8622-8ACAB4790077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613B1-258E-00F3-47D4-C80C7196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3358AF-2861-58D8-4265-D7C3766C9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HTML Pages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4F8102-EC27-DC48-9B9B-A1AEB1168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2841" y="1242526"/>
            <a:ext cx="10846318" cy="4640424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file must have.html file extension</a:t>
            </a:r>
          </a:p>
          <a:p>
            <a:pPr>
              <a:lnSpc>
                <a:spcPct val="95000"/>
              </a:lnSpc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</a:p>
          <a:p>
            <a:pPr lvl="1">
              <a:lnSpc>
                <a:spcPct val="95000"/>
              </a:lnSpc>
              <a:defRPr/>
            </a:pP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67A1-DE44-507D-D550-D64A8A27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E6E5-999C-4627-985B-FFB7688E200B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B4470-BE79-1BF5-8DCD-DEACA322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B8FDF54-91B7-85DF-F3F5-15B5F7E5A842}"/>
              </a:ext>
            </a:extLst>
          </p:cNvPr>
          <p:cNvSpPr txBox="1">
            <a:spLocks/>
          </p:cNvSpPr>
          <p:nvPr/>
        </p:nvSpPr>
        <p:spPr>
          <a:xfrm>
            <a:off x="3674706" y="3124200"/>
            <a:ext cx="502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Basics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648F0C6D-D380-05E7-7AFC-1393E9797AB7}"/>
              </a:ext>
            </a:extLst>
          </p:cNvPr>
          <p:cNvSpPr txBox="1">
            <a:spLocks/>
          </p:cNvSpPr>
          <p:nvPr/>
        </p:nvSpPr>
        <p:spPr>
          <a:xfrm>
            <a:off x="3674706" y="3850480"/>
            <a:ext cx="5029200" cy="56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Text, Images, Tables, Forms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downloads\NASA Space Wallpapers\NASA Space Wallpaper 0037.jpg">
            <a:extLst>
              <a:ext uri="{FF2B5EF4-FFF2-40B4-BE49-F238E27FC236}">
                <a16:creationId xmlns:a16="http://schemas.microsoft.com/office/drawing/2014/main" id="{C792A5EF-A047-DAF7-F6CA-9F73D67A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4818692" y="4637682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>
            <a:extLst>
              <a:ext uri="{FF2B5EF4-FFF2-40B4-BE49-F238E27FC236}">
                <a16:creationId xmlns:a16="http://schemas.microsoft.com/office/drawing/2014/main" id="{64BF5F88-6130-A269-48EC-248503BB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06" y="7620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4" descr="http://www.artistsvalley.com/images/freeIcons.jpg">
            <a:extLst>
              <a:ext uri="{FF2B5EF4-FFF2-40B4-BE49-F238E27FC236}">
                <a16:creationId xmlns:a16="http://schemas.microsoft.com/office/drawing/2014/main" id="{FF861DD3-94EC-DFDE-718F-B9AEFF60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06" y="9269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9" name="Picture 6" descr="http://media02.hongkiat.com/table_design/html-table-design.png">
            <a:extLst>
              <a:ext uri="{FF2B5EF4-FFF2-40B4-BE49-F238E27FC236}">
                <a16:creationId xmlns:a16="http://schemas.microsoft.com/office/drawing/2014/main" id="{EB0534E6-2771-1DFA-51AA-66C78C3C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2058075" y="4710878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8" descr="http://www.ladybirdcms.com/Sites/1/userFiles/1261/image/icon_UnderConstruction.png">
            <a:extLst>
              <a:ext uri="{FF2B5EF4-FFF2-40B4-BE49-F238E27FC236}">
                <a16:creationId xmlns:a16="http://schemas.microsoft.com/office/drawing/2014/main" id="{E7A13131-CD76-6BD0-FDA9-63FDEA49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724" y="4343400"/>
            <a:ext cx="1661582" cy="22860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350DD-943F-15C8-C99C-44B1485C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EFD3-2006-490F-A2B0-55143FAB7D5A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69975-70B0-DA7E-317C-0129571D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6314523-9CD2-A8B3-AFD1-8192C862D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19932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Structure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F1519B-6A7B-3172-330B-817DAC202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211425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 is comprised of  “tags”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Begins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lang="en-US" sz="2800" dirty="0"/>
              <a:t> and ends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HTML describes structure using two main sections: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r>
              <a:rPr lang="en-US" sz="2800" dirty="0"/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BDE86B-5EFA-1B10-8EDE-9BFAFB5C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2" y="30042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39FECFA-55A1-5304-459C-ABB8648B2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2" y="4047742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F1172-E3A5-99EA-D947-78514887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1EFA-40BE-4A9C-8C45-989A58167756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DCB41-2D29-0B77-8DB0-66256686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774131F-4148-A266-4DA4-75F15D9B0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0521"/>
            <a:ext cx="9448800" cy="914400"/>
          </a:xfrm>
        </p:spPr>
        <p:txBody>
          <a:bodyPr/>
          <a:lstStyle/>
          <a:p>
            <a:pPr algn="ctr">
              <a:defRPr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HTML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0E5E55-B26B-62B9-B8B8-0D258F028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9" y="1628776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7" name="Picture 8" descr="My-First-HTML-Page-IE">
            <a:extLst>
              <a:ext uri="{FF2B5EF4-FFF2-40B4-BE49-F238E27FC236}">
                <a16:creationId xmlns:a16="http://schemas.microsoft.com/office/drawing/2014/main" id="{7F77CFC6-3BB7-A2B5-E6AC-D23D3F534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38" y="4230495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6AC4A0-5751-594F-ABDE-B826246D7D55}"/>
              </a:ext>
            </a:extLst>
          </p:cNvPr>
          <p:cNvSpPr/>
          <p:nvPr/>
        </p:nvSpPr>
        <p:spPr>
          <a:xfrm>
            <a:off x="1981200" y="1020555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test.html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014DB-764A-3D19-63F1-11B6A3AD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863D-2088-4E25-9FE0-6388ED6BFA5B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960F69-1598-02A3-BF6F-819EAC91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6664-AEF2-4D87-A003-40FD07B2F0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3688"/>
      </p:ext>
    </p:extLst>
  </p:cSld>
  <p:clrMapOvr>
    <a:masterClrMapping/>
  </p:clrMapOvr>
</p:sld>
</file>

<file path=ppt/theme/theme1.xml><?xml version="1.0" encoding="utf-8"?>
<a:theme xmlns:a="http://schemas.openxmlformats.org/drawingml/2006/main" name="myu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 theme" id="{812140A5-FD35-434B-B93D-1E0C52B0A684}" vid="{594FF2DE-17E3-4C7F-9F70-02A981E4A5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 theme</Template>
  <TotalTime>170</TotalTime>
  <Words>3564</Words>
  <Application>Microsoft Office PowerPoint</Application>
  <PresentationFormat>Widescreen</PresentationFormat>
  <Paragraphs>677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Calibri</vt:lpstr>
      <vt:lpstr>Calibri Light</vt:lpstr>
      <vt:lpstr>Cambria</vt:lpstr>
      <vt:lpstr>Consolas</vt:lpstr>
      <vt:lpstr>Corbel</vt:lpstr>
      <vt:lpstr>Courier New</vt:lpstr>
      <vt:lpstr>Google Sans</vt:lpstr>
      <vt:lpstr>Times New Roman</vt:lpstr>
      <vt:lpstr>Wingdings</vt:lpstr>
      <vt:lpstr>Wingdings 2</vt:lpstr>
      <vt:lpstr>myu theme</vt:lpstr>
      <vt:lpstr>HTML Basics</vt:lpstr>
      <vt:lpstr>Table of Contents</vt:lpstr>
      <vt:lpstr>Table of Contents</vt:lpstr>
      <vt:lpstr>How the Web Works?</vt:lpstr>
      <vt:lpstr>What is a Web Page?</vt:lpstr>
      <vt:lpstr>Creating HTML Pages</vt:lpstr>
      <vt:lpstr>PowerPoint Presentation</vt:lpstr>
      <vt:lpstr>HTML Structure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Tags Attributes</vt:lpstr>
      <vt:lpstr>Headings and Paragraphs</vt:lpstr>
      <vt:lpstr>Headings and Paragraphs – Example </vt:lpstr>
      <vt:lpstr>Headings and Paragraphs – Example (2)</vt:lpstr>
      <vt:lpstr>Text Formatting</vt:lpstr>
      <vt:lpstr>Text Formatting – Example</vt:lpstr>
      <vt:lpstr>Hyperlinks: &lt;a&gt; Tag</vt:lpstr>
      <vt:lpstr>Images: &lt;img&gt; tag</vt:lpstr>
      <vt:lpstr>Miscellaneous Tags – Example</vt:lpstr>
      <vt:lpstr>Ordered Lists: &lt;ol&gt; Tag</vt:lpstr>
      <vt:lpstr>Unordered Lists: &lt;ul&gt; Tag</vt:lpstr>
      <vt:lpstr>Definition lists: &lt;dl&gt; tag</vt:lpstr>
      <vt:lpstr>Lists – Example</vt:lpstr>
      <vt:lpstr>PowerPoint Presentation</vt:lpstr>
      <vt:lpstr>HTML Tables</vt:lpstr>
      <vt:lpstr>HTML Tables (2)</vt:lpstr>
      <vt:lpstr>Simple HTML Tables – Example</vt:lpstr>
      <vt:lpstr>Simple HTML Tables – Example (2)</vt:lpstr>
      <vt:lpstr>Cell Spacing and Padding</vt:lpstr>
      <vt:lpstr>Cell Spacing and Padding – Example</vt:lpstr>
      <vt:lpstr>HTML Task</vt:lpstr>
      <vt:lpstr>PowerPoint Presentation</vt:lpstr>
      <vt:lpstr>HTML Forms</vt:lpstr>
      <vt:lpstr>Form Fields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Hamza Javed</dc:creator>
  <cp:lastModifiedBy>Hamza Javed</cp:lastModifiedBy>
  <cp:revision>4</cp:revision>
  <dcterms:created xsi:type="dcterms:W3CDTF">2024-06-03T16:09:50Z</dcterms:created>
  <dcterms:modified xsi:type="dcterms:W3CDTF">2024-06-06T09:35:14Z</dcterms:modified>
</cp:coreProperties>
</file>