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99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Objective:</a:t>
            </a:r>
            <a:r>
              <a:rPr lang="en-US" dirty="0" smtClean="0"/>
              <a:t> Create a model to predict diabetes risk</a:t>
            </a:r>
          </a:p>
          <a:p>
            <a:r>
              <a:rPr lang="en-US" dirty="0" smtClean="0"/>
              <a:t>.</a:t>
            </a:r>
            <a:r>
              <a:rPr lang="en-US" b="1" dirty="0" smtClean="0"/>
              <a:t>Purpose:</a:t>
            </a:r>
            <a:r>
              <a:rPr lang="en-US" dirty="0" smtClean="0"/>
              <a:t> Help detect diabetes early and improve health.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your diabetes prediction model, normalization ensures that features like age, BMI, and glucose levels, which may have different scales and units, are transformed to a standard scale. This standardization helps your chosen machine learning algorithms perform optimally, leading to more accurate predictions and robust model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Shape 1"/>
          <p:cNvSpPr/>
          <p:nvPr/>
        </p:nvSpPr>
        <p:spPr>
          <a:xfrm flipH="1">
            <a:off x="14630400" y="0"/>
            <a:ext cx="1103086" cy="8229600"/>
          </a:xfrm>
          <a:prstGeom prst="rect">
            <a:avLst/>
          </a:prstGeom>
          <a:solidFill>
            <a:srgbClr val="E5E0DF"/>
          </a:solidFill>
          <a:ln/>
        </p:spPr>
      </p:sp>
      <p:sp>
        <p:nvSpPr>
          <p:cNvPr id="6" name="Text 2"/>
          <p:cNvSpPr/>
          <p:nvPr/>
        </p:nvSpPr>
        <p:spPr>
          <a:xfrm>
            <a:off x="864037" y="1187768"/>
            <a:ext cx="92447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Diabetes Prediction Model using Machine Learning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752023"/>
            <a:ext cx="92447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presentation outlines the development of a machine learning model for predicting diabetes risk. The model is trained on a dataset containing a variety of factors related to diabetes. The model can be used to identify individuals at risk and enable early intervention and management.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382316" y="6609874"/>
            <a:ext cx="247816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Muhammad </a:t>
            </a:r>
            <a:r>
              <a:rPr lang="en-US" sz="243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Fakhar ul Islam</a:t>
            </a:r>
            <a:endParaRPr lang="en-US" sz="243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50437" y="142374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860" dirty="0"/>
          </a:p>
        </p:txBody>
      </p:sp>
      <p:sp>
        <p:nvSpPr>
          <p:cNvPr id="6" name="Shape 2"/>
          <p:cNvSpPr/>
          <p:nvPr/>
        </p:nvSpPr>
        <p:spPr>
          <a:xfrm>
            <a:off x="6350437" y="284321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548557" y="2935724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4"/>
          <p:cNvSpPr/>
          <p:nvPr/>
        </p:nvSpPr>
        <p:spPr>
          <a:xfrm>
            <a:off x="7152680" y="284321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7152680" y="3377089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objective is to develop a robust and accurate machine learning model capable of predicting diabetes risk based on a set of relevant features.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6350437" y="508670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524625" y="5179219"/>
            <a:ext cx="20693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8"/>
          <p:cNvSpPr/>
          <p:nvPr/>
        </p:nvSpPr>
        <p:spPr>
          <a:xfrm>
            <a:off x="7152680" y="50867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Purpose</a:t>
            </a:r>
            <a:endParaRPr lang="en-US" sz="2430" dirty="0"/>
          </a:p>
        </p:txBody>
      </p:sp>
      <p:sp>
        <p:nvSpPr>
          <p:cNvPr id="13" name="Text 9"/>
          <p:cNvSpPr/>
          <p:nvPr/>
        </p:nvSpPr>
        <p:spPr>
          <a:xfrm>
            <a:off x="7152680" y="5620583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purpose of this model is to facilitate early diabetes detection and enable timely intervention, improving health outcomes and potentially reducing complications.</a:t>
            </a:r>
            <a:endParaRPr lang="en-US" sz="1944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0" y="1678624"/>
            <a:ext cx="5982535" cy="4534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58441" y="674965"/>
            <a:ext cx="6132433" cy="766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36"/>
              </a:lnSpc>
              <a:buNone/>
            </a:pPr>
            <a:r>
              <a:rPr lang="en-US" sz="482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</a:t>
            </a:r>
            <a:endParaRPr lang="en-US" sz="4829" dirty="0"/>
          </a:p>
        </p:txBody>
      </p:sp>
      <p:sp>
        <p:nvSpPr>
          <p:cNvPr id="5" name="Text 2"/>
          <p:cNvSpPr/>
          <p:nvPr/>
        </p:nvSpPr>
        <p:spPr>
          <a:xfrm>
            <a:off x="858441" y="1809393"/>
            <a:ext cx="742711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90"/>
              </a:lnSpc>
              <a:buNone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dataset contains the following features:</a:t>
            </a:r>
            <a:endParaRPr lang="en-US" sz="1931" dirty="0"/>
          </a:p>
        </p:txBody>
      </p:sp>
      <p:sp>
        <p:nvSpPr>
          <p:cNvPr id="6" name="Text 3"/>
          <p:cNvSpPr/>
          <p:nvPr/>
        </p:nvSpPr>
        <p:spPr>
          <a:xfrm>
            <a:off x="1250871" y="2477691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Gender</a:t>
            </a:r>
            <a:endParaRPr lang="en-US" sz="1931" dirty="0"/>
          </a:p>
        </p:txBody>
      </p:sp>
      <p:sp>
        <p:nvSpPr>
          <p:cNvPr id="7" name="Text 4"/>
          <p:cNvSpPr/>
          <p:nvPr/>
        </p:nvSpPr>
        <p:spPr>
          <a:xfrm>
            <a:off x="1250871" y="2955965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Age</a:t>
            </a:r>
            <a:endParaRPr lang="en-US" sz="1931" dirty="0"/>
          </a:p>
        </p:txBody>
      </p:sp>
      <p:sp>
        <p:nvSpPr>
          <p:cNvPr id="8" name="Text 5"/>
          <p:cNvSpPr/>
          <p:nvPr/>
        </p:nvSpPr>
        <p:spPr>
          <a:xfrm>
            <a:off x="1250871" y="3434239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Hypertension</a:t>
            </a:r>
            <a:endParaRPr lang="en-US" sz="1931" dirty="0"/>
          </a:p>
        </p:txBody>
      </p:sp>
      <p:sp>
        <p:nvSpPr>
          <p:cNvPr id="9" name="Text 6"/>
          <p:cNvSpPr/>
          <p:nvPr/>
        </p:nvSpPr>
        <p:spPr>
          <a:xfrm>
            <a:off x="1250871" y="3912513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Heart Disease</a:t>
            </a:r>
            <a:endParaRPr lang="en-US" sz="1931" dirty="0"/>
          </a:p>
        </p:txBody>
      </p:sp>
      <p:sp>
        <p:nvSpPr>
          <p:cNvPr id="10" name="Text 7"/>
          <p:cNvSpPr/>
          <p:nvPr/>
        </p:nvSpPr>
        <p:spPr>
          <a:xfrm>
            <a:off x="1250871" y="4390787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Smoking History</a:t>
            </a:r>
            <a:endParaRPr lang="en-US" sz="1931" dirty="0"/>
          </a:p>
        </p:txBody>
      </p:sp>
      <p:sp>
        <p:nvSpPr>
          <p:cNvPr id="11" name="Text 8"/>
          <p:cNvSpPr/>
          <p:nvPr/>
        </p:nvSpPr>
        <p:spPr>
          <a:xfrm>
            <a:off x="1250871" y="4869061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BMI</a:t>
            </a:r>
            <a:endParaRPr lang="en-US" sz="1931" dirty="0"/>
          </a:p>
        </p:txBody>
      </p:sp>
      <p:sp>
        <p:nvSpPr>
          <p:cNvPr id="12" name="Text 9"/>
          <p:cNvSpPr/>
          <p:nvPr/>
        </p:nvSpPr>
        <p:spPr>
          <a:xfrm>
            <a:off x="1250871" y="5347335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HbA1c Level</a:t>
            </a:r>
            <a:endParaRPr lang="en-US" sz="1931" dirty="0"/>
          </a:p>
        </p:txBody>
      </p:sp>
      <p:sp>
        <p:nvSpPr>
          <p:cNvPr id="13" name="Text 10"/>
          <p:cNvSpPr/>
          <p:nvPr/>
        </p:nvSpPr>
        <p:spPr>
          <a:xfrm>
            <a:off x="1250871" y="5825609"/>
            <a:ext cx="703468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090"/>
              </a:lnSpc>
              <a:buSzPct val="100000"/>
              <a:buChar char="•"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Blood Glucose Level</a:t>
            </a:r>
            <a:endParaRPr lang="en-US" sz="1931" dirty="0"/>
          </a:p>
        </p:txBody>
      </p:sp>
      <p:sp>
        <p:nvSpPr>
          <p:cNvPr id="14" name="Text 11"/>
          <p:cNvSpPr/>
          <p:nvPr/>
        </p:nvSpPr>
        <p:spPr>
          <a:xfrm>
            <a:off x="858441" y="6493907"/>
            <a:ext cx="742711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90"/>
              </a:lnSpc>
              <a:buNone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target variable is </a:t>
            </a:r>
            <a:r>
              <a:rPr lang="en-US" sz="1931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Diabetes</a:t>
            </a: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931" dirty="0"/>
          </a:p>
        </p:txBody>
      </p:sp>
      <p:sp>
        <p:nvSpPr>
          <p:cNvPr id="15" name="Text 12"/>
          <p:cNvSpPr/>
          <p:nvPr/>
        </p:nvSpPr>
        <p:spPr>
          <a:xfrm>
            <a:off x="858441" y="7162205"/>
            <a:ext cx="7427119" cy="392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90"/>
              </a:lnSpc>
              <a:buNone/>
            </a:pPr>
            <a:r>
              <a:rPr lang="en-US" sz="193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Source of the Dataset: </a:t>
            </a:r>
            <a:r>
              <a:rPr lang="en-US" sz="1931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Kaggle</a:t>
            </a:r>
            <a:endParaRPr lang="en-US" sz="1931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146" y="1962809"/>
            <a:ext cx="7249537" cy="4372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099096" y="1181933"/>
            <a:ext cx="4376857" cy="547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08"/>
              </a:lnSpc>
              <a:buNone/>
            </a:pPr>
            <a:r>
              <a:rPr lang="en-US" sz="344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sz="3446" dirty="0"/>
          </a:p>
        </p:txBody>
      </p:sp>
      <p:sp>
        <p:nvSpPr>
          <p:cNvPr id="6" name="Shape 2"/>
          <p:cNvSpPr/>
          <p:nvPr/>
        </p:nvSpPr>
        <p:spPr>
          <a:xfrm>
            <a:off x="6344126" y="1991558"/>
            <a:ext cx="35004" cy="5055989"/>
          </a:xfrm>
          <a:prstGeom prst="roundRect">
            <a:avLst>
              <a:gd name="adj" fmla="val 225071"/>
            </a:avLst>
          </a:prstGeom>
          <a:solidFill>
            <a:srgbClr val="CECEC9"/>
          </a:solidFill>
          <a:ln/>
        </p:spPr>
      </p:sp>
      <p:sp>
        <p:nvSpPr>
          <p:cNvPr id="7" name="Shape 3"/>
          <p:cNvSpPr/>
          <p:nvPr/>
        </p:nvSpPr>
        <p:spPr>
          <a:xfrm>
            <a:off x="6558558" y="2367915"/>
            <a:ext cx="612696" cy="35004"/>
          </a:xfrm>
          <a:prstGeom prst="roundRect">
            <a:avLst>
              <a:gd name="adj" fmla="val 225071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6164699" y="2188488"/>
            <a:ext cx="393859" cy="393859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305193" y="2254091"/>
            <a:ext cx="112871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8"/>
              </a:lnSpc>
              <a:buNone/>
            </a:pPr>
            <a:r>
              <a:rPr lang="en-US" sz="206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68" dirty="0"/>
          </a:p>
        </p:txBody>
      </p:sp>
      <p:sp>
        <p:nvSpPr>
          <p:cNvPr id="10" name="Text 6"/>
          <p:cNvSpPr/>
          <p:nvPr/>
        </p:nvSpPr>
        <p:spPr>
          <a:xfrm>
            <a:off x="7324487" y="2166580"/>
            <a:ext cx="2188369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4"/>
              </a:lnSpc>
              <a:buNone/>
            </a:pPr>
            <a:r>
              <a:rPr lang="en-US" sz="1723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Missing Values</a:t>
            </a:r>
            <a:endParaRPr lang="en-US" sz="1723" b="1" dirty="0"/>
          </a:p>
        </p:txBody>
      </p:sp>
      <p:sp>
        <p:nvSpPr>
          <p:cNvPr id="11" name="Text 7"/>
          <p:cNvSpPr/>
          <p:nvPr/>
        </p:nvSpPr>
        <p:spPr>
          <a:xfrm>
            <a:off x="7324487" y="2545080"/>
            <a:ext cx="6693218" cy="840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06"/>
              </a:lnSpc>
            </a:pPr>
            <a:r>
              <a:rPr lang="en-US" sz="1379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this dataset there is only missing values in the column </a:t>
            </a:r>
            <a:r>
              <a:rPr lang="en-US" sz="1379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smoking_history</a:t>
            </a:r>
            <a:r>
              <a:rPr lang="en-US" sz="1379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 </a:t>
            </a:r>
            <a:r>
              <a:rPr lang="en-US" sz="137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They  are denoted by -1 to signify their absence. This approach ensures that all data points are accounted for, albeit with a designated placeholder value.  </a:t>
            </a:r>
            <a:endParaRPr lang="en-US" sz="1379" dirty="0"/>
          </a:p>
        </p:txBody>
      </p:sp>
      <p:sp>
        <p:nvSpPr>
          <p:cNvPr id="12" name="Shape 8"/>
          <p:cNvSpPr/>
          <p:nvPr/>
        </p:nvSpPr>
        <p:spPr>
          <a:xfrm>
            <a:off x="6558558" y="4111585"/>
            <a:ext cx="612696" cy="35004"/>
          </a:xfrm>
          <a:prstGeom prst="roundRect">
            <a:avLst>
              <a:gd name="adj" fmla="val 225071"/>
            </a:avLst>
          </a:prstGeom>
          <a:solidFill>
            <a:srgbClr val="CECEC9"/>
          </a:solidFill>
          <a:ln/>
        </p:spPr>
      </p:sp>
      <p:sp>
        <p:nvSpPr>
          <p:cNvPr id="13" name="Shape 9"/>
          <p:cNvSpPr/>
          <p:nvPr/>
        </p:nvSpPr>
        <p:spPr>
          <a:xfrm>
            <a:off x="6164699" y="3932158"/>
            <a:ext cx="393859" cy="393859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88286" y="3997762"/>
            <a:ext cx="146685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8"/>
              </a:lnSpc>
              <a:buNone/>
            </a:pPr>
            <a:r>
              <a:rPr lang="en-US" sz="206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68" dirty="0"/>
          </a:p>
        </p:txBody>
      </p:sp>
      <p:sp>
        <p:nvSpPr>
          <p:cNvPr id="15" name="Text 11"/>
          <p:cNvSpPr/>
          <p:nvPr/>
        </p:nvSpPr>
        <p:spPr>
          <a:xfrm>
            <a:off x="7324487" y="3910251"/>
            <a:ext cx="2188369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4"/>
              </a:lnSpc>
              <a:buNone/>
            </a:pPr>
            <a:r>
              <a:rPr lang="en-US" sz="1723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Encoding</a:t>
            </a:r>
            <a:endParaRPr lang="en-US" sz="1723" b="1" dirty="0"/>
          </a:p>
        </p:txBody>
      </p:sp>
      <p:sp>
        <p:nvSpPr>
          <p:cNvPr id="16" name="Text 12"/>
          <p:cNvSpPr/>
          <p:nvPr/>
        </p:nvSpPr>
        <p:spPr>
          <a:xfrm>
            <a:off x="7324487" y="4288750"/>
            <a:ext cx="6693218" cy="840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6"/>
              </a:lnSpc>
              <a:buNone/>
            </a:pPr>
            <a:r>
              <a:rPr lang="en-US" sz="137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Categorical features, such as Gender and Smoking History, are encoded into numerical values. One-hot encoding or label encoding is commonly used. This allows the machine learning model to understand and process these features.</a:t>
            </a:r>
            <a:endParaRPr lang="en-US" sz="1379" dirty="0"/>
          </a:p>
        </p:txBody>
      </p:sp>
      <p:sp>
        <p:nvSpPr>
          <p:cNvPr id="17" name="Shape 13"/>
          <p:cNvSpPr/>
          <p:nvPr/>
        </p:nvSpPr>
        <p:spPr>
          <a:xfrm>
            <a:off x="6558558" y="5855256"/>
            <a:ext cx="612696" cy="35004"/>
          </a:xfrm>
          <a:prstGeom prst="roundRect">
            <a:avLst>
              <a:gd name="adj" fmla="val 225071"/>
            </a:avLst>
          </a:prstGeom>
          <a:solidFill>
            <a:srgbClr val="CECEC9"/>
          </a:solidFill>
          <a:ln/>
        </p:spPr>
      </p:sp>
      <p:sp>
        <p:nvSpPr>
          <p:cNvPr id="18" name="Shape 14"/>
          <p:cNvSpPr/>
          <p:nvPr/>
        </p:nvSpPr>
        <p:spPr>
          <a:xfrm>
            <a:off x="6164699" y="5675828"/>
            <a:ext cx="393859" cy="393859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289119" y="5741432"/>
            <a:ext cx="144899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8"/>
              </a:lnSpc>
              <a:buNone/>
            </a:pPr>
            <a:r>
              <a:rPr lang="en-US" sz="206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68" dirty="0"/>
          </a:p>
        </p:txBody>
      </p:sp>
      <p:sp>
        <p:nvSpPr>
          <p:cNvPr id="20" name="Text 16"/>
          <p:cNvSpPr/>
          <p:nvPr/>
        </p:nvSpPr>
        <p:spPr>
          <a:xfrm>
            <a:off x="7324487" y="5653921"/>
            <a:ext cx="2188369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4"/>
              </a:lnSpc>
              <a:buNone/>
            </a:pPr>
            <a:r>
              <a:rPr lang="en-US" sz="1723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Normalization</a:t>
            </a:r>
            <a:endParaRPr lang="en-US" sz="1723" b="1" dirty="0"/>
          </a:p>
        </p:txBody>
      </p:sp>
      <p:sp>
        <p:nvSpPr>
          <p:cNvPr id="21" name="Text 17"/>
          <p:cNvSpPr/>
          <p:nvPr/>
        </p:nvSpPr>
        <p:spPr>
          <a:xfrm>
            <a:off x="7324487" y="6032421"/>
            <a:ext cx="6693218" cy="840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6"/>
              </a:lnSpc>
              <a:buNone/>
            </a:pPr>
            <a:r>
              <a:rPr lang="en-US" sz="137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features are normalized using StandardScaler to ensure all features are on a similar scale. This can improve model performance and reduce bias towards features with larger values.</a:t>
            </a:r>
            <a:endParaRPr lang="en-US" sz="1379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5293"/>
            <a:ext cx="6025929" cy="28993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708969"/>
            <a:ext cx="6099097" cy="240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412915"/>
            <a:ext cx="80535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Selection and Training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80154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Logistic Regression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434120"/>
            <a:ext cx="3898821" cy="3160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Logistic Regression is a linear model that predicts the probability of a binary outcome (diabetes or no diabetes) based on the input features. It is a simple and interpretable model suitable for understanding the relationship between features and the outcome.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280154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3434120"/>
            <a:ext cx="3898821" cy="3160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Random Forest is an ensemble learning method that combines multiple decision trees to make predictions. It is known for its robustness and ability to handle high-dimensional data, making it suitable for complex diabetes prediction.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2801541"/>
            <a:ext cx="332922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 Vector Machine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3434120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Support Vector Machine (SVM) is a powerful model that finds the optimal hyperplane to separate data points into different classes. It is known for its accuracy and ability to handle non-linear relationships between features and the outcome.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64037" y="211562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Evaluation</a:t>
            </a:r>
            <a:endParaRPr lang="en-US" sz="4860" dirty="0"/>
          </a:p>
        </p:txBody>
      </p:sp>
      <p:sp>
        <p:nvSpPr>
          <p:cNvPr id="6" name="Shape 2"/>
          <p:cNvSpPr/>
          <p:nvPr/>
        </p:nvSpPr>
        <p:spPr>
          <a:xfrm>
            <a:off x="864037" y="3257431"/>
            <a:ext cx="7415927" cy="2856547"/>
          </a:xfrm>
          <a:prstGeom prst="roundRect">
            <a:avLst>
              <a:gd name="adj" fmla="val 388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879277" y="3272671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1126093" y="3428405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Model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4822627" y="3428405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Accuracy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879277" y="3979188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1126093" y="413492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Logistic Regression</a:t>
            </a:r>
            <a:endParaRPr lang="en-US" sz="1944" dirty="0"/>
          </a:p>
        </p:txBody>
      </p:sp>
      <p:sp>
        <p:nvSpPr>
          <p:cNvPr id="12" name="Text 8"/>
          <p:cNvSpPr/>
          <p:nvPr/>
        </p:nvSpPr>
        <p:spPr>
          <a:xfrm>
            <a:off x="4822627" y="413492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96%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879277" y="4685705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1126093" y="484143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Random Forest</a:t>
            </a:r>
            <a:endParaRPr lang="en-US" sz="1944" dirty="0"/>
          </a:p>
        </p:txBody>
      </p:sp>
      <p:sp>
        <p:nvSpPr>
          <p:cNvPr id="15" name="Text 11"/>
          <p:cNvSpPr/>
          <p:nvPr/>
        </p:nvSpPr>
        <p:spPr>
          <a:xfrm>
            <a:off x="4822627" y="484143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97%</a:t>
            </a:r>
            <a:endParaRPr lang="en-US" sz="1944" dirty="0"/>
          </a:p>
        </p:txBody>
      </p:sp>
      <p:sp>
        <p:nvSpPr>
          <p:cNvPr id="16" name="Shape 12"/>
          <p:cNvSpPr/>
          <p:nvPr/>
        </p:nvSpPr>
        <p:spPr>
          <a:xfrm>
            <a:off x="879277" y="5392222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1126093" y="5547955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SVM</a:t>
            </a:r>
            <a:endParaRPr lang="en-US" sz="1944" dirty="0"/>
          </a:p>
        </p:txBody>
      </p:sp>
      <p:sp>
        <p:nvSpPr>
          <p:cNvPr id="18" name="Text 14"/>
          <p:cNvSpPr/>
          <p:nvPr/>
        </p:nvSpPr>
        <p:spPr>
          <a:xfrm>
            <a:off x="4822627" y="5547955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96%</a:t>
            </a:r>
            <a:endParaRPr lang="en-US" sz="1944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64" y="-92990"/>
            <a:ext cx="6281241" cy="37687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634" y="3730347"/>
            <a:ext cx="4296107" cy="4425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122521" y="3459123"/>
            <a:ext cx="5668328" cy="708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79"/>
              </a:lnSpc>
              <a:buNone/>
            </a:pPr>
            <a:r>
              <a:rPr lang="en-US" sz="446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GUI for Prediction</a:t>
            </a:r>
            <a:endParaRPr lang="en-US" sz="446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21" y="4507706"/>
            <a:ext cx="566738" cy="56673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22521" y="5301139"/>
            <a:ext cx="2834164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0"/>
              </a:lnSpc>
              <a:buNone/>
            </a:pPr>
            <a:r>
              <a:rPr lang="en-US" sz="223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Input</a:t>
            </a:r>
            <a:endParaRPr lang="en-US" sz="2232" dirty="0"/>
          </a:p>
        </p:txBody>
      </p:sp>
      <p:sp>
        <p:nvSpPr>
          <p:cNvPr id="8" name="Text 3"/>
          <p:cNvSpPr/>
          <p:nvPr/>
        </p:nvSpPr>
        <p:spPr>
          <a:xfrm>
            <a:off x="1122521" y="5791319"/>
            <a:ext cx="3901678" cy="1450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6"/>
              </a:lnSpc>
              <a:buNone/>
            </a:pPr>
            <a:r>
              <a:rPr lang="en-US" sz="178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user interface allows users to input their relevant information, such as age, gender, blood pressure, and other health parameters.</a:t>
            </a:r>
            <a:endParaRPr lang="en-US" sz="178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242" y="4507706"/>
            <a:ext cx="566738" cy="56673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64242" y="5301139"/>
            <a:ext cx="2834164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0"/>
              </a:lnSpc>
              <a:buNone/>
            </a:pPr>
            <a:r>
              <a:rPr lang="en-US" sz="223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Prediction</a:t>
            </a:r>
            <a:endParaRPr lang="en-US" sz="2232" dirty="0"/>
          </a:p>
        </p:txBody>
      </p:sp>
      <p:sp>
        <p:nvSpPr>
          <p:cNvPr id="11" name="Text 5"/>
          <p:cNvSpPr/>
          <p:nvPr/>
        </p:nvSpPr>
        <p:spPr>
          <a:xfrm>
            <a:off x="5364242" y="5791319"/>
            <a:ext cx="3901678" cy="1450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6"/>
              </a:lnSpc>
              <a:buNone/>
            </a:pPr>
            <a:r>
              <a:rPr lang="en-US" sz="178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model utilizes the user-provided data to predict the probability of diabetes risk, offering personalized insights.</a:t>
            </a:r>
            <a:endParaRPr lang="en-US" sz="178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5962" y="4507706"/>
            <a:ext cx="566738" cy="56673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605962" y="5301139"/>
            <a:ext cx="2834164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0"/>
              </a:lnSpc>
              <a:buNone/>
            </a:pPr>
            <a:r>
              <a:rPr lang="en-US" sz="223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Results Display</a:t>
            </a:r>
            <a:endParaRPr lang="en-US" sz="2232" dirty="0"/>
          </a:p>
        </p:txBody>
      </p:sp>
      <p:sp>
        <p:nvSpPr>
          <p:cNvPr id="14" name="Text 7"/>
          <p:cNvSpPr/>
          <p:nvPr/>
        </p:nvSpPr>
        <p:spPr>
          <a:xfrm>
            <a:off x="9605962" y="5791319"/>
            <a:ext cx="3901797" cy="18133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6"/>
              </a:lnSpc>
              <a:buNone/>
            </a:pPr>
            <a:r>
              <a:rPr lang="en-US" sz="178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results are displayed to the user in a clear and understandable manner, highlighting their risk level and providing information on potential next steps.</a:t>
            </a:r>
            <a:endParaRPr lang="en-US" sz="1785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68" y="198898"/>
            <a:ext cx="8049748" cy="3067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440108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4967" y="2635448"/>
            <a:ext cx="443103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Contribution to Society</a:t>
            </a:r>
            <a:endParaRPr lang="en-US" sz="340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67" y="3434715"/>
            <a:ext cx="864037" cy="138255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718203" y="360747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Early Detection</a:t>
            </a:r>
            <a:endParaRPr lang="en-US" sz="1701" dirty="0"/>
          </a:p>
        </p:txBody>
      </p:sp>
      <p:sp>
        <p:nvSpPr>
          <p:cNvPr id="8" name="Text 3"/>
          <p:cNvSpPr/>
          <p:nvPr/>
        </p:nvSpPr>
        <p:spPr>
          <a:xfrm>
            <a:off x="3718203" y="3980974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Early detection enables timely intervention and management, potentially preventing complications and improving overall health outcomes.</a:t>
            </a:r>
            <a:endParaRPr lang="en-US" sz="136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967" y="4817269"/>
            <a:ext cx="864037" cy="138255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718203" y="4990028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Healthcare Outcomes</a:t>
            </a:r>
            <a:endParaRPr lang="en-US" sz="1701" dirty="0"/>
          </a:p>
        </p:txBody>
      </p:sp>
      <p:sp>
        <p:nvSpPr>
          <p:cNvPr id="11" name="Text 5"/>
          <p:cNvSpPr/>
          <p:nvPr/>
        </p:nvSpPr>
        <p:spPr>
          <a:xfrm>
            <a:off x="3718203" y="5363528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Personalized treatment plans can be developed based on individual risk factors, leading to more effective care and better health outcomes.</a:t>
            </a:r>
            <a:endParaRPr lang="en-US" sz="136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967" y="6199823"/>
            <a:ext cx="864037" cy="138255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718203" y="637258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Cost Savings</a:t>
            </a:r>
            <a:endParaRPr lang="en-US" sz="1701" dirty="0"/>
          </a:p>
        </p:txBody>
      </p:sp>
      <p:sp>
        <p:nvSpPr>
          <p:cNvPr id="14" name="Text 7"/>
          <p:cNvSpPr/>
          <p:nvPr/>
        </p:nvSpPr>
        <p:spPr>
          <a:xfrm>
            <a:off x="3718203" y="6746081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Early intervention can help prevent costly hospitalizations and complications, leading to overall cost savings for healthcare systems.</a:t>
            </a:r>
            <a:endParaRPr lang="en-US" sz="136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967" y="7582376"/>
            <a:ext cx="864037" cy="138255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3718203" y="775513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Empowerment</a:t>
            </a:r>
            <a:endParaRPr lang="en-US" sz="1701" dirty="0"/>
          </a:p>
        </p:txBody>
      </p:sp>
      <p:sp>
        <p:nvSpPr>
          <p:cNvPr id="17" name="Text 9"/>
          <p:cNvSpPr/>
          <p:nvPr/>
        </p:nvSpPr>
        <p:spPr>
          <a:xfrm>
            <a:off x="3718203" y="8128635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model empowers individuals to take proactive steps to manage their health and potentially reduce their risk of developing diabetes.</a:t>
            </a:r>
            <a:endParaRPr lang="en-US" sz="13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662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9</cp:revision>
  <dcterms:created xsi:type="dcterms:W3CDTF">2024-07-04T01:59:58Z</dcterms:created>
  <dcterms:modified xsi:type="dcterms:W3CDTF">2024-07-04T05:01:15Z</dcterms:modified>
</cp:coreProperties>
</file>