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background with circles&#10;&#10;Description automatically generated">
            <a:extLst>
              <a:ext uri="{FF2B5EF4-FFF2-40B4-BE49-F238E27FC236}">
                <a16:creationId xmlns:a16="http://schemas.microsoft.com/office/drawing/2014/main" id="{5C11B7AB-4CE7-7052-3AD6-BD49AA78D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1706" b="82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D1E2-0E5D-69B9-7A99-F78A1B17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dirty="0"/>
              <a:t>Introduction to Source Control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F29A-A7EA-E3D6-8DA1-396442EF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00" y="5355651"/>
            <a:ext cx="5037616" cy="385337"/>
          </a:xfrm>
        </p:spPr>
        <p:txBody>
          <a:bodyPr>
            <a:normAutofit/>
          </a:bodyPr>
          <a:lstStyle/>
          <a:p>
            <a:r>
              <a:rPr lang="en-GB" dirty="0"/>
              <a:t>BolTech solutions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E4F3-77EA-8FA4-19E4-54492FEF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&amp; TIPS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58CF-C036-CA09-B165-3A8B831F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Pull Requests</a:t>
            </a:r>
          </a:p>
          <a:p>
            <a:pPr lvl="1"/>
            <a:r>
              <a:rPr lang="en-GB" dirty="0"/>
              <a:t>Title with a clear and descriptive summary</a:t>
            </a:r>
          </a:p>
          <a:p>
            <a:pPr lvl="1"/>
            <a:r>
              <a:rPr lang="en-GB" dirty="0"/>
              <a:t>Description of context, references to relevant issues or user stories.</a:t>
            </a:r>
          </a:p>
          <a:p>
            <a:pPr lvl="1"/>
            <a:r>
              <a:rPr lang="en-GB" dirty="0"/>
              <a:t>Proper labels</a:t>
            </a:r>
          </a:p>
          <a:p>
            <a:pPr lvl="1"/>
            <a:endParaRPr lang="en-GB" dirty="0"/>
          </a:p>
          <a:p>
            <a:r>
              <a:rPr lang="en-GB" dirty="0"/>
              <a:t>Code Review</a:t>
            </a:r>
          </a:p>
          <a:p>
            <a:pPr lvl="1"/>
            <a:r>
              <a:rPr lang="en-GB" dirty="0"/>
              <a:t>Code readability and consistency</a:t>
            </a:r>
          </a:p>
          <a:p>
            <a:pPr lvl="1"/>
            <a:r>
              <a:rPr lang="en-GB" dirty="0"/>
              <a:t>Proper error handling and exception handling</a:t>
            </a:r>
          </a:p>
          <a:p>
            <a:pPr lvl="1"/>
            <a:r>
              <a:rPr lang="en-GB" dirty="0"/>
              <a:t>Compliance with coding standards and best practices (including file, variables, class names etc.)</a:t>
            </a:r>
          </a:p>
          <a:p>
            <a:pPr lvl="1"/>
            <a:r>
              <a:rPr lang="en-GB" dirty="0"/>
              <a:t>Security considerations and vulnerability checks</a:t>
            </a:r>
          </a:p>
          <a:p>
            <a:pPr lvl="1"/>
            <a:endParaRPr lang="en-GB" dirty="0"/>
          </a:p>
          <a:p>
            <a:r>
              <a:rPr lang="en-GB" dirty="0"/>
              <a:t>Issues</a:t>
            </a:r>
          </a:p>
          <a:p>
            <a:pPr lvl="1"/>
            <a:r>
              <a:rPr lang="en-GB" dirty="0"/>
              <a:t>Update issue status</a:t>
            </a:r>
          </a:p>
          <a:p>
            <a:pPr lvl="1"/>
            <a:r>
              <a:rPr lang="en-GB" dirty="0"/>
              <a:t>Proper Labels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B068-1014-8991-2660-DAF2E97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D9BA-A8BA-F2AC-8A85-1F5347E4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8077-FECE-B002-4F3F-711EC3AA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881B-A592-F9F7-DC12-704AB7D6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GITHUB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C4110-D718-6D54-6EF8-919E2AE6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i="0" dirty="0">
                <a:effectLst/>
                <a:latin typeface="Söhne"/>
              </a:rPr>
              <a:t>git clone &lt;repository URL&gt;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Clones a remote repository from a URL to the local machine</a:t>
            </a:r>
            <a:endParaRPr lang="en-GB" b="1" i="0" dirty="0">
              <a:effectLst/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add &lt;file&gt;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Adds a file or changes in a file to the staging area to be included in the next commit</a:t>
            </a:r>
            <a:endParaRPr lang="en-GB" b="1" dirty="0"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commit -m “&lt;commit message&gt;”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Records changes to the repository with a descriptive commit message</a:t>
            </a:r>
          </a:p>
          <a:p>
            <a:r>
              <a:rPr lang="en-GB" b="1" i="0" dirty="0">
                <a:effectLst/>
                <a:latin typeface="Söhne"/>
              </a:rPr>
              <a:t>git checkout –b “&lt;branch name&gt;” –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reates a new branch with specified name</a:t>
            </a:r>
          </a:p>
          <a:p>
            <a:r>
              <a:rPr lang="en-GB" b="1" i="0" dirty="0">
                <a:effectLst/>
                <a:latin typeface="Söhne"/>
              </a:rPr>
              <a:t>git branch –D “&lt;branch name&gt;” -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Deletes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branch with specified name</a:t>
            </a:r>
            <a:endParaRPr lang="en-GB" b="1" i="0" dirty="0">
              <a:effectLst/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status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Displays the status of files in the working directory</a:t>
            </a:r>
            <a:endParaRPr lang="en-GB" b="1" dirty="0"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pull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Fetches changes from the remote repository</a:t>
            </a:r>
            <a:endParaRPr lang="en-GB" b="1" i="0" dirty="0">
              <a:effectLst/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push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Sends local commits to the remote repository</a:t>
            </a:r>
            <a:endParaRPr lang="en-GB" b="1" dirty="0"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branch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Lists all local branches in the repository</a:t>
            </a:r>
            <a:endParaRPr lang="en-GB" b="1" i="0" dirty="0">
              <a:effectLst/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checkout &lt;branch&gt;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Switches to the specified branch</a:t>
            </a:r>
            <a:endParaRPr lang="en-GB" b="1" dirty="0"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merge &lt;branch&gt;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Combines changes from the specified branch into the current branch</a:t>
            </a:r>
            <a:endParaRPr lang="en-GB" b="1" i="0" dirty="0">
              <a:effectLst/>
              <a:latin typeface="Söhne"/>
            </a:endParaRPr>
          </a:p>
          <a:p>
            <a:r>
              <a:rPr lang="en-GB" b="1" i="0" dirty="0">
                <a:effectLst/>
                <a:latin typeface="Söhne"/>
              </a:rPr>
              <a:t>git stash -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Temporarily stores changes in the working directory that are not ready to be committed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3F4E-5184-32AA-E739-6A5A6A1E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E56E-0B3D-D501-187E-2E6B44E4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8D65-736E-97B3-136B-7AB208B0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022-FA07-57B2-5C80-707B2A7C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6103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ED6DE-E434-AA99-4355-AF6163B61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2356"/>
            <a:ext cx="9144000" cy="3551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Introduction to Version Control and Git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Understanding GitHub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Setting Up GitHub Account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Collaborating with GitHub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Best Practices and Tips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Conclusion and 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26D7-1097-7FAD-7B1D-B9559BCA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BF79-AB0F-1A9A-B168-302C7083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2780-F55B-A1D2-6E99-6473DF00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AE42-4DFA-9D43-A6D7-A201CD25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VERSION CONTROLS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A0DA-CEBD-FF40-989C-85FD25E3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effectLst/>
              </a:rPr>
              <a:t>Track Changes</a:t>
            </a:r>
          </a:p>
          <a:p>
            <a:r>
              <a:rPr lang="en-GB" i="0" dirty="0">
                <a:effectLst/>
              </a:rPr>
              <a:t>Maintain Version History</a:t>
            </a:r>
          </a:p>
          <a:p>
            <a:r>
              <a:rPr lang="en-GB" i="0" dirty="0">
                <a:effectLst/>
              </a:rPr>
              <a:t>Facilitate Collaboration</a:t>
            </a:r>
          </a:p>
          <a:p>
            <a:r>
              <a:rPr lang="en-GB" i="0" dirty="0">
                <a:effectLst/>
              </a:rPr>
              <a:t>Merge Changes</a:t>
            </a:r>
          </a:p>
          <a:p>
            <a:r>
              <a:rPr lang="en-GB" i="0" dirty="0">
                <a:effectLst/>
              </a:rPr>
              <a:t>Branching and Merging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9027-AB73-67B9-1D6C-B3A3A40E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8B2B-92C6-47B8-2689-30950326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CB2B-4DEB-194B-921F-F2F0B26A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6329-F89C-69FA-2523-F07FD0C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Git based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B07B-B48C-839B-5EAC-7BCDC6DB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  <a:p>
            <a:r>
              <a:rPr lang="en-GB" dirty="0"/>
              <a:t>GitLab</a:t>
            </a:r>
          </a:p>
          <a:p>
            <a:r>
              <a:rPr lang="en-GB" dirty="0"/>
              <a:t>Azure DevOps</a:t>
            </a:r>
          </a:p>
          <a:p>
            <a:r>
              <a:rPr lang="en-GB" dirty="0" err="1"/>
              <a:t>BitBucket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2FF0-0540-49EA-5330-BB4C95B9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CB4C-5EE7-5E5B-093E-8FA90811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A468-719A-03BC-DF17-329655CA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F7FB-F3E0-6C96-A5CA-28181BD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3992-8918-5A16-6B18-794EBFD3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  <a:p>
            <a:r>
              <a:rPr lang="en-GB" dirty="0"/>
              <a:t>Branches</a:t>
            </a:r>
          </a:p>
          <a:p>
            <a:r>
              <a:rPr lang="en-GB" dirty="0"/>
              <a:t>Commits</a:t>
            </a:r>
          </a:p>
          <a:p>
            <a:r>
              <a:rPr lang="en-GB" dirty="0"/>
              <a:t>PRs (Pull Requests)</a:t>
            </a:r>
          </a:p>
          <a:p>
            <a:r>
              <a:rPr lang="en-GB" dirty="0"/>
              <a:t>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D10-7404-03F2-FE1B-D77A6DA4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BA6C-BD5B-EA6D-BA91-84B70874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61D0-175C-E809-9024-8C0D9BC7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AF23-EBD6-7EED-22D5-1249809A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SETUP GITHUB ACCOUNT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C19F2-A9A6-08C8-DCBA-8F98A12E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427E7-7AF8-C25A-FE5E-8543DC06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55DC3-CF17-5141-E400-401B2201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7D07-5FDF-FA90-F800-6A2DF1D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F007-940C-050E-D78D-E0CB2F75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Clone Repos</a:t>
            </a:r>
          </a:p>
          <a:p>
            <a:r>
              <a:rPr lang="en-GB" dirty="0"/>
              <a:t>Branching, Committing, and Pushing Changes</a:t>
            </a:r>
          </a:p>
          <a:p>
            <a:r>
              <a:rPr lang="en-GB" dirty="0"/>
              <a:t>Creating and Managing PRs</a:t>
            </a:r>
          </a:p>
          <a:p>
            <a:r>
              <a:rPr lang="en-GB" dirty="0"/>
              <a:t>Resolving Conflicts</a:t>
            </a:r>
          </a:p>
          <a:p>
            <a:r>
              <a:rPr lang="en-GB" dirty="0"/>
              <a:t>Creating and Handling Issues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0AB4-C8A3-601E-46D1-D45F7B9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4BE0-8205-0861-0287-161097C1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AE7F-F005-EEDC-D24E-EFBE605E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5004-AFE6-9B1E-BDB5-D643C9D2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E08B-FCE5-1728-1C88-6A236F28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 Communication </a:t>
            </a:r>
          </a:p>
          <a:p>
            <a:pPr lvl="1"/>
            <a:r>
              <a:rPr lang="en-GB" i="1" dirty="0"/>
              <a:t>Through comments, pull requests, and issues</a:t>
            </a:r>
          </a:p>
          <a:p>
            <a:r>
              <a:rPr lang="en-GB" dirty="0"/>
              <a:t>Branching Strategy </a:t>
            </a:r>
          </a:p>
          <a:p>
            <a:pPr lvl="1"/>
            <a:r>
              <a:rPr lang="en-GB" i="1" dirty="0" err="1"/>
              <a:t>GitFlow</a:t>
            </a:r>
            <a:endParaRPr lang="en-GB" i="1" dirty="0"/>
          </a:p>
          <a:p>
            <a:pPr lvl="1"/>
            <a:r>
              <a:rPr lang="en-GB" i="1" dirty="0"/>
              <a:t>GitHub Flow</a:t>
            </a:r>
          </a:p>
          <a:p>
            <a:pPr lvl="1"/>
            <a:r>
              <a:rPr lang="en-GB" i="1" dirty="0"/>
              <a:t>Customized approach</a:t>
            </a:r>
          </a:p>
          <a:p>
            <a:r>
              <a:rPr lang="en-GB" dirty="0"/>
              <a:t>Code Reviews </a:t>
            </a:r>
          </a:p>
          <a:p>
            <a:pPr lvl="1"/>
            <a:r>
              <a:rPr lang="en-GB" i="1" dirty="0"/>
              <a:t>Code quality </a:t>
            </a:r>
          </a:p>
          <a:p>
            <a:pPr lvl="1"/>
            <a:r>
              <a:rPr lang="en-GB" i="1" dirty="0"/>
              <a:t>Constructive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1C12-459C-78ED-5B16-E494977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6318-15ED-A628-2FF0-C24EF5C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492-F05E-CC61-56B8-64B58C80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862-ED4B-FC23-F592-14EE5308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&amp; TIPS (</a:t>
            </a:r>
            <a:r>
              <a:rPr lang="en-GB" dirty="0" err="1"/>
              <a:t>Cont</a:t>
            </a:r>
            <a:r>
              <a:rPr lang="en-GB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2304-2B6C-9286-C399-FDB0C344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Commit messages</a:t>
            </a:r>
          </a:p>
          <a:p>
            <a:pPr lvl="1"/>
            <a:r>
              <a:rPr lang="en-GB" dirty="0"/>
              <a:t>[ISSUE_NO] – Add login feature</a:t>
            </a:r>
          </a:p>
          <a:p>
            <a:pPr lvl="1"/>
            <a:r>
              <a:rPr lang="en-GB" dirty="0"/>
              <a:t>[ISSUE_NO] – Fix logout issue when user visits </a:t>
            </a:r>
            <a:r>
              <a:rPr lang="en-GB" dirty="0" err="1"/>
              <a:t>xyz</a:t>
            </a:r>
            <a:r>
              <a:rPr lang="en-GB" dirty="0"/>
              <a:t> page</a:t>
            </a:r>
          </a:p>
          <a:p>
            <a:pPr lvl="1"/>
            <a:r>
              <a:rPr lang="en-GB" dirty="0"/>
              <a:t>[ISSUE_NO] – UI enhancements on the dashboard screen</a:t>
            </a:r>
          </a:p>
          <a:p>
            <a:pPr lvl="1"/>
            <a:r>
              <a:rPr lang="en-GB" dirty="0"/>
              <a:t>[ISSUE_NO] – WIP</a:t>
            </a:r>
          </a:p>
          <a:p>
            <a:pPr marL="228600" lvl="1" indent="0">
              <a:buNone/>
            </a:pPr>
            <a:endParaRPr lang="en-GB" dirty="0"/>
          </a:p>
          <a:p>
            <a:r>
              <a:rPr lang="en-GB" sz="1800" dirty="0"/>
              <a:t>Branch Names</a:t>
            </a:r>
          </a:p>
          <a:p>
            <a:pPr lvl="1"/>
            <a:r>
              <a:rPr lang="en-GB" sz="1800" dirty="0"/>
              <a:t>[ISSUE_NO]_</a:t>
            </a:r>
            <a:r>
              <a:rPr lang="en-GB" sz="1800" dirty="0" err="1"/>
              <a:t>add_login_feature</a:t>
            </a:r>
            <a:endParaRPr lang="en-GB" sz="1800" dirty="0"/>
          </a:p>
          <a:p>
            <a:pPr lvl="1"/>
            <a:r>
              <a:rPr lang="en-GB" sz="1800" dirty="0"/>
              <a:t>[ISSUE_NO]_</a:t>
            </a:r>
            <a:r>
              <a:rPr lang="en-GB" sz="1800" dirty="0" err="1"/>
              <a:t>fix_logout_issue</a:t>
            </a:r>
            <a:endParaRPr lang="en-GB" sz="1800" dirty="0"/>
          </a:p>
          <a:p>
            <a:pPr lvl="1"/>
            <a:r>
              <a:rPr lang="en-GB" sz="1800" dirty="0"/>
              <a:t>[ISSUE_NO]_</a:t>
            </a:r>
            <a:r>
              <a:rPr lang="en-GB" sz="1800" dirty="0" err="1"/>
              <a:t>dashboard_ui_fixes</a:t>
            </a:r>
            <a:endParaRPr lang="en-GB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5F28F-A17D-8D07-5AC7-7C51273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CE7D-92D7-55DF-F13F-A9ED2EDA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E237A-10A6-7CF1-563E-1AA17F03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185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49B0BE"/>
      </a:accent1>
      <a:accent2>
        <a:srgbClr val="3AB28E"/>
      </a:accent2>
      <a:accent3>
        <a:srgbClr val="46B666"/>
      </a:accent3>
      <a:accent4>
        <a:srgbClr val="4AB23A"/>
      </a:accent4>
      <a:accent5>
        <a:srgbClr val="7FB044"/>
      </a:accent5>
      <a:accent6>
        <a:srgbClr val="A3A736"/>
      </a:accent6>
      <a:hlink>
        <a:srgbClr val="54903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503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Light</vt:lpstr>
      <vt:lpstr>Arial</vt:lpstr>
      <vt:lpstr>Söhne</vt:lpstr>
      <vt:lpstr>Walbaum Display</vt:lpstr>
      <vt:lpstr>BohoVogueVTI</vt:lpstr>
      <vt:lpstr>Introduction to Source Control Systems</vt:lpstr>
      <vt:lpstr>Agenda</vt:lpstr>
      <vt:lpstr>VERSION CONTROLS</vt:lpstr>
      <vt:lpstr>Famous Git based Version Control Systems</vt:lpstr>
      <vt:lpstr>GITHUB KEY FEATURES</vt:lpstr>
      <vt:lpstr>SETUP GITHUB ACCOUNT</vt:lpstr>
      <vt:lpstr>COLLABORATING WITH GITHUB</vt:lpstr>
      <vt:lpstr>BEST PRACTICES &amp; TIPS</vt:lpstr>
      <vt:lpstr>BEST PRACTICES &amp; TIPS (Cont…)</vt:lpstr>
      <vt:lpstr>BEST PRACTICES &amp; TIPS (Cont…)</vt:lpstr>
      <vt:lpstr>TOP GITHUB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Source Control Systems</dc:title>
  <dc:creator>Ahmad Qarshi</dc:creator>
  <cp:lastModifiedBy>Ahmad Qarshi</cp:lastModifiedBy>
  <cp:revision>1</cp:revision>
  <dcterms:created xsi:type="dcterms:W3CDTF">2024-01-29T07:52:26Z</dcterms:created>
  <dcterms:modified xsi:type="dcterms:W3CDTF">2024-01-29T09:07:03Z</dcterms:modified>
</cp:coreProperties>
</file>