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70" r:id="rId9"/>
    <p:sldId id="269" r:id="rId10"/>
    <p:sldId id="264" r:id="rId11"/>
    <p:sldId id="274" r:id="rId12"/>
    <p:sldId id="271" r:id="rId13"/>
    <p:sldId id="266" r:id="rId14"/>
    <p:sldId id="273" r:id="rId15"/>
    <p:sldId id="268" r:id="rId16"/>
    <p:sldId id="267" r:id="rId17"/>
    <p:sldId id="278" r:id="rId18"/>
    <p:sldId id="279" r:id="rId19"/>
    <p:sldId id="280" r:id="rId20"/>
    <p:sldId id="281" r:id="rId21"/>
    <p:sldId id="282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20" autoAdjust="0"/>
  </p:normalViewPr>
  <p:slideViewPr>
    <p:cSldViewPr snapToGrid="0">
      <p:cViewPr varScale="1">
        <p:scale>
          <a:sx n="65" d="100"/>
          <a:sy n="65" d="100"/>
        </p:scale>
        <p:origin x="138" y="66"/>
      </p:cViewPr>
      <p:guideLst/>
    </p:cSldViewPr>
  </p:slideViewPr>
  <p:outlineViewPr>
    <p:cViewPr>
      <p:scale>
        <a:sx n="33" d="100"/>
        <a:sy n="33" d="100"/>
      </p:scale>
      <p:origin x="0" y="-7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65E1-2407-4DAB-AFB2-B1A8FFC1DC8A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E38BA-B70B-45C3-BC71-E63A6C22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Analytic</a:t>
            </a:r>
            <a:r>
              <a:rPr lang="en-US" baseline="0" dirty="0" smtClean="0"/>
              <a:t> - </a:t>
            </a:r>
            <a:r>
              <a:rPr lang="en-US" dirty="0" smtClean="0"/>
              <a:t>Involves segmentation and classification of each part of the 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Holistic -</a:t>
            </a:r>
            <a:r>
              <a:rPr lang="en-US" baseline="0" dirty="0" smtClean="0"/>
              <a:t> </a:t>
            </a:r>
            <a:r>
              <a:rPr lang="en-US" dirty="0" smtClean="0"/>
              <a:t>considers the global properties of the written text and recognizes the input word shape as a whole.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"Douglas-</a:t>
            </a:r>
            <a:r>
              <a:rPr lang="en-US" dirty="0" err="1" smtClean="0"/>
              <a:t>Peucker</a:t>
            </a:r>
            <a:r>
              <a:rPr lang="en-US" dirty="0" smtClean="0"/>
              <a:t> animated" by Mysid - Own work; self-made in </a:t>
            </a:r>
            <a:r>
              <a:rPr lang="en-US" dirty="0" err="1" smtClean="0"/>
              <a:t>Inkscape</a:t>
            </a:r>
            <a:r>
              <a:rPr lang="en-US" dirty="0" smtClean="0"/>
              <a:t> and Gimp. Based on File:Douglas Peucker.png by </a:t>
            </a:r>
            <a:r>
              <a:rPr lang="en-US" dirty="0" err="1" smtClean="0"/>
              <a:t>de:User:Leupold</a:t>
            </a:r>
            <a:r>
              <a:rPr lang="en-US" dirty="0" smtClean="0"/>
              <a:t>.. Licensed under Creative Commons Attribution-Share Alike 3.0 via Wikimedia Commons - http://commons.wikimedia.org/wiki/File:Douglas-Peucker_animated.gif#mediaviewer/File:Douglas-Peucker_animated.gif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Propose:</a:t>
            </a:r>
          </a:p>
          <a:p>
            <a:pPr marL="228600" indent="-228600">
              <a:buAutoNum type="arabicPeriod"/>
            </a:pPr>
            <a:r>
              <a:rPr lang="en-US" dirty="0" smtClean="0"/>
              <a:t>Avoid the jagged and non-uniform</a:t>
            </a:r>
            <a:r>
              <a:rPr lang="en-US" baseline="0" dirty="0" smtClean="0"/>
              <a:t> sampling of the digitizer.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Avoid imperfections caused by hand vibration from hesitate </a:t>
            </a:r>
            <a:r>
              <a:rPr lang="en-US" baseline="0" dirty="0" err="1" smtClean="0"/>
              <a:t>wrting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Give uniform structure to the data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Feature extraction is the process of extracting informative parameters for learning and recognition of patterns.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Poor feature extraction and selection will, in most cases, result in a poor system performance, regardless of the sophistication of the classification algorithm.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 is the process of extracting informative parameters for learning and recognition of patterns.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feature extraction and selection will, in most cases, result in a poor system performance, regardless of the sophistication of the classification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cs typeface="Times New Roman" panose="02020603050405020304" pitchFamily="18" charset="0"/>
                  </a:rPr>
                  <a:t>EMD computation complexity is 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for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-bin histogram. Greatly reducing the EMD calculation time can be achieved using metric approximation techniques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embedding of the sample set into a normed space facilitates the usage of metric indexing methods to solve the problem of searching k-NN in a large set and avoid linear scan of the entire dataset.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cs typeface="Times New Roman" panose="02020603050405020304" pitchFamily="18" charset="0"/>
                  </a:rPr>
                  <a:t>EMD computation complexity is its </a:t>
                </a:r>
                <a:r>
                  <a:rPr lang="en-US" i="0">
                    <a:latin typeface="Cambria Math" panose="02040503050406030204" pitchFamily="18" charset="0"/>
                  </a:rPr>
                  <a:t>𝑂(𝑁^3 𝑙𝑜𝑔𝑁)</a:t>
                </a:r>
                <a:r>
                  <a:rPr lang="en-US" dirty="0">
                    <a:cs typeface="Times New Roman" panose="02020603050405020304" pitchFamily="18" charset="0"/>
                  </a:rPr>
                  <a:t> for an </a:t>
                </a:r>
                <a:r>
                  <a:rPr lang="en-US" i="0">
                    <a:latin typeface="Cambria Math" panose="02040503050406030204" pitchFamily="18" charset="0"/>
                  </a:rPr>
                  <a:t>𝑁</a:t>
                </a:r>
                <a:r>
                  <a:rPr lang="en-US" dirty="0">
                    <a:cs typeface="Times New Roman" panose="02020603050405020304" pitchFamily="18" charset="0"/>
                  </a:rPr>
                  <a:t>-bin histogram. Greatly reducing the EMD calculation time can be achieved using metric approximation techniques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embedding of the sample set into a normed space facilitates the usage of metric indexing methods to solve the problem of searching k-NN in a large set and avoid linear scan of the entire dataset.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Nearest neighbors retrieval methods such as k-d tree are ineffective when the dimensionality of the data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Indexing techniques partition the dataset into equivalence classes such that each equivalence class contains objects that are sufficiently close to each other.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9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42B-F3BD-4BA8-85AD-2488FF693156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Real-time Segmentation and Recognition of On-line Handwritten Arabic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George Kour</a:t>
            </a:r>
          </a:p>
          <a:p>
            <a:endParaRPr lang="en-US" dirty="0"/>
          </a:p>
          <a:p>
            <a:r>
              <a:rPr lang="en-US" dirty="0" smtClean="0"/>
              <a:t>Under the supervision of </a:t>
            </a:r>
          </a:p>
          <a:p>
            <a:r>
              <a:rPr lang="en-US" dirty="0" smtClean="0"/>
              <a:t>Prof. Dana Ron</a:t>
            </a:r>
          </a:p>
          <a:p>
            <a:r>
              <a:rPr lang="en-US" dirty="0" smtClean="0"/>
              <a:t>Dr. Raid </a:t>
            </a:r>
            <a:r>
              <a:rPr lang="en-US" dirty="0" err="1" smtClean="0"/>
              <a:t>Saabne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8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5512" y="1825625"/>
            <a:ext cx="4806975" cy="435133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sample of the </a:t>
            </a:r>
            <a:r>
              <a:rPr lang="en-US" dirty="0" smtClean="0"/>
              <a:t>character </a:t>
            </a:r>
            <a:r>
              <a:rPr lang="ar-SA" dirty="0" smtClean="0"/>
              <a:t>ب</a:t>
            </a:r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preprocessing </a:t>
            </a:r>
            <a:r>
              <a:rPr lang="en-US" dirty="0" smtClean="0"/>
              <a:t>(a); </a:t>
            </a:r>
          </a:p>
          <a:p>
            <a:r>
              <a:rPr lang="en-US" dirty="0" smtClean="0"/>
              <a:t>after </a:t>
            </a:r>
            <a:r>
              <a:rPr lang="en-US" dirty="0"/>
              <a:t>normalization </a:t>
            </a:r>
            <a:r>
              <a:rPr lang="en-US" dirty="0" smtClean="0"/>
              <a:t>(b); </a:t>
            </a:r>
          </a:p>
          <a:p>
            <a:r>
              <a:rPr lang="en-US" dirty="0" smtClean="0"/>
              <a:t>after </a:t>
            </a:r>
            <a:r>
              <a:rPr lang="en-US" dirty="0"/>
              <a:t>noise elimination </a:t>
            </a:r>
            <a:r>
              <a:rPr lang="en-US" dirty="0" smtClean="0"/>
              <a:t>(c); </a:t>
            </a:r>
          </a:p>
          <a:p>
            <a:r>
              <a:rPr lang="en-US" dirty="0" smtClean="0"/>
              <a:t>after </a:t>
            </a:r>
            <a:r>
              <a:rPr lang="en-US" dirty="0"/>
              <a:t>re-sampling </a:t>
            </a:r>
            <a:r>
              <a:rPr lang="en-US" dirty="0" smtClean="0"/>
              <a:t>(d).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28900"/>
            <a:ext cx="10896600" cy="419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r>
              <a:rPr lang="en-US" sz="3200" dirty="0" smtClean="0">
                <a:solidFill>
                  <a:prstClr val="black"/>
                </a:solidFill>
              </a:rPr>
              <a:t>                                 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prstClr val="black"/>
                </a:solidFill>
              </a:rPr>
              <a:t>a)    </a:t>
            </a:r>
            <a:r>
              <a:rPr lang="en-US" sz="3200" dirty="0" smtClean="0">
                <a:solidFill>
                  <a:prstClr val="black"/>
                </a:solidFill>
              </a:rPr>
              <a:t>                                                </a:t>
            </a:r>
            <a:r>
              <a:rPr lang="en-US" sz="3200" dirty="0">
                <a:solidFill>
                  <a:prstClr val="black"/>
                </a:solidFill>
              </a:rPr>
              <a:t>(b)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 smtClean="0">
                <a:solidFill>
                  <a:prstClr val="black"/>
                </a:solidFill>
              </a:rPr>
              <a:t>Multi Angular Descriptor (MAD)</a:t>
            </a: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>
                <a:solidFill>
                  <a:prstClr val="black"/>
                </a:solidFill>
              </a:rPr>
              <a:t>Shape </a:t>
            </a:r>
            <a:r>
              <a:rPr lang="en-US" sz="3200" dirty="0" smtClean="0">
                <a:solidFill>
                  <a:prstClr val="black"/>
                </a:solidFill>
              </a:rPr>
              <a:t>Context Descriptor (SC)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641" y="2116920"/>
            <a:ext cx="2516362" cy="27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41" y="1642176"/>
            <a:ext cx="3927352" cy="33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 context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dirty="0"/>
              <a:t>Key idea: represent an image in terms of </a:t>
            </a:r>
            <a:r>
              <a:rPr lang="en-US" altLang="en-US" b="1" dirty="0"/>
              <a:t>descriptors</a:t>
            </a:r>
            <a:r>
              <a:rPr lang="en-US" altLang="en-US" dirty="0"/>
              <a:t> at certain locations that describe the image </a:t>
            </a:r>
            <a:r>
              <a:rPr lang="en-US" altLang="en-US" b="1" dirty="0"/>
              <a:t>relative</a:t>
            </a:r>
            <a:r>
              <a:rPr lang="en-US" altLang="en-US" dirty="0"/>
              <a:t> to those locations</a:t>
            </a:r>
          </a:p>
          <a:p>
            <a:pPr algn="just">
              <a:spcBef>
                <a:spcPct val="50000"/>
              </a:spcBef>
            </a:pPr>
            <a:r>
              <a:rPr lang="en-US" altLang="en-US" b="1" dirty="0"/>
              <a:t>Shape</a:t>
            </a:r>
            <a:r>
              <a:rPr lang="en-US" altLang="en-US" dirty="0"/>
              <a:t> context of a point is the histogram of the relative positions of all other points in the image.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Use bins that are uniform in log-polar space to emphasize close-by, </a:t>
            </a:r>
            <a:r>
              <a:rPr lang="en-US" altLang="en-US" b="1" dirty="0"/>
              <a:t>local structure</a:t>
            </a:r>
            <a:r>
              <a:rPr lang="en-US" altLang="en-US" dirty="0"/>
              <a:t>.         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508" y="4348342"/>
            <a:ext cx="2447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</a:t>
            </a:r>
            <a:r>
              <a:rPr lang="en-US" dirty="0" smtClean="0"/>
              <a:t>objects. </a:t>
            </a:r>
            <a:r>
              <a:rPr lang="en-US" dirty="0" smtClean="0"/>
              <a:t>What is the perceptual similarity between them?</a:t>
            </a:r>
          </a:p>
          <a:p>
            <a:pPr lvl="1"/>
            <a:r>
              <a:rPr lang="en-US" dirty="0" smtClean="0"/>
              <a:t>Depends on the representation.</a:t>
            </a:r>
          </a:p>
          <a:p>
            <a:pPr lvl="1"/>
            <a:r>
              <a:rPr lang="en-US" dirty="0" smtClean="0"/>
              <a:t>Histograms: Earth </a:t>
            </a:r>
            <a:r>
              <a:rPr lang="en-US" dirty="0"/>
              <a:t>Mover’s Distance (EMD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Time </a:t>
            </a:r>
            <a:r>
              <a:rPr lang="en-US" dirty="0" smtClean="0"/>
              <a:t>sequences: </a:t>
            </a:r>
            <a:r>
              <a:rPr lang="en-US" dirty="0" smtClean="0"/>
              <a:t>Data Time Warping (DTW)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5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movers distance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EMD: the minimum amount of work needed to transform histogram P to histogram Q.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When used to compare histograms with the same overall mass, namely distributions, EMD is a metric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hindawi.com/journals/am/2011/421820.fig.00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10149"/>
            <a:ext cx="5715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5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EMD </a:t>
            </a:r>
            <a:r>
              <a:rPr lang="en-US" dirty="0" smtClean="0"/>
              <a:t>Approximation usin</a:t>
            </a:r>
            <a:r>
              <a:rPr lang="en-US" dirty="0" smtClean="0"/>
              <a:t>g wavelets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Shirdhonkar</a:t>
            </a:r>
            <a:r>
              <a:rPr lang="en-US" dirty="0">
                <a:cs typeface="Times New Roman" panose="02020603050405020304" pitchFamily="18" charset="0"/>
              </a:rPr>
              <a:t> and Jacobs’ embedding. </a:t>
            </a:r>
            <a:r>
              <a:rPr lang="en-US" dirty="0" smtClean="0"/>
              <a:t>   </a:t>
            </a:r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Manhattan distance in the wavelets coefficients domain approximate the EMD distance between </a:t>
            </a:r>
            <a:r>
              <a:rPr lang="en-US" dirty="0" smtClean="0"/>
              <a:t>histograms.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</a:t>
            </a:r>
            <a:r>
              <a:rPr lang="en-US" dirty="0" err="1">
                <a:cs typeface="Times New Roman" panose="02020603050405020304" pitchFamily="18" charset="0"/>
              </a:rPr>
              <a:t>Haar</a:t>
            </a:r>
            <a:r>
              <a:rPr lang="en-US" dirty="0">
                <a:cs typeface="Times New Roman" panose="02020603050405020304" pitchFamily="18" charset="0"/>
              </a:rPr>
              <a:t> wavelet achieved the best classification results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20" y="2265486"/>
            <a:ext cx="6402030" cy="2783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11329" y="3396898"/>
                <a:ext cx="3298723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𝑤𝑒𝑚𝑑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9" y="3396898"/>
                <a:ext cx="3298723" cy="604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6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7171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Solve the curse of dimensionality.</a:t>
                </a:r>
              </a:p>
              <a:p>
                <a:r>
                  <a:rPr lang="en-US" dirty="0"/>
                  <a:t>Embedding the SC feature vectors has produces sparse vectors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2422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PCA:  Unsupervised but efficiently computed</a:t>
                </a:r>
              </a:p>
              <a:p>
                <a:r>
                  <a:rPr lang="en-US" dirty="0" smtClean="0"/>
                  <a:t>LDA: Supervised but costly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71710" cy="4351338"/>
              </a:xfrm>
              <a:blipFill rotWithShape="0">
                <a:blip r:embed="rId3"/>
                <a:stretch>
                  <a:fillRect l="-164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910" y="691617"/>
            <a:ext cx="3843890" cy="2889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0" y="3907892"/>
            <a:ext cx="3307934" cy="24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defTabSz="4389493">
                  <a:lnSpc>
                    <a:spcPct val="95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Before </a:t>
                </a:r>
                <a:r>
                  <a:rPr lang="en-US" dirty="0">
                    <a:cs typeface="Arial" panose="020B0604020202020204" pitchFamily="34" charset="0"/>
                  </a:rPr>
                  <a:t>applying LDA, each character class was partitioned into four clusters,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𝑚𝑒𝑑𝑜𝑖𝑑𝑠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algorithm</a:t>
                </a:r>
                <a:r>
                  <a:rPr lang="en-US" dirty="0">
                    <a:cs typeface="Arial" panose="020B0604020202020204" pitchFamily="34" charset="0"/>
                  </a:rPr>
                  <a:t>, and for each cluster a unique sub-label was assigned. </a:t>
                </a:r>
                <a:endParaRPr lang="en-US" dirty="0">
                  <a:cs typeface="Arial" panose="020B0604020202020204" pitchFamily="34" charset="0"/>
                </a:endParaRPr>
              </a:p>
              <a:p>
                <a:pPr marL="457200" indent="-457200" defTabSz="4389493">
                  <a:lnSpc>
                    <a:spcPct val="95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The </a:t>
                </a:r>
                <a:r>
                  <a:rPr lang="en-US" dirty="0">
                    <a:cs typeface="Arial" panose="020B0604020202020204" pitchFamily="34" charset="0"/>
                  </a:rPr>
                  <a:t>target number of dimensions was estimated using the </a:t>
                </a:r>
                <a:r>
                  <a:rPr lang="en-US" i="1" dirty="0">
                    <a:cs typeface="Arial" panose="020B0604020202020204" pitchFamily="34" charset="0"/>
                  </a:rPr>
                  <a:t>maximum </a:t>
                </a:r>
                <a:r>
                  <a:rPr lang="en-US" i="1" dirty="0">
                    <a:cs typeface="Arial" panose="020B0604020202020204" pitchFamily="34" charset="0"/>
                  </a:rPr>
                  <a:t>likelihood </a:t>
                </a:r>
                <a:r>
                  <a:rPr lang="en-US" i="1" dirty="0">
                    <a:cs typeface="Arial" panose="020B0604020202020204" pitchFamily="34" charset="0"/>
                  </a:rPr>
                  <a:t>estimation</a:t>
                </a:r>
                <a:r>
                  <a:rPr lang="en-US" dirty="0">
                    <a:cs typeface="Arial" panose="020B0604020202020204" pitchFamily="34" charset="0"/>
                  </a:rPr>
                  <a:t> method.</a:t>
                </a:r>
                <a:endParaRPr lang="en-US" dirty="0"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64025"/>
            <a:ext cx="5267773" cy="242537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31857"/>
              </p:ext>
            </p:extLst>
          </p:nvPr>
        </p:nvGraphicFramePr>
        <p:xfrm>
          <a:off x="6192478" y="4385938"/>
          <a:ext cx="5505449" cy="228600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720453"/>
                <a:gridCol w="1720453"/>
                <a:gridCol w="2064543"/>
              </a:tblGrid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PCA+LDA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PCA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Letter Position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48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cs typeface="Times New Roman" panose="02020603050405020304" pitchFamily="18" charset="0"/>
                        </a:rPr>
                        <a:t>Ini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52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44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Fin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39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cs typeface="Times New Roman" panose="02020603050405020304" pitchFamily="18" charset="0"/>
                        </a:rPr>
                        <a:t>Iso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Indexing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772150" cy="4351338"/>
          </a:xfrm>
        </p:spPr>
        <p:txBody>
          <a:bodyPr>
            <a:normAutofit/>
          </a:bodyPr>
          <a:lstStyle/>
          <a:p>
            <a:r>
              <a:rPr lang="en-US" dirty="0"/>
              <a:t>Distance function approximation techniques alone cannot avoid linear scan of the entire dataset when searching for the </a:t>
            </a:r>
            <a:r>
              <a:rPr lang="en-US" dirty="0" smtClean="0"/>
              <a:t>k-NN of </a:t>
            </a:r>
            <a:r>
              <a:rPr lang="en-US" dirty="0"/>
              <a:t>a query object. </a:t>
            </a:r>
            <a:endParaRPr lang="en-US" dirty="0" smtClean="0"/>
          </a:p>
          <a:p>
            <a:r>
              <a:rPr lang="en-US" dirty="0" smtClean="0"/>
              <a:t>The k-d </a:t>
            </a:r>
            <a:r>
              <a:rPr lang="en-US" dirty="0"/>
              <a:t>tree is an efficient data structure for storing a finite set of points from a </a:t>
            </a:r>
            <a:r>
              <a:rPr lang="en-US" dirty="0"/>
              <a:t>k</a:t>
            </a:r>
            <a:r>
              <a:rPr lang="en-US" dirty="0" smtClean="0"/>
              <a:t>-dimensional </a:t>
            </a:r>
            <a:r>
              <a:rPr lang="en-US" dirty="0"/>
              <a:t>space, proposed by </a:t>
            </a:r>
            <a:r>
              <a:rPr lang="en-US" dirty="0" smtClean="0"/>
              <a:t>Bentley.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474913"/>
            <a:ext cx="5242107" cy="25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2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Candidates Rescoring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smtClean="0"/>
              <a:t>unlabeled </a:t>
            </a:r>
            <a:r>
              <a:rPr lang="en-US" dirty="0"/>
              <a:t>sequence </a:t>
            </a:r>
            <a:r>
              <a:rPr lang="en-US" dirty="0" smtClean="0"/>
              <a:t>q, </a:t>
            </a:r>
            <a:r>
              <a:rPr lang="en-US" dirty="0"/>
              <a:t>the </a:t>
            </a:r>
            <a:r>
              <a:rPr lang="en-US" dirty="0" smtClean="0"/>
              <a:t>k-NN </a:t>
            </a:r>
            <a:r>
              <a:rPr lang="en-US" dirty="0"/>
              <a:t>classifier, using the Manhattan distance, returns a set of $k$ potential letter candidates from the sample set and their scoring, i.e., the perceptual distance between the candidate and </a:t>
            </a:r>
            <a:r>
              <a:rPr lang="en-US" dirty="0" smtClean="0"/>
              <a:t>q.</a:t>
            </a:r>
          </a:p>
          <a:p>
            <a:r>
              <a:rPr lang="en-US" dirty="0" smtClean="0"/>
              <a:t>re-scoring </a:t>
            </a:r>
            <a:r>
              <a:rPr lang="en-US" dirty="0"/>
              <a:t>of the candidates is done by calculating the DTW distance between the preprocessed version of the query sequence and the candidates.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9" y="4647620"/>
            <a:ext cx="5908828" cy="1529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690" y="4625509"/>
            <a:ext cx="5132998" cy="18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389493">
              <a:lnSpc>
                <a:spcPct val="95000"/>
              </a:lnSpc>
              <a:buNone/>
            </a:pPr>
            <a:r>
              <a:rPr lang="en-US" dirty="0"/>
              <a:t>Delaying the analysis launch until the completion of the handwritten word scribing:</a:t>
            </a:r>
          </a:p>
          <a:p>
            <a:pPr marL="514350" indent="-514350" defTabSz="4389493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Restricts highly responsiveness demands.</a:t>
            </a:r>
          </a:p>
          <a:p>
            <a:pPr marL="514350" indent="-514350" defTabSz="4389493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Prevents implementing advanced features of input typing, such as Automatic word completion &amp; Real-time automatic spelling</a:t>
            </a:r>
            <a:r>
              <a:rPr lang="en-US" dirty="0" smtClean="0"/>
              <a:t>.</a:t>
            </a:r>
          </a:p>
          <a:p>
            <a:pPr marL="457206" indent="-457206" defTabSz="4389493">
              <a:lnSpc>
                <a:spcPct val="95000"/>
              </a:lnSpc>
            </a:pPr>
            <a:endParaRPr lang="en-US" sz="2000" b="1" dirty="0"/>
          </a:p>
          <a:p>
            <a:pPr algn="just" defTabSz="4389493">
              <a:lnSpc>
                <a:spcPct val="95000"/>
              </a:lnSpc>
            </a:pPr>
            <a:endParaRPr lang="en-US" sz="2000" b="1" dirty="0"/>
          </a:p>
          <a:p>
            <a:pPr algn="just" defTabSz="4389493">
              <a:lnSpc>
                <a:spcPct val="95000"/>
              </a:lnSpc>
            </a:pPr>
            <a:endParaRPr lang="en-US" sz="2000" b="1" dirty="0"/>
          </a:p>
          <a:p>
            <a:pPr algn="just" defTabSz="4389493">
              <a:lnSpc>
                <a:spcPct val="95000"/>
              </a:lnSpc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4795684" cy="4351338"/>
          </a:xfrm>
        </p:spPr>
        <p:txBody>
          <a:bodyPr/>
          <a:lstStyle/>
          <a:p>
            <a:r>
              <a:rPr lang="en-US" dirty="0" smtClean="0"/>
              <a:t>Sample set size and distribution: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Letters Classification results: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5795"/>
              </p:ext>
            </p:extLst>
          </p:nvPr>
        </p:nvGraphicFramePr>
        <p:xfrm>
          <a:off x="5943601" y="4336024"/>
          <a:ext cx="4247535" cy="2330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252"/>
                <a:gridCol w="1237471"/>
                <a:gridCol w="1638812"/>
              </a:tblGrid>
              <a:tr h="10209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Shape Descriptor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Accuracy [Top 1]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Accuracy    [Top 3]</a:t>
                      </a:r>
                    </a:p>
                  </a:txBody>
                  <a:tcPr/>
                </a:tc>
              </a:tr>
              <a:tr h="4364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SC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91%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96%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4364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MAD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88%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94%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4364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None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87%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93%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05587"/>
              </p:ext>
            </p:extLst>
          </p:nvPr>
        </p:nvGraphicFramePr>
        <p:xfrm>
          <a:off x="5309417" y="1685311"/>
          <a:ext cx="4822722" cy="225650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2192146"/>
                <a:gridCol w="2630576"/>
              </a:tblGrid>
              <a:tr h="4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# of Samples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Letter Position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1405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anose="02020603050405020304" pitchFamily="18" charset="0"/>
                        </a:rPr>
                        <a:t>Ini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1196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/>
                </a:tc>
              </a:tr>
              <a:tr h="4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1629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Fin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1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1372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anose="02020603050405020304" pitchFamily="18" charset="0"/>
                        </a:rPr>
                        <a:t>Iso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Arabic Language</a:t>
            </a:r>
          </a:p>
          <a:p>
            <a:r>
              <a:rPr lang="en-US" dirty="0" smtClean="0"/>
              <a:t>Handwriting Recognition</a:t>
            </a:r>
          </a:p>
          <a:p>
            <a:r>
              <a:rPr lang="en-US" dirty="0" smtClean="0"/>
              <a:t>Recent work</a:t>
            </a:r>
          </a:p>
          <a:p>
            <a:r>
              <a:rPr lang="en-US" dirty="0" smtClean="0"/>
              <a:t>Fast script classification</a:t>
            </a:r>
          </a:p>
          <a:p>
            <a:r>
              <a:rPr lang="en-US" dirty="0" smtClean="0"/>
              <a:t>Real-time segmentation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Language -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Arabic script is a descendant of its Aramaic ancestor.</a:t>
            </a:r>
          </a:p>
          <a:p>
            <a:r>
              <a:rPr lang="en-US" dirty="0" smtClean="0"/>
              <a:t>The earliest document known dates from 512 AD.</a:t>
            </a:r>
          </a:p>
          <a:p>
            <a:r>
              <a:rPr lang="en-US" dirty="0" smtClean="0"/>
              <a:t>It is spoken by 350 million people around the world.</a:t>
            </a:r>
          </a:p>
          <a:p>
            <a:r>
              <a:rPr lang="en-US" dirty="0" smtClean="0"/>
              <a:t>All Muslims, around 25% of the world population can read Arabic script as it is the language of the Holy Qur’an.</a:t>
            </a:r>
          </a:p>
          <a:p>
            <a:r>
              <a:rPr lang="en-US" dirty="0" smtClean="0"/>
              <a:t> Although spoken Arabic is different from country to country, written Arabic is a standard system used all over the Arab world.</a:t>
            </a:r>
          </a:p>
          <a:p>
            <a:endParaRPr lang="en-US" dirty="0" smtClean="0"/>
          </a:p>
          <a:p>
            <a:r>
              <a:rPr lang="en-US" dirty="0" smtClean="0"/>
              <a:t>Arabic HWR research came to the attention of researches very recently compared to Latin and Chinese.</a:t>
            </a:r>
          </a:p>
          <a:p>
            <a:r>
              <a:rPr lang="en-US" dirty="0" smtClean="0"/>
              <a:t>First work on Arabic character recognition published in 1975, while the earliest work in Latin may be traced to the 1940’s.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4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28 letters</a:t>
            </a:r>
          </a:p>
          <a:p>
            <a:r>
              <a:rPr lang="en-US" dirty="0" smtClean="0"/>
              <a:t>Written right to left in a cursive manner in both printed and handwritten forms. (examples)</a:t>
            </a:r>
          </a:p>
          <a:p>
            <a:r>
              <a:rPr lang="en-US" dirty="0" smtClean="0"/>
              <a:t>Most letters are written in four shapes depending on position in the word. (examples of the letter 3 and h)</a:t>
            </a:r>
          </a:p>
          <a:p>
            <a:r>
              <a:rPr lang="en-US" dirty="0" err="1" smtClean="0"/>
              <a:t>Rasm</a:t>
            </a:r>
            <a:r>
              <a:rPr lang="en-US" dirty="0" smtClean="0"/>
              <a:t> and </a:t>
            </a:r>
            <a:r>
              <a:rPr lang="en-US" dirty="0" err="1" smtClean="0"/>
              <a:t>I’jam</a:t>
            </a:r>
            <a:r>
              <a:rPr lang="en-US" dirty="0" smtClean="0"/>
              <a:t> – show letters that have the same </a:t>
            </a:r>
            <a:r>
              <a:rPr lang="en-US" dirty="0" err="1" smtClean="0"/>
              <a:t>I’jam</a:t>
            </a:r>
            <a:endParaRPr lang="en-US" dirty="0" smtClean="0"/>
          </a:p>
          <a:p>
            <a:r>
              <a:rPr lang="en-US" b="1" dirty="0" smtClean="0"/>
              <a:t>Get from: “Online </a:t>
            </a:r>
            <a:r>
              <a:rPr lang="en-US" b="1" dirty="0"/>
              <a:t>Arabic Handwriting </a:t>
            </a:r>
            <a:r>
              <a:rPr lang="en-US" b="1" dirty="0" smtClean="0"/>
              <a:t>Recognition Using </a:t>
            </a:r>
            <a:r>
              <a:rPr lang="en-US" b="1" dirty="0"/>
              <a:t>Hidden Markov </a:t>
            </a:r>
            <a:r>
              <a:rPr lang="en-US" b="1" dirty="0" smtClean="0"/>
              <a:t>Models”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03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vs. Offline Handwriting </a:t>
            </a:r>
            <a:r>
              <a:rPr lang="en-US" dirty="0" smtClean="0"/>
              <a:t>recognition (1)</a:t>
            </a:r>
          </a:p>
          <a:p>
            <a:r>
              <a:rPr lang="en-US" dirty="0" smtClean="0"/>
              <a:t>Open vs. Closed Dictionary</a:t>
            </a:r>
          </a:p>
          <a:p>
            <a:r>
              <a:rPr lang="en-US" dirty="0" smtClean="0"/>
              <a:t>Holistic vs. Analytic Approach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8003"/>
            <a:ext cx="2941768" cy="1501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3" y="4009584"/>
            <a:ext cx="2941768" cy="16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Classification 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166"/>
            <a:ext cx="10515600" cy="41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stroke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Normalization</a:t>
                </a:r>
              </a:p>
              <a:p>
                <a:pPr lvl="1"/>
                <a:r>
                  <a:rPr lang="en-US" dirty="0"/>
                  <a:t>Uniform size bound box surrounding the pattern.</a:t>
                </a:r>
              </a:p>
              <a:p>
                <a:pPr lvl="1"/>
                <a:r>
                  <a:rPr lang="en-US" dirty="0"/>
                  <a:t>Translating the sequence so that the sequence’s center of gravity is located in the origin point.</a:t>
                </a:r>
              </a:p>
              <a:p>
                <a:r>
                  <a:rPr lang="en-US" dirty="0"/>
                  <a:t>Noise elimination using the Douglas-</a:t>
                </a:r>
                <a:r>
                  <a:rPr lang="en-US" dirty="0" err="1"/>
                  <a:t>Peucker</a:t>
                </a:r>
                <a:r>
                  <a:rPr lang="en-US" dirty="0"/>
                  <a:t> algorithm.</a:t>
                </a:r>
              </a:p>
              <a:p>
                <a:pPr lvl="1"/>
                <a:r>
                  <a:rPr lang="en-US" b="0" dirty="0" smtClean="0"/>
                  <a:t>Tolerance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Douglas-Peucker_animat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17342" y="4488873"/>
            <a:ext cx="5736458" cy="18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Re-sampling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are the quadratic </a:t>
                </a:r>
                <a:r>
                  <a:rPr lang="en-US" dirty="0"/>
                  <a:t>piecewise interpolations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respectively.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arc-length of the pattern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resampling parameter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76" y="3538985"/>
            <a:ext cx="2504905" cy="26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979</Words>
  <Application>Microsoft Office PowerPoint</Application>
  <PresentationFormat>Widescreen</PresentationFormat>
  <Paragraphs>184</Paragraphs>
  <Slides>24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Real-time Segmentation and Recognition of On-line Handwritten Arabic Script</vt:lpstr>
      <vt:lpstr>Why</vt:lpstr>
      <vt:lpstr>Agenda</vt:lpstr>
      <vt:lpstr>The Arabic Language - Facts</vt:lpstr>
      <vt:lpstr>Characteristics of the Arabic Language</vt:lpstr>
      <vt:lpstr>Introduction to the field</vt:lpstr>
      <vt:lpstr>Letters Classification flow</vt:lpstr>
      <vt:lpstr>Preprocessing</vt:lpstr>
      <vt:lpstr>Preprocessing (2)</vt:lpstr>
      <vt:lpstr>Preprocessing</vt:lpstr>
      <vt:lpstr>Feature Extraction</vt:lpstr>
      <vt:lpstr>The shape context</vt:lpstr>
      <vt:lpstr>Similarity measure</vt:lpstr>
      <vt:lpstr>Earth movers distance</vt:lpstr>
      <vt:lpstr>Fast EMD Approximation using wavelets</vt:lpstr>
      <vt:lpstr>Dimensionality Reduction</vt:lpstr>
      <vt:lpstr>Dimensionality Reduction (2)</vt:lpstr>
      <vt:lpstr>Metric Indexing</vt:lpstr>
      <vt:lpstr>Candidates Rescoring</vt:lpstr>
      <vt:lpstr>Results</vt:lpstr>
      <vt:lpstr>PowerPoint Presentation</vt:lpstr>
      <vt:lpstr>Main Contributions</vt:lpstr>
      <vt:lpstr>Publications</vt:lpstr>
      <vt:lpstr>Future Work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Segmentation and Recognition of On-line Handwritten Arabic Script</dc:title>
  <dc:creator>Kour, George</dc:creator>
  <cp:lastModifiedBy>Kour, George</cp:lastModifiedBy>
  <cp:revision>52</cp:revision>
  <dcterms:created xsi:type="dcterms:W3CDTF">2014-10-05T16:38:06Z</dcterms:created>
  <dcterms:modified xsi:type="dcterms:W3CDTF">2014-10-16T14:16:51Z</dcterms:modified>
</cp:coreProperties>
</file>