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8" r:id="rId13"/>
    <p:sldId id="267" r:id="rId14"/>
    <p:sldId id="258" r:id="rId15"/>
    <p:sldId id="260" r:id="rId16"/>
    <p:sldId id="263" r:id="rId17"/>
    <p:sldId id="262" r:id="rId18"/>
    <p:sldId id="261" r:id="rId19"/>
    <p:sldId id="275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88" autoAdjust="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0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0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61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8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7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849D-FC76-4A94-A18B-DD56B5248FC8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0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In Time Arabic </a:t>
            </a:r>
            <a:r>
              <a:rPr lang="en-US" smtClean="0"/>
              <a:t>Handwriting Recognition/Segmentation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George Kour</a:t>
            </a:r>
          </a:p>
          <a:p>
            <a:r>
              <a:rPr lang="en-US" dirty="0" smtClean="0"/>
              <a:t>Supervised by Dr. Raid </a:t>
            </a:r>
            <a:r>
              <a:rPr lang="en-US" dirty="0" err="1" smtClean="0"/>
              <a:t>Saabne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69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38200" y="16764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Linear kernel: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667000" y="3276600"/>
          <a:ext cx="40052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765080" imgH="482400" progId="Equation.DSMT4">
                  <p:embed/>
                </p:oleObj>
              </mc:Choice>
              <mc:Fallback>
                <p:oleObj name="Equation" r:id="rId3" imgW="1765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40052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429000" y="1600200"/>
          <a:ext cx="2333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3336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3886200" y="2286000"/>
          <a:ext cx="3168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1396800" imgH="253800" progId="Equation.DSMT4">
                  <p:embed/>
                </p:oleObj>
              </mc:Choice>
              <mc:Fallback>
                <p:oleObj name="Equation" r:id="rId7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31686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590800" y="4681538"/>
          <a:ext cx="4149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9" imgW="1828800" imgH="253800" progId="Equation.DSMT4">
                  <p:embed/>
                </p:oleObj>
              </mc:Choice>
              <mc:Fallback>
                <p:oleObj name="Equation" r:id="rId9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81538"/>
                        <a:ext cx="4149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5334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Examples of commonly-used kernel functions: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838200" y="2362200"/>
            <a:ext cx="312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Polynomial kernel: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838200" y="2971800"/>
            <a:ext cx="640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Gaussian (Radial-Basis Function (RBF) ) kernel: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838200" y="43434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Sigmoid: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5334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In general, functions that satisfy </a:t>
            </a:r>
            <a:r>
              <a:rPr lang="en-US" altLang="zh-CN" sz="2200" i="1"/>
              <a:t>Mercer</a:t>
            </a:r>
            <a:r>
              <a:rPr lang="en-US" altLang="zh-CN" sz="2200" i="1">
                <a:latin typeface="Times New Roman"/>
              </a:rPr>
              <a:t>’</a:t>
            </a:r>
            <a:r>
              <a:rPr lang="en-US" altLang="zh-CN" sz="2200" i="1"/>
              <a:t>s condition</a:t>
            </a:r>
            <a:r>
              <a:rPr lang="en-US" altLang="zh-CN" sz="2200"/>
              <a:t> can be kernel functions.</a:t>
            </a:r>
          </a:p>
        </p:txBody>
      </p:sp>
    </p:spTree>
    <p:extLst>
      <p:ext uri="{BB962C8B-B14F-4D97-AF65-F5344CB8AC3E}">
        <p14:creationId xmlns:p14="http://schemas.microsoft.com/office/powerpoint/2010/main" val="8061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9" grpId="0"/>
      <p:bldP spid="99340" grpId="0"/>
      <p:bldP spid="99341" grpId="0"/>
      <p:bldP spid="99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Metric - DTW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</a:t>
            </a:r>
            <a:r>
              <a:rPr lang="en-US" smtClean="0"/>
              <a:t>sequences differences</a:t>
            </a:r>
          </a:p>
          <a:p>
            <a:r>
              <a:rPr lang="en-US" dirty="0" smtClean="0"/>
              <a:t>The Idea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Fast and restricted DTW</a:t>
            </a:r>
          </a:p>
          <a:p>
            <a:r>
              <a:rPr lang="en-US" dirty="0" smtClean="0"/>
              <a:t>Does not comply to the triangle inequality.</a:t>
            </a:r>
          </a:p>
          <a:p>
            <a:r>
              <a:rPr lang="en-US" dirty="0" smtClean="0"/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8204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Metric - EMD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analysis as DTW</a:t>
            </a:r>
          </a:p>
          <a:p>
            <a:r>
              <a:rPr lang="en-US" dirty="0" smtClean="0"/>
              <a:t>The embedding.</a:t>
            </a:r>
          </a:p>
        </p:txBody>
      </p:sp>
    </p:spTree>
    <p:extLst>
      <p:ext uri="{BB962C8B-B14F-4D97-AF65-F5344CB8AC3E}">
        <p14:creationId xmlns:p14="http://schemas.microsoft.com/office/powerpoint/2010/main" val="212585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Shape Context</a:t>
            </a:r>
          </a:p>
          <a:p>
            <a:r>
              <a:rPr lang="en-US" smtClean="0"/>
              <a:t>MAD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51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Arabic WP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Letter Sample Collection and Storing </a:t>
            </a:r>
          </a:p>
          <a:p>
            <a:r>
              <a:rPr lang="en-US" dirty="0" smtClean="0"/>
              <a:t>Word Part Generation</a:t>
            </a:r>
          </a:p>
          <a:p>
            <a:r>
              <a:rPr lang="en-US" dirty="0" smtClean="0"/>
              <a:t>Letter Sample Processing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Resampling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Fast Retrieval – </a:t>
            </a:r>
            <a:r>
              <a:rPr lang="en-US" dirty="0" err="1" smtClean="0"/>
              <a:t>KdTree</a:t>
            </a:r>
            <a:r>
              <a:rPr lang="en-US" dirty="0" smtClean="0"/>
              <a:t> and LSH</a:t>
            </a:r>
          </a:p>
          <a:p>
            <a:r>
              <a:rPr lang="en-US" dirty="0" smtClean="0"/>
              <a:t>Recognition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Collection and Storing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1411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nline User Input system</a:t>
            </a:r>
          </a:p>
          <a:p>
            <a:r>
              <a:rPr lang="en-US" dirty="0" smtClean="0"/>
              <a:t>Each User draws all the letters in all possible position (</a:t>
            </a:r>
            <a:r>
              <a:rPr lang="en-US" dirty="0" err="1" smtClean="0"/>
              <a:t>Ini</a:t>
            </a:r>
            <a:r>
              <a:rPr lang="en-US" dirty="0" smtClean="0"/>
              <a:t>, Mid, Fin, </a:t>
            </a:r>
            <a:r>
              <a:rPr lang="en-US" dirty="0" err="1" smtClean="0"/>
              <a:t>Iso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Letter Sequences are saved as .m files in the File Syste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dirty="0" smtClean="0"/>
              <a:t>File System Structure</a:t>
            </a:r>
          </a:p>
          <a:p>
            <a:pPr lvl="1"/>
            <a:r>
              <a:rPr lang="en-US" dirty="0" smtClean="0"/>
              <a:t>Letters Samples</a:t>
            </a:r>
          </a:p>
          <a:p>
            <a:pPr lvl="2"/>
            <a:r>
              <a:rPr lang="en-US" dirty="0" smtClean="0"/>
              <a:t>A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4"/>
            <a:r>
              <a:rPr lang="en-US" dirty="0" smtClean="0"/>
              <a:t>Sample1 (.m file)</a:t>
            </a:r>
          </a:p>
          <a:p>
            <a:pPr lvl="4"/>
            <a:r>
              <a:rPr lang="en-US" dirty="0" smtClean="0"/>
              <a:t>Sample2</a:t>
            </a:r>
            <a:r>
              <a:rPr lang="en-US" dirty="0"/>
              <a:t> (.m file)</a:t>
            </a:r>
          </a:p>
          <a:p>
            <a:pPr marL="1828800" lvl="4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Fin</a:t>
            </a:r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err="1" smtClean="0"/>
              <a:t>Ini</a:t>
            </a:r>
            <a:endParaRPr lang="en-US" dirty="0" smtClean="0"/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file)</a:t>
            </a:r>
          </a:p>
          <a:p>
            <a:pPr lvl="3"/>
            <a:r>
              <a:rPr lang="en-US" dirty="0" smtClean="0"/>
              <a:t>Mid</a:t>
            </a:r>
          </a:p>
          <a:p>
            <a:pPr lvl="3"/>
            <a:r>
              <a:rPr lang="en-US" dirty="0" smtClean="0"/>
              <a:t>Fin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Samples Collection and </a:t>
            </a:r>
            <a:r>
              <a:rPr lang="en-US" dirty="0" smtClean="0"/>
              <a:t>Storing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ADAB Database.</a:t>
            </a:r>
          </a:p>
          <a:p>
            <a:r>
              <a:rPr lang="en-US" dirty="0" smtClean="0"/>
              <a:t>ADAB contains sequences of online data of Tunisian cities. </a:t>
            </a:r>
          </a:p>
          <a:p>
            <a:r>
              <a:rPr lang="en-US" dirty="0" smtClean="0"/>
              <a:t>We build a system that segments the words in ADAB to output letters samples.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2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</a:t>
            </a:r>
            <a:r>
              <a:rPr lang="en-US" dirty="0" smtClean="0"/>
              <a:t>Parts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Part is Arabic Sub word that are written in a single stroke</a:t>
            </a:r>
          </a:p>
          <a:p>
            <a:r>
              <a:rPr lang="en-GB" dirty="0" smtClean="0"/>
              <a:t>We built a system that generates sequences of  all possible Arabic Word Parts.</a:t>
            </a:r>
          </a:p>
          <a:p>
            <a:r>
              <a:rPr lang="en-US" dirty="0" smtClean="0"/>
              <a:t>The Word parts are generated using </a:t>
            </a:r>
          </a:p>
        </p:txBody>
      </p:sp>
    </p:spTree>
    <p:extLst>
      <p:ext uri="{BB962C8B-B14F-4D97-AF65-F5344CB8AC3E}">
        <p14:creationId xmlns:p14="http://schemas.microsoft.com/office/powerpoint/2010/main" val="15278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Sample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Line Simplification 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Recursive </a:t>
            </a:r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</a:t>
            </a:r>
            <a:r>
              <a:rPr lang="en-US" dirty="0"/>
              <a:t>Polyline </a:t>
            </a:r>
            <a:r>
              <a:rPr lang="en-US" dirty="0" smtClean="0"/>
              <a:t>Simplification</a:t>
            </a:r>
            <a:endParaRPr lang="en-US" dirty="0"/>
          </a:p>
          <a:p>
            <a:r>
              <a:rPr lang="en-US" dirty="0" smtClean="0"/>
              <a:t>Resampling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Extraction 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Shape Context</a:t>
            </a:r>
          </a:p>
          <a:p>
            <a:pPr lvl="1"/>
            <a:r>
              <a:rPr lang="en-US" dirty="0" smtClean="0"/>
              <a:t>MAD</a:t>
            </a:r>
            <a:endParaRPr lang="en-US" dirty="0"/>
          </a:p>
          <a:p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lvl="1"/>
            <a:r>
              <a:rPr lang="en-US" dirty="0" smtClean="0"/>
              <a:t>Principle Component Analysis </a:t>
            </a:r>
          </a:p>
          <a:p>
            <a:pPr lvl="1"/>
            <a:r>
              <a:rPr lang="en-US" dirty="0" smtClean="0"/>
              <a:t>Linear Discrimination Analysis </a:t>
            </a:r>
            <a:endParaRPr lang="en-US" dirty="0"/>
          </a:p>
          <a:p>
            <a:r>
              <a:rPr lang="en-US" dirty="0" smtClean="0"/>
              <a:t>Clustering Algorithm</a:t>
            </a:r>
          </a:p>
          <a:p>
            <a:pPr lvl="1"/>
            <a:r>
              <a:rPr lang="en-US" dirty="0" smtClean="0"/>
              <a:t>DTW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 Overview</a:t>
            </a:r>
            <a:endParaRPr lang="en-GB" dirty="0"/>
          </a:p>
        </p:txBody>
      </p:sp>
      <p:sp>
        <p:nvSpPr>
          <p:cNvPr id="4" name="Flowchart: Process 3"/>
          <p:cNvSpPr/>
          <p:nvPr/>
        </p:nvSpPr>
        <p:spPr>
          <a:xfrm>
            <a:off x="3131840" y="1628800"/>
            <a:ext cx="1944216" cy="1152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 </a:t>
            </a:r>
            <a:r>
              <a:rPr lang="en-US" dirty="0" err="1" smtClean="0"/>
              <a:t>Colle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3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Arabic Letters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is the Mother tongue of more than 350 Million people.</a:t>
            </a:r>
          </a:p>
          <a:p>
            <a:r>
              <a:rPr lang="en-US" dirty="0" smtClean="0"/>
              <a:t>Other languages that use the </a:t>
            </a:r>
            <a:r>
              <a:rPr lang="en-US" dirty="0"/>
              <a:t>A</a:t>
            </a:r>
            <a:r>
              <a:rPr lang="en-US" dirty="0" smtClean="0"/>
              <a:t>rabic letters is </a:t>
            </a:r>
            <a:r>
              <a:rPr lang="en-US" dirty="0" err="1" smtClean="0"/>
              <a:t>parsian</a:t>
            </a:r>
            <a:r>
              <a:rPr lang="en-US" dirty="0" smtClean="0"/>
              <a:t> ...</a:t>
            </a:r>
          </a:p>
          <a:p>
            <a:r>
              <a:rPr lang="en-US" dirty="0" smtClean="0"/>
              <a:t>How many manuscripts arte written in Arabic</a:t>
            </a:r>
          </a:p>
          <a:p>
            <a:r>
              <a:rPr lang="en-US" dirty="0" smtClean="0"/>
              <a:t>Arabic is a cursive language</a:t>
            </a:r>
          </a:p>
          <a:p>
            <a:r>
              <a:rPr lang="en-US" dirty="0" smtClean="0"/>
              <a:t>It is composed by word parts.</a:t>
            </a:r>
          </a:p>
          <a:p>
            <a:r>
              <a:rPr lang="en-US" dirty="0" smtClean="0"/>
              <a:t>Show samples of </a:t>
            </a:r>
            <a:r>
              <a:rPr lang="en-US" dirty="0"/>
              <a:t>A</a:t>
            </a:r>
            <a:r>
              <a:rPr lang="en-US" dirty="0" smtClean="0"/>
              <a:t>rabic script.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23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Progressive Letters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Segmentation algorithm</a:t>
            </a:r>
          </a:p>
          <a:p>
            <a:pPr lvl="2"/>
            <a:r>
              <a:rPr lang="en-US" dirty="0" smtClean="0"/>
              <a:t>Candidate Point</a:t>
            </a:r>
          </a:p>
          <a:p>
            <a:pPr lvl="2"/>
            <a:r>
              <a:rPr lang="en-US" dirty="0" smtClean="0"/>
              <a:t>Better Point </a:t>
            </a:r>
            <a:r>
              <a:rPr lang="en-US" smtClean="0"/>
              <a:t>Segmentation Selection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6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model (PAC)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vs. unsupervised learning</a:t>
            </a:r>
          </a:p>
          <a:p>
            <a:r>
              <a:rPr lang="en-US" dirty="0" smtClean="0"/>
              <a:t>Classification techniques</a:t>
            </a:r>
          </a:p>
          <a:p>
            <a:r>
              <a:rPr lang="en-US" dirty="0" smtClean="0"/>
              <a:t>Binary classification vs. multiclass classification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smtClean="0"/>
              <a:t>Neural Network</a:t>
            </a:r>
            <a:endParaRPr lang="en-US" dirty="0" smtClean="0"/>
          </a:p>
          <a:p>
            <a:r>
              <a:rPr lang="en-US" dirty="0" smtClean="0"/>
              <a:t>Tree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Supervised techniques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K- means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5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GB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>
          <a:xfrm>
            <a:off x="457200" y="1443038"/>
            <a:ext cx="4132263" cy="47767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Given Training sample data of the form: 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 smtClean="0"/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Find the maximum margin </a:t>
            </a:r>
            <a:r>
              <a:rPr lang="en-US" altLang="zh-CN" sz="2200" dirty="0" err="1" smtClean="0"/>
              <a:t>hyperplabe</a:t>
            </a:r>
            <a:r>
              <a:rPr lang="en-US" altLang="zh-CN" sz="2200" dirty="0" smtClean="0"/>
              <a:t> that divides samples of the two classes.</a:t>
            </a:r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The </a:t>
            </a:r>
            <a:r>
              <a:rPr lang="en-US" altLang="zh-CN" sz="2200" dirty="0" err="1" smtClean="0"/>
              <a:t>hyperplane</a:t>
            </a:r>
            <a:r>
              <a:rPr lang="en-US" altLang="zh-CN" sz="2200" dirty="0" smtClean="0"/>
              <a:t> formula: 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If the samples  are linearly separable, there may be infinite </a:t>
            </a:r>
            <a:r>
              <a:rPr lang="en-US" altLang="zh-CN" sz="2200" dirty="0" err="1" smtClean="0"/>
              <a:t>hyperplanes</a:t>
            </a:r>
            <a:r>
              <a:rPr lang="en-US" altLang="zh-CN" sz="2200" dirty="0" smtClean="0"/>
              <a:t> separating the samples of the two classes. Which is the best?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050100" y="5791200"/>
            <a:ext cx="1931987" cy="871537"/>
            <a:chOff x="4445" y="467"/>
            <a:chExt cx="1217" cy="549"/>
          </a:xfrm>
        </p:grpSpPr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Oval 44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" name="Line 24"/>
          <p:cNvSpPr>
            <a:spLocks noChangeShapeType="1"/>
          </p:cNvSpPr>
          <p:nvPr/>
        </p:nvSpPr>
        <p:spPr bwMode="auto">
          <a:xfrm flipV="1">
            <a:off x="4343400" y="3733800"/>
            <a:ext cx="388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39" name="Group 51"/>
          <p:cNvGrpSpPr>
            <a:grpSpLocks/>
          </p:cNvGrpSpPr>
          <p:nvPr/>
        </p:nvGrpSpPr>
        <p:grpSpPr bwMode="auto">
          <a:xfrm>
            <a:off x="4267200" y="1905000"/>
            <a:ext cx="4267200" cy="3657600"/>
            <a:chOff x="2688" y="1200"/>
            <a:chExt cx="2688" cy="2304"/>
          </a:xfrm>
        </p:grpSpPr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V="1">
              <a:off x="2736" y="1920"/>
              <a:ext cx="240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V="1">
              <a:off x="2880" y="1200"/>
              <a:ext cx="2256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V="1">
              <a:off x="2688" y="1440"/>
              <a:ext cx="2688" cy="1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83557"/>
              </p:ext>
            </p:extLst>
          </p:nvPr>
        </p:nvGraphicFramePr>
        <p:xfrm>
          <a:off x="467544" y="2276872"/>
          <a:ext cx="404266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197080" imgH="317160" progId="Equation.DSMT4">
                  <p:embed/>
                </p:oleObj>
              </mc:Choice>
              <mc:Fallback>
                <p:oleObj name="Equation" r:id="rId3" imgW="2197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404266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07426"/>
              </p:ext>
            </p:extLst>
          </p:nvPr>
        </p:nvGraphicFramePr>
        <p:xfrm>
          <a:off x="1277632" y="4221088"/>
          <a:ext cx="243027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736560" imgH="177480" progId="Equation.DSMT4">
                  <p:embed/>
                </p:oleObj>
              </mc:Choice>
              <mc:Fallback>
                <p:oleObj name="Equation" r:id="rId5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7632" y="4221088"/>
                        <a:ext cx="243027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6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GB">
                            <a:latin typeface="Cambria Math"/>
                          </a:rPr>
                          <m:t>‖</m:t>
                        </m:r>
                        <m:r>
                          <a:rPr lang="en-GB" i="1">
                            <a:latin typeface="Cambria Math"/>
                          </a:rPr>
                          <m:t>𝑤</m:t>
                        </m:r>
                        <m:r>
                          <a:rPr lang="en-GB">
                            <a:latin typeface="Cambria Math"/>
                          </a:rPr>
                          <m:t>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dirty="0" smtClean="0"/>
                  <a:t>We want to prevent data points falling into the margin, we add the following constraint: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</a:pPr>
                <a:r>
                  <a:rPr lang="en-US" altLang="zh-CN" dirty="0" smtClean="0"/>
                  <a:t>Using the </a:t>
                </a:r>
                <a:r>
                  <a:rPr lang="en-US" altLang="zh-CN" dirty="0" err="1"/>
                  <a:t>L</a:t>
                </a:r>
                <a:r>
                  <a:rPr lang="en-US" altLang="zh-CN" dirty="0" err="1" smtClean="0"/>
                  <a:t>angrange</a:t>
                </a:r>
                <a:r>
                  <a:rPr lang="en-US" altLang="zh-CN" dirty="0" smtClean="0"/>
                  <a:t> multipliers we </a:t>
                </a:r>
                <a:r>
                  <a:rPr lang="en-US" altLang="zh-CN" dirty="0" err="1" smtClean="0"/>
                  <a:t>obatin</a:t>
                </a:r>
                <a:r>
                  <a:rPr lang="en-US" altLang="zh-CN" dirty="0" smtClean="0"/>
                  <a:t> the </a:t>
                </a:r>
                <a:r>
                  <a:rPr lang="en-US" altLang="zh-CN" dirty="0" err="1" smtClean="0"/>
                  <a:t>quaqdratic</a:t>
                </a:r>
                <a:r>
                  <a:rPr lang="en-US" altLang="zh-CN" dirty="0" smtClean="0"/>
                  <a:t> optimization problem:</a:t>
                </a:r>
              </a:p>
              <a:p>
                <a:pPr>
                  <a:buClr>
                    <a:schemeClr val="accent1"/>
                  </a:buClr>
                  <a:buSzPct val="65000"/>
                </a:pPr>
                <a:endParaRPr lang="en-US" altLang="zh-CN" dirty="0"/>
              </a:p>
              <a:p>
                <a:pPr>
                  <a:buClr>
                    <a:schemeClr val="accent1"/>
                  </a:buClr>
                  <a:buSzPct val="65000"/>
                </a:pP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</a:pPr>
                <a:r>
                  <a:rPr lang="en-US" altLang="zh-CN" dirty="0" smtClean="0"/>
                  <a:t> 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452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>
            <a:spLocks noChangeArrowheads="1"/>
          </p:cNvSpPr>
          <p:nvPr/>
        </p:nvSpPr>
        <p:spPr bwMode="auto">
          <a:xfrm rot="19686167">
            <a:off x="4114800" y="3194050"/>
            <a:ext cx="45720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4267200" y="22860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987595" y="5869831"/>
            <a:ext cx="1931987" cy="871537"/>
            <a:chOff x="4445" y="467"/>
            <a:chExt cx="1217" cy="549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8229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7575550" y="16144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</a:rPr>
              <a:t>Margin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 rot="19545260">
            <a:off x="5943600" y="3200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 err="1"/>
              <a:t>w</a:t>
            </a:r>
            <a:r>
              <a:rPr lang="en-US" altLang="zh-CN" b="1" i="1" baseline="30000" dirty="0" err="1"/>
              <a:t>T</a:t>
            </a:r>
            <a:r>
              <a:rPr lang="en-US" altLang="zh-CN" b="1" i="1" dirty="0"/>
              <a:t> x + b = 0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 rot="19545260">
            <a:off x="6477000" y="32766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= -1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 rot="19545260">
            <a:off x="5257800" y="2667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 err="1"/>
              <a:t>w</a:t>
            </a:r>
            <a:r>
              <a:rPr lang="en-US" altLang="zh-CN" b="1" i="1" baseline="30000" dirty="0" err="1"/>
              <a:t>T</a:t>
            </a:r>
            <a:r>
              <a:rPr lang="en-US" altLang="zh-CN" b="1" i="1" dirty="0"/>
              <a:t> x + b = 1</a:t>
            </a:r>
          </a:p>
        </p:txBody>
      </p:sp>
      <p:grpSp>
        <p:nvGrpSpPr>
          <p:cNvPr id="42" name="Group 53"/>
          <p:cNvGrpSpPr>
            <a:grpSpLocks/>
          </p:cNvGrpSpPr>
          <p:nvPr/>
        </p:nvGrpSpPr>
        <p:grpSpPr bwMode="auto">
          <a:xfrm>
            <a:off x="5410200" y="2147888"/>
            <a:ext cx="2216150" cy="2347912"/>
            <a:chOff x="3408" y="1353"/>
            <a:chExt cx="1396" cy="1479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3648" y="206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4464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3408" y="196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560" y="1353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004" y="260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-</a:t>
              </a:r>
            </a:p>
          </p:txBody>
        </p:sp>
      </p:grpSp>
      <p:sp>
        <p:nvSpPr>
          <p:cNvPr id="49" name="Line 51"/>
          <p:cNvSpPr>
            <a:spLocks noChangeShapeType="1"/>
          </p:cNvSpPr>
          <p:nvPr/>
        </p:nvSpPr>
        <p:spPr bwMode="auto">
          <a:xfrm flipH="1" flipV="1">
            <a:off x="5341938" y="3757613"/>
            <a:ext cx="22860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105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/>
              <a:t>n</a:t>
            </a:r>
          </a:p>
        </p:txBody>
      </p:sp>
      <p:grpSp>
        <p:nvGrpSpPr>
          <p:cNvPr id="51" name="Group 59"/>
          <p:cNvGrpSpPr>
            <a:grpSpLocks/>
          </p:cNvGrpSpPr>
          <p:nvPr/>
        </p:nvGrpSpPr>
        <p:grpSpPr bwMode="auto">
          <a:xfrm>
            <a:off x="5753100" y="2895600"/>
            <a:ext cx="2128838" cy="2770188"/>
            <a:chOff x="3624" y="1824"/>
            <a:chExt cx="1341" cy="1745"/>
          </a:xfrm>
        </p:grpSpPr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3734" y="3338"/>
              <a:ext cx="1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9900"/>
                  </a:solidFill>
                  <a:latin typeface="Comic Sans MS" pitchFamily="66" charset="0"/>
                </a:rPr>
                <a:t>Support Vectors</a:t>
              </a:r>
            </a:p>
          </p:txBody>
        </p:sp>
        <p:grpSp>
          <p:nvGrpSpPr>
            <p:cNvPr id="53" name="Group 58"/>
            <p:cNvGrpSpPr>
              <a:grpSpLocks/>
            </p:cNvGrpSpPr>
            <p:nvPr/>
          </p:nvGrpSpPr>
          <p:grpSpPr bwMode="auto">
            <a:xfrm>
              <a:off x="3624" y="1824"/>
              <a:ext cx="1088" cy="1440"/>
              <a:chOff x="3624" y="1824"/>
              <a:chExt cx="1088" cy="1440"/>
            </a:xfrm>
          </p:grpSpPr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3936" y="2808"/>
                <a:ext cx="1" cy="456"/>
              </a:xfrm>
              <a:custGeom>
                <a:avLst/>
                <a:gdLst>
                  <a:gd name="T0" fmla="*/ 0 w 1"/>
                  <a:gd name="T1" fmla="*/ 456 h 456"/>
                  <a:gd name="T2" fmla="*/ 0 w 1"/>
                  <a:gd name="T3" fmla="*/ 72 h 456"/>
                  <a:gd name="T4" fmla="*/ 0 w 1"/>
                  <a:gd name="T5" fmla="*/ 2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56">
                    <a:moveTo>
                      <a:pt x="0" y="456"/>
                    </a:moveTo>
                    <a:cubicBezTo>
                      <a:pt x="0" y="300"/>
                      <a:pt x="0" y="144"/>
                      <a:pt x="0" y="72"/>
                    </a:cubicBezTo>
                    <a:cubicBezTo>
                      <a:pt x="0" y="0"/>
                      <a:pt x="0" y="12"/>
                      <a:pt x="0" y="24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56"/>
              <p:cNvSpPr>
                <a:spLocks/>
              </p:cNvSpPr>
              <p:nvPr/>
            </p:nvSpPr>
            <p:spPr bwMode="auto">
              <a:xfrm>
                <a:off x="3984" y="1824"/>
                <a:ext cx="728" cy="1440"/>
              </a:xfrm>
              <a:custGeom>
                <a:avLst/>
                <a:gdLst>
                  <a:gd name="T0" fmla="*/ 0 w 728"/>
                  <a:gd name="T1" fmla="*/ 1440 h 1440"/>
                  <a:gd name="T2" fmla="*/ 624 w 728"/>
                  <a:gd name="T3" fmla="*/ 864 h 1440"/>
                  <a:gd name="T4" fmla="*/ 624 w 728"/>
                  <a:gd name="T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8" h="1440">
                    <a:moveTo>
                      <a:pt x="0" y="1440"/>
                    </a:moveTo>
                    <a:cubicBezTo>
                      <a:pt x="260" y="1272"/>
                      <a:pt x="520" y="1104"/>
                      <a:pt x="624" y="864"/>
                    </a:cubicBezTo>
                    <a:cubicBezTo>
                      <a:pt x="728" y="624"/>
                      <a:pt x="676" y="312"/>
                      <a:pt x="624" y="0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57"/>
              <p:cNvSpPr>
                <a:spLocks/>
              </p:cNvSpPr>
              <p:nvPr/>
            </p:nvSpPr>
            <p:spPr bwMode="auto">
              <a:xfrm>
                <a:off x="3624" y="2304"/>
                <a:ext cx="216" cy="960"/>
              </a:xfrm>
              <a:custGeom>
                <a:avLst/>
                <a:gdLst>
                  <a:gd name="T0" fmla="*/ 216 w 216"/>
                  <a:gd name="T1" fmla="*/ 960 h 960"/>
                  <a:gd name="T2" fmla="*/ 24 w 216"/>
                  <a:gd name="T3" fmla="*/ 672 h 960"/>
                  <a:gd name="T4" fmla="*/ 72 w 216"/>
                  <a:gd name="T5" fmla="*/ 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960">
                    <a:moveTo>
                      <a:pt x="216" y="960"/>
                    </a:moveTo>
                    <a:cubicBezTo>
                      <a:pt x="132" y="896"/>
                      <a:pt x="48" y="832"/>
                      <a:pt x="24" y="672"/>
                    </a:cubicBezTo>
                    <a:cubicBezTo>
                      <a:pt x="0" y="512"/>
                      <a:pt x="36" y="256"/>
                      <a:pt x="72" y="0"/>
                    </a:cubicBezTo>
                  </a:path>
                </a:pathLst>
              </a:custGeom>
              <a:noFill/>
              <a:ln w="254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07253"/>
              </p:ext>
            </p:extLst>
          </p:nvPr>
        </p:nvGraphicFramePr>
        <p:xfrm>
          <a:off x="8573769" y="1920776"/>
          <a:ext cx="432048" cy="57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266400" imgH="444240" progId="Equation.DSMT4">
                  <p:embed/>
                </p:oleObj>
              </mc:Choice>
              <mc:Fallback>
                <p:oleObj name="Equation" r:id="rId4" imgW="266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3769" y="1920776"/>
                        <a:ext cx="432048" cy="578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16038"/>
              </p:ext>
            </p:extLst>
          </p:nvPr>
        </p:nvGraphicFramePr>
        <p:xfrm>
          <a:off x="899592" y="3276600"/>
          <a:ext cx="3019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1574640" imgH="253800" progId="Equation.DSMT4">
                  <p:embed/>
                </p:oleObj>
              </mc:Choice>
              <mc:Fallback>
                <p:oleObj name="Equation" r:id="rId6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3276600"/>
                        <a:ext cx="30194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SVM</a:t>
            </a:r>
            <a:endParaRPr lang="en-GB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484784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Datasets that are linearly separable with noise work out great:</a:t>
            </a: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362200" y="2137247"/>
            <a:ext cx="4324350" cy="642937"/>
            <a:chOff x="1056" y="1284"/>
            <a:chExt cx="2724" cy="405"/>
          </a:xfrm>
        </p:grpSpPr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25" name="Group 62"/>
          <p:cNvGrpSpPr>
            <a:grpSpLocks/>
          </p:cNvGrpSpPr>
          <p:nvPr/>
        </p:nvGrpSpPr>
        <p:grpSpPr bwMode="auto">
          <a:xfrm>
            <a:off x="2362200" y="4775672"/>
            <a:ext cx="4352925" cy="1952625"/>
            <a:chOff x="1488" y="2745"/>
            <a:chExt cx="2742" cy="123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568" y="3744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3936" y="370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1488" y="2745"/>
              <a:ext cx="2742" cy="1151"/>
              <a:chOff x="1122" y="2874"/>
              <a:chExt cx="2742" cy="1151"/>
            </a:xfrm>
          </p:grpSpPr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122" y="390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AutoShape 40"/>
              <p:cNvSpPr>
                <a:spLocks noChangeArrowheads="1"/>
              </p:cNvSpPr>
              <p:nvPr/>
            </p:nvSpPr>
            <p:spPr bwMode="auto">
              <a:xfrm>
                <a:off x="1437" y="32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2262" y="386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AutoShape 42"/>
              <p:cNvSpPr>
                <a:spLocks noChangeArrowheads="1"/>
              </p:cNvSpPr>
              <p:nvPr/>
            </p:nvSpPr>
            <p:spPr bwMode="auto">
              <a:xfrm>
                <a:off x="1641" y="35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AutoShape 43"/>
              <p:cNvSpPr>
                <a:spLocks noChangeArrowheads="1"/>
              </p:cNvSpPr>
              <p:nvPr/>
            </p:nvSpPr>
            <p:spPr bwMode="auto">
              <a:xfrm>
                <a:off x="1929" y="375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AutoShape 44"/>
              <p:cNvSpPr>
                <a:spLocks noChangeArrowheads="1"/>
              </p:cNvSpPr>
              <p:nvPr/>
            </p:nvSpPr>
            <p:spPr bwMode="auto">
              <a:xfrm>
                <a:off x="2073" y="381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AutoShape 45"/>
              <p:cNvSpPr>
                <a:spLocks noChangeArrowheads="1"/>
              </p:cNvSpPr>
              <p:nvPr/>
            </p:nvSpPr>
            <p:spPr bwMode="auto">
              <a:xfrm>
                <a:off x="2601" y="376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AutoShape 46"/>
              <p:cNvSpPr>
                <a:spLocks noChangeArrowheads="1"/>
              </p:cNvSpPr>
              <p:nvPr/>
            </p:nvSpPr>
            <p:spPr bwMode="auto">
              <a:xfrm>
                <a:off x="2745" y="364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AutoShape 47"/>
              <p:cNvSpPr>
                <a:spLocks noChangeArrowheads="1"/>
              </p:cNvSpPr>
              <p:nvPr/>
            </p:nvSpPr>
            <p:spPr bwMode="auto">
              <a:xfrm>
                <a:off x="2481" y="380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AutoShape 48"/>
              <p:cNvSpPr>
                <a:spLocks noChangeArrowheads="1"/>
              </p:cNvSpPr>
              <p:nvPr/>
            </p:nvSpPr>
            <p:spPr bwMode="auto">
              <a:xfrm>
                <a:off x="2985" y="344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AutoShape 49"/>
              <p:cNvSpPr>
                <a:spLocks noChangeArrowheads="1"/>
              </p:cNvSpPr>
              <p:nvPr/>
            </p:nvSpPr>
            <p:spPr bwMode="auto">
              <a:xfrm>
                <a:off x="3165" y="325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AutoShape 50"/>
              <p:cNvSpPr>
                <a:spLocks noChangeArrowheads="1"/>
              </p:cNvSpPr>
              <p:nvPr/>
            </p:nvSpPr>
            <p:spPr bwMode="auto">
              <a:xfrm>
                <a:off x="3429" y="292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51"/>
              <p:cNvSpPr>
                <a:spLocks noChangeShapeType="1"/>
              </p:cNvSpPr>
              <p:nvPr/>
            </p:nvSpPr>
            <p:spPr bwMode="auto">
              <a:xfrm flipV="1">
                <a:off x="2262" y="2988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Text Box 52"/>
              <p:cNvSpPr txBox="1">
                <a:spLocks noChangeArrowheads="1"/>
              </p:cNvSpPr>
              <p:nvPr/>
            </p:nvSpPr>
            <p:spPr bwMode="auto">
              <a:xfrm>
                <a:off x="2262" y="287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</a:rPr>
                  <a:t>x</a:t>
                </a:r>
                <a:r>
                  <a:rPr lang="en-US" altLang="zh-CN" i="1" baseline="3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 flipV="1">
                <a:off x="1860" y="3180"/>
                <a:ext cx="2004" cy="81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 flipV="1">
                <a:off x="1857" y="3132"/>
                <a:ext cx="1962" cy="809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 flipV="1">
                <a:off x="1929" y="3240"/>
                <a:ext cx="1926" cy="785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2945" y="3403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Oval 57"/>
              <p:cNvSpPr>
                <a:spLocks noChangeArrowheads="1"/>
              </p:cNvSpPr>
              <p:nvPr/>
            </p:nvSpPr>
            <p:spPr bwMode="auto">
              <a:xfrm>
                <a:off x="2699" y="3601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2027" y="3775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9" name="Group 61"/>
          <p:cNvGrpSpPr>
            <a:grpSpLocks/>
          </p:cNvGrpSpPr>
          <p:nvPr/>
        </p:nvGrpSpPr>
        <p:grpSpPr bwMode="auto">
          <a:xfrm>
            <a:off x="381000" y="3008784"/>
            <a:ext cx="8229600" cy="1295400"/>
            <a:chOff x="240" y="1632"/>
            <a:chExt cx="5184" cy="816"/>
          </a:xfrm>
        </p:grpSpPr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1488" y="2181"/>
              <a:ext cx="2700" cy="267"/>
              <a:chOff x="1056" y="2322"/>
              <a:chExt cx="2700" cy="267"/>
            </a:xfrm>
          </p:grpSpPr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1056" y="2358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13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>
                <a:off x="2196" y="2322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2106" y="2358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6" name="AutoShape 11"/>
              <p:cNvSpPr>
                <a:spLocks noChangeArrowheads="1"/>
              </p:cNvSpPr>
              <p:nvPr/>
            </p:nvSpPr>
            <p:spPr bwMode="auto">
              <a:xfrm>
                <a:off x="1563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AutoShape 12"/>
              <p:cNvSpPr>
                <a:spLocks noChangeArrowheads="1"/>
              </p:cNvSpPr>
              <p:nvPr/>
            </p:nvSpPr>
            <p:spPr bwMode="auto">
              <a:xfrm>
                <a:off x="18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AutoShape 13"/>
              <p:cNvSpPr>
                <a:spLocks noChangeArrowheads="1"/>
              </p:cNvSpPr>
              <p:nvPr/>
            </p:nvSpPr>
            <p:spPr bwMode="auto">
              <a:xfrm>
                <a:off x="199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AutoShape 14"/>
              <p:cNvSpPr>
                <a:spLocks noChangeArrowheads="1"/>
              </p:cNvSpPr>
              <p:nvPr/>
            </p:nvSpPr>
            <p:spPr bwMode="auto">
              <a:xfrm>
                <a:off x="25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AutoShape 15"/>
              <p:cNvSpPr>
                <a:spLocks noChangeArrowheads="1"/>
              </p:cNvSpPr>
              <p:nvPr/>
            </p:nvSpPr>
            <p:spPr bwMode="auto">
              <a:xfrm>
                <a:off x="267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AutoShape 16"/>
              <p:cNvSpPr>
                <a:spLocks noChangeArrowheads="1"/>
              </p:cNvSpPr>
              <p:nvPr/>
            </p:nvSpPr>
            <p:spPr bwMode="auto">
              <a:xfrm>
                <a:off x="2451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AutoShape 17"/>
              <p:cNvSpPr>
                <a:spLocks noChangeArrowheads="1"/>
              </p:cNvSpPr>
              <p:nvPr/>
            </p:nvSpPr>
            <p:spPr bwMode="auto">
              <a:xfrm>
                <a:off x="291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AutoShape 18"/>
              <p:cNvSpPr>
                <a:spLocks noChangeArrowheads="1"/>
              </p:cNvSpPr>
              <p:nvPr/>
            </p:nvSpPr>
            <p:spPr bwMode="auto">
              <a:xfrm>
                <a:off x="30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AutoShape 19"/>
              <p:cNvSpPr>
                <a:spLocks noChangeArrowheads="1"/>
              </p:cNvSpPr>
              <p:nvPr/>
            </p:nvSpPr>
            <p:spPr bwMode="auto">
              <a:xfrm>
                <a:off x="3375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3468" y="232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</a:rPr>
                  <a:t>x</a:t>
                </a:r>
                <a:endParaRPr lang="en-US" altLang="zh-CN" i="1" baseline="30000">
                  <a:latin typeface="Times New Roman" pitchFamily="18" charset="0"/>
                </a:endParaRPr>
              </a:p>
            </p:txBody>
          </p:sp>
        </p:grp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240" y="1632"/>
              <a:ext cx="51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</a:pPr>
              <a:r>
                <a:rPr lang="en-US" altLang="zh-CN" sz="2200"/>
                <a:t>But what are we going to do if the dataset is just too hard? </a:t>
              </a:r>
            </a:p>
          </p:txBody>
        </p:sp>
      </p:grp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381000" y="4380384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How about</a:t>
            </a:r>
            <a:r>
              <a:rPr lang="en-US" altLang="zh-CN" sz="2200">
                <a:latin typeface="Times New Roman"/>
              </a:rPr>
              <a:t>…</a:t>
            </a:r>
            <a:r>
              <a:rPr lang="en-US" altLang="zh-CN" sz="2200"/>
              <a:t> mapping data to a higher-dimensional space:</a:t>
            </a:r>
          </a:p>
        </p:txBody>
      </p:sp>
    </p:spTree>
    <p:extLst>
      <p:ext uri="{BB962C8B-B14F-4D97-AF65-F5344CB8AC3E}">
        <p14:creationId xmlns:p14="http://schemas.microsoft.com/office/powerpoint/2010/main" val="7811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With this mapping, our discriminant function is now: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057400" y="1752600"/>
          <a:ext cx="52705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501640" imgH="342720" progId="Equation.DSMT4">
                  <p:embed/>
                </p:oleObj>
              </mc:Choice>
              <mc:Fallback>
                <p:oleObj name="Equation" r:id="rId3" imgW="2501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2705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810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No need to know this mapping explicitly, because we only use the </a:t>
            </a:r>
            <a:r>
              <a:rPr lang="en-US" altLang="zh-CN" sz="2200">
                <a:solidFill>
                  <a:srgbClr val="FF9900"/>
                </a:solidFill>
              </a:rPr>
              <a:t>dot product</a:t>
            </a:r>
            <a:r>
              <a:rPr lang="en-US" altLang="zh-CN" sz="2200"/>
              <a:t> of feature vectors in both the training and test.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410200" y="1752600"/>
            <a:ext cx="1447800" cy="5334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81000" y="403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A </a:t>
            </a:r>
            <a:r>
              <a:rPr lang="en-US" altLang="zh-CN" sz="2200" i="1" dirty="0">
                <a:solidFill>
                  <a:srgbClr val="FF9900"/>
                </a:solidFill>
              </a:rPr>
              <a:t>kernel function</a:t>
            </a:r>
            <a:r>
              <a:rPr lang="en-US" altLang="zh-CN" sz="2200" dirty="0"/>
              <a:t> is defined as a function that corresponds to a dot product of two feature vectors in some expanded feature </a:t>
            </a:r>
            <a:r>
              <a:rPr lang="en-US" altLang="zh-CN" sz="2200" dirty="0" smtClean="0"/>
              <a:t>space </a:t>
            </a:r>
            <a:r>
              <a:rPr lang="en-US" altLang="zh-CN" sz="2200" smtClean="0"/>
              <a:t>that satisfies </a:t>
            </a:r>
            <a:r>
              <a:rPr lang="en-US" altLang="zh-CN" sz="2200" dirty="0" smtClean="0"/>
              <a:t>the Mercer’s Condition:</a:t>
            </a:r>
            <a:endParaRPr lang="en-US" altLang="zh-CN" sz="2200" dirty="0"/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895600" y="5257800"/>
          <a:ext cx="31035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473120" imgH="253800" progId="Equation.DSMT4">
                  <p:embed/>
                </p:oleObj>
              </mc:Choice>
              <mc:Fallback>
                <p:oleObj name="Equation" r:id="rId5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31035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3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 animBg="1"/>
      <p:bldP spid="563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28600" y="1752600"/>
            <a:ext cx="8839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zh-CN" sz="2000"/>
              <a:t>2-dimensional vectors</a:t>
            </a:r>
            <a:r>
              <a:rPr lang="en-US" altLang="zh-CN" sz="2000" b="1">
                <a:latin typeface="Times New Roman" pitchFamily="18" charset="0"/>
              </a:rPr>
              <a:t> x=[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];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/>
              <a:t>     let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  <a:endParaRPr lang="en-US" altLang="zh-CN" sz="2000" b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</a:t>
            </a:r>
            <a:r>
              <a:rPr lang="en-US" altLang="zh-CN" sz="2000"/>
              <a:t>Need to show that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baseline="-25000">
                <a:latin typeface="Times New Roman" pitchFamily="18" charset="0"/>
              </a:rPr>
              <a:t>                           </a:t>
            </a:r>
            <a:r>
              <a:rPr lang="en-US" altLang="zh-CN" sz="2000" b="1">
                <a:latin typeface="Times New Roman" pitchFamily="18" charset="0"/>
              </a:rPr>
              <a:t>= 1+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>
                <a:latin typeface="Times New Roman" pitchFamily="18" charset="0"/>
              </a:rPr>
              <a:t>+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>
                <a:latin typeface="Times New Roman" pitchFamily="18" charset="0"/>
              </a:rPr>
              <a:t>+ 2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endParaRPr lang="en-US" altLang="zh-CN" sz="2000" b="1" i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i="1">
                <a:latin typeface="Times New Roman" pitchFamily="18" charset="0"/>
              </a:rPr>
              <a:t>	      =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>
                <a:latin typeface="Times New Roman" pitchFamily="18" charset="0"/>
              </a:rPr>
              <a:t>]</a:t>
            </a:r>
            <a:r>
              <a:rPr lang="en-US" altLang="zh-CN" sz="2000" b="1" baseline="30000">
                <a:latin typeface="Times New Roman" pitchFamily="18" charset="0"/>
              </a:rPr>
              <a:t>T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>
                <a:latin typeface="Times New Roman" pitchFamily="18" charset="0"/>
              </a:rPr>
              <a:t>]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   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),    </a:t>
            </a:r>
            <a:r>
              <a:rPr lang="en-US" altLang="zh-CN" sz="2000"/>
              <a:t>where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(x) = 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 i="1" baseline="30000">
                <a:latin typeface="Times New Roman" pitchFamily="18" charset="0"/>
              </a:rPr>
              <a:t>2 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l-GR" sz="2000" b="1">
              <a:latin typeface="Times New Roman" pitchFamily="18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An example: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446088" y="6335713"/>
            <a:ext cx="7478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This slide is courtesy of </a:t>
            </a:r>
            <a:r>
              <a:rPr lang="en-US" sz="1400" i="1"/>
              <a:t>www.iro.umontreal.ca/~pift6080/documents/papers/</a:t>
            </a:r>
            <a:r>
              <a:rPr lang="en-US" sz="1400" b="1" i="1"/>
              <a:t>svm</a:t>
            </a:r>
            <a:r>
              <a:rPr lang="en-US" sz="1400" i="1"/>
              <a:t>_tutorial.</a:t>
            </a:r>
            <a:r>
              <a:rPr lang="en-US" sz="1400" b="1" i="1"/>
              <a:t>ppt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5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690</Words>
  <Application>Microsoft Office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Just In Time Arabic Handwriting Recognition/Segmentation</vt:lpstr>
      <vt:lpstr>The Arabic Letters</vt:lpstr>
      <vt:lpstr>Machine Learning (Optional)</vt:lpstr>
      <vt:lpstr>Pattern Recognition(Optional)</vt:lpstr>
      <vt:lpstr>Support Vector Machines</vt:lpstr>
      <vt:lpstr>Support Vector Machines</vt:lpstr>
      <vt:lpstr>Non Linear SVM</vt:lpstr>
      <vt:lpstr>PowerPoint Presentation</vt:lpstr>
      <vt:lpstr>PowerPoint Presentation</vt:lpstr>
      <vt:lpstr>PowerPoint Presentation</vt:lpstr>
      <vt:lpstr>Sequence Metric - DTW</vt:lpstr>
      <vt:lpstr>Sequence Metric - EMD</vt:lpstr>
      <vt:lpstr>Feature</vt:lpstr>
      <vt:lpstr>Online Arabic WP Recognition</vt:lpstr>
      <vt:lpstr>Samples Collection and Storing</vt:lpstr>
      <vt:lpstr>Samples Collection and Storing (Cont.)</vt:lpstr>
      <vt:lpstr>Word Parts Generation</vt:lpstr>
      <vt:lpstr>Letter Sample Processing</vt:lpstr>
      <vt:lpstr>Learning Process Overview</vt:lpstr>
      <vt:lpstr>Online Progressive Letters Recognition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In Time Arabic Handwriting Recognition/Segmentation</dc:title>
  <dc:creator>George Kour</dc:creator>
  <cp:lastModifiedBy>George Kour</cp:lastModifiedBy>
  <cp:revision>35</cp:revision>
  <dcterms:created xsi:type="dcterms:W3CDTF">2012-08-04T11:14:19Z</dcterms:created>
  <dcterms:modified xsi:type="dcterms:W3CDTF">2012-10-02T19:37:14Z</dcterms:modified>
</cp:coreProperties>
</file>