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83" r:id="rId3"/>
    <p:sldId id="279" r:id="rId4"/>
    <p:sldId id="280" r:id="rId5"/>
    <p:sldId id="282" r:id="rId6"/>
    <p:sldId id="281" r:id="rId7"/>
    <p:sldId id="278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7" r:id="rId29"/>
    <p:sldId id="291" r:id="rId30"/>
    <p:sldId id="290" r:id="rId31"/>
    <p:sldId id="289" r:id="rId32"/>
    <p:sldId id="284" r:id="rId33"/>
    <p:sldId id="286" r:id="rId34"/>
    <p:sldId id="288" r:id="rId35"/>
    <p:sldId id="295" r:id="rId36"/>
    <p:sldId id="285" r:id="rId37"/>
    <p:sldId id="294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01" autoAdjust="0"/>
  </p:normalViewPr>
  <p:slideViewPr>
    <p:cSldViewPr>
      <p:cViewPr varScale="1">
        <p:scale>
          <a:sx n="57" d="100"/>
          <a:sy n="5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CE0A4-A917-411E-A338-8198C5F62AE0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7C439-8169-4543-8624-7C6F3D014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1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7C439-8169-4543-8624-7C6F3D01491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7C439-8169-4543-8624-7C6F3D01491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1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94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1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0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2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8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3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2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4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8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55F2-85A0-4532-944B-88856559DB8D}" type="datetimeFigureOut">
              <a:rPr lang="en-GB" smtClean="0"/>
              <a:t>13/04/2013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8C6AD-88CE-407C-A64D-844B1AAB4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recognition algorithm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0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MidPoint</a:t>
            </a:r>
            <a:r>
              <a:rPr lang="en-US" dirty="0" smtClean="0"/>
              <a:t> – is the medial point between the </a:t>
            </a:r>
            <a:r>
              <a:rPr lang="en-US" dirty="0" err="1" smtClean="0"/>
              <a:t>StartHS</a:t>
            </a:r>
            <a:r>
              <a:rPr lang="en-US" dirty="0" smtClean="0"/>
              <a:t> and the </a:t>
            </a:r>
            <a:r>
              <a:rPr lang="en-US" dirty="0" err="1" smtClean="0"/>
              <a:t>EndHS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MidPoint</a:t>
            </a:r>
            <a:r>
              <a:rPr lang="en-US" dirty="0" smtClean="0"/>
              <a:t> is classified as Candidate Point or </a:t>
            </a:r>
            <a:r>
              <a:rPr lang="en-US" dirty="0" err="1" smtClean="0"/>
              <a:t>Cratical</a:t>
            </a:r>
            <a:r>
              <a:rPr lang="en-US" dirty="0" smtClean="0"/>
              <a:t> Point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Horizontal segment detected.</a:t>
            </a:r>
          </a:p>
          <a:p>
            <a:endParaRPr lang="en-US" dirty="0" smtClean="0"/>
          </a:p>
          <a:p>
            <a:r>
              <a:rPr lang="en-US" dirty="0" smtClean="0"/>
              <a:t>Set as candidate point.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classified subsequence is always from the last segmentation point to current candidate point.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Conditions of Start HS:</a:t>
            </a:r>
          </a:p>
          <a:p>
            <a:pPr lvl="1"/>
            <a:r>
              <a:rPr lang="en-US" dirty="0" smtClean="0"/>
              <a:t>Small slope.</a:t>
            </a:r>
          </a:p>
          <a:p>
            <a:pPr lvl="1"/>
            <a:r>
              <a:rPr lang="en-US" dirty="0" smtClean="0"/>
              <a:t>The simplified sequence  contains more than 3 points. </a:t>
            </a:r>
          </a:p>
          <a:p>
            <a:pPr lvl="2"/>
            <a:r>
              <a:rPr lang="en-US" dirty="0" smtClean="0"/>
              <a:t>To make sure the sequence contain enough info.</a:t>
            </a:r>
          </a:p>
          <a:p>
            <a:pPr lvl="1"/>
            <a:r>
              <a:rPr lang="en-US" b="0" i="0" u="none" strike="noStrike" baseline="0" dirty="0" smtClean="0"/>
              <a:t>The</a:t>
            </a:r>
            <a:r>
              <a:rPr lang="en-US" dirty="0" smtClean="0"/>
              <a:t> direction of the line is right to left.</a:t>
            </a:r>
          </a:p>
          <a:p>
            <a:pPr lvl="1"/>
            <a:r>
              <a:rPr lang="en-US" b="0" i="0" u="none" strike="noStrike" baseline="0" dirty="0" smtClean="0"/>
              <a:t>The segmentation point</a:t>
            </a:r>
            <a:r>
              <a:rPr lang="en-US" b="0" i="0" u="none" strike="noStrike" dirty="0" smtClean="0"/>
              <a:t> is on the baseline (Effective from the 3’rd candidate point.)</a:t>
            </a:r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Conditions of </a:t>
            </a:r>
            <a:r>
              <a:rPr lang="en-US" dirty="0" err="1" smtClean="0"/>
              <a:t>EndHS</a:t>
            </a:r>
            <a:endParaRPr lang="en-US" dirty="0" smtClean="0"/>
          </a:p>
          <a:p>
            <a:pPr lvl="1"/>
            <a:r>
              <a:rPr lang="en-US" dirty="0" smtClean="0"/>
              <a:t>High slope Or directed Backwards.</a:t>
            </a:r>
          </a:p>
          <a:p>
            <a:pPr lvl="1"/>
            <a:r>
              <a:rPr lang="en-US" dirty="0" smtClean="0"/>
              <a:t>Take the last seen horizontal point to be </a:t>
            </a:r>
            <a:r>
              <a:rPr lang="en-US" dirty="0" err="1" smtClean="0"/>
              <a:t>EndHS</a:t>
            </a:r>
            <a:r>
              <a:rPr lang="en-US" dirty="0" smtClean="0"/>
              <a:t> point.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Horizontal Segment</a:t>
            </a:r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End Horizontal Segment.</a:t>
            </a:r>
          </a:p>
          <a:p>
            <a:r>
              <a:rPr lang="en-US" dirty="0" smtClean="0"/>
              <a:t>Choose the best segmentation point between the last 2 candidate points.</a:t>
            </a:r>
          </a:p>
          <a:p>
            <a:r>
              <a:rPr lang="en-US" dirty="0" smtClean="0"/>
              <a:t>In this case, the second candidate point was taken as the segmentation point.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first point represents the subsequence: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0 - blue point.</a:t>
            </a:r>
          </a:p>
          <a:p>
            <a:r>
              <a:rPr lang="en-US" dirty="0" smtClean="0"/>
              <a:t>The second point represent the subsequence: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b="1" dirty="0" smtClean="0"/>
              <a:t>0 - red point.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there is no candidate point since the second candidate was selected as the segmentation points.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selection of the candidate point is based on the approximate EMD Metric.</a:t>
                </a:r>
              </a:p>
              <a:p>
                <a:r>
                  <a:rPr lang="en-US" dirty="0" smtClean="0"/>
                  <a:t>Approx. EMD is a real metric.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𝑠𝑝𝑎𝑐𝑒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classification score is the distance </a:t>
                </a:r>
              </a:p>
              <a:p>
                <a:r>
                  <a:rPr lang="en-US" dirty="0" err="1"/>
                  <a:t>kdTree</a:t>
                </a:r>
                <a:r>
                  <a:rPr lang="en-US" dirty="0"/>
                  <a:t> data structure is used to find the k-NN of a given sequence.</a:t>
                </a:r>
                <a:endParaRPr lang="en-GB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2417" t="-2022" r="-3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candidates are the 3-NN.</a:t>
            </a:r>
          </a:p>
          <a:p>
            <a:r>
              <a:rPr lang="en-US" dirty="0"/>
              <a:t>Each candidate has a classification score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candidate point with the minimum classification score is selected.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MouseUp</a:t>
            </a:r>
            <a:r>
              <a:rPr lang="en-US" dirty="0"/>
              <a:t>: The event of ending a stroke.</a:t>
            </a:r>
          </a:p>
          <a:p>
            <a:r>
              <a:rPr lang="en-US" dirty="0"/>
              <a:t>If there is no candidate point:</a:t>
            </a:r>
          </a:p>
          <a:p>
            <a:pPr lvl="1"/>
            <a:r>
              <a:rPr lang="en-US" dirty="0"/>
              <a:t>Option 1: The last point is a demarcation point.</a:t>
            </a:r>
          </a:p>
          <a:p>
            <a:pPr lvl="1"/>
            <a:r>
              <a:rPr lang="en-US" dirty="0"/>
              <a:t>Option 2: Demarcation point translation.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there is a candidate point</a:t>
            </a:r>
            <a:endParaRPr lang="en-GB" dirty="0"/>
          </a:p>
          <a:p>
            <a:pPr lvl="1"/>
            <a:r>
              <a:rPr lang="en-US" dirty="0"/>
              <a:t>Option 1: Both the candidate point and the last point are demarcation points</a:t>
            </a:r>
          </a:p>
          <a:p>
            <a:pPr lvl="1"/>
            <a:r>
              <a:rPr lang="en-US" dirty="0"/>
              <a:t>Option 2:  only the last point is a demarcation point.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6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case Option 1 was selected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Mouse </a:t>
            </a:r>
            <a:r>
              <a:rPr lang="en-US" dirty="0"/>
              <a:t>UP - In special cases a critical point translation was implemented.</a:t>
            </a:r>
          </a:p>
          <a:p>
            <a:pPr lvl="1"/>
            <a:r>
              <a:rPr lang="en-US" dirty="0"/>
              <a:t>If the Last segmentation point is too close to the </a:t>
            </a:r>
            <a:r>
              <a:rPr lang="en-US" dirty="0" err="1"/>
              <a:t>MouseUp</a:t>
            </a:r>
            <a:r>
              <a:rPr lang="en-US" dirty="0"/>
              <a:t> 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Sequence passes through 3 filters in the following order: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Simplification</a:t>
            </a:r>
          </a:p>
          <a:p>
            <a:pPr lvl="2"/>
            <a:r>
              <a:rPr lang="en-GB" dirty="0" smtClean="0"/>
              <a:t>Using </a:t>
            </a:r>
            <a:r>
              <a:rPr lang="en-GB" b="1" dirty="0" smtClean="0"/>
              <a:t>Recursive </a:t>
            </a:r>
            <a:r>
              <a:rPr lang="en-GB" b="1" dirty="0"/>
              <a:t>Douglas-</a:t>
            </a:r>
            <a:r>
              <a:rPr lang="en-GB" b="1" dirty="0" err="1"/>
              <a:t>Peucker</a:t>
            </a:r>
            <a:r>
              <a:rPr lang="en-GB" b="1" dirty="0"/>
              <a:t> Polyline</a:t>
            </a:r>
            <a:r>
              <a:rPr lang="en-GB" dirty="0"/>
              <a:t> Simplification</a:t>
            </a:r>
            <a:r>
              <a:rPr lang="en-GB" dirty="0" smtClean="0"/>
              <a:t>.</a:t>
            </a:r>
          </a:p>
          <a:p>
            <a:pPr lvl="2"/>
            <a:r>
              <a:rPr lang="en-US" dirty="0" smtClean="0"/>
              <a:t>Proportional Sensitivity parameter: </a:t>
            </a:r>
          </a:p>
          <a:p>
            <a:pPr lvl="2"/>
            <a:r>
              <a:rPr lang="en-US" dirty="0" smtClean="0"/>
              <a:t>Absolute Sensitivity Parameter:</a:t>
            </a:r>
            <a:endParaRPr lang="en-GB" dirty="0"/>
          </a:p>
          <a:p>
            <a:pPr lvl="1"/>
            <a:r>
              <a:rPr lang="en-US" dirty="0" smtClean="0"/>
              <a:t>Resampling</a:t>
            </a:r>
          </a:p>
          <a:p>
            <a:pPr lvl="2"/>
            <a:r>
              <a:rPr lang="en-US" dirty="0" smtClean="0"/>
              <a:t>Using </a:t>
            </a:r>
            <a:r>
              <a:rPr lang="en-US" b="1" dirty="0" smtClean="0"/>
              <a:t>splines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Classification resampling size: 40 (points)</a:t>
            </a:r>
          </a:p>
          <a:p>
            <a:pPr lvl="2"/>
            <a:r>
              <a:rPr lang="en-US" dirty="0" smtClean="0"/>
              <a:t>Processing resampling size: #</a:t>
            </a:r>
            <a:r>
              <a:rPr lang="en-US" dirty="0" err="1" smtClean="0"/>
              <a:t>proptional</a:t>
            </a:r>
            <a:r>
              <a:rPr lang="en-US" dirty="0" smtClean="0"/>
              <a:t>*5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2334717"/>
            <a:ext cx="2832080" cy="73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110001"/>
              </p:ext>
            </p:extLst>
          </p:nvPr>
        </p:nvGraphicFramePr>
        <p:xfrm>
          <a:off x="5364088" y="4005064"/>
          <a:ext cx="504056" cy="65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304560" imgH="393480" progId="Equation.DSMT4">
                  <p:embed/>
                </p:oleObj>
              </mc:Choice>
              <mc:Fallback>
                <p:oleObj name="Equation" r:id="rId4" imgW="304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4088" y="4005064"/>
                        <a:ext cx="504056" cy="651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94837"/>
              </p:ext>
            </p:extLst>
          </p:nvPr>
        </p:nvGraphicFramePr>
        <p:xfrm>
          <a:off x="5868144" y="3645024"/>
          <a:ext cx="1656184" cy="58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1117440" imgH="393480" progId="Equation.DSMT4">
                  <p:embed/>
                </p:oleObj>
              </mc:Choice>
              <mc:Fallback>
                <p:oleObj name="Equation" r:id="rId6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8144" y="3645024"/>
                        <a:ext cx="1656184" cy="583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0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In-progress Baseline detection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 points are usually placed on the baseline.</a:t>
            </a:r>
          </a:p>
          <a:p>
            <a:r>
              <a:rPr lang="en-US" dirty="0" smtClean="0"/>
              <a:t>2 or more segmentation points define the word baseline.</a:t>
            </a:r>
          </a:p>
          <a:p>
            <a:r>
              <a:rPr lang="en-US" dirty="0" smtClean="0"/>
              <a:t>Find the baseline using linear regression.</a:t>
            </a:r>
          </a:p>
          <a:p>
            <a:r>
              <a:rPr lang="en-US" dirty="0" smtClean="0"/>
              <a:t>A new segmentation point is nominated only of it is sufficiently close to the baseline.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5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etters raw data</a:t>
            </a:r>
            <a:endParaRPr lang="en-GB" dirty="0"/>
          </a:p>
        </p:txBody>
      </p:sp>
      <p:pic>
        <p:nvPicPr>
          <p:cNvPr id="14" name="Content Placeholder 1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2" y="1950343"/>
            <a:ext cx="931264" cy="2105467"/>
          </a:xfrm>
        </p:spPr>
      </p:pic>
      <p:pic>
        <p:nvPicPr>
          <p:cNvPr id="8" name="Content Placeholder 7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1998425" cy="1368152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24666"/>
            <a:ext cx="2664296" cy="327327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403648" y="234888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2699792" y="2852936"/>
            <a:ext cx="396044" cy="371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77034"/>
            <a:ext cx="3619298" cy="2919824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49140"/>
            <a:ext cx="1581371" cy="2581635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8787837">
            <a:off x="4536832" y="4167573"/>
            <a:ext cx="946760" cy="70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4660562" y="5143913"/>
            <a:ext cx="83098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3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separate data structure for each position</a:t>
            </a:r>
            <a:r>
              <a:rPr lang="en-GB" dirty="0" smtClean="0"/>
              <a:t>.</a:t>
            </a:r>
          </a:p>
          <a:p>
            <a:r>
              <a:rPr lang="en-US" dirty="0" smtClean="0"/>
              <a:t>Feature: shape context.</a:t>
            </a:r>
          </a:p>
          <a:p>
            <a:r>
              <a:rPr lang="en-US" dirty="0" smtClean="0"/>
              <a:t>Approx. EMD Embedding – coif1/coif2.</a:t>
            </a:r>
          </a:p>
          <a:p>
            <a:r>
              <a:rPr lang="en-US" dirty="0" smtClean="0"/>
              <a:t>K-NN data structure: </a:t>
            </a:r>
            <a:r>
              <a:rPr lang="en-US" dirty="0" err="1" smtClean="0"/>
              <a:t>kdtree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2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PCA in the first phase and LDA in the second phase.</a:t>
            </a:r>
          </a:p>
          <a:p>
            <a:r>
              <a:rPr lang="en-GB" dirty="0" smtClean="0"/>
              <a:t>PCA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/>
              <a:t>p</a:t>
            </a:r>
            <a:r>
              <a:rPr lang="en-GB" smtClean="0"/>
              <a:t>reservation rate=0.98</a:t>
            </a:r>
            <a:endParaRPr lang="en-GB" dirty="0" smtClean="0"/>
          </a:p>
          <a:p>
            <a:r>
              <a:rPr lang="en-US" dirty="0" smtClean="0"/>
              <a:t>LDA Reduces 1 dimension.</a:t>
            </a:r>
          </a:p>
          <a:p>
            <a:r>
              <a:rPr lang="en-US" dirty="0" smtClean="0"/>
              <a:t>We achieved ~8-13 dimensions. </a:t>
            </a:r>
            <a:r>
              <a:rPr lang="en-US" dirty="0"/>
              <a:t>(</a:t>
            </a:r>
            <a:r>
              <a:rPr lang="en-US" dirty="0" smtClean="0"/>
              <a:t>Depending on the position) 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6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stroke (sequence) always contains a WP.</a:t>
            </a:r>
          </a:p>
          <a:p>
            <a:pPr lvl="1"/>
            <a:r>
              <a:rPr lang="en-US" dirty="0" smtClean="0"/>
              <a:t>A letter is written is a single stroke.</a:t>
            </a:r>
          </a:p>
          <a:p>
            <a:r>
              <a:rPr lang="en-US" dirty="0"/>
              <a:t>We don’t handle additional strokes</a:t>
            </a:r>
          </a:p>
          <a:p>
            <a:r>
              <a:rPr lang="en-US" dirty="0" smtClean="0"/>
              <a:t>Special cases we don’t handle:</a:t>
            </a:r>
          </a:p>
          <a:p>
            <a:pPr lvl="1"/>
            <a:r>
              <a:rPr lang="en-US" dirty="0" smtClean="0"/>
              <a:t>Letters like </a:t>
            </a:r>
            <a:r>
              <a:rPr lang="ar-SA" dirty="0" smtClean="0"/>
              <a:t>س</a:t>
            </a:r>
            <a:r>
              <a:rPr lang="en-US" dirty="0" smtClean="0"/>
              <a:t>, which can be recognized as a sequence of 2 or 3 </a:t>
            </a:r>
            <a:r>
              <a:rPr lang="ar-SA" dirty="0" smtClean="0"/>
              <a:t>ب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do not differentiate between </a:t>
            </a:r>
            <a:r>
              <a:rPr lang="ar-SA" dirty="0" smtClean="0"/>
              <a:t>ط</a:t>
            </a:r>
            <a:r>
              <a:rPr lang="en-US" dirty="0" smtClean="0"/>
              <a:t> and </a:t>
            </a:r>
            <a:r>
              <a:rPr lang="ar-SA" dirty="0" smtClean="0"/>
              <a:t>ص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do not have </a:t>
            </a:r>
            <a:r>
              <a:rPr lang="ar-SA" dirty="0" smtClean="0"/>
              <a:t>ن</a:t>
            </a:r>
            <a:r>
              <a:rPr lang="en-US" dirty="0" smtClean="0"/>
              <a:t> and </a:t>
            </a:r>
            <a:r>
              <a:rPr lang="ar-SA" dirty="0" smtClean="0"/>
              <a:t>ي</a:t>
            </a:r>
            <a:r>
              <a:rPr lang="en-US" dirty="0" smtClean="0"/>
              <a:t> in </a:t>
            </a:r>
            <a:r>
              <a:rPr lang="en-US" b="1" dirty="0" smtClean="0"/>
              <a:t>Mid</a:t>
            </a:r>
            <a:r>
              <a:rPr lang="en-US" dirty="0" smtClean="0"/>
              <a:t> and </a:t>
            </a:r>
            <a:r>
              <a:rPr lang="en-US" b="1" dirty="0" err="1" smtClean="0"/>
              <a:t>Ini</a:t>
            </a:r>
            <a:r>
              <a:rPr lang="en-US" dirty="0" smtClean="0"/>
              <a:t> position in the validation test, as both can’t be differentiate from</a:t>
            </a:r>
            <a:r>
              <a:rPr lang="en-US" dirty="0"/>
              <a:t> </a:t>
            </a:r>
            <a:r>
              <a:rPr lang="ar-SA" dirty="0" smtClean="0"/>
              <a:t>ب</a:t>
            </a:r>
            <a:endParaRPr lang="en-US" dirty="0" smtClean="0"/>
          </a:p>
          <a:p>
            <a:r>
              <a:rPr lang="en-US" dirty="0" smtClean="0"/>
              <a:t>Very small sample set. </a:t>
            </a:r>
          </a:p>
          <a:p>
            <a:pPr lvl="1"/>
            <a:r>
              <a:rPr lang="en-US" dirty="0" smtClean="0"/>
              <a:t>~7 samples for each class.</a:t>
            </a:r>
          </a:p>
          <a:p>
            <a:r>
              <a:rPr lang="en-US" dirty="0" smtClean="0"/>
              <a:t>Interesting to see how the system will behave when we will have much larger samples for each class.</a:t>
            </a:r>
          </a:p>
          <a:p>
            <a:pPr lvl="1"/>
            <a:r>
              <a:rPr lang="en-US" dirty="0" smtClean="0"/>
              <a:t>We expect to have </a:t>
            </a:r>
            <a:r>
              <a:rPr lang="en-US" dirty="0"/>
              <a:t> </a:t>
            </a:r>
            <a:r>
              <a:rPr lang="en-US" dirty="0" smtClean="0"/>
              <a:t>minimum of 20 samples for each letter class.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3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Test set size: 521 WPs</a:t>
            </a:r>
          </a:p>
          <a:p>
            <a:r>
              <a:rPr lang="en-US" dirty="0" smtClean="0"/>
              <a:t>Average WP length 4.9 [letters].</a:t>
            </a:r>
          </a:p>
          <a:p>
            <a:r>
              <a:rPr lang="en-US" dirty="0" smtClean="0"/>
              <a:t>Number of letters samples: 7.</a:t>
            </a:r>
          </a:p>
          <a:p>
            <a:r>
              <a:rPr lang="en-US" dirty="0" smtClean="0"/>
              <a:t> The WP length is distributed uniformly.</a:t>
            </a:r>
          </a:p>
          <a:p>
            <a:r>
              <a:rPr lang="en-US" dirty="0" smtClean="0"/>
              <a:t>We evaluate recognition rate and segmentation rates.</a:t>
            </a:r>
          </a:p>
          <a:p>
            <a:r>
              <a:rPr lang="en-US" dirty="0" smtClean="0"/>
              <a:t>Recognition parameters:</a:t>
            </a:r>
          </a:p>
          <a:p>
            <a:pPr lvl="1"/>
            <a:r>
              <a:rPr lang="en-US" dirty="0" smtClean="0"/>
              <a:t>K = 10</a:t>
            </a:r>
          </a:p>
          <a:p>
            <a:pPr lvl="1"/>
            <a:r>
              <a:rPr lang="en-US" dirty="0" smtClean="0"/>
              <a:t>Max slope: 0.5</a:t>
            </a:r>
          </a:p>
          <a:p>
            <a:pPr lvl="1"/>
            <a:r>
              <a:rPr lang="en-GB" dirty="0" smtClean="0"/>
              <a:t>Max deviation from baseline </a:t>
            </a:r>
            <a:r>
              <a:rPr lang="en-GB" dirty="0"/>
              <a:t>= </a:t>
            </a:r>
            <a:r>
              <a:rPr lang="en-GB" dirty="0" smtClean="0"/>
              <a:t>0.15</a:t>
            </a:r>
          </a:p>
          <a:p>
            <a:r>
              <a:rPr lang="en-US" dirty="0" smtClean="0"/>
              <a:t>Method – Blind Test. (leave one out)</a:t>
            </a:r>
          </a:p>
          <a:p>
            <a:r>
              <a:rPr lang="en-US" dirty="0" smtClean="0"/>
              <a:t>Top 3 – if one of the top 3 suggestion is correct =&gt; the letter was classified correctly. </a:t>
            </a:r>
          </a:p>
          <a:p>
            <a:r>
              <a:rPr lang="en-US" dirty="0" smtClean="0"/>
              <a:t>Nor Test WP Neither training letter set do not contain the following letters:</a:t>
            </a:r>
          </a:p>
          <a:p>
            <a:pPr lvl="1"/>
            <a:r>
              <a:rPr lang="ar-SA" dirty="0" smtClean="0"/>
              <a:t>ط ء لا ـك ـكـ</a:t>
            </a:r>
            <a:r>
              <a:rPr lang="en-US" dirty="0" smtClean="0"/>
              <a:t> </a:t>
            </a:r>
            <a:r>
              <a:rPr lang="ar-SA" dirty="0" smtClean="0"/>
              <a:t>س</a:t>
            </a:r>
            <a:r>
              <a:rPr lang="en-US" dirty="0" smtClean="0"/>
              <a:t>  (</a:t>
            </a:r>
            <a:r>
              <a:rPr lang="ar-SA" dirty="0" smtClean="0"/>
              <a:t>كـ</a:t>
            </a:r>
            <a:r>
              <a:rPr lang="en-US" dirty="0" smtClean="0"/>
              <a:t> is included)</a:t>
            </a:r>
            <a:endParaRPr lang="ar-SA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17993"/>
              </p:ext>
            </p:extLst>
          </p:nvPr>
        </p:nvGraphicFramePr>
        <p:xfrm>
          <a:off x="827584" y="1772817"/>
          <a:ext cx="7776864" cy="420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1656184"/>
                <a:gridCol w="1440160"/>
                <a:gridCol w="1584176"/>
              </a:tblGrid>
              <a:tr h="945025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Segmentation Rate [%]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Recognition Rate [%]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AVG</a:t>
                      </a:r>
                      <a:r>
                        <a:rPr lang="en-US" sz="2000" baseline="0" dirty="0" smtClean="0"/>
                        <a:t> Recognition time [sec]</a:t>
                      </a:r>
                      <a:endParaRPr lang="en-GB" sz="2000" dirty="0"/>
                    </a:p>
                  </a:txBody>
                  <a:tcPr/>
                </a:tc>
              </a:tr>
              <a:tr h="37228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Blind Test (sample 2)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81.19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2.71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Blind Test (sample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73.32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65.45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1.74</a:t>
                      </a:r>
                      <a:endParaRPr lang="en-GB" sz="2000" dirty="0"/>
                    </a:p>
                  </a:txBody>
                  <a:tcPr/>
                </a:tc>
              </a:tr>
              <a:tr h="372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Blind Test (sample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89.44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83.88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1.43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Blind Test (sample 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71.98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45.11</a:t>
                      </a:r>
                      <a:endParaRPr lang="en-GB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1.73</a:t>
                      </a:r>
                      <a:endParaRPr lang="en-GB" sz="2000" dirty="0"/>
                    </a:p>
                  </a:txBody>
                  <a:tcPr/>
                </a:tc>
              </a:tr>
              <a:tr h="433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Average Leave one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80.81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68.91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1.90</a:t>
                      </a:r>
                      <a:endParaRPr lang="en-GB" sz="2400" b="1" dirty="0"/>
                    </a:p>
                  </a:txBody>
                  <a:tcPr/>
                </a:tc>
              </a:tr>
              <a:tr h="577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>
                    <a:noFill/>
                  </a:tcPr>
                </a:tc>
              </a:tr>
              <a:tr h="57793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Seen</a:t>
                      </a:r>
                      <a:r>
                        <a:rPr lang="en-US" sz="2000" baseline="0" dirty="0" smtClean="0">
                          <a:solidFill>
                            <a:srgbClr val="00B050"/>
                          </a:solidFill>
                        </a:rPr>
                        <a:t> Letters</a:t>
                      </a:r>
                      <a:endParaRPr lang="en-GB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94</a:t>
                      </a:r>
                      <a:endParaRPr lang="en-GB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93.5</a:t>
                      </a:r>
                      <a:endParaRPr lang="en-GB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1.39</a:t>
                      </a:r>
                      <a:endParaRPr lang="en-GB" sz="2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1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Good Performance.</a:t>
            </a:r>
          </a:p>
          <a:p>
            <a:pPr lvl="1"/>
            <a:r>
              <a:rPr lang="en-US" dirty="0" smtClean="0"/>
              <a:t>We assume it will stay low even when we have a large training set – </a:t>
            </a:r>
            <a:r>
              <a:rPr lang="en-US" dirty="0" err="1" smtClean="0"/>
              <a:t>kdtree</a:t>
            </a:r>
            <a:r>
              <a:rPr lang="en-US" dirty="0" smtClean="0"/>
              <a:t> &amp; low number of dimensions.</a:t>
            </a:r>
          </a:p>
          <a:p>
            <a:r>
              <a:rPr lang="en-US" dirty="0" smtClean="0"/>
              <a:t>Fair recognition and segmentation percentage, considering the following facts:</a:t>
            </a:r>
          </a:p>
          <a:p>
            <a:pPr lvl="1"/>
            <a:r>
              <a:rPr lang="en-US" dirty="0" smtClean="0"/>
              <a:t>Some generated words are distorted and almost unreadable by human.</a:t>
            </a:r>
          </a:p>
          <a:p>
            <a:pPr lvl="1"/>
            <a:r>
              <a:rPr lang="en-US" dirty="0" smtClean="0"/>
              <a:t>Very few training samples.</a:t>
            </a:r>
          </a:p>
          <a:p>
            <a:r>
              <a:rPr lang="en-US" dirty="0" smtClean="0"/>
              <a:t>We need more training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4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Improve the segmentation point selection</a:t>
            </a:r>
          </a:p>
          <a:p>
            <a:pPr lvl="1"/>
            <a:r>
              <a:rPr lang="en-US" sz="2400" dirty="0" smtClean="0"/>
              <a:t>Try to the learn the region of the segmentation point and use it to give scores to the segmentation points candidates. </a:t>
            </a:r>
          </a:p>
          <a:p>
            <a:pPr lvl="2"/>
            <a:r>
              <a:rPr lang="en-US" sz="1800" i="1" dirty="0" smtClean="0"/>
              <a:t>Features: shape context Or angles</a:t>
            </a:r>
          </a:p>
          <a:p>
            <a:pPr lvl="2"/>
            <a:r>
              <a:rPr lang="en-US" sz="1800" i="1" dirty="0" smtClean="0"/>
              <a:t>Classification: 2-class SVM</a:t>
            </a:r>
          </a:p>
          <a:p>
            <a:pPr lvl="1"/>
            <a:r>
              <a:rPr lang="en-US" sz="2400" dirty="0" smtClean="0"/>
              <a:t>Validate the segmentation point is not in a loop.</a:t>
            </a:r>
          </a:p>
        </p:txBody>
      </p:sp>
    </p:spTree>
    <p:extLst>
      <p:ext uri="{BB962C8B-B14F-4D97-AF65-F5344CB8AC3E}">
        <p14:creationId xmlns:p14="http://schemas.microsoft.com/office/powerpoint/2010/main" val="22734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Adjust </a:t>
            </a:r>
            <a:r>
              <a:rPr lang="en-US" sz="3200" dirty="0"/>
              <a:t>the legal slope range according to the baseline slope.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Waive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assumption that a stroke contains a WP, i.e. has the following structure: [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Ini,Med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*,Fin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]. --Done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/>
              <a:t>Waive the assumption that a letter is written in a single stroke.</a:t>
            </a:r>
          </a:p>
          <a:p>
            <a:r>
              <a:rPr lang="en-US" dirty="0" smtClean="0"/>
              <a:t>Add Ligatures - complex </a:t>
            </a:r>
            <a:r>
              <a:rPr lang="en-US" dirty="0"/>
              <a:t>Letters such as </a:t>
            </a:r>
            <a:r>
              <a:rPr lang="ar-SA" sz="4400" dirty="0" smtClean="0">
                <a:latin typeface="Arabic Typesetting" pitchFamily="66" charset="-78"/>
                <a:cs typeface="Arabic Typesetting" pitchFamily="66" charset="-78"/>
              </a:rPr>
              <a:t>لما</a:t>
            </a: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dirty="0"/>
              <a:t>and </a:t>
            </a:r>
            <a:r>
              <a:rPr lang="ar-SA" sz="4400" dirty="0" smtClean="0">
                <a:latin typeface="Arabic Typesetting" pitchFamily="66" charset="-78"/>
                <a:cs typeface="Arabic Typesetting" pitchFamily="66" charset="-78"/>
              </a:rPr>
              <a:t>محـ</a:t>
            </a:r>
            <a:r>
              <a:rPr lang="en-US" sz="44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en-US" sz="4400" dirty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dirty="0"/>
              <a:t>Code </a:t>
            </a:r>
            <a:r>
              <a:rPr lang="en-US" dirty="0" smtClean="0"/>
              <a:t>and performance Refactoring</a:t>
            </a:r>
            <a:r>
              <a:rPr lang="en-US" dirty="0"/>
              <a:t>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9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7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Letters Dictionary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each Letter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Each Position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outcome of this process is 4 </a:t>
            </a:r>
            <a:r>
              <a:rPr lang="en-US" dirty="0" err="1" smtClean="0"/>
              <a:t>kdtree</a:t>
            </a:r>
            <a:r>
              <a:rPr lang="en-US" dirty="0" smtClean="0"/>
              <a:t> data structures for each Letters Position.</a:t>
            </a:r>
          </a:p>
          <a:p>
            <a:pPr lvl="1"/>
            <a:r>
              <a:rPr lang="en-US" dirty="0" smtClean="0"/>
              <a:t>And some extra data as the </a:t>
            </a:r>
            <a:r>
              <a:rPr lang="en-US" dirty="0" err="1" smtClean="0"/>
              <a:t>coeff</a:t>
            </a:r>
            <a:r>
              <a:rPr lang="en-US" dirty="0" smtClean="0"/>
              <a:t> matrix of PCA and LDA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73016"/>
            <a:ext cx="3240360" cy="82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58484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5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Recognition process Overview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157413"/>
            <a:ext cx="8905875" cy="299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Segmentation and recognition is done while the word is being scribed.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9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Demarcation points are residents of Horizontal segments.</a:t>
            </a:r>
          </a:p>
          <a:p>
            <a:r>
              <a:rPr lang="en-US" dirty="0" smtClean="0"/>
              <a:t>Horizontal </a:t>
            </a:r>
            <a:r>
              <a:rPr lang="en-US" dirty="0"/>
              <a:t>S</a:t>
            </a:r>
            <a:r>
              <a:rPr lang="en-US" dirty="0" smtClean="0"/>
              <a:t>egment:</a:t>
            </a:r>
          </a:p>
          <a:p>
            <a:pPr lvl="1"/>
            <a:r>
              <a:rPr lang="en-US" dirty="0" smtClean="0"/>
              <a:t>Low Slope</a:t>
            </a:r>
          </a:p>
          <a:p>
            <a:pPr lvl="1"/>
            <a:r>
              <a:rPr lang="en-US" dirty="0" smtClean="0"/>
              <a:t>Forward (right to Left)</a:t>
            </a:r>
          </a:p>
          <a:p>
            <a:r>
              <a:rPr lang="en-US" dirty="0" smtClean="0"/>
              <a:t>We look for horizontal segments while progressing.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406"/>
            <a:ext cx="4038600" cy="30235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Legend</a:t>
            </a:r>
            <a:endParaRPr lang="en-US" b="1" u="sng" dirty="0"/>
          </a:p>
          <a:p>
            <a:r>
              <a:rPr lang="en-US" sz="2400" b="1" dirty="0" smtClean="0">
                <a:solidFill>
                  <a:srgbClr val="00B050"/>
                </a:solidFill>
              </a:rPr>
              <a:t>Green</a:t>
            </a:r>
            <a:r>
              <a:rPr lang="en-US" sz="2400" dirty="0" smtClean="0"/>
              <a:t> – Horizontal Segment start (</a:t>
            </a:r>
            <a:r>
              <a:rPr lang="en-US" sz="2400" dirty="0" err="1" smtClean="0"/>
              <a:t>StartHS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Black</a:t>
            </a:r>
            <a:r>
              <a:rPr lang="en-US" sz="2400" dirty="0" smtClean="0"/>
              <a:t> – Horizontal Segment End (</a:t>
            </a:r>
            <a:r>
              <a:rPr lang="en-US" sz="2400" dirty="0" err="1" smtClean="0"/>
              <a:t>EndHS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Blue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– Candidate Point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 – Segmentation Point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50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1108</Words>
  <Application>Microsoft Office PowerPoint</Application>
  <PresentationFormat>On-screen Show (4:3)</PresentationFormat>
  <Paragraphs>174</Paragraphs>
  <Slides>38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Online recognition algorithm</vt:lpstr>
      <vt:lpstr>Learning</vt:lpstr>
      <vt:lpstr>Letters raw data</vt:lpstr>
      <vt:lpstr>Building the Letters Dictionary</vt:lpstr>
      <vt:lpstr>Recognition</vt:lpstr>
      <vt:lpstr>Online Recognition process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Preprocessing</vt:lpstr>
      <vt:lpstr>In-progress Baseline detection</vt:lpstr>
      <vt:lpstr>Classification</vt:lpstr>
      <vt:lpstr>Dimensionality Reduction</vt:lpstr>
      <vt:lpstr>Limitations</vt:lpstr>
      <vt:lpstr>Test Setup</vt:lpstr>
      <vt:lpstr>Results</vt:lpstr>
      <vt:lpstr>Conclusion</vt:lpstr>
      <vt:lpstr>Enhancements</vt:lpstr>
      <vt:lpstr>Enhancements Cont.</vt:lpstr>
      <vt:lpstr>Live Demo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Kour</dc:creator>
  <cp:lastModifiedBy>George Kour</cp:lastModifiedBy>
  <cp:revision>76</cp:revision>
  <dcterms:created xsi:type="dcterms:W3CDTF">2013-03-09T10:40:36Z</dcterms:created>
  <dcterms:modified xsi:type="dcterms:W3CDTF">2013-04-13T14:22:21Z</dcterms:modified>
</cp:coreProperties>
</file>