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64" r:id="rId13"/>
    <p:sldId id="268" r:id="rId14"/>
    <p:sldId id="267" r:id="rId15"/>
    <p:sldId id="280" r:id="rId16"/>
    <p:sldId id="281" r:id="rId17"/>
    <p:sldId id="282" r:id="rId18"/>
    <p:sldId id="258" r:id="rId19"/>
    <p:sldId id="286" r:id="rId20"/>
    <p:sldId id="278" r:id="rId21"/>
    <p:sldId id="277" r:id="rId22"/>
    <p:sldId id="261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B52A8-6D76-4808-AD51-BD73B32E3FB0}">
          <p14:sldIdLst>
            <p14:sldId id="256"/>
            <p14:sldId id="265"/>
            <p14:sldId id="266"/>
            <p14:sldId id="276"/>
            <p14:sldId id="257"/>
            <p14:sldId id="269"/>
            <p14:sldId id="270"/>
            <p14:sldId id="271"/>
            <p14:sldId id="272"/>
            <p14:sldId id="273"/>
            <p14:sldId id="274"/>
            <p14:sldId id="264"/>
            <p14:sldId id="268"/>
            <p14:sldId id="267"/>
            <p14:sldId id="280"/>
            <p14:sldId id="281"/>
            <p14:sldId id="282"/>
            <p14:sldId id="258"/>
            <p14:sldId id="286"/>
            <p14:sldId id="278"/>
            <p14:sldId id="277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3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Online Arabic Handwriting Recognition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George Kour</a:t>
            </a:r>
          </a:p>
          <a:p>
            <a:r>
              <a:rPr lang="en-US" dirty="0" smtClean="0"/>
              <a:t>Supervised by Dr. Raid </a:t>
            </a:r>
            <a:r>
              <a:rPr lang="en-US" dirty="0" err="1" smtClean="0"/>
              <a:t>Saabne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28600" y="1752600"/>
            <a:ext cx="883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zh-CN" sz="2000"/>
              <a:t>2-dimensional vectors</a:t>
            </a:r>
            <a:r>
              <a:rPr lang="en-US" altLang="zh-CN" sz="2000" b="1">
                <a:latin typeface="Times New Roman" pitchFamily="18" charset="0"/>
              </a:rPr>
              <a:t> x=[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];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/>
              <a:t>     let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/>
              <a:t>Need to show that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baseline="-25000">
                <a:latin typeface="Times New Roman" pitchFamily="18" charset="0"/>
              </a:rPr>
              <a:t>                           </a:t>
            </a:r>
            <a:r>
              <a:rPr lang="en-US" altLang="zh-CN" sz="2000" b="1">
                <a:latin typeface="Times New Roman" pitchFamily="18" charset="0"/>
              </a:rPr>
              <a:t>= 1+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>
                <a:latin typeface="Times New Roman" pitchFamily="18" charset="0"/>
              </a:rPr>
              <a:t>+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>
                <a:latin typeface="Times New Roman" pitchFamily="18" charset="0"/>
              </a:rPr>
              <a:t>+ 2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endParaRPr lang="en-US" altLang="zh-CN" sz="2000" b="1" i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	      =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en-US" altLang="zh-CN" sz="2000" b="1" baseline="30000">
                <a:latin typeface="Times New Roman" pitchFamily="18" charset="0"/>
              </a:rPr>
              <a:t>T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>
                <a:latin typeface="Times New Roman" pitchFamily="18" charset="0"/>
              </a:rPr>
              <a:t>]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  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),    </a:t>
            </a:r>
            <a:r>
              <a:rPr lang="en-US" altLang="zh-CN" sz="2000"/>
              <a:t>where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 i="1" baseline="30000">
                <a:latin typeface="Times New Roman" pitchFamily="18" charset="0"/>
              </a:rPr>
              <a:t>2 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>
              <a:latin typeface="Times New Roman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An example: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46088" y="6335713"/>
            <a:ext cx="7478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This slide is courtesy of </a:t>
            </a:r>
            <a:r>
              <a:rPr lang="en-US" sz="1400" i="1"/>
              <a:t>www.iro.umontreal.ca/~pift6080/documents/papers/</a:t>
            </a:r>
            <a:r>
              <a:rPr lang="en-US" sz="1400" b="1" i="1"/>
              <a:t>svm</a:t>
            </a:r>
            <a:r>
              <a:rPr lang="en-US" sz="1400" i="1"/>
              <a:t>_tutorial.</a:t>
            </a:r>
            <a:r>
              <a:rPr lang="en-US" sz="1400" b="1" i="1"/>
              <a:t>ppt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765080" imgH="482400" progId="Equation.DSMT4">
                  <p:embed/>
                </p:oleObj>
              </mc:Choice>
              <mc:Fallback>
                <p:oleObj name="Equation" r:id="rId3" imgW="1765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05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1396800" imgH="253800" progId="Equation.DSMT4">
                  <p:embed/>
                </p:oleObj>
              </mc:Choice>
              <mc:Fallback>
                <p:oleObj name="Equation" r:id="rId7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3168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9" imgW="1828800" imgH="253800" progId="Equation.DSMT4">
                  <p:embed/>
                </p:oleObj>
              </mc:Choice>
              <mc:Fallback>
                <p:oleObj name="Equation" r:id="rId9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81538"/>
                        <a:ext cx="414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8061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Metric - DTW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smtClean="0"/>
              <a:t>sequences differences</a:t>
            </a:r>
          </a:p>
          <a:p>
            <a:r>
              <a:rPr lang="en-US" dirty="0" smtClean="0"/>
              <a:t>The Idea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Fast and restricted DTW</a:t>
            </a:r>
          </a:p>
          <a:p>
            <a:r>
              <a:rPr lang="en-US" dirty="0" smtClean="0"/>
              <a:t>Does not comply to the triangle inequality.</a:t>
            </a:r>
          </a:p>
          <a:p>
            <a:r>
              <a:rPr lang="en-US" dirty="0" smtClean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8204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Metric - EMD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analysis as DTW</a:t>
            </a:r>
          </a:p>
          <a:p>
            <a:r>
              <a:rPr lang="en-US" dirty="0" smtClean="0"/>
              <a:t>The embedding.</a:t>
            </a:r>
          </a:p>
        </p:txBody>
      </p:sp>
    </p:spTree>
    <p:extLst>
      <p:ext uri="{BB962C8B-B14F-4D97-AF65-F5344CB8AC3E}">
        <p14:creationId xmlns:p14="http://schemas.microsoft.com/office/powerpoint/2010/main" val="21258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Shape Context</a:t>
            </a:r>
          </a:p>
          <a:p>
            <a:r>
              <a:rPr lang="en-US" smtClean="0"/>
              <a:t>MAD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1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Collection and Storing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User Input system</a:t>
            </a:r>
          </a:p>
          <a:p>
            <a:r>
              <a:rPr lang="en-US" dirty="0" smtClean="0"/>
              <a:t>Each User draws all the letters in all possible position (</a:t>
            </a:r>
            <a:r>
              <a:rPr lang="en-US" dirty="0" err="1" smtClean="0"/>
              <a:t>Ini</a:t>
            </a:r>
            <a:r>
              <a:rPr lang="en-US" dirty="0" smtClean="0"/>
              <a:t>, Mid, Fin, </a:t>
            </a:r>
            <a:r>
              <a:rPr lang="en-US" dirty="0" err="1" smtClean="0"/>
              <a:t>Iso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Letter Sequences are saved as .m files in the File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File System Structure</a:t>
            </a:r>
          </a:p>
          <a:p>
            <a:pPr lvl="1"/>
            <a:r>
              <a:rPr lang="en-US" dirty="0" smtClean="0"/>
              <a:t>Letters Samples</a:t>
            </a:r>
          </a:p>
          <a:p>
            <a:pPr lvl="2"/>
            <a:r>
              <a:rPr lang="en-US" dirty="0" smtClean="0"/>
              <a:t>A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4"/>
            <a:r>
              <a:rPr lang="en-US" dirty="0" smtClean="0"/>
              <a:t>Sample1 (.m file)</a:t>
            </a:r>
          </a:p>
          <a:p>
            <a:pPr lvl="4"/>
            <a:r>
              <a:rPr lang="en-US" dirty="0" smtClean="0"/>
              <a:t>Sample2</a:t>
            </a:r>
            <a:r>
              <a:rPr lang="en-US" dirty="0"/>
              <a:t> (.m file)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Fin</a:t>
            </a:r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err="1" smtClean="0"/>
              <a:t>Ini</a:t>
            </a:r>
            <a:endParaRPr lang="en-US" dirty="0" smtClean="0"/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file)</a:t>
            </a:r>
          </a:p>
          <a:p>
            <a:pPr lvl="3"/>
            <a:r>
              <a:rPr lang="en-US" dirty="0" smtClean="0"/>
              <a:t>Mid</a:t>
            </a:r>
          </a:p>
          <a:p>
            <a:pPr lvl="3"/>
            <a:r>
              <a:rPr lang="en-US" dirty="0" smtClean="0"/>
              <a:t>Fin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Collection and </a:t>
            </a:r>
            <a:r>
              <a:rPr lang="en-US" dirty="0" smtClean="0"/>
              <a:t>Storing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ADAB Database.</a:t>
            </a:r>
          </a:p>
          <a:p>
            <a:r>
              <a:rPr lang="en-US" dirty="0" smtClean="0"/>
              <a:t>ADAB contains sequences of online data of Tunisian cities. </a:t>
            </a:r>
          </a:p>
          <a:p>
            <a:r>
              <a:rPr lang="en-US" dirty="0" smtClean="0"/>
              <a:t>We build a system that segments the words in ADAB to output letters samples.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Parts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Part is Arabic Sub word that are written in a single stroke</a:t>
            </a:r>
          </a:p>
          <a:p>
            <a:r>
              <a:rPr lang="en-GB" dirty="0" smtClean="0"/>
              <a:t>We built a system that generates sequences of  all possible Arabic Word Parts.</a:t>
            </a:r>
          </a:p>
          <a:p>
            <a:r>
              <a:rPr lang="en-US" dirty="0" smtClean="0"/>
              <a:t>The Word parts are generated using </a:t>
            </a:r>
          </a:p>
        </p:txBody>
      </p:sp>
    </p:spTree>
    <p:extLst>
      <p:ext uri="{BB962C8B-B14F-4D97-AF65-F5344CB8AC3E}">
        <p14:creationId xmlns:p14="http://schemas.microsoft.com/office/powerpoint/2010/main" val="1352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Arabic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" y="1556792"/>
            <a:ext cx="8905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candidates points in the writing process and then selecting the right combinations of demarcation points using dynamic programming.</a:t>
            </a:r>
          </a:p>
          <a:p>
            <a:r>
              <a:rPr lang="en-US" dirty="0" smtClean="0"/>
              <a:t>How to select the candidate points: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SVM</a:t>
            </a:r>
          </a:p>
          <a:p>
            <a:r>
              <a:rPr lang="en-US" dirty="0" smtClean="0"/>
              <a:t>There could be several segmentation options.</a:t>
            </a:r>
          </a:p>
          <a:p>
            <a:r>
              <a:rPr lang="en-US" dirty="0" smtClean="0"/>
              <a:t>Then select for each segmentation the candidate letters and then holistically select the word part.  </a:t>
            </a:r>
          </a:p>
          <a:p>
            <a:r>
              <a:rPr lang="en-US" dirty="0" smtClean="0"/>
              <a:t>Improvements: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to use simplification to better perform the segmentation points?</a:t>
            </a:r>
          </a:p>
        </p:txBody>
      </p:sp>
    </p:spTree>
    <p:extLst>
      <p:ext uri="{BB962C8B-B14F-4D97-AF65-F5344CB8AC3E}">
        <p14:creationId xmlns:p14="http://schemas.microsoft.com/office/powerpoint/2010/main" val="41223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model (PAC)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Segmentation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/>
              <a:t>Candidate point</a:t>
            </a:r>
          </a:p>
          <a:p>
            <a:pPr lvl="1"/>
            <a:r>
              <a:rPr lang="en-US" dirty="0" smtClean="0"/>
              <a:t>Critical point</a:t>
            </a:r>
          </a:p>
          <a:p>
            <a:pPr lvl="1"/>
            <a:r>
              <a:rPr lang="en-US" dirty="0" smtClean="0"/>
              <a:t>Segmentation point</a:t>
            </a:r>
          </a:p>
          <a:p>
            <a:r>
              <a:rPr lang="en-US" dirty="0" smtClean="0"/>
              <a:t>Learning Technique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Forward direction</a:t>
            </a:r>
          </a:p>
          <a:p>
            <a:r>
              <a:rPr lang="en-US" dirty="0" smtClean="0"/>
              <a:t>Classification technique</a:t>
            </a:r>
          </a:p>
          <a:p>
            <a:r>
              <a:rPr lang="en-US" dirty="0" smtClean="0"/>
              <a:t>Find points that are classified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Segmentation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424936" cy="518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</a:t>
            </a:r>
            <a:r>
              <a:rPr lang="en-US" dirty="0" smtClean="0"/>
              <a:t>Samples </a:t>
            </a:r>
            <a:r>
              <a:rPr lang="en-US" dirty="0"/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Line Simplification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Recursive </a:t>
            </a:r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</a:t>
            </a:r>
            <a:r>
              <a:rPr lang="en-US" dirty="0"/>
              <a:t>Polyline </a:t>
            </a:r>
            <a:r>
              <a:rPr lang="en-US" dirty="0" smtClean="0"/>
              <a:t>Simplification</a:t>
            </a:r>
            <a:endParaRPr lang="en-US" dirty="0"/>
          </a:p>
          <a:p>
            <a:r>
              <a:rPr lang="en-US" dirty="0" smtClean="0"/>
              <a:t>Resampling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7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4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vs. unsupervised learning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Binary classification vs. multiclass classification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smtClean="0"/>
              <a:t>Neural Network</a:t>
            </a:r>
            <a:endParaRPr lang="en-US" dirty="0" smtClean="0"/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Supervised techniques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K- 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59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607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is the Mother tongue of more than 350 Million people.</a:t>
            </a:r>
          </a:p>
          <a:p>
            <a:r>
              <a:rPr lang="en-US" dirty="0" smtClean="0"/>
              <a:t>Other languages that use the </a:t>
            </a:r>
            <a:r>
              <a:rPr lang="en-US" dirty="0"/>
              <a:t>A</a:t>
            </a:r>
            <a:r>
              <a:rPr lang="en-US" dirty="0" smtClean="0"/>
              <a:t>rabic letters is </a:t>
            </a:r>
            <a:r>
              <a:rPr lang="en-US" dirty="0" err="1" smtClean="0"/>
              <a:t>parsian</a:t>
            </a:r>
            <a:r>
              <a:rPr lang="en-US" dirty="0" smtClean="0"/>
              <a:t> ...</a:t>
            </a:r>
          </a:p>
          <a:p>
            <a:r>
              <a:rPr lang="en-US" dirty="0" smtClean="0"/>
              <a:t>How many manuscripts arte written in Arabic</a:t>
            </a:r>
          </a:p>
          <a:p>
            <a:r>
              <a:rPr lang="en-US" dirty="0" smtClean="0"/>
              <a:t>Arabic is a cursive language</a:t>
            </a:r>
          </a:p>
          <a:p>
            <a:r>
              <a:rPr lang="en-US" dirty="0" smtClean="0"/>
              <a:t>It is composed by word parts.</a:t>
            </a:r>
          </a:p>
          <a:p>
            <a:r>
              <a:rPr lang="en-US" dirty="0" smtClean="0"/>
              <a:t>Show samples of </a:t>
            </a:r>
            <a:r>
              <a:rPr lang="en-US" dirty="0"/>
              <a:t>A</a:t>
            </a:r>
            <a:r>
              <a:rPr lang="en-US" dirty="0" smtClean="0"/>
              <a:t>rabic 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>
          <a:xfrm>
            <a:off x="457200" y="1443038"/>
            <a:ext cx="4132263" cy="47767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Given Training sample data of the form: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 smtClean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Find the maximum margin </a:t>
            </a:r>
            <a:r>
              <a:rPr lang="en-US" altLang="zh-CN" sz="2200" dirty="0" err="1" smtClean="0"/>
              <a:t>hyperplabe</a:t>
            </a:r>
            <a:r>
              <a:rPr lang="en-US" altLang="zh-CN" sz="2200" dirty="0" smtClean="0"/>
              <a:t> that divides samples of the two classes.</a:t>
            </a:r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The </a:t>
            </a:r>
            <a:r>
              <a:rPr lang="en-US" altLang="zh-CN" sz="2200" dirty="0" err="1" smtClean="0"/>
              <a:t>hyperplane</a:t>
            </a:r>
            <a:r>
              <a:rPr lang="en-US" altLang="zh-CN" sz="2200" dirty="0" smtClean="0"/>
              <a:t> formula: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If the samples  are linearly separable, there may be infinite </a:t>
            </a:r>
            <a:r>
              <a:rPr lang="en-US" altLang="zh-CN" sz="2200" dirty="0" err="1" smtClean="0"/>
              <a:t>hyperplanes</a:t>
            </a:r>
            <a:r>
              <a:rPr lang="en-US" altLang="zh-CN" sz="2200" dirty="0" smtClean="0"/>
              <a:t> separating the samples of the two classes. Which is the best?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050100" y="5791200"/>
            <a:ext cx="1931987" cy="871537"/>
            <a:chOff x="4445" y="467"/>
            <a:chExt cx="1217" cy="549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Oval 44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4343400" y="3733800"/>
            <a:ext cx="388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4267200" y="1905000"/>
            <a:ext cx="4267200" cy="3657600"/>
            <a:chOff x="2688" y="1200"/>
            <a:chExt cx="2688" cy="2304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V="1">
              <a:off x="2736" y="1920"/>
              <a:ext cx="240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2880" y="1200"/>
              <a:ext cx="2256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2688" y="1440"/>
              <a:ext cx="2688" cy="1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3557"/>
              </p:ext>
            </p:extLst>
          </p:nvPr>
        </p:nvGraphicFramePr>
        <p:xfrm>
          <a:off x="467544" y="2276872"/>
          <a:ext cx="40426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197080" imgH="317160" progId="Equation.DSMT4">
                  <p:embed/>
                </p:oleObj>
              </mc:Choice>
              <mc:Fallback>
                <p:oleObj name="Equation" r:id="rId3" imgW="2197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404266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7426"/>
              </p:ext>
            </p:extLst>
          </p:nvPr>
        </p:nvGraphicFramePr>
        <p:xfrm>
          <a:off x="1277632" y="4221088"/>
          <a:ext cx="243027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736560" imgH="177480" progId="Equation.DSMT4">
                  <p:embed/>
                </p:oleObj>
              </mc:Choice>
              <mc:Fallback>
                <p:oleObj name="Equation" r:id="rId5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7632" y="4221088"/>
                        <a:ext cx="243027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6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/>
                          </a:rPr>
                          <m:t>‖</m:t>
                        </m:r>
                        <m:r>
                          <a:rPr lang="en-GB" i="1">
                            <a:latin typeface="Cambria Math"/>
                          </a:rPr>
                          <m:t>𝑤</m:t>
                        </m:r>
                        <m:r>
                          <a:rPr lang="en-GB">
                            <a:latin typeface="Cambria Math"/>
                          </a:rPr>
                          <m:t>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We want to prevent data points falling into the margin, we add the following constraint: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Using the </a:t>
                </a:r>
                <a:r>
                  <a:rPr lang="en-US" altLang="zh-CN" dirty="0" err="1"/>
                  <a:t>L</a:t>
                </a:r>
                <a:r>
                  <a:rPr lang="en-US" altLang="zh-CN" dirty="0" err="1" smtClean="0"/>
                  <a:t>angrange</a:t>
                </a:r>
                <a:r>
                  <a:rPr lang="en-US" altLang="zh-CN" dirty="0" smtClean="0"/>
                  <a:t> multipliers we </a:t>
                </a:r>
                <a:r>
                  <a:rPr lang="en-US" altLang="zh-CN" dirty="0" err="1" smtClean="0"/>
                  <a:t>obatin</a:t>
                </a:r>
                <a:r>
                  <a:rPr lang="en-US" altLang="zh-CN" dirty="0" smtClean="0"/>
                  <a:t> the </a:t>
                </a:r>
                <a:r>
                  <a:rPr lang="en-US" altLang="zh-CN" dirty="0" err="1" smtClean="0"/>
                  <a:t>quaqdratic</a:t>
                </a:r>
                <a:r>
                  <a:rPr lang="en-US" altLang="zh-CN" dirty="0" smtClean="0"/>
                  <a:t> optimization problem:</a:t>
                </a:r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/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>
            <a:spLocks noChangeArrowheads="1"/>
          </p:cNvSpPr>
          <p:nvPr/>
        </p:nvSpPr>
        <p:spPr bwMode="auto">
          <a:xfrm rot="19686167">
            <a:off x="4114800" y="3194050"/>
            <a:ext cx="4572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87595" y="5869831"/>
            <a:ext cx="1931987" cy="871537"/>
            <a:chOff x="4445" y="467"/>
            <a:chExt cx="1217" cy="549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575550" y="1614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</a:rPr>
              <a:t>Margin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 rot="1954526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0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 rot="19545260">
            <a:off x="6477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-1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 rot="19545260">
            <a:off x="5257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1</a:t>
            </a:r>
          </a:p>
        </p:txBody>
      </p:sp>
      <p:grpSp>
        <p:nvGrpSpPr>
          <p:cNvPr id="42" name="Group 53"/>
          <p:cNvGrpSpPr>
            <a:grpSpLocks/>
          </p:cNvGrpSpPr>
          <p:nvPr/>
        </p:nvGrpSpPr>
        <p:grpSpPr bwMode="auto">
          <a:xfrm>
            <a:off x="5410200" y="2147888"/>
            <a:ext cx="2216150" cy="2347912"/>
            <a:chOff x="3408" y="1353"/>
            <a:chExt cx="1396" cy="1479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-</a:t>
              </a:r>
            </a:p>
          </p:txBody>
        </p:sp>
      </p:grpSp>
      <p:sp>
        <p:nvSpPr>
          <p:cNvPr id="49" name="Line 51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/>
              <a:t>n</a:t>
            </a:r>
          </a:p>
        </p:txBody>
      </p:sp>
      <p:grpSp>
        <p:nvGrpSpPr>
          <p:cNvPr id="51" name="Group 59"/>
          <p:cNvGrpSpPr>
            <a:grpSpLocks/>
          </p:cNvGrpSpPr>
          <p:nvPr/>
        </p:nvGrpSpPr>
        <p:grpSpPr bwMode="auto">
          <a:xfrm>
            <a:off x="5753100" y="2895600"/>
            <a:ext cx="2128838" cy="2770188"/>
            <a:chOff x="3624" y="1824"/>
            <a:chExt cx="1341" cy="1745"/>
          </a:xfrm>
        </p:grpSpPr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734" y="3338"/>
              <a:ext cx="1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latin typeface="Comic Sans MS" pitchFamily="66" charset="0"/>
                </a:rPr>
                <a:t>Support Vectors</a:t>
              </a:r>
            </a:p>
          </p:txBody>
        </p: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3624" y="1824"/>
              <a:ext cx="1088" cy="1440"/>
              <a:chOff x="3624" y="1824"/>
              <a:chExt cx="1088" cy="1440"/>
            </a:xfrm>
          </p:grpSpPr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3936" y="2808"/>
                <a:ext cx="1" cy="456"/>
              </a:xfrm>
              <a:custGeom>
                <a:avLst/>
                <a:gdLst>
                  <a:gd name="T0" fmla="*/ 0 w 1"/>
                  <a:gd name="T1" fmla="*/ 456 h 456"/>
                  <a:gd name="T2" fmla="*/ 0 w 1"/>
                  <a:gd name="T3" fmla="*/ 72 h 456"/>
                  <a:gd name="T4" fmla="*/ 0 w 1"/>
                  <a:gd name="T5" fmla="*/ 2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56">
                    <a:moveTo>
                      <a:pt x="0" y="456"/>
                    </a:moveTo>
                    <a:cubicBezTo>
                      <a:pt x="0" y="300"/>
                      <a:pt x="0" y="144"/>
                      <a:pt x="0" y="72"/>
                    </a:cubicBezTo>
                    <a:cubicBezTo>
                      <a:pt x="0" y="0"/>
                      <a:pt x="0" y="12"/>
                      <a:pt x="0" y="24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3984" y="1824"/>
                <a:ext cx="728" cy="1440"/>
              </a:xfrm>
              <a:custGeom>
                <a:avLst/>
                <a:gdLst>
                  <a:gd name="T0" fmla="*/ 0 w 728"/>
                  <a:gd name="T1" fmla="*/ 1440 h 1440"/>
                  <a:gd name="T2" fmla="*/ 624 w 728"/>
                  <a:gd name="T3" fmla="*/ 864 h 1440"/>
                  <a:gd name="T4" fmla="*/ 624 w 728"/>
                  <a:gd name="T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8" h="1440">
                    <a:moveTo>
                      <a:pt x="0" y="1440"/>
                    </a:moveTo>
                    <a:cubicBezTo>
                      <a:pt x="260" y="1272"/>
                      <a:pt x="520" y="1104"/>
                      <a:pt x="624" y="864"/>
                    </a:cubicBezTo>
                    <a:cubicBezTo>
                      <a:pt x="728" y="624"/>
                      <a:pt x="676" y="3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3624" y="2304"/>
                <a:ext cx="216" cy="960"/>
              </a:xfrm>
              <a:custGeom>
                <a:avLst/>
                <a:gdLst>
                  <a:gd name="T0" fmla="*/ 216 w 216"/>
                  <a:gd name="T1" fmla="*/ 960 h 960"/>
                  <a:gd name="T2" fmla="*/ 24 w 216"/>
                  <a:gd name="T3" fmla="*/ 672 h 960"/>
                  <a:gd name="T4" fmla="*/ 72 w 216"/>
                  <a:gd name="T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960">
                    <a:moveTo>
                      <a:pt x="216" y="960"/>
                    </a:moveTo>
                    <a:cubicBezTo>
                      <a:pt x="132" y="896"/>
                      <a:pt x="48" y="832"/>
                      <a:pt x="24" y="672"/>
                    </a:cubicBezTo>
                    <a:cubicBezTo>
                      <a:pt x="0" y="512"/>
                      <a:pt x="36" y="256"/>
                      <a:pt x="72" y="0"/>
                    </a:cubicBezTo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07253"/>
              </p:ext>
            </p:extLst>
          </p:nvPr>
        </p:nvGraphicFramePr>
        <p:xfrm>
          <a:off x="8573769" y="1920776"/>
          <a:ext cx="432048" cy="57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266400" imgH="444240" progId="Equation.DSMT4">
                  <p:embed/>
                </p:oleObj>
              </mc:Choice>
              <mc:Fallback>
                <p:oleObj name="Equation" r:id="rId4" imgW="266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3769" y="1920776"/>
                        <a:ext cx="432048" cy="57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6038"/>
              </p:ext>
            </p:extLst>
          </p:nvPr>
        </p:nvGraphicFramePr>
        <p:xfrm>
          <a:off x="899592" y="3276600"/>
          <a:ext cx="3019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276600"/>
                        <a:ext cx="30194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SVM</a:t>
            </a: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484784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Datasets that are linearly separable with noise work out great: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362200" y="2137247"/>
            <a:ext cx="4324350" cy="642937"/>
            <a:chOff x="1056" y="1284"/>
            <a:chExt cx="2724" cy="405"/>
          </a:xfrm>
        </p:grpSpPr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25" name="Group 62"/>
          <p:cNvGrpSpPr>
            <a:grpSpLocks/>
          </p:cNvGrpSpPr>
          <p:nvPr/>
        </p:nvGrpSpPr>
        <p:grpSpPr bwMode="auto">
          <a:xfrm>
            <a:off x="2362200" y="4775672"/>
            <a:ext cx="4352925" cy="1952625"/>
            <a:chOff x="1488" y="2745"/>
            <a:chExt cx="2742" cy="123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AutoShape 40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AutoShape 42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AutoShape 43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AutoShape 44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AutoShape 45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AutoShape 46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AutoShape 48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AutoShape 49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AutoShape 50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Text Box 52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57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381000" y="3008784"/>
            <a:ext cx="8229600" cy="1295400"/>
            <a:chOff x="240" y="1632"/>
            <a:chExt cx="5184" cy="816"/>
          </a:xfrm>
        </p:grpSpPr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1488" y="2181"/>
              <a:ext cx="2700" cy="267"/>
              <a:chOff x="1056" y="2322"/>
              <a:chExt cx="2700" cy="267"/>
            </a:xfrm>
          </p:grpSpPr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1056" y="2358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13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2196" y="232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106" y="2358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1563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>
                <a:off x="18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199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utoShape 14"/>
              <p:cNvSpPr>
                <a:spLocks noChangeArrowheads="1"/>
              </p:cNvSpPr>
              <p:nvPr/>
            </p:nvSpPr>
            <p:spPr bwMode="auto">
              <a:xfrm>
                <a:off x="25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utoShape 15"/>
              <p:cNvSpPr>
                <a:spLocks noChangeArrowheads="1"/>
              </p:cNvSpPr>
              <p:nvPr/>
            </p:nvSpPr>
            <p:spPr bwMode="auto">
              <a:xfrm>
                <a:off x="267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utoShape 16"/>
              <p:cNvSpPr>
                <a:spLocks noChangeArrowheads="1"/>
              </p:cNvSpPr>
              <p:nvPr/>
            </p:nvSpPr>
            <p:spPr bwMode="auto">
              <a:xfrm>
                <a:off x="2451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AutoShape 17"/>
              <p:cNvSpPr>
                <a:spLocks noChangeArrowheads="1"/>
              </p:cNvSpPr>
              <p:nvPr/>
            </p:nvSpPr>
            <p:spPr bwMode="auto">
              <a:xfrm>
                <a:off x="291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AutoShape 18"/>
              <p:cNvSpPr>
                <a:spLocks noChangeArrowheads="1"/>
              </p:cNvSpPr>
              <p:nvPr/>
            </p:nvSpPr>
            <p:spPr bwMode="auto">
              <a:xfrm>
                <a:off x="30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AutoShape 19"/>
              <p:cNvSpPr>
                <a:spLocks noChangeArrowheads="1"/>
              </p:cNvSpPr>
              <p:nvPr/>
            </p:nvSpPr>
            <p:spPr bwMode="auto">
              <a:xfrm>
                <a:off x="3375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3468" y="232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endParaRPr lang="en-US" altLang="zh-CN" i="1" baseline="30000">
                  <a:latin typeface="Times New Roman" pitchFamily="18" charset="0"/>
                </a:endParaRPr>
              </a:p>
            </p:txBody>
          </p:sp>
        </p:grp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240" y="1632"/>
              <a:ext cx="51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</a:pPr>
              <a:r>
                <a:rPr lang="en-US" altLang="zh-CN" sz="2200"/>
                <a:t>But what are we going to do if the dataset is just too hard? </a:t>
              </a:r>
            </a:p>
          </p:txBody>
        </p: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81000" y="4380384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How about</a:t>
            </a:r>
            <a:r>
              <a:rPr lang="en-US" altLang="zh-CN" sz="2200">
                <a:latin typeface="Times New Roman"/>
              </a:rPr>
              <a:t>…</a:t>
            </a:r>
            <a:r>
              <a:rPr lang="en-US" altLang="zh-CN" sz="2200"/>
              <a:t> mapping data to a higher-dimensional space:</a:t>
            </a:r>
          </a:p>
        </p:txBody>
      </p:sp>
    </p:spTree>
    <p:extLst>
      <p:ext uri="{BB962C8B-B14F-4D97-AF65-F5344CB8AC3E}">
        <p14:creationId xmlns:p14="http://schemas.microsoft.com/office/powerpoint/2010/main" val="781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With this mapping, our discriminant function is now: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57400" y="1752600"/>
          <a:ext cx="5270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501640" imgH="342720" progId="Equation.DSMT4">
                  <p:embed/>
                </p:oleObj>
              </mc:Choice>
              <mc:Fallback>
                <p:oleObj name="Equation" r:id="rId3" imgW="250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70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10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No need to know this mapping explicitly, because we only use the </a:t>
            </a:r>
            <a:r>
              <a:rPr lang="en-US" altLang="zh-CN" sz="2200">
                <a:solidFill>
                  <a:srgbClr val="FF9900"/>
                </a:solidFill>
              </a:rPr>
              <a:t>dot product</a:t>
            </a:r>
            <a:r>
              <a:rPr lang="en-US" altLang="zh-CN" sz="2200"/>
              <a:t> of feature vectors in both the training and test.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410200" y="1752600"/>
            <a:ext cx="1447800" cy="533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810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A </a:t>
            </a:r>
            <a:r>
              <a:rPr lang="en-US" altLang="zh-CN" sz="2200" i="1" dirty="0">
                <a:solidFill>
                  <a:srgbClr val="FF9900"/>
                </a:solidFill>
              </a:rPr>
              <a:t>kernel function</a:t>
            </a:r>
            <a:r>
              <a:rPr lang="en-US" altLang="zh-CN" sz="2200" dirty="0"/>
              <a:t> is defined as a function that corresponds to a dot product of two feature vectors in some expanded feature </a:t>
            </a:r>
            <a:r>
              <a:rPr lang="en-US" altLang="zh-CN" sz="2200" dirty="0" smtClean="0"/>
              <a:t>space </a:t>
            </a:r>
            <a:r>
              <a:rPr lang="en-US" altLang="zh-CN" sz="2200" smtClean="0"/>
              <a:t>that satisfies </a:t>
            </a:r>
            <a:r>
              <a:rPr lang="en-US" altLang="zh-CN" sz="2200" dirty="0" smtClean="0"/>
              <a:t>the Mercer’s Condition:</a:t>
            </a:r>
            <a:endParaRPr lang="en-US" altLang="zh-CN" sz="220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895600" y="5257800"/>
          <a:ext cx="3103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103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3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563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2297</TotalTime>
  <Words>732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Clarity</vt:lpstr>
      <vt:lpstr>Equation</vt:lpstr>
      <vt:lpstr>Online Arabic Handwriting Recognition</vt:lpstr>
      <vt:lpstr>Machine Learning (Optional)</vt:lpstr>
      <vt:lpstr>Pattern Recognition(Optional)</vt:lpstr>
      <vt:lpstr>Background</vt:lpstr>
      <vt:lpstr>The Arabic Letters</vt:lpstr>
      <vt:lpstr>Support Vector Machines</vt:lpstr>
      <vt:lpstr>Support Vector Machines</vt:lpstr>
      <vt:lpstr>Non Linear SVM</vt:lpstr>
      <vt:lpstr>PowerPoint Presentation</vt:lpstr>
      <vt:lpstr>PowerPoint Presentation</vt:lpstr>
      <vt:lpstr>PowerPoint Presentation</vt:lpstr>
      <vt:lpstr>Sequence Metric - DTW</vt:lpstr>
      <vt:lpstr>Sequence Metric - EMD</vt:lpstr>
      <vt:lpstr>Feature</vt:lpstr>
      <vt:lpstr>Samples Collection and Storing</vt:lpstr>
      <vt:lpstr>Samples Collection and Storing (Cont.)</vt:lpstr>
      <vt:lpstr>Word Parts Generation</vt:lpstr>
      <vt:lpstr>Online Arabic Recognition</vt:lpstr>
      <vt:lpstr>Online Segmentation</vt:lpstr>
      <vt:lpstr>Online Segmentation Introduction</vt:lpstr>
      <vt:lpstr>Online Segmentation</vt:lpstr>
      <vt:lpstr>Letter Samples Processing</vt:lpstr>
      <vt:lpstr>Feature Extraction</vt:lpstr>
      <vt:lpstr>Embedding</vt:lpstr>
      <vt:lpstr>Dimensionality Reduction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Arabic Handwriting Recognition/Segmentation</dc:title>
  <dc:creator>George Kour</dc:creator>
  <cp:lastModifiedBy>George Kour</cp:lastModifiedBy>
  <cp:revision>42</cp:revision>
  <dcterms:created xsi:type="dcterms:W3CDTF">2012-08-04T11:14:19Z</dcterms:created>
  <dcterms:modified xsi:type="dcterms:W3CDTF">2012-11-23T12:12:35Z</dcterms:modified>
</cp:coreProperties>
</file>