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</p:sldIdLst>
  <p:sldSz cx="43891200" cy="32918400"/>
  <p:notesSz cx="7004050" cy="9290050"/>
  <p:defaultTextStyle>
    <a:defPPr>
      <a:defRPr lang="en-US"/>
    </a:defPPr>
    <a:lvl1pPr marL="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64564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329127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493691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658255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822819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9873837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1151947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1316511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74" autoAdjust="0"/>
    <p:restoredTop sz="94629" autoAdjust="0"/>
  </p:normalViewPr>
  <p:slideViewPr>
    <p:cSldViewPr>
      <p:cViewPr varScale="1">
        <p:scale>
          <a:sx n="16" d="100"/>
          <a:sy n="16" d="100"/>
        </p:scale>
        <p:origin x="1548" y="84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5387342"/>
            <a:ext cx="32918400" cy="1146048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1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2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0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0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99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3159680" y="0"/>
            <a:ext cx="73152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sz="640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3" y="0"/>
            <a:ext cx="73152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sz="640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1"/>
            <a:ext cx="43891200" cy="411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sz="6400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28803600"/>
            <a:ext cx="43891200" cy="411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sz="6400" dirty="0"/>
          </a:p>
        </p:txBody>
      </p:sp>
      <p:pic>
        <p:nvPicPr>
          <p:cNvPr id="6" name="Picture 16" descr="PosterTemplateCopyrigh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8803" y="32575502"/>
            <a:ext cx="2626948" cy="220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Instructions"/>
          <p:cNvSpPr/>
          <p:nvPr userDrawn="1"/>
        </p:nvSpPr>
        <p:spPr>
          <a:xfrm>
            <a:off x="-10515600" y="0"/>
            <a:ext cx="960120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1421" tIns="171421" rIns="171421" bIns="171421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72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36” high by 48” wide. It can be used to print any poster with a 3:4 aspect ratio.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  <a:endParaRPr sz="72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 this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49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49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72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49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49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49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800"/>
              </a:spcAft>
            </a:pPr>
            <a:r>
              <a:rPr lang="en-US" sz="3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3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3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4805600" y="0"/>
            <a:ext cx="9601200" cy="32918400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7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72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7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49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49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49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4540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58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0" y="8206745"/>
            <a:ext cx="37856160" cy="13693138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0" y="22029425"/>
            <a:ext cx="37856160" cy="7200898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6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61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3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39" y="8069582"/>
            <a:ext cx="18568033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39" y="12024360"/>
            <a:ext cx="18568033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0" y="8069582"/>
            <a:ext cx="18659477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0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1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6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2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9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3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8/9/2014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2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8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18" Type="http://schemas.openxmlformats.org/officeDocument/2006/relationships/image" Target="../media/image17.jpg"/><Relationship Id="rId3" Type="http://schemas.openxmlformats.org/officeDocument/2006/relationships/image" Target="../media/image4.emf"/><Relationship Id="rId12" Type="http://schemas.openxmlformats.org/officeDocument/2006/relationships/image" Target="../media/image12.png"/><Relationship Id="rId17" Type="http://schemas.openxmlformats.org/officeDocument/2006/relationships/image" Target="../media/image16.emf"/><Relationship Id="rId2" Type="http://schemas.openxmlformats.org/officeDocument/2006/relationships/image" Target="../media/image3.emf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image" Target="../media/image15.emf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1658600" y="4800600"/>
            <a:ext cx="20520000" cy="280049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449340" y="4851601"/>
            <a:ext cx="9720000" cy="279539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3891200" cy="4114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5486401" y="544539"/>
            <a:ext cx="32918400" cy="1819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342842" rIns="137137" bIns="34284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7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Fast classification of handwritten on-line Arabic characters </a:t>
            </a: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5486401" y="2400300"/>
            <a:ext cx="329184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137137" rIns="137137" bIns="137137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George </a:t>
            </a:r>
            <a:r>
              <a:rPr lang="en-US" sz="4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Kour </a:t>
            </a:r>
            <a:r>
              <a:rPr 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and Raid </a:t>
            </a:r>
            <a:r>
              <a:rPr lang="en-US" sz="4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Saabni</a:t>
            </a:r>
            <a:r>
              <a:rPr 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‡</a:t>
            </a:r>
          </a:p>
          <a:p>
            <a:pPr algn="ctr"/>
            <a:r>
              <a:rPr 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† Faculty of Engineering, Tel-Aviv University</a:t>
            </a:r>
          </a:p>
          <a:p>
            <a:pPr algn="ctr"/>
            <a:r>
              <a:rPr 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‡ </a:t>
            </a:r>
            <a:r>
              <a:rPr lang="pt-BR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Triangle R&amp;D Center, Kafr Qara, Israel</a:t>
            </a:r>
            <a:endParaRPr lang="en-US" sz="40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algn="ctr" eaLnBrk="1" hangingPunct="1"/>
            <a:endParaRPr lang="en-US" sz="40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463040" y="5486400"/>
            <a:ext cx="9720000" cy="858076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4389493">
              <a:lnSpc>
                <a:spcPct val="95000"/>
              </a:lnSpc>
            </a:pPr>
            <a:r>
              <a:rPr lang="en-US" sz="4000" dirty="0">
                <a:latin typeface="+mn-lt"/>
              </a:rPr>
              <a:t>Delaying the analysis launch until the completion of the handwritten word scribing:</a:t>
            </a:r>
          </a:p>
          <a:p>
            <a:pPr marL="457206" indent="-457206" defTabSz="4389493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+mn-lt"/>
              </a:rPr>
              <a:t>Restricts highly responsiveness demands.</a:t>
            </a:r>
          </a:p>
          <a:p>
            <a:pPr marL="457206" indent="-457206" defTabSz="4389493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+mn-lt"/>
              </a:rPr>
              <a:t>Prevents implementing advanced features of input typing, such as Automatic word completion &amp; Real-time automatic spelling.</a:t>
            </a:r>
          </a:p>
          <a:p>
            <a:pPr defTabSz="4389493">
              <a:lnSpc>
                <a:spcPct val="95000"/>
              </a:lnSpc>
            </a:pPr>
            <a:endParaRPr lang="en-US" sz="4000" dirty="0">
              <a:latin typeface="+mn-lt"/>
            </a:endParaRPr>
          </a:p>
          <a:p>
            <a:pPr defTabSz="4389493">
              <a:lnSpc>
                <a:spcPct val="95000"/>
              </a:lnSpc>
            </a:pPr>
            <a:r>
              <a:rPr lang="en-US" sz="4000" b="1" dirty="0">
                <a:latin typeface="+mn-lt"/>
              </a:rPr>
              <a:t>We proposes an efficient Arabic handwritten characters recognizer aimed at facilitating real-time handwritten script analysis tasks</a:t>
            </a:r>
            <a:r>
              <a:rPr lang="en-US" sz="4000" b="1" dirty="0" smtClean="0">
                <a:latin typeface="+mn-lt"/>
              </a:rPr>
              <a:t>.</a:t>
            </a:r>
          </a:p>
          <a:p>
            <a:pPr algn="just" defTabSz="4389493">
              <a:lnSpc>
                <a:spcPct val="95000"/>
              </a:lnSpc>
            </a:pPr>
            <a:endParaRPr lang="en-US" sz="3200" b="1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200" b="1" dirty="0" smtClean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200" b="1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200" b="1" dirty="0">
              <a:latin typeface="+mn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63040" y="4800601"/>
            <a:ext cx="9720000" cy="68579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Introduction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463040" y="12725400"/>
            <a:ext cx="9720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Sample set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1658601" y="4800600"/>
            <a:ext cx="20520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The classifier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Text Box 191"/>
          <p:cNvSpPr txBox="1">
            <a:spLocks noChangeArrowheads="1"/>
          </p:cNvSpPr>
          <p:nvPr/>
        </p:nvSpPr>
        <p:spPr bwMode="auto">
          <a:xfrm>
            <a:off x="32514421" y="18923934"/>
            <a:ext cx="9540000" cy="1680414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6" indent="-457206" defTabSz="4389493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Accuracy: The Proposed Approach</a:t>
            </a:r>
          </a:p>
          <a:p>
            <a:pPr marL="457206" indent="-457206" defTabSz="4389493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Low Latency: Avoid Candidates Rescoring</a:t>
            </a:r>
          </a:p>
          <a:p>
            <a:pPr marL="457206" indent="-457206" defTabSz="4389493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Fast Learning: Avoid DR and metric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2461200" y="4800600"/>
            <a:ext cx="9720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Experimental Results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1463040" y="13411200"/>
            <a:ext cx="9720000" cy="1928215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defTabSz="4389493">
              <a:lnSpc>
                <a:spcPct val="95000"/>
              </a:lnSpc>
            </a:pPr>
            <a:r>
              <a:rPr lang="en-US" sz="3200" dirty="0">
                <a:latin typeface="+mn-lt"/>
              </a:rPr>
              <a:t>The system was trained and tested on characters and word parts extracted from the ADAB database. </a:t>
            </a:r>
          </a:p>
          <a:p>
            <a:pPr algn="just" defTabSz="4389493">
              <a:lnSpc>
                <a:spcPct val="95000"/>
              </a:lnSpc>
            </a:pPr>
            <a:endParaRPr lang="en-US" sz="3200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200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200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200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200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200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200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200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200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200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200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200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200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200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200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600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600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600" b="1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600" b="1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600" b="1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600" b="1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600" b="1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600" b="1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600" b="1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600" b="1" dirty="0">
              <a:latin typeface="+mn-lt"/>
            </a:endParaRPr>
          </a:p>
          <a:p>
            <a:pPr defTabSz="4389493">
              <a:lnSpc>
                <a:spcPct val="95000"/>
              </a:lnSpc>
            </a:pPr>
            <a:endParaRPr lang="en-US" sz="3600" b="1" dirty="0">
              <a:latin typeface="+mn-lt"/>
            </a:endParaRPr>
          </a:p>
          <a:p>
            <a:pPr defTabSz="4389493">
              <a:lnSpc>
                <a:spcPct val="95000"/>
              </a:lnSpc>
            </a:pPr>
            <a:r>
              <a:rPr lang="en-US" sz="3600" b="1" i="1" dirty="0">
                <a:latin typeface="+mn-lt"/>
              </a:rPr>
              <a:t>We are planning to standardize and publish the characters database extracted from the ADAB database and make available for other researches in the field</a:t>
            </a:r>
            <a:r>
              <a:rPr lang="en-US" sz="3600" b="1" i="1" dirty="0" smtClean="0">
                <a:latin typeface="+mn-lt"/>
              </a:rPr>
              <a:t>.</a:t>
            </a:r>
          </a:p>
          <a:p>
            <a:pPr algn="just" defTabSz="4389493">
              <a:lnSpc>
                <a:spcPct val="95000"/>
              </a:lnSpc>
            </a:pPr>
            <a:endParaRPr lang="en-US" sz="3600" b="1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600" b="1" dirty="0" smtClean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600" b="1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600" b="1" dirty="0" smtClean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600" b="1" dirty="0" smtClean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600" b="1" dirty="0">
              <a:latin typeface="+mn-lt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848" y="15433971"/>
            <a:ext cx="3684952" cy="295636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056" y="15427197"/>
            <a:ext cx="3692567" cy="2962721"/>
          </a:xfrm>
          <a:prstGeom prst="rect">
            <a:avLst/>
          </a:prstGeom>
        </p:spPr>
      </p:pic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447461"/>
              </p:ext>
            </p:extLst>
          </p:nvPr>
        </p:nvGraphicFramePr>
        <p:xfrm>
          <a:off x="2443925" y="23192327"/>
          <a:ext cx="7863840" cy="3230775"/>
        </p:xfrm>
        <a:graphic>
          <a:graphicData uri="http://schemas.openxmlformats.org/drawingml/2006/table">
            <a:tbl>
              <a:tblPr rtl="1" firstRow="1" lastCol="1" bandRow="1">
                <a:tableStyleId>{5C22544A-7EE6-4342-B048-85BDC9FD1C3A}</a:tableStyleId>
              </a:tblPr>
              <a:tblGrid>
                <a:gridCol w="3574473"/>
                <a:gridCol w="4289367"/>
              </a:tblGrid>
              <a:tr h="64735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  <a:cs typeface="Times New Roman" panose="02020603050405020304" pitchFamily="18" charset="0"/>
                        </a:rPr>
                        <a:t># of Samples</a:t>
                      </a:r>
                      <a:endParaRPr lang="en-US" sz="3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  <a:cs typeface="Times New Roman" panose="02020603050405020304" pitchFamily="18" charset="0"/>
                        </a:rPr>
                        <a:t>Letter Position</a:t>
                      </a:r>
                      <a:endParaRPr lang="en-US" sz="3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4585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  <a:cs typeface="Times New Roman" panose="02020603050405020304" pitchFamily="18" charset="0"/>
                        </a:rPr>
                        <a:t>1405</a:t>
                      </a:r>
                      <a:endParaRPr lang="en-US" sz="3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>
                          <a:latin typeface="+mn-lt"/>
                          <a:cs typeface="Times New Roman" panose="02020603050405020304" pitchFamily="18" charset="0"/>
                        </a:rPr>
                        <a:t>Ini</a:t>
                      </a:r>
                      <a:endParaRPr lang="en-US" sz="3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4585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  <a:cs typeface="Times New Roman" panose="02020603050405020304" pitchFamily="18" charset="0"/>
                        </a:rPr>
                        <a:t>1196</a:t>
                      </a:r>
                      <a:endParaRPr lang="en-US" sz="3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  <a:cs typeface="Times New Roman" panose="02020603050405020304" pitchFamily="18" charset="0"/>
                        </a:rPr>
                        <a:t>Mid</a:t>
                      </a:r>
                    </a:p>
                  </a:txBody>
                  <a:tcPr/>
                </a:tc>
              </a:tr>
              <a:tr h="64585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  <a:cs typeface="Times New Roman" panose="02020603050405020304" pitchFamily="18" charset="0"/>
                        </a:rPr>
                        <a:t>1629</a:t>
                      </a:r>
                      <a:endParaRPr lang="en-US" sz="3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  <a:cs typeface="Times New Roman" panose="02020603050405020304" pitchFamily="18" charset="0"/>
                        </a:rPr>
                        <a:t>Fin</a:t>
                      </a:r>
                      <a:endParaRPr lang="en-US" sz="3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4585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  <a:cs typeface="Times New Roman" panose="02020603050405020304" pitchFamily="18" charset="0"/>
                        </a:rPr>
                        <a:t>1372</a:t>
                      </a:r>
                      <a:endParaRPr lang="en-US" sz="3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>
                          <a:latin typeface="+mn-lt"/>
                          <a:cs typeface="Times New Roman" panose="02020603050405020304" pitchFamily="18" charset="0"/>
                        </a:rPr>
                        <a:t>Iso</a:t>
                      </a:r>
                      <a:endParaRPr lang="en-US" sz="3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Right Arrow 53"/>
          <p:cNvSpPr/>
          <p:nvPr/>
        </p:nvSpPr>
        <p:spPr>
          <a:xfrm>
            <a:off x="5256617" y="16200893"/>
            <a:ext cx="2001733" cy="1837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Manual Segmentation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838" y="19740859"/>
            <a:ext cx="5041056" cy="2468138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800" y="583998"/>
            <a:ext cx="2072640" cy="2673552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12204" y="13182600"/>
            <a:ext cx="2452396" cy="45075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11828044" y="18247440"/>
                <a:ext cx="9994062" cy="105561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just" defTabSz="4389493" eaLnBrk="0" hangingPunct="0">
                  <a:lnSpc>
                    <a:spcPct val="95000"/>
                  </a:lnSpc>
                </a:pPr>
                <a:endParaRPr lang="en-US" sz="3200" dirty="0" smtClean="0">
                  <a:cs typeface="Times New Roman" panose="02020603050405020304" pitchFamily="18" charset="0"/>
                </a:endParaRPr>
              </a:p>
              <a:p>
                <a:pPr algn="just" defTabSz="4389493" eaLnBrk="0" hangingPunct="0">
                  <a:lnSpc>
                    <a:spcPct val="95000"/>
                  </a:lnSpc>
                </a:pPr>
                <a:endParaRPr lang="en-US" sz="3200" dirty="0">
                  <a:cs typeface="Times New Roman" panose="02020603050405020304" pitchFamily="18" charset="0"/>
                </a:endParaRPr>
              </a:p>
              <a:p>
                <a:pPr algn="just" defTabSz="4389493" eaLnBrk="0" hangingPunct="0">
                  <a:lnSpc>
                    <a:spcPct val="95000"/>
                  </a:lnSpc>
                </a:pPr>
                <a:r>
                  <a:rPr lang="en-US" sz="3200" dirty="0" smtClean="0">
                    <a:cs typeface="Times New Roman" panose="02020603050405020304" pitchFamily="18" charset="0"/>
                  </a:rPr>
                  <a:t>EMD </a:t>
                </a:r>
                <a:r>
                  <a:rPr lang="en-US" sz="3200" dirty="0">
                    <a:cs typeface="Times New Roman" panose="02020603050405020304" pitchFamily="18" charset="0"/>
                  </a:rPr>
                  <a:t>computation complexity is its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𝑙𝑜𝑔𝑁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cs typeface="Times New Roman" panose="02020603050405020304" pitchFamily="18" charset="0"/>
                  </a:rPr>
                  <a:t> for an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3200" dirty="0">
                    <a:cs typeface="Times New Roman" panose="02020603050405020304" pitchFamily="18" charset="0"/>
                  </a:rPr>
                  <a:t>-bin histogram. Greatly reducing the EMD calculation time can be achieved using metric approximation techniques</a:t>
                </a:r>
                <a:r>
                  <a:rPr lang="en-US" sz="3200" dirty="0" smtClean="0">
                    <a:cs typeface="Times New Roman" panose="02020603050405020304" pitchFamily="18" charset="0"/>
                  </a:rPr>
                  <a:t>.</a:t>
                </a:r>
                <a:endParaRPr lang="en-US" sz="3200" dirty="0">
                  <a:cs typeface="Times New Roman" panose="02020603050405020304" pitchFamily="18" charset="0"/>
                </a:endParaRPr>
              </a:p>
              <a:p>
                <a:pPr algn="just" defTabSz="4389493" eaLnBrk="0" hangingPunct="0">
                  <a:lnSpc>
                    <a:spcPct val="95000"/>
                  </a:lnSpc>
                </a:pPr>
                <a:endParaRPr lang="en-US" sz="3200" dirty="0">
                  <a:cs typeface="Times New Roman" panose="02020603050405020304" pitchFamily="18" charset="0"/>
                </a:endParaRPr>
              </a:p>
              <a:p>
                <a:pPr algn="just" defTabSz="4389493" eaLnBrk="0" hangingPunct="0">
                  <a:lnSpc>
                    <a:spcPct val="95000"/>
                  </a:lnSpc>
                </a:pPr>
                <a:endParaRPr lang="en-US" sz="3200" dirty="0">
                  <a:cs typeface="Times New Roman" panose="02020603050405020304" pitchFamily="18" charset="0"/>
                </a:endParaRPr>
              </a:p>
              <a:p>
                <a:pPr algn="just" defTabSz="4389493" eaLnBrk="0" hangingPunct="0">
                  <a:lnSpc>
                    <a:spcPct val="95000"/>
                  </a:lnSpc>
                </a:pPr>
                <a:endParaRPr lang="en-US" sz="3200" dirty="0">
                  <a:cs typeface="Times New Roman" panose="02020603050405020304" pitchFamily="18" charset="0"/>
                </a:endParaRPr>
              </a:p>
              <a:p>
                <a:pPr algn="just" defTabSz="4389493" eaLnBrk="0" hangingPunct="0">
                  <a:lnSpc>
                    <a:spcPct val="95000"/>
                  </a:lnSpc>
                </a:pPr>
                <a:endParaRPr lang="en-US" sz="3200" dirty="0">
                  <a:cs typeface="Times New Roman" panose="02020603050405020304" pitchFamily="18" charset="0"/>
                </a:endParaRPr>
              </a:p>
              <a:p>
                <a:pPr algn="just" defTabSz="4389493" eaLnBrk="0" hangingPunct="0">
                  <a:lnSpc>
                    <a:spcPct val="95000"/>
                  </a:lnSpc>
                </a:pPr>
                <a:endParaRPr lang="en-US" sz="3200" dirty="0">
                  <a:cs typeface="Times New Roman" panose="02020603050405020304" pitchFamily="18" charset="0"/>
                </a:endParaRPr>
              </a:p>
              <a:p>
                <a:pPr algn="just" defTabSz="4389493" eaLnBrk="0" hangingPunct="0">
                  <a:lnSpc>
                    <a:spcPct val="95000"/>
                  </a:lnSpc>
                </a:pPr>
                <a:endParaRPr lang="en-US" sz="3200" dirty="0">
                  <a:cs typeface="Times New Roman" panose="02020603050405020304" pitchFamily="18" charset="0"/>
                </a:endParaRPr>
              </a:p>
              <a:p>
                <a:pPr algn="just" defTabSz="4389493" eaLnBrk="0" hangingPunct="0">
                  <a:lnSpc>
                    <a:spcPct val="95000"/>
                  </a:lnSpc>
                </a:pPr>
                <a:endParaRPr lang="en-US" sz="3200" dirty="0"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𝑤𝑒𝑚𝑑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3200" dirty="0"/>
              </a:p>
              <a:p>
                <a:pPr algn="l"/>
                <a:r>
                  <a:rPr lang="en-US" sz="3200" dirty="0"/>
                  <a:t>The embedding of the sample set into a normed space facilitates the usage of metric indexing methods to solve the problem of searching k-NN in a large set and avoid linear scan of the entire dataset</a:t>
                </a:r>
                <a:r>
                  <a:rPr lang="en-US" sz="3200" dirty="0" smtClean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cs typeface="Times New Roman" panose="02020603050405020304" pitchFamily="18" charset="0"/>
                  </a:rPr>
                  <a:t>The embedding is </a:t>
                </a:r>
                <a:r>
                  <a:rPr lang="en-US" sz="3200" dirty="0" smtClean="0">
                    <a:cs typeface="Times New Roman" panose="02020603050405020304" pitchFamily="18" charset="0"/>
                  </a:rPr>
                  <a:t>done using </a:t>
                </a:r>
                <a:r>
                  <a:rPr lang="en-US" sz="3200" dirty="0" err="1">
                    <a:cs typeface="Times New Roman" panose="02020603050405020304" pitchFamily="18" charset="0"/>
                  </a:rPr>
                  <a:t>Shirdhonkar</a:t>
                </a:r>
                <a:r>
                  <a:rPr lang="en-US" sz="3200" dirty="0">
                    <a:cs typeface="Times New Roman" panose="02020603050405020304" pitchFamily="18" charset="0"/>
                  </a:rPr>
                  <a:t> and </a:t>
                </a:r>
                <a:r>
                  <a:rPr lang="en-US" sz="3200" dirty="0" smtClean="0">
                    <a:cs typeface="Times New Roman" panose="02020603050405020304" pitchFamily="18" charset="0"/>
                  </a:rPr>
                  <a:t>Jacobs’ method.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cs typeface="Times New Roman" panose="02020603050405020304" pitchFamily="18" charset="0"/>
                  </a:rPr>
                  <a:t>The </a:t>
                </a:r>
                <a:r>
                  <a:rPr lang="en-US" sz="3200" dirty="0" err="1">
                    <a:cs typeface="Times New Roman" panose="02020603050405020304" pitchFamily="18" charset="0"/>
                  </a:rPr>
                  <a:t>Haar</a:t>
                </a:r>
                <a:r>
                  <a:rPr lang="en-US" sz="3200" dirty="0">
                    <a:cs typeface="Times New Roman" panose="02020603050405020304" pitchFamily="18" charset="0"/>
                  </a:rPr>
                  <a:t> wavelet achieved the best classification results</a:t>
                </a:r>
                <a:r>
                  <a:rPr lang="en-US" sz="3200" dirty="0" smtClean="0">
                    <a:cs typeface="Times New Roman" panose="02020603050405020304" pitchFamily="18" charset="0"/>
                  </a:rPr>
                  <a:t>.</a:t>
                </a:r>
                <a:endParaRPr lang="en-US" sz="3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8044" y="18247440"/>
                <a:ext cx="9994062" cy="10556160"/>
              </a:xfrm>
              <a:prstGeom prst="rect">
                <a:avLst/>
              </a:prstGeom>
              <a:blipFill rotWithShape="0">
                <a:blip r:embed="rId8"/>
                <a:stretch>
                  <a:fillRect l="-1524" r="-1524" b="-9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/>
          <p:cNvSpPr txBox="1"/>
          <p:nvPr/>
        </p:nvSpPr>
        <p:spPr>
          <a:xfrm>
            <a:off x="21933738" y="11887200"/>
            <a:ext cx="10035421" cy="60693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5400" dirty="0">
              <a:solidFill>
                <a:prstClr val="black"/>
              </a:solidFill>
            </a:endParaRPr>
          </a:p>
          <a:p>
            <a:pPr marL="514356" indent="-514356" algn="just" defTabSz="4389493" eaLnBrk="0" hangingPunct="0">
              <a:lnSpc>
                <a:spcPct val="95000"/>
              </a:lnSpc>
              <a:buFontTx/>
              <a:buAutoNum type="alphaLcParenBoth"/>
            </a:pPr>
            <a:endParaRPr lang="en-US" sz="3200" dirty="0">
              <a:solidFill>
                <a:prstClr val="black"/>
              </a:solidFill>
            </a:endParaRPr>
          </a:p>
          <a:p>
            <a:pPr marL="514356" indent="-514356" algn="just" defTabSz="4389493" eaLnBrk="0" hangingPunct="0">
              <a:lnSpc>
                <a:spcPct val="95000"/>
              </a:lnSpc>
              <a:buFontTx/>
              <a:buAutoNum type="alphaLcParenBoth"/>
            </a:pPr>
            <a:endParaRPr lang="en-US" sz="3200" dirty="0">
              <a:solidFill>
                <a:prstClr val="black"/>
              </a:solidFill>
            </a:endParaRPr>
          </a:p>
          <a:p>
            <a:pPr marL="514356" indent="-514356" algn="just" defTabSz="4389493" eaLnBrk="0" hangingPunct="0">
              <a:lnSpc>
                <a:spcPct val="95000"/>
              </a:lnSpc>
              <a:buFontTx/>
              <a:buAutoNum type="alphaLcParenBoth"/>
            </a:pPr>
            <a:endParaRPr lang="en-US" sz="3200" dirty="0">
              <a:solidFill>
                <a:prstClr val="black"/>
              </a:solidFill>
            </a:endParaRPr>
          </a:p>
          <a:p>
            <a:pPr algn="just" defTabSz="4389493" eaLnBrk="0" hangingPunct="0">
              <a:lnSpc>
                <a:spcPct val="95000"/>
              </a:lnSpc>
            </a:pPr>
            <a:endParaRPr lang="en-US" sz="3200" dirty="0">
              <a:solidFill>
                <a:prstClr val="black"/>
              </a:solidFill>
            </a:endParaRPr>
          </a:p>
          <a:p>
            <a:pPr marL="514356" indent="-514356" algn="just" defTabSz="4389493" eaLnBrk="0" hangingPunct="0">
              <a:lnSpc>
                <a:spcPct val="95000"/>
              </a:lnSpc>
              <a:buFontTx/>
              <a:buAutoNum type="alphaLcParenBoth"/>
            </a:pPr>
            <a:endParaRPr lang="en-US" sz="3200" dirty="0" smtClean="0">
              <a:solidFill>
                <a:prstClr val="black"/>
              </a:solidFill>
            </a:endParaRPr>
          </a:p>
          <a:p>
            <a:pPr marL="514356" indent="-514356" algn="just" defTabSz="4389493" eaLnBrk="0" hangingPunct="0">
              <a:lnSpc>
                <a:spcPct val="95000"/>
              </a:lnSpc>
              <a:buFontTx/>
              <a:buAutoNum type="alphaLcParenBoth"/>
            </a:pPr>
            <a:endParaRPr lang="en-US" sz="3200" dirty="0">
              <a:solidFill>
                <a:prstClr val="black"/>
              </a:solidFill>
            </a:endParaRPr>
          </a:p>
          <a:p>
            <a:pPr marL="514356" indent="-514356" algn="just" defTabSz="4389493" eaLnBrk="0" hangingPunct="0">
              <a:lnSpc>
                <a:spcPct val="95000"/>
              </a:lnSpc>
              <a:buFontTx/>
              <a:buAutoNum type="alphaLcParenBoth"/>
            </a:pPr>
            <a:endParaRPr lang="en-US" sz="3200" dirty="0">
              <a:solidFill>
                <a:prstClr val="black"/>
              </a:solidFill>
            </a:endParaRPr>
          </a:p>
          <a:p>
            <a:pPr algn="just" defTabSz="4389493" eaLnBrk="0" hangingPunct="0">
              <a:lnSpc>
                <a:spcPct val="95000"/>
              </a:lnSpc>
            </a:pPr>
            <a:r>
              <a:rPr lang="en-US" sz="3200" dirty="0" smtClean="0">
                <a:solidFill>
                  <a:prstClr val="black"/>
                </a:solidFill>
              </a:rPr>
              <a:t>                     (</a:t>
            </a:r>
            <a:r>
              <a:rPr lang="en-US" sz="3200" dirty="0">
                <a:solidFill>
                  <a:prstClr val="black"/>
                </a:solidFill>
              </a:rPr>
              <a:t>a)    </a:t>
            </a:r>
            <a:r>
              <a:rPr lang="en-US" sz="3200" dirty="0" smtClean="0">
                <a:solidFill>
                  <a:prstClr val="black"/>
                </a:solidFill>
              </a:rPr>
              <a:t>                                                </a:t>
            </a:r>
            <a:r>
              <a:rPr lang="en-US" sz="3200" dirty="0">
                <a:solidFill>
                  <a:prstClr val="black"/>
                </a:solidFill>
              </a:rPr>
              <a:t>(b)</a:t>
            </a:r>
            <a:endParaRPr lang="en-US" sz="3200" dirty="0" smtClean="0">
              <a:solidFill>
                <a:prstClr val="black"/>
              </a:solidFill>
            </a:endParaRPr>
          </a:p>
          <a:p>
            <a:pPr marL="514356" indent="-514356" algn="just" defTabSz="4389493" eaLnBrk="0" hangingPunct="0">
              <a:lnSpc>
                <a:spcPct val="95000"/>
              </a:lnSpc>
              <a:buFontTx/>
              <a:buAutoNum type="alphaLcParenBoth"/>
            </a:pPr>
            <a:endParaRPr lang="en-US" sz="3200" dirty="0" smtClean="0">
              <a:solidFill>
                <a:prstClr val="black"/>
              </a:solidFill>
            </a:endParaRPr>
          </a:p>
          <a:p>
            <a:pPr marL="514356" indent="-514356" algn="just" defTabSz="4389493" eaLnBrk="0" hangingPunct="0">
              <a:lnSpc>
                <a:spcPct val="95000"/>
              </a:lnSpc>
              <a:buFontTx/>
              <a:buAutoNum type="alphaLcParenBoth"/>
            </a:pPr>
            <a:r>
              <a:rPr lang="en-US" sz="3200" dirty="0" smtClean="0">
                <a:solidFill>
                  <a:prstClr val="black"/>
                </a:solidFill>
              </a:rPr>
              <a:t>Multi Angular Descriptor (MAD)</a:t>
            </a:r>
            <a:endParaRPr lang="en-US" sz="3200" dirty="0">
              <a:solidFill>
                <a:prstClr val="black"/>
              </a:solidFill>
            </a:endParaRPr>
          </a:p>
          <a:p>
            <a:pPr marL="514356" indent="-514356" algn="just" defTabSz="4389493" eaLnBrk="0" hangingPunct="0">
              <a:lnSpc>
                <a:spcPct val="95000"/>
              </a:lnSpc>
              <a:buFontTx/>
              <a:buAutoNum type="alphaLcParenBoth"/>
            </a:pPr>
            <a:r>
              <a:rPr lang="en-US" sz="3200" dirty="0">
                <a:solidFill>
                  <a:prstClr val="black"/>
                </a:solidFill>
              </a:rPr>
              <a:t>Shape </a:t>
            </a:r>
            <a:r>
              <a:rPr lang="en-US" sz="3200" dirty="0" smtClean="0">
                <a:solidFill>
                  <a:prstClr val="black"/>
                </a:solidFill>
              </a:rPr>
              <a:t>Context Descriptor (SC)</a:t>
            </a:r>
            <a:endParaRPr lang="en-US" sz="3200" dirty="0">
              <a:solidFill>
                <a:prstClr val="black"/>
              </a:solidFill>
            </a:endParaRPr>
          </a:p>
        </p:txBody>
      </p:sp>
      <p:pic>
        <p:nvPicPr>
          <p:cNvPr id="73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194000" y="13215474"/>
            <a:ext cx="2516362" cy="279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123" y="20519517"/>
            <a:ext cx="7613877" cy="3310383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21975097" y="28798897"/>
            <a:ext cx="9994062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/>
              <a:t>Use </a:t>
            </a:r>
            <a:r>
              <a:rPr lang="en-US" sz="3200" dirty="0"/>
              <a:t>DTW to rescore candidates using the original </a:t>
            </a:r>
            <a:r>
              <a:rPr lang="en-US" sz="3200" dirty="0" smtClean="0"/>
              <a:t>sequence.</a:t>
            </a: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0" y="29670658"/>
            <a:ext cx="7359266" cy="3022697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099006" y="13224179"/>
            <a:ext cx="6604519" cy="4546692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0" y="12778830"/>
            <a:ext cx="3927352" cy="3344232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3355" y="29929142"/>
            <a:ext cx="9488540" cy="2455858"/>
          </a:xfrm>
          <a:prstGeom prst="rect">
            <a:avLst/>
          </a:prstGeom>
        </p:spPr>
      </p:pic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522666"/>
              </p:ext>
            </p:extLst>
          </p:nvPr>
        </p:nvGraphicFramePr>
        <p:xfrm>
          <a:off x="32872280" y="6461226"/>
          <a:ext cx="9037720" cy="5578374"/>
        </p:xfrm>
        <a:graphic>
          <a:graphicData uri="http://schemas.openxmlformats.org/drawingml/2006/table">
            <a:tbl>
              <a:tblPr firstRow="1" firstCol="1" lastRow="1">
                <a:tableStyleId>{5C22544A-7EE6-4342-B048-85BDC9FD1C3A}</a:tableStyleId>
              </a:tblPr>
              <a:tblGrid>
                <a:gridCol w="2259430"/>
                <a:gridCol w="2259430"/>
                <a:gridCol w="2259430"/>
                <a:gridCol w="2259430"/>
              </a:tblGrid>
              <a:tr h="12382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Letter</a:t>
                      </a:r>
                      <a:r>
                        <a:rPr lang="en-US" sz="40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Position</a:t>
                      </a:r>
                      <a:endParaRPr lang="en-US" sz="4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smtClean="0">
                          <a:effectLst/>
                          <a:latin typeface="+mn-lt"/>
                        </a:rPr>
                        <a:t>Accuracy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  <a:latin typeface="+mn-lt"/>
                        </a:rPr>
                        <a:t>Recall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  <a:latin typeface="+mn-lt"/>
                        </a:rPr>
                        <a:t>Precision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8680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Ini</a:t>
                      </a:r>
                      <a:endParaRPr lang="en-US" sz="4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smtClean="0">
                          <a:effectLst/>
                          <a:latin typeface="+mn-lt"/>
                        </a:rPr>
                        <a:t>93%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smtClean="0">
                          <a:effectLst/>
                          <a:latin typeface="+mn-lt"/>
                        </a:rPr>
                        <a:t>85%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smtClean="0">
                          <a:effectLst/>
                          <a:latin typeface="+mn-lt"/>
                        </a:rPr>
                        <a:t>88%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8680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Mid</a:t>
                      </a:r>
                      <a:endParaRPr lang="en-US" sz="4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smtClean="0">
                          <a:effectLst/>
                          <a:latin typeface="+mn-lt"/>
                        </a:rPr>
                        <a:t>89%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smtClean="0">
                          <a:effectLst/>
                          <a:latin typeface="+mn-lt"/>
                        </a:rPr>
                        <a:t>87%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smtClean="0">
                          <a:effectLst/>
                          <a:latin typeface="+mn-lt"/>
                        </a:rPr>
                        <a:t>90%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8680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Fin</a:t>
                      </a:r>
                      <a:endParaRPr lang="en-US" sz="4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smtClean="0">
                          <a:effectLst/>
                          <a:latin typeface="+mn-lt"/>
                        </a:rPr>
                        <a:t>91%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smtClean="0">
                          <a:effectLst/>
                          <a:latin typeface="+mn-lt"/>
                        </a:rPr>
                        <a:t>86%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smtClean="0">
                          <a:effectLst/>
                          <a:latin typeface="+mn-lt"/>
                        </a:rPr>
                        <a:t>92%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8680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Iso</a:t>
                      </a:r>
                      <a:endParaRPr lang="en-US" sz="4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smtClean="0">
                          <a:effectLst/>
                          <a:latin typeface="+mn-lt"/>
                        </a:rPr>
                        <a:t>91%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smtClean="0">
                          <a:effectLst/>
                          <a:latin typeface="+mn-lt"/>
                        </a:rPr>
                        <a:t>81%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smtClean="0">
                          <a:effectLst/>
                          <a:latin typeface="+mn-lt"/>
                        </a:rPr>
                        <a:t>90%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8680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Overall</a:t>
                      </a:r>
                      <a:endParaRPr lang="en-US" sz="4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91%</a:t>
                      </a:r>
                      <a:endParaRPr lang="en-US" sz="4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85%</a:t>
                      </a:r>
                      <a:endParaRPr lang="en-US" sz="4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90%</a:t>
                      </a:r>
                      <a:endParaRPr lang="en-US" sz="4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287461"/>
              </p:ext>
            </p:extLst>
          </p:nvPr>
        </p:nvGraphicFramePr>
        <p:xfrm>
          <a:off x="32537400" y="20828934"/>
          <a:ext cx="9525000" cy="3631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8491"/>
                <a:gridCol w="2162611"/>
                <a:gridCol w="1901606"/>
                <a:gridCol w="2142292"/>
              </a:tblGrid>
              <a:tr h="11391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Configuration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Accuracy [Top 1]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Accuracy [Top 3]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Time </a:t>
                      </a:r>
                    </a:p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[</a:t>
                      </a:r>
                      <a:r>
                        <a:rPr lang="en-US" sz="3600" dirty="0" err="1" smtClean="0">
                          <a:latin typeface="+mn-lt"/>
                        </a:rPr>
                        <a:t>ms</a:t>
                      </a:r>
                      <a:r>
                        <a:rPr lang="en-US" sz="3600" dirty="0" smtClean="0">
                          <a:latin typeface="+mn-lt"/>
                        </a:rPr>
                        <a:t>]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</a:tr>
              <a:tr h="81418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High Accuracy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91%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96%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29.9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</a:tr>
              <a:tr h="81418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Low Latency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87%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94%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0.12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</a:tr>
              <a:tr h="81418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Fast Learning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90%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96%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4.4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742004"/>
              </p:ext>
            </p:extLst>
          </p:nvPr>
        </p:nvGraphicFramePr>
        <p:xfrm>
          <a:off x="32766000" y="12954000"/>
          <a:ext cx="9144000" cy="3137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2657"/>
                <a:gridCol w="2613343"/>
                <a:gridCol w="3048000"/>
              </a:tblGrid>
              <a:tr h="120027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Shape Descriptor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Accuracy [Top 1]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latin typeface="+mn-lt"/>
                        </a:rPr>
                        <a:t>Accuracy    [Top 3]</a:t>
                      </a:r>
                    </a:p>
                  </a:txBody>
                  <a:tcPr/>
                </a:tc>
              </a:tr>
              <a:tr h="64585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SC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91%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96%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</a:tr>
              <a:tr h="64585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MAD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88%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94%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</a:tr>
              <a:tr h="64585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None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87%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93%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056644" y="6400800"/>
            <a:ext cx="2573756" cy="167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776588" y="5562599"/>
            <a:ext cx="20252157" cy="6233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844450" y="5943600"/>
            <a:ext cx="18717217" cy="5496474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11909105" y="12102748"/>
            <a:ext cx="9720000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Preprocessing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2029455" y="12115800"/>
            <a:ext cx="9720000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Feature Extraction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933150" y="18186115"/>
            <a:ext cx="9720000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EMD Embedding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2021800" y="18186115"/>
            <a:ext cx="9720000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Dimensionality Reduction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2021800" y="27820739"/>
            <a:ext cx="9720000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Candidates Rescoring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1887200" y="28803600"/>
            <a:ext cx="9720000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K-d tree Indexing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2446250" y="17933334"/>
            <a:ext cx="9720000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Activation Configurations</a:t>
            </a:r>
            <a:endParaRPr lang="en-US" sz="4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191"/>
              <p:cNvSpPr txBox="1">
                <a:spLocks noChangeArrowheads="1"/>
              </p:cNvSpPr>
              <p:nvPr/>
            </p:nvSpPr>
            <p:spPr bwMode="auto">
              <a:xfrm>
                <a:off x="21996005" y="19055172"/>
                <a:ext cx="9540000" cy="8229899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txBody>
              <a:bodyPr wrap="square" lIns="137137" tIns="137137" rIns="137137" bIns="137137"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defTabSz="4389493">
                  <a:lnSpc>
                    <a:spcPct val="95000"/>
                  </a:lnSpc>
                </a:pPr>
                <a:r>
                  <a:rPr lang="en-US" sz="3200" dirty="0" smtClean="0">
                    <a:latin typeface="+mn-lt"/>
                    <a:cs typeface="Arial" panose="020B0604020202020204" pitchFamily="34" charset="0"/>
                  </a:rPr>
                  <a:t>Since there is a large variation in handwritten letters in the Arabic script, the grouping different perceptual shapes in a single class would negatively affect the LDA.</a:t>
                </a:r>
              </a:p>
              <a:p>
                <a:pPr defTabSz="4389493">
                  <a:lnSpc>
                    <a:spcPct val="95000"/>
                  </a:lnSpc>
                </a:pPr>
                <a:r>
                  <a:rPr lang="en-US" sz="3200" dirty="0">
                    <a:latin typeface="+mn-lt"/>
                    <a:cs typeface="Arial" panose="020B0604020202020204" pitchFamily="34" charset="0"/>
                  </a:rPr>
                  <a:t>Thus, before applying LDA, each character class was partitioned into four clusters,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𝑚𝑒𝑑𝑜𝑖𝑑𝑠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3200" dirty="0" smtClean="0">
                    <a:latin typeface="+mn-lt"/>
                    <a:cs typeface="Arial" panose="020B0604020202020204" pitchFamily="34" charset="0"/>
                  </a:rPr>
                  <a:t> algorithm</a:t>
                </a:r>
                <a:r>
                  <a:rPr lang="en-US" sz="3200" dirty="0">
                    <a:latin typeface="+mn-lt"/>
                    <a:cs typeface="Arial" panose="020B0604020202020204" pitchFamily="34" charset="0"/>
                  </a:rPr>
                  <a:t>, and for each cluster a unique sub-label was assigned. </a:t>
                </a:r>
                <a:endParaRPr lang="en-US" sz="3200" dirty="0" smtClean="0">
                  <a:latin typeface="+mn-lt"/>
                  <a:cs typeface="Arial" panose="020B0604020202020204" pitchFamily="34" charset="0"/>
                </a:endParaRPr>
              </a:p>
              <a:p>
                <a:pPr defTabSz="4389493">
                  <a:lnSpc>
                    <a:spcPct val="95000"/>
                  </a:lnSpc>
                </a:pPr>
                <a:endParaRPr lang="en-US" sz="3200" dirty="0">
                  <a:latin typeface="+mn-lt"/>
                  <a:cs typeface="Arial" panose="020B0604020202020204" pitchFamily="34" charset="0"/>
                </a:endParaRPr>
              </a:p>
              <a:p>
                <a:pPr defTabSz="4389493">
                  <a:lnSpc>
                    <a:spcPct val="95000"/>
                  </a:lnSpc>
                </a:pPr>
                <a:endParaRPr lang="en-US" sz="3200" dirty="0" smtClean="0">
                  <a:latin typeface="+mn-lt"/>
                  <a:cs typeface="Arial" panose="020B0604020202020204" pitchFamily="34" charset="0"/>
                </a:endParaRPr>
              </a:p>
              <a:p>
                <a:pPr defTabSz="4389493">
                  <a:lnSpc>
                    <a:spcPct val="95000"/>
                  </a:lnSpc>
                </a:pPr>
                <a:endParaRPr lang="en-US" sz="3200" dirty="0">
                  <a:latin typeface="+mn-lt"/>
                  <a:cs typeface="Arial" panose="020B0604020202020204" pitchFamily="34" charset="0"/>
                </a:endParaRPr>
              </a:p>
              <a:p>
                <a:pPr defTabSz="4389493">
                  <a:lnSpc>
                    <a:spcPct val="95000"/>
                  </a:lnSpc>
                </a:pPr>
                <a:endParaRPr lang="en-US" sz="3200" dirty="0" smtClean="0">
                  <a:latin typeface="+mn-lt"/>
                  <a:cs typeface="Arial" panose="020B0604020202020204" pitchFamily="34" charset="0"/>
                </a:endParaRPr>
              </a:p>
              <a:p>
                <a:pPr defTabSz="4389493">
                  <a:lnSpc>
                    <a:spcPct val="95000"/>
                  </a:lnSpc>
                </a:pPr>
                <a:endParaRPr lang="en-US" sz="3200" dirty="0">
                  <a:latin typeface="+mn-lt"/>
                  <a:cs typeface="Arial" panose="020B0604020202020204" pitchFamily="34" charset="0"/>
                </a:endParaRPr>
              </a:p>
              <a:p>
                <a:pPr defTabSz="4389493">
                  <a:lnSpc>
                    <a:spcPct val="95000"/>
                  </a:lnSpc>
                </a:pPr>
                <a:endParaRPr lang="en-US" sz="3200" dirty="0" smtClean="0">
                  <a:latin typeface="+mn-lt"/>
                  <a:cs typeface="Arial" panose="020B0604020202020204" pitchFamily="34" charset="0"/>
                </a:endParaRPr>
              </a:p>
              <a:p>
                <a:pPr defTabSz="4389493">
                  <a:lnSpc>
                    <a:spcPct val="95000"/>
                  </a:lnSpc>
                </a:pPr>
                <a:endParaRPr lang="en-US" sz="3200" dirty="0">
                  <a:latin typeface="+mn-lt"/>
                  <a:cs typeface="Arial" panose="020B0604020202020204" pitchFamily="34" charset="0"/>
                </a:endParaRPr>
              </a:p>
              <a:p>
                <a:pPr defTabSz="4389493">
                  <a:lnSpc>
                    <a:spcPct val="95000"/>
                  </a:lnSpc>
                </a:pPr>
                <a:endParaRPr lang="en-US" sz="3200" dirty="0" smtClean="0">
                  <a:latin typeface="+mn-lt"/>
                  <a:cs typeface="Arial" panose="020B0604020202020204" pitchFamily="34" charset="0"/>
                </a:endParaRPr>
              </a:p>
              <a:p>
                <a:pPr defTabSz="4389493">
                  <a:lnSpc>
                    <a:spcPct val="95000"/>
                  </a:lnSpc>
                </a:pPr>
                <a:r>
                  <a:rPr lang="en-US" sz="3200" dirty="0">
                    <a:latin typeface="+mn-lt"/>
                    <a:cs typeface="Arial" panose="020B0604020202020204" pitchFamily="34" charset="0"/>
                  </a:rPr>
                  <a:t>T</a:t>
                </a:r>
                <a:r>
                  <a:rPr lang="en-US" sz="3200" dirty="0" smtClean="0">
                    <a:latin typeface="+mn-lt"/>
                    <a:cs typeface="Arial" panose="020B0604020202020204" pitchFamily="34" charset="0"/>
                  </a:rPr>
                  <a:t>he </a:t>
                </a:r>
                <a:r>
                  <a:rPr lang="en-US" sz="3200" dirty="0">
                    <a:latin typeface="+mn-lt"/>
                    <a:cs typeface="Arial" panose="020B0604020202020204" pitchFamily="34" charset="0"/>
                  </a:rPr>
                  <a:t>target number of dimensions was estimated using the </a:t>
                </a:r>
                <a:r>
                  <a:rPr lang="en-US" sz="3200" i="1" dirty="0" smtClean="0">
                    <a:latin typeface="+mn-lt"/>
                    <a:cs typeface="Arial" panose="020B0604020202020204" pitchFamily="34" charset="0"/>
                  </a:rPr>
                  <a:t>maximum </a:t>
                </a:r>
                <a:r>
                  <a:rPr lang="en-US" sz="3200" i="1" dirty="0">
                    <a:latin typeface="+mn-lt"/>
                    <a:cs typeface="Arial" panose="020B0604020202020204" pitchFamily="34" charset="0"/>
                  </a:rPr>
                  <a:t>likelihood </a:t>
                </a:r>
                <a:r>
                  <a:rPr lang="en-US" sz="3200" i="1" dirty="0" smtClean="0">
                    <a:latin typeface="+mn-lt"/>
                    <a:cs typeface="Arial" panose="020B0604020202020204" pitchFamily="34" charset="0"/>
                  </a:rPr>
                  <a:t>estimation</a:t>
                </a:r>
                <a:r>
                  <a:rPr lang="en-US" sz="3200" dirty="0" smtClean="0">
                    <a:latin typeface="+mn-lt"/>
                    <a:cs typeface="Arial" panose="020B0604020202020204" pitchFamily="34" charset="0"/>
                  </a:rPr>
                  <a:t> method.</a:t>
                </a:r>
                <a:endParaRPr lang="en-US" sz="3200" dirty="0">
                  <a:latin typeface="+mn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8" name="Text 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96005" y="19055172"/>
                <a:ext cx="9540000" cy="8229899"/>
              </a:xfrm>
              <a:prstGeom prst="rect">
                <a:avLst/>
              </a:prstGeom>
              <a:blipFill rotWithShape="0">
                <a:blip r:embed="rId16"/>
                <a:stretch>
                  <a:fillRect l="-1150" t="-148" b="-370"/>
                </a:stretch>
              </a:blipFill>
              <a:ln w="1270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3317200" y="22783800"/>
            <a:ext cx="6897611" cy="3175782"/>
          </a:xfrm>
          <a:prstGeom prst="rect">
            <a:avLst/>
          </a:prstGeom>
        </p:spPr>
      </p:pic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090635"/>
              </p:ext>
            </p:extLst>
          </p:nvPr>
        </p:nvGraphicFramePr>
        <p:xfrm>
          <a:off x="33070800" y="28041601"/>
          <a:ext cx="8686800" cy="4114799"/>
        </p:xfrm>
        <a:graphic>
          <a:graphicData uri="http://schemas.openxmlformats.org/drawingml/2006/table">
            <a:tbl>
              <a:tblPr rtl="1" firstRow="1" lastCol="1" bandRow="1">
                <a:tableStyleId>{5C22544A-7EE6-4342-B048-85BDC9FD1C3A}</a:tableStyleId>
              </a:tblPr>
              <a:tblGrid>
                <a:gridCol w="2714625"/>
                <a:gridCol w="2714625"/>
                <a:gridCol w="3257550"/>
              </a:tblGrid>
              <a:tr h="82448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  <a:cs typeface="Times New Roman" panose="02020603050405020304" pitchFamily="18" charset="0"/>
                        </a:rPr>
                        <a:t>PCA+LDA</a:t>
                      </a:r>
                      <a:endParaRPr lang="en-US" sz="3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  <a:cs typeface="Times New Roman" panose="02020603050405020304" pitchFamily="18" charset="0"/>
                        </a:rPr>
                        <a:t>PCA</a:t>
                      </a:r>
                      <a:endParaRPr lang="en-US" sz="3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  <a:cs typeface="Times New Roman" panose="02020603050405020304" pitchFamily="18" charset="0"/>
                        </a:rPr>
                        <a:t>Letter Position</a:t>
                      </a:r>
                      <a:endParaRPr lang="en-US" sz="3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2257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  <a:cs typeface="Times New Roman" panose="02020603050405020304" pitchFamily="18" charset="0"/>
                        </a:rPr>
                        <a:t>9</a:t>
                      </a:r>
                      <a:endParaRPr lang="en-US" sz="3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  <a:cs typeface="Times New Roman" panose="02020603050405020304" pitchFamily="18" charset="0"/>
                        </a:rPr>
                        <a:t>48</a:t>
                      </a:r>
                      <a:endParaRPr lang="en-US" sz="3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>
                          <a:latin typeface="+mn-lt"/>
                          <a:cs typeface="Times New Roman" panose="02020603050405020304" pitchFamily="18" charset="0"/>
                        </a:rPr>
                        <a:t>Ini</a:t>
                      </a:r>
                      <a:endParaRPr lang="en-US" sz="3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2257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3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  <a:cs typeface="Times New Roman" panose="02020603050405020304" pitchFamily="18" charset="0"/>
                        </a:rPr>
                        <a:t>52</a:t>
                      </a:r>
                      <a:endParaRPr lang="en-US" sz="3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  <a:cs typeface="Times New Roman" panose="02020603050405020304" pitchFamily="18" charset="0"/>
                        </a:rPr>
                        <a:t>Mid</a:t>
                      </a:r>
                    </a:p>
                  </a:txBody>
                  <a:tcPr/>
                </a:tc>
              </a:tr>
              <a:tr h="82257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  <a:cs typeface="Times New Roman" panose="02020603050405020304" pitchFamily="18" charset="0"/>
                        </a:rPr>
                        <a:t>9</a:t>
                      </a:r>
                      <a:endParaRPr lang="en-US" sz="3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  <a:cs typeface="Times New Roman" panose="02020603050405020304" pitchFamily="18" charset="0"/>
                        </a:rPr>
                        <a:t>44</a:t>
                      </a:r>
                      <a:endParaRPr lang="en-US" sz="3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  <a:cs typeface="Times New Roman" panose="02020603050405020304" pitchFamily="18" charset="0"/>
                        </a:rPr>
                        <a:t>Fin</a:t>
                      </a:r>
                      <a:endParaRPr lang="en-US" sz="3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2257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  <a:cs typeface="Times New Roman" panose="02020603050405020304" pitchFamily="18" charset="0"/>
                        </a:rPr>
                        <a:t>8</a:t>
                      </a:r>
                      <a:endParaRPr lang="en-US" sz="3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  <a:cs typeface="Times New Roman" panose="02020603050405020304" pitchFamily="18" charset="0"/>
                        </a:rPr>
                        <a:t>39</a:t>
                      </a:r>
                      <a:endParaRPr lang="en-US" sz="3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>
                          <a:latin typeface="+mn-lt"/>
                          <a:cs typeface="Times New Roman" panose="02020603050405020304" pitchFamily="18" charset="0"/>
                        </a:rPr>
                        <a:t>Iso</a:t>
                      </a:r>
                      <a:endParaRPr lang="en-US" sz="3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Rectangle 60"/>
          <p:cNvSpPr/>
          <p:nvPr/>
        </p:nvSpPr>
        <p:spPr>
          <a:xfrm>
            <a:off x="32446250" y="25873800"/>
            <a:ext cx="9720000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Dimensionality Reduction 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654160" y="26735782"/>
            <a:ext cx="948444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The dimensionality of the four datasets after applying PCA and PCA+LDA.</a:t>
            </a:r>
            <a:endParaRPr lang="en-US" sz="32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077" y="648456"/>
            <a:ext cx="4480250" cy="278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2857</TotalTime>
  <Words>396</Words>
  <Application>Microsoft Office PowerPoint</Application>
  <PresentationFormat>Custom</PresentationFormat>
  <Paragraphs>176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36x48</dc:title>
  <dc:creator>Jay Larson</dc:creator>
  <dc:description>Quality poster printing
www.genigraphics.com
1-800-790-4001</dc:description>
  <cp:lastModifiedBy>Kour, George</cp:lastModifiedBy>
  <cp:revision>124</cp:revision>
  <cp:lastPrinted>2013-02-12T02:21:55Z</cp:lastPrinted>
  <dcterms:created xsi:type="dcterms:W3CDTF">2013-02-10T21:14:48Z</dcterms:created>
  <dcterms:modified xsi:type="dcterms:W3CDTF">2014-08-09T18:33:30Z</dcterms:modified>
</cp:coreProperties>
</file>