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4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62081" autoAdjust="0"/>
  </p:normalViewPr>
  <p:slideViewPr>
    <p:cSldViewPr>
      <p:cViewPr varScale="1">
        <p:scale>
          <a:sx n="83" d="100"/>
          <a:sy n="83" d="100"/>
        </p:scale>
        <p:origin x="2172" y="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0AFCA-A65F-48D8-93F5-7088939FE4D3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56A7F-7E51-44E7-A096-8FB61FAD7B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434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794BFF-0277-4AED-BCAE-D72E7EACCF78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61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34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794BFF-0277-4AED-BCAE-D72E7EACCF78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6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04/08/2014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673174" y="122238"/>
            <a:ext cx="771525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endParaRPr lang="en-US" sz="2000" b="1" dirty="0" smtClean="0">
              <a:solidFill>
                <a:schemeClr val="bg1"/>
              </a:solidFill>
              <a:latin typeface="+mn-lt"/>
            </a:endParaRPr>
          </a:p>
          <a:p>
            <a:pPr algn="ctr" eaLnBrk="1" hangingPunct="1">
              <a:spcBef>
                <a:spcPts val="600"/>
              </a:spcBef>
            </a:pPr>
            <a:endParaRPr lang="fr-FR" sz="1400" b="1" dirty="0" smtClean="0">
              <a:solidFill>
                <a:schemeClr val="bg1"/>
              </a:solidFill>
              <a:latin typeface="+mn-lt"/>
            </a:endParaRPr>
          </a:p>
          <a:p>
            <a:pPr algn="ctr" eaLnBrk="1" hangingPunct="1">
              <a:spcBef>
                <a:spcPts val="600"/>
              </a:spcBef>
            </a:pPr>
            <a:endParaRPr lang="fr-F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06363" y="5934532"/>
            <a:ext cx="8915400" cy="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107504" y="116632"/>
            <a:ext cx="8905875" cy="576064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wrap="none" anchor="t"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2400" dirty="0"/>
              <a:t>Fast classification of handwritten on-line Arabic characters</a:t>
            </a:r>
            <a:endParaRPr lang="en-US" sz="2400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000" b="1" dirty="0" smtClean="0"/>
              <a:t>George Kour, Raid </a:t>
            </a:r>
            <a:r>
              <a:rPr lang="en-US" sz="2000" b="1" dirty="0" err="1" smtClean="0"/>
              <a:t>Sabnee</a:t>
            </a:r>
            <a:endParaRPr lang="en-US" sz="2000" b="1" dirty="0" smtClean="0"/>
          </a:p>
          <a:p>
            <a:pPr algn="ctr"/>
            <a:r>
              <a:rPr lang="en-US" sz="1600" dirty="0"/>
              <a:t>Faculty of </a:t>
            </a:r>
            <a:r>
              <a:rPr lang="en-US" sz="1600" dirty="0" smtClean="0"/>
              <a:t>Engineering, </a:t>
            </a:r>
            <a:r>
              <a:rPr lang="en-US" sz="1600"/>
              <a:t>Tel-Aviv </a:t>
            </a:r>
            <a:r>
              <a:rPr lang="en-US" sz="1600" smtClean="0"/>
              <a:t>University</a:t>
            </a:r>
          </a:p>
          <a:p>
            <a:pPr algn="ctr"/>
            <a:r>
              <a:rPr lang="pt-BR" sz="1600" smtClean="0"/>
              <a:t>Triangle </a:t>
            </a:r>
            <a:r>
              <a:rPr lang="pt-BR" sz="1600" dirty="0" smtClean="0"/>
              <a:t>R&amp;D </a:t>
            </a:r>
            <a:r>
              <a:rPr lang="pt-BR" sz="1600" dirty="0"/>
              <a:t>Center, Kafr </a:t>
            </a:r>
            <a:r>
              <a:rPr lang="pt-BR" sz="1600" dirty="0" smtClean="0"/>
              <a:t>Qara</a:t>
            </a:r>
            <a:endParaRPr lang="pt-BR" sz="1600" dirty="0" smtClean="0"/>
          </a:p>
          <a:p>
            <a:pPr algn="ctr"/>
            <a:endParaRPr lang="pt-BR" sz="1600" dirty="0"/>
          </a:p>
          <a:p>
            <a:pPr algn="ctr"/>
            <a:r>
              <a:rPr lang="pt-BR" sz="1600" dirty="0" smtClean="0"/>
              <a:t>georgeko@post.tau.ac.il</a:t>
            </a:r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5" name="Groupe 14"/>
          <p:cNvGrpSpPr/>
          <p:nvPr/>
        </p:nvGrpSpPr>
        <p:grpSpPr>
          <a:xfrm>
            <a:off x="106363" y="5934532"/>
            <a:ext cx="8922081" cy="701451"/>
            <a:chOff x="106363" y="5934532"/>
            <a:chExt cx="8922081" cy="701451"/>
          </a:xfrm>
        </p:grpSpPr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106363" y="5934532"/>
              <a:ext cx="8915400" cy="0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643834" y="6205096"/>
              <a:ext cx="1384610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1400" b="1" dirty="0" smtClean="0"/>
                <a:t>11-14 August 2014</a:t>
              </a:r>
            </a:p>
            <a:p>
              <a:pPr algn="ctr"/>
              <a:r>
                <a:rPr lang="fr-FR" sz="1400" b="1" dirty="0" smtClean="0"/>
                <a:t>Tunis, </a:t>
              </a:r>
              <a:r>
                <a:rPr lang="fr-FR" sz="1400" b="1" dirty="0" err="1" smtClean="0"/>
                <a:t>Tunisia</a:t>
              </a:r>
              <a:endParaRPr lang="en-US" sz="1400" b="1" dirty="0"/>
            </a:p>
          </p:txBody>
        </p:sp>
      </p:grpSp>
      <p:pic>
        <p:nvPicPr>
          <p:cNvPr id="18" name="Image 17" descr="soc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6000772"/>
            <a:ext cx="1357321" cy="788780"/>
          </a:xfrm>
          <a:prstGeom prst="rect">
            <a:avLst/>
          </a:prstGeom>
        </p:spPr>
      </p:pic>
      <p:pic>
        <p:nvPicPr>
          <p:cNvPr id="19" name="Image 18" descr="iee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0496" y="5986644"/>
            <a:ext cx="1979872" cy="841376"/>
          </a:xfrm>
          <a:prstGeom prst="rect">
            <a:avLst/>
          </a:prstGeom>
        </p:spPr>
      </p:pic>
      <p:pic>
        <p:nvPicPr>
          <p:cNvPr id="20" name="Image 19" descr="mirla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57422" y="6045738"/>
            <a:ext cx="1357322" cy="710141"/>
          </a:xfrm>
          <a:prstGeom prst="rect">
            <a:avLst/>
          </a:prstGeom>
        </p:spPr>
      </p:pic>
      <p:pic>
        <p:nvPicPr>
          <p:cNvPr id="21" name="Image 20" descr="regi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951" y="5974300"/>
            <a:ext cx="1857355" cy="8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673174" y="122238"/>
            <a:ext cx="771525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endParaRPr lang="en-US" sz="2000" b="1" dirty="0" smtClean="0">
              <a:solidFill>
                <a:schemeClr val="bg1"/>
              </a:solidFill>
              <a:latin typeface="+mn-lt"/>
            </a:endParaRPr>
          </a:p>
          <a:p>
            <a:pPr algn="ctr" eaLnBrk="1" hangingPunct="1">
              <a:spcBef>
                <a:spcPts val="600"/>
              </a:spcBef>
            </a:pPr>
            <a:endParaRPr lang="fr-FR" sz="1400" b="1" dirty="0" smtClean="0">
              <a:solidFill>
                <a:schemeClr val="bg1"/>
              </a:solidFill>
              <a:latin typeface="+mn-lt"/>
            </a:endParaRPr>
          </a:p>
          <a:p>
            <a:pPr algn="ctr" eaLnBrk="1" hangingPunct="1">
              <a:spcBef>
                <a:spcPts val="600"/>
              </a:spcBef>
            </a:pPr>
            <a:endParaRPr lang="fr-FR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77861" y="78379"/>
            <a:ext cx="8905875" cy="576064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miter lim="800000"/>
            <a:headEnd/>
            <a:tailEnd/>
          </a:ln>
        </p:spPr>
        <p:txBody>
          <a:bodyPr wrap="none" anchor="t"/>
          <a:lstStyle/>
          <a:p>
            <a:pPr algn="ctr"/>
            <a:r>
              <a:rPr lang="en-US" sz="3200" b="1" dirty="0" smtClean="0"/>
              <a:t>#86 – </a:t>
            </a:r>
            <a:r>
              <a:rPr lang="en-US" sz="3200" dirty="0"/>
              <a:t>Fast classification of handwritten </a:t>
            </a:r>
            <a:endParaRPr lang="en-US" sz="3200" dirty="0" smtClean="0"/>
          </a:p>
          <a:p>
            <a:pPr algn="ctr"/>
            <a:r>
              <a:rPr lang="en-US" sz="3200" dirty="0" smtClean="0"/>
              <a:t>on-line </a:t>
            </a:r>
            <a:r>
              <a:rPr lang="en-US" sz="3200" dirty="0"/>
              <a:t>Arabic characters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106363" y="5934532"/>
            <a:ext cx="8922081" cy="701451"/>
            <a:chOff x="106363" y="5934532"/>
            <a:chExt cx="8922081" cy="701451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06363" y="5934532"/>
              <a:ext cx="8915400" cy="0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643834" y="6205096"/>
              <a:ext cx="1384610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1400" b="1" dirty="0" smtClean="0"/>
                <a:t>11-14 August 2014</a:t>
              </a:r>
            </a:p>
            <a:p>
              <a:pPr algn="ctr"/>
              <a:r>
                <a:rPr lang="fr-FR" sz="1400" b="1" dirty="0" smtClean="0"/>
                <a:t>Tunis, </a:t>
              </a:r>
              <a:r>
                <a:rPr lang="fr-FR" sz="1400" b="1" dirty="0" err="1" smtClean="0"/>
                <a:t>Tunisia</a:t>
              </a:r>
              <a:endParaRPr lang="en-US" sz="1400" b="1" dirty="0"/>
            </a:p>
          </p:txBody>
        </p:sp>
      </p:grpSp>
      <p:pic>
        <p:nvPicPr>
          <p:cNvPr id="13" name="Image 12" descr="soc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6000772"/>
            <a:ext cx="1357321" cy="788780"/>
          </a:xfrm>
          <a:prstGeom prst="rect">
            <a:avLst/>
          </a:prstGeom>
        </p:spPr>
      </p:pic>
      <p:pic>
        <p:nvPicPr>
          <p:cNvPr id="14" name="Image 13" descr="iee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0496" y="5986644"/>
            <a:ext cx="1979872" cy="841376"/>
          </a:xfrm>
          <a:prstGeom prst="rect">
            <a:avLst/>
          </a:prstGeom>
        </p:spPr>
      </p:pic>
      <p:pic>
        <p:nvPicPr>
          <p:cNvPr id="15" name="Image 14" descr="mirla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57422" y="6045738"/>
            <a:ext cx="1357322" cy="710141"/>
          </a:xfrm>
          <a:prstGeom prst="rect">
            <a:avLst/>
          </a:prstGeom>
        </p:spPr>
      </p:pic>
      <p:pic>
        <p:nvPicPr>
          <p:cNvPr id="16" name="Image 15" descr="regi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951" y="5974300"/>
            <a:ext cx="1857355" cy="8588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1880" y="3755549"/>
            <a:ext cx="2075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spcBef>
                <a:spcPts val="1200"/>
              </a:spcBef>
            </a:pPr>
            <a:r>
              <a:rPr lang="en-US" sz="2800" b="1" dirty="0" smtClean="0"/>
              <a:t>Fast</a:t>
            </a:r>
          </a:p>
          <a:p>
            <a:pPr algn="ctr"/>
            <a:r>
              <a:rPr lang="en-US" sz="1600" b="1" dirty="0"/>
              <a:t>How fast?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44" y="3068960"/>
            <a:ext cx="643655" cy="64365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5516" y="2115433"/>
            <a:ext cx="33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spcBef>
                <a:spcPts val="1200"/>
              </a:spcBef>
            </a:pPr>
            <a:r>
              <a:rPr lang="en-US" sz="2800" b="1" dirty="0" smtClean="0"/>
              <a:t>ADAB Database</a:t>
            </a:r>
          </a:p>
          <a:p>
            <a:pPr marL="0" lvl="1" algn="ctr"/>
            <a:r>
              <a:rPr lang="en-US" sz="1600" b="1" dirty="0"/>
              <a:t>Used it to extract characters.         How you can you use it?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05" y="1417384"/>
            <a:ext cx="666574" cy="6665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08104" y="2115433"/>
            <a:ext cx="33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Wavelets</a:t>
            </a:r>
            <a:endParaRPr lang="en-US" sz="2800" b="1" dirty="0"/>
          </a:p>
          <a:p>
            <a:pPr algn="ctr"/>
            <a:r>
              <a:rPr lang="en-US" sz="1600" b="1" dirty="0" smtClean="0"/>
              <a:t>For accurate </a:t>
            </a:r>
            <a:r>
              <a:rPr lang="en-US" sz="1600" b="1" dirty="0"/>
              <a:t>and fast shape similarity </a:t>
            </a:r>
            <a:r>
              <a:rPr lang="en-US" sz="1600" b="1" dirty="0" smtClean="0"/>
              <a:t>measure</a:t>
            </a:r>
            <a:endParaRPr lang="en-US" sz="1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01" y="1340768"/>
            <a:ext cx="819807" cy="819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508104" y="4461500"/>
            <a:ext cx="33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spcBef>
                <a:spcPts val="1200"/>
              </a:spcBef>
            </a:pPr>
            <a:r>
              <a:rPr lang="en-US" sz="2800" b="1" dirty="0" smtClean="0"/>
              <a:t>Application</a:t>
            </a:r>
          </a:p>
          <a:p>
            <a:pPr algn="ctr"/>
            <a:r>
              <a:rPr lang="en-US" sz="1600" b="1" dirty="0" smtClean="0"/>
              <a:t>Real-time Segmentation </a:t>
            </a:r>
            <a:r>
              <a:rPr lang="en-US" sz="1600" b="1" dirty="0"/>
              <a:t>of cursive Arabic text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27" y="3632205"/>
            <a:ext cx="1185955" cy="10929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54" y="3813767"/>
            <a:ext cx="711725" cy="65590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5516" y="4461500"/>
            <a:ext cx="33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spcBef>
                <a:spcPts val="1200"/>
              </a:spcBef>
            </a:pPr>
            <a:r>
              <a:rPr lang="en-US" sz="2800" b="1" dirty="0" smtClean="0"/>
              <a:t>Trade-off </a:t>
            </a:r>
          </a:p>
          <a:p>
            <a:pPr algn="ctr"/>
            <a:r>
              <a:rPr lang="en-US" sz="1600" b="1" dirty="0" smtClean="0"/>
              <a:t>Accuracy </a:t>
            </a:r>
            <a:r>
              <a:rPr lang="en-US" sz="1600" b="1" dirty="0"/>
              <a:t>vs. P</a:t>
            </a:r>
            <a:r>
              <a:rPr lang="en-US" sz="1600" b="1" dirty="0" smtClean="0"/>
              <a:t>erformance. </a:t>
            </a:r>
          </a:p>
          <a:p>
            <a:pPr algn="ctr"/>
            <a:r>
              <a:rPr lang="en-US" sz="1600" b="1" dirty="0" smtClean="0"/>
              <a:t>Multiple activation configurations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2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92</Words>
  <Application>Microsoft Office PowerPoint</Application>
  <PresentationFormat>On-screen Show (4:3)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LUQMAN</dc:creator>
  <cp:lastModifiedBy>Kour, George</cp:lastModifiedBy>
  <cp:revision>132</cp:revision>
  <dcterms:created xsi:type="dcterms:W3CDTF">2014-01-23T17:48:13Z</dcterms:created>
  <dcterms:modified xsi:type="dcterms:W3CDTF">2014-08-04T10:10:35Z</dcterms:modified>
</cp:coreProperties>
</file>