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4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70" r:id="rId10"/>
    <p:sldId id="269" r:id="rId11"/>
    <p:sldId id="274" r:id="rId12"/>
    <p:sldId id="271" r:id="rId13"/>
    <p:sldId id="266" r:id="rId14"/>
    <p:sldId id="273" r:id="rId15"/>
    <p:sldId id="268" r:id="rId16"/>
    <p:sldId id="267" r:id="rId17"/>
    <p:sldId id="278" r:id="rId18"/>
    <p:sldId id="279" r:id="rId19"/>
    <p:sldId id="280" r:id="rId20"/>
    <p:sldId id="281" r:id="rId21"/>
    <p:sldId id="290" r:id="rId22"/>
    <p:sldId id="284" r:id="rId23"/>
    <p:sldId id="282" r:id="rId24"/>
    <p:sldId id="283" r:id="rId25"/>
    <p:sldId id="285" r:id="rId26"/>
    <p:sldId id="286" r:id="rId27"/>
    <p:sldId id="288" r:id="rId28"/>
    <p:sldId id="289" r:id="rId29"/>
    <p:sldId id="287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20" autoAdjust="0"/>
  </p:normalViewPr>
  <p:slideViewPr>
    <p:cSldViewPr snapToGrid="0">
      <p:cViewPr varScale="1">
        <p:scale>
          <a:sx n="65" d="100"/>
          <a:sy n="65" d="100"/>
        </p:scale>
        <p:origin x="354" y="78"/>
      </p:cViewPr>
      <p:guideLst/>
    </p:cSldViewPr>
  </p:slideViewPr>
  <p:outlineViewPr>
    <p:cViewPr>
      <p:scale>
        <a:sx n="33" d="100"/>
        <a:sy n="33" d="100"/>
      </p:scale>
      <p:origin x="0" y="-79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65E1-2407-4DAB-AFB2-B1A8FFC1DC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E38BA-B70B-45C3-BC71-E63A6C223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Analytic</a:t>
            </a:r>
            <a:r>
              <a:rPr lang="en-US" baseline="0" dirty="0" smtClean="0"/>
              <a:t> - </a:t>
            </a:r>
            <a:r>
              <a:rPr lang="en-US" dirty="0" smtClean="0"/>
              <a:t>Involves segmentation and classification of each part of the 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Holistic -</a:t>
            </a:r>
            <a:r>
              <a:rPr lang="en-US" baseline="0" dirty="0" smtClean="0"/>
              <a:t> </a:t>
            </a:r>
            <a:r>
              <a:rPr lang="en-US" dirty="0" smtClean="0"/>
              <a:t>considers the global properties of the written text and recognizes the input word shape as a whole.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4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Propose:</a:t>
            </a:r>
          </a:p>
          <a:p>
            <a:pPr marL="228600" indent="-228600">
              <a:buAutoNum type="arabicPeriod"/>
            </a:pPr>
            <a:r>
              <a:rPr lang="en-US" dirty="0" smtClean="0"/>
              <a:t>Avoid the jagged and non-uniform</a:t>
            </a:r>
            <a:r>
              <a:rPr lang="en-US" baseline="0" dirty="0" smtClean="0"/>
              <a:t> sampling of the digitizer.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Avoid imperfections caused by hand vibration from hesitate </a:t>
            </a:r>
            <a:r>
              <a:rPr lang="en-US" baseline="0" dirty="0" err="1" smtClean="0"/>
              <a:t>wrting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Give uniform structure to the data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"Douglas-</a:t>
            </a:r>
            <a:r>
              <a:rPr lang="en-US" dirty="0" err="1" smtClean="0"/>
              <a:t>Peucker</a:t>
            </a:r>
            <a:r>
              <a:rPr lang="en-US" dirty="0" smtClean="0"/>
              <a:t> animated" by Mysid - Own work; self-made in </a:t>
            </a:r>
            <a:r>
              <a:rPr lang="en-US" dirty="0" err="1" smtClean="0"/>
              <a:t>Inkscape</a:t>
            </a:r>
            <a:r>
              <a:rPr lang="en-US" dirty="0" smtClean="0"/>
              <a:t> and Gimp. Based on File:Douglas Peucker.png by </a:t>
            </a:r>
            <a:r>
              <a:rPr lang="en-US" dirty="0" err="1" smtClean="0"/>
              <a:t>de:User:Leupold</a:t>
            </a:r>
            <a:r>
              <a:rPr lang="en-US" dirty="0" smtClean="0"/>
              <a:t>.. Licensed under Creative Commons Attribution-Share Alike 3.0 via Wikimedia Commons - http://commons.wikimedia.org/wiki/File:Douglas-Peucker_animated.gif#mediaviewer/File:Douglas-Peucker_animated.gif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Feature extraction is the process of extracting informative parameters for learning and recognition of patterns.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Poor feature extraction and selection will, in most cases, result in a poor system performance, regardless of the sophistication of the classification algorithm.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 is the process of extracting informative parameters for learning and recognition of patterns.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feature extraction and selection will, in most cases, result in a poor system performance, regardless of the sophistication of the classification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cs typeface="Times New Roman" panose="02020603050405020304" pitchFamily="18" charset="0"/>
                  </a:rPr>
                  <a:t>EMD computation complexity is 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for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-bin histogram. Greatly reducing the EMD calculation time can be achieved using metric approximation techniques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embedding of the sample set into a normed space facilitates the usage of metric indexing methods to solve the problem of searching k-NN in a large set and avoid linear scan of the entire dataset.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cs typeface="Times New Roman" panose="02020603050405020304" pitchFamily="18" charset="0"/>
                  </a:rPr>
                  <a:t>EMD computation complexity is its </a:t>
                </a:r>
                <a:r>
                  <a:rPr lang="en-US" i="0">
                    <a:latin typeface="Cambria Math" panose="02040503050406030204" pitchFamily="18" charset="0"/>
                  </a:rPr>
                  <a:t>𝑂(𝑁^3 𝑙𝑜𝑔𝑁)</a:t>
                </a:r>
                <a:r>
                  <a:rPr lang="en-US" dirty="0">
                    <a:cs typeface="Times New Roman" panose="02020603050405020304" pitchFamily="18" charset="0"/>
                  </a:rPr>
                  <a:t> for an </a:t>
                </a:r>
                <a:r>
                  <a:rPr lang="en-US" i="0">
                    <a:latin typeface="Cambria Math" panose="02040503050406030204" pitchFamily="18" charset="0"/>
                  </a:rPr>
                  <a:t>𝑁</a:t>
                </a:r>
                <a:r>
                  <a:rPr lang="en-US" dirty="0">
                    <a:cs typeface="Times New Roman" panose="02020603050405020304" pitchFamily="18" charset="0"/>
                  </a:rPr>
                  <a:t>-bin histogram. Greatly reducing the EMD calculation time can be achieved using metric approximation techniques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en-US" dirty="0"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embedding of the sample set into a normed space facilitates the usage of metric indexing methods to solve the problem of searching k-NN in a large set and avoid linear scan of the entire dataset.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Nearest neighbors retrieval methods such as k-d tree are ineffective when the dimensionality of the data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Indexing techniques partition the dataset into equivalence classes such that each equivalence class contains objects that are sufficiently close to each other.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segmentation is performed in the stroke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E38BA-B70B-45C3-BC71-E63A6C2239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8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E9542B-F3BD-4BA8-85AD-2488FF693156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7C2F96-3AF9-48FD-869A-219347599C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8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164" y="1675038"/>
            <a:ext cx="8915399" cy="2262781"/>
          </a:xfrm>
        </p:spPr>
        <p:txBody>
          <a:bodyPr>
            <a:noAutofit/>
          </a:bodyPr>
          <a:lstStyle/>
          <a:p>
            <a:r>
              <a:rPr lang="en-US" sz="5400" dirty="0"/>
              <a:t>Real-time Segmentation and Recognition of On-line Handwritten Arabic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9164" y="3937819"/>
            <a:ext cx="9014242" cy="22888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smtClean="0"/>
              <a:t>By George </a:t>
            </a:r>
            <a:r>
              <a:rPr lang="en-US" sz="2400" dirty="0" err="1" smtClean="0"/>
              <a:t>KouR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Under </a:t>
            </a:r>
            <a:r>
              <a:rPr lang="en-US" sz="2400" dirty="0" smtClean="0"/>
              <a:t>the supervision of </a:t>
            </a:r>
          </a:p>
          <a:p>
            <a:pPr algn="ctr"/>
            <a:r>
              <a:rPr lang="en-US" sz="2400" b="1" dirty="0" smtClean="0"/>
              <a:t>Prof. Dana Ron</a:t>
            </a:r>
          </a:p>
          <a:p>
            <a:pPr algn="ctr"/>
            <a:r>
              <a:rPr lang="en-US" sz="2400" b="1" dirty="0" smtClean="0"/>
              <a:t>Dr. Raid </a:t>
            </a:r>
            <a:r>
              <a:rPr lang="en-US" sz="2400" b="1" dirty="0" err="1" smtClean="0"/>
              <a:t>Saabne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1729" y="5589639"/>
            <a:ext cx="240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Masters Thesis Defense</a:t>
            </a:r>
          </a:p>
          <a:p>
            <a:r>
              <a:rPr lang="en-US" dirty="0" smtClean="0"/>
              <a:t>12 November,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Re-sampling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are the quadratic </a:t>
                </a:r>
                <a:r>
                  <a:rPr lang="en-US" dirty="0"/>
                  <a:t>piecewise interpolations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, respectively.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arc-length of the pattern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resampling parameter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76" y="3538985"/>
            <a:ext cx="2504905" cy="26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0087" y="2628900"/>
            <a:ext cx="10896600" cy="37302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r>
              <a:rPr lang="en-US" sz="3200" dirty="0" smtClean="0">
                <a:solidFill>
                  <a:prstClr val="black"/>
                </a:solidFill>
              </a:rPr>
              <a:t>   </a:t>
            </a:r>
            <a:r>
              <a:rPr lang="en-US" sz="3200" dirty="0" smtClean="0">
                <a:solidFill>
                  <a:prstClr val="black"/>
                </a:solidFill>
              </a:rPr>
              <a:t>                 </a:t>
            </a: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dirty="0">
                <a:solidFill>
                  <a:prstClr val="black"/>
                </a:solidFill>
              </a:rPr>
              <a:t>a)  </a:t>
            </a:r>
            <a:r>
              <a:rPr lang="en-US" sz="3200" dirty="0" smtClean="0">
                <a:solidFill>
                  <a:prstClr val="black"/>
                </a:solidFill>
              </a:rPr>
              <a:t>                                                   </a:t>
            </a:r>
            <a:r>
              <a:rPr lang="en-US" sz="3200" dirty="0">
                <a:solidFill>
                  <a:prstClr val="black"/>
                </a:solidFill>
              </a:rPr>
              <a:t>(b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 smtClean="0">
                <a:solidFill>
                  <a:prstClr val="black"/>
                </a:solidFill>
              </a:rPr>
              <a:t>Multi </a:t>
            </a:r>
            <a:r>
              <a:rPr lang="en-US" sz="3200" dirty="0" smtClean="0">
                <a:solidFill>
                  <a:prstClr val="black"/>
                </a:solidFill>
              </a:rPr>
              <a:t>Angular Descriptor (MAD)</a:t>
            </a: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>
                <a:solidFill>
                  <a:prstClr val="black"/>
                </a:solidFill>
              </a:rPr>
              <a:t>Shape </a:t>
            </a:r>
            <a:r>
              <a:rPr lang="en-US" sz="3200" dirty="0" smtClean="0">
                <a:solidFill>
                  <a:prstClr val="black"/>
                </a:solidFill>
              </a:rPr>
              <a:t>Context Descriptor (SC)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641" y="1394251"/>
            <a:ext cx="2516362" cy="27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t="16165" r="-378" b="3528"/>
          <a:stretch/>
        </p:blipFill>
        <p:spPr>
          <a:xfrm>
            <a:off x="1932039" y="1578077"/>
            <a:ext cx="3829458" cy="26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 context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dirty="0"/>
              <a:t>Key idea: represent an image in terms of </a:t>
            </a:r>
            <a:r>
              <a:rPr lang="en-US" altLang="en-US" b="1" dirty="0"/>
              <a:t>descriptors</a:t>
            </a:r>
            <a:r>
              <a:rPr lang="en-US" altLang="en-US" dirty="0"/>
              <a:t> at certain locations that describe the image </a:t>
            </a:r>
            <a:r>
              <a:rPr lang="en-US" altLang="en-US" b="1" dirty="0"/>
              <a:t>relative</a:t>
            </a:r>
            <a:r>
              <a:rPr lang="en-US" altLang="en-US" dirty="0"/>
              <a:t> to those locations</a:t>
            </a:r>
          </a:p>
          <a:p>
            <a:pPr algn="just">
              <a:spcBef>
                <a:spcPct val="50000"/>
              </a:spcBef>
            </a:pPr>
            <a:r>
              <a:rPr lang="en-US" altLang="en-US" b="1" dirty="0"/>
              <a:t>Shape</a:t>
            </a:r>
            <a:r>
              <a:rPr lang="en-US" altLang="en-US" dirty="0"/>
              <a:t> context of a point is the histogram of the relative positions of all other points in the image.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Use bins that are uniform in log-polar space to emphasize close-by, </a:t>
            </a:r>
            <a:r>
              <a:rPr lang="en-US" altLang="en-US" b="1" dirty="0"/>
              <a:t>local structure</a:t>
            </a:r>
            <a:r>
              <a:rPr lang="en-US" altLang="en-US" dirty="0"/>
              <a:t>.         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755" y="3857414"/>
            <a:ext cx="2447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objects. What is the perceptual similarity between them?</a:t>
            </a:r>
          </a:p>
          <a:p>
            <a:pPr lvl="1"/>
            <a:r>
              <a:rPr lang="en-US" dirty="0" smtClean="0"/>
              <a:t>Depends on the representation.</a:t>
            </a:r>
          </a:p>
          <a:p>
            <a:pPr lvl="1"/>
            <a:r>
              <a:rPr lang="en-US" dirty="0" smtClean="0"/>
              <a:t>Histograms: Earth </a:t>
            </a:r>
            <a:r>
              <a:rPr lang="en-US" dirty="0"/>
              <a:t>Mover’s Distance (EMD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Time </a:t>
            </a:r>
            <a:r>
              <a:rPr lang="en-US" dirty="0" smtClean="0"/>
              <a:t>sequences: Data Time Warping (DTW)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 movers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EMD: the minimum amount of work needed to transform histogram P to histogram Q.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When used to compare histograms with the same overall mass, namely distributions, EMD is a metric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hindawi.com/journals/am/2011/421820.fig.00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6977"/>
            <a:ext cx="5715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EMD Approximation using wavelets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Shirdhonkar</a:t>
            </a:r>
            <a:r>
              <a:rPr lang="en-US" dirty="0">
                <a:cs typeface="Times New Roman" panose="02020603050405020304" pitchFamily="18" charset="0"/>
              </a:rPr>
              <a:t> and Jacobs’ embedding. </a:t>
            </a:r>
            <a:r>
              <a:rPr lang="en-US" dirty="0" smtClean="0"/>
              <a:t>   </a:t>
            </a:r>
          </a:p>
          <a:p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Manhattan distance in the wavelets coefficients domain approximate the EMD distance between </a:t>
            </a:r>
            <a:r>
              <a:rPr lang="en-US" dirty="0" smtClean="0"/>
              <a:t>histograms.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The </a:t>
            </a:r>
            <a:r>
              <a:rPr lang="en-US" dirty="0" err="1">
                <a:cs typeface="Times New Roman" panose="02020603050405020304" pitchFamily="18" charset="0"/>
              </a:rPr>
              <a:t>Haar</a:t>
            </a:r>
            <a:r>
              <a:rPr lang="en-US" dirty="0">
                <a:cs typeface="Times New Roman" panose="02020603050405020304" pitchFamily="18" charset="0"/>
              </a:rPr>
              <a:t> wavelet achieved the best classification results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20" y="2265486"/>
            <a:ext cx="6402030" cy="2783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1329" y="3396898"/>
                <a:ext cx="3298723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𝑤𝑒𝑚𝑑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29" y="3396898"/>
                <a:ext cx="3298723" cy="604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6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174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Solve the curse of dimensionality.</a:t>
                </a:r>
              </a:p>
              <a:p>
                <a:r>
                  <a:rPr lang="en-US" dirty="0"/>
                  <a:t>Embedding the SC feature vectors has produces sparse vectors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2422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PCA:  Unsupervised but efficiently computed</a:t>
                </a:r>
              </a:p>
              <a:p>
                <a:r>
                  <a:rPr lang="en-US" dirty="0" smtClean="0"/>
                  <a:t>LDA: Supervised but costly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17480" cy="4351338"/>
              </a:xfrm>
              <a:blipFill rotWithShape="0">
                <a:blip r:embed="rId3"/>
                <a:stretch>
                  <a:fillRect l="-65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38" y="3375445"/>
            <a:ext cx="3843890" cy="2889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46" y="3690104"/>
            <a:ext cx="3307934" cy="24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defTabSz="4389493">
                  <a:lnSpc>
                    <a:spcPct val="95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Before applying LDA, each character class was partitioned into four clusters,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𝑚𝑒𝑑𝑜𝑖𝑑𝑠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algorithm, and for each cluster a unique sub-label was assigned. </a:t>
                </a:r>
              </a:p>
              <a:p>
                <a:pPr marL="457200" indent="-457200" defTabSz="4389493">
                  <a:lnSpc>
                    <a:spcPct val="95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The target number of dimensions was estimated using the </a:t>
                </a:r>
                <a:r>
                  <a:rPr lang="en-US" i="1" dirty="0">
                    <a:cs typeface="Arial" panose="020B0604020202020204" pitchFamily="34" charset="0"/>
                  </a:rPr>
                  <a:t>maximum likelihood estimation</a:t>
                </a:r>
                <a:r>
                  <a:rPr lang="en-US" dirty="0">
                    <a:cs typeface="Arial" panose="020B0604020202020204" pitchFamily="34" charset="0"/>
                  </a:rPr>
                  <a:t> method.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806825"/>
            <a:ext cx="5267773" cy="242537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49864"/>
              </p:ext>
            </p:extLst>
          </p:nvPr>
        </p:nvGraphicFramePr>
        <p:xfrm>
          <a:off x="6192478" y="3928738"/>
          <a:ext cx="5505449" cy="1828800"/>
        </p:xfrm>
        <a:graphic>
          <a:graphicData uri="http://schemas.openxmlformats.org/drawingml/2006/table">
            <a:tbl>
              <a:tblPr rtl="1" firstRow="1" lastCol="1" bandRow="1">
                <a:tableStyleId>{21E4AEA4-8DFA-4A89-87EB-49C32662AFE0}</a:tableStyleId>
              </a:tblPr>
              <a:tblGrid>
                <a:gridCol w="1720453"/>
                <a:gridCol w="1720453"/>
                <a:gridCol w="2064543"/>
              </a:tblGrid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PCA+LDA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PCA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Letter Position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Ini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52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Mid</a:t>
                      </a:r>
                      <a:endParaRPr lang="en-US" sz="18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Fin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7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39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Iso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Indexing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772150" cy="4351338"/>
          </a:xfrm>
        </p:spPr>
        <p:txBody>
          <a:bodyPr>
            <a:normAutofit/>
          </a:bodyPr>
          <a:lstStyle/>
          <a:p>
            <a:r>
              <a:rPr lang="en-US" dirty="0"/>
              <a:t>Distance function approximation techniques alone cannot avoid linear scan of the entire dataset when searching for the </a:t>
            </a:r>
            <a:r>
              <a:rPr lang="en-US" dirty="0" smtClean="0"/>
              <a:t>k-NN of </a:t>
            </a:r>
            <a:r>
              <a:rPr lang="en-US" dirty="0"/>
              <a:t>a query object. </a:t>
            </a:r>
            <a:endParaRPr lang="en-US" dirty="0" smtClean="0"/>
          </a:p>
          <a:p>
            <a:r>
              <a:rPr lang="en-US" dirty="0" smtClean="0"/>
              <a:t>The k-d </a:t>
            </a:r>
            <a:r>
              <a:rPr lang="en-US" dirty="0"/>
              <a:t>tree is an efficient data structure for storing a finite set of points from a k</a:t>
            </a:r>
            <a:r>
              <a:rPr lang="en-US" dirty="0" smtClean="0"/>
              <a:t>-dimensional </a:t>
            </a:r>
            <a:r>
              <a:rPr lang="en-US" dirty="0"/>
              <a:t>space, proposed by </a:t>
            </a:r>
            <a:r>
              <a:rPr lang="en-US" dirty="0" smtClean="0"/>
              <a:t>Bentley.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2474913"/>
            <a:ext cx="5242107" cy="25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Candidates Rescoring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</a:t>
            </a:r>
            <a:r>
              <a:rPr lang="en-US" dirty="0" smtClean="0"/>
              <a:t>unlabeled </a:t>
            </a:r>
            <a:r>
              <a:rPr lang="en-US" dirty="0"/>
              <a:t>sequence </a:t>
            </a:r>
            <a:r>
              <a:rPr lang="en-US" dirty="0" smtClean="0"/>
              <a:t>q, </a:t>
            </a:r>
            <a:r>
              <a:rPr lang="en-US" dirty="0"/>
              <a:t>the </a:t>
            </a:r>
            <a:r>
              <a:rPr lang="en-US" dirty="0" smtClean="0"/>
              <a:t>k-NN </a:t>
            </a:r>
            <a:r>
              <a:rPr lang="en-US" dirty="0"/>
              <a:t>classifier, using the Manhattan distance, returns a set of $k$ potential letter candidates from the sample set and their scoring, i.e., the perceptual distance between the candidate and </a:t>
            </a:r>
            <a:r>
              <a:rPr lang="en-US" dirty="0" smtClean="0"/>
              <a:t>q.</a:t>
            </a:r>
          </a:p>
          <a:p>
            <a:r>
              <a:rPr lang="en-US" dirty="0" smtClean="0"/>
              <a:t>re-scoring </a:t>
            </a:r>
            <a:r>
              <a:rPr lang="en-US" dirty="0"/>
              <a:t>of the candidates is done by calculating the DTW distance between the preprocessed version of the query sequence and the candidates.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9" y="3880704"/>
            <a:ext cx="5908828" cy="1529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690" y="3858593"/>
            <a:ext cx="5132998" cy="185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389493">
              <a:lnSpc>
                <a:spcPct val="95000"/>
              </a:lnSpc>
            </a:pPr>
            <a:r>
              <a:rPr lang="en-US" b="1" dirty="0" smtClean="0"/>
              <a:t>Conventional </a:t>
            </a:r>
            <a:r>
              <a:rPr lang="en-US" b="1" dirty="0"/>
              <a:t>approaches usually wait until the entire curve is traced out before starting the analysis, inevitably causing delays in the recognition process</a:t>
            </a:r>
            <a:r>
              <a:rPr lang="en-US" b="1" dirty="0" smtClean="0"/>
              <a:t>.</a:t>
            </a:r>
            <a:endParaRPr lang="en-US" dirty="0" smtClean="0"/>
          </a:p>
          <a:p>
            <a:pPr defTabSz="4389493">
              <a:lnSpc>
                <a:spcPct val="95000"/>
              </a:lnSpc>
            </a:pPr>
            <a:r>
              <a:rPr lang="en-US" dirty="0" smtClean="0"/>
              <a:t>However, Delaying </a:t>
            </a:r>
            <a:r>
              <a:rPr lang="en-US" dirty="0"/>
              <a:t>the analysis launch until the completion of the handwritten word scribing:</a:t>
            </a:r>
          </a:p>
          <a:p>
            <a:pPr lvl="1" defTabSz="4389493">
              <a:lnSpc>
                <a:spcPct val="95000"/>
              </a:lnSpc>
            </a:pPr>
            <a:r>
              <a:rPr lang="en-US" dirty="0"/>
              <a:t>Restricts highly responsiveness demands.</a:t>
            </a:r>
          </a:p>
          <a:p>
            <a:pPr lvl="1" defTabSz="4389493">
              <a:lnSpc>
                <a:spcPct val="95000"/>
              </a:lnSpc>
            </a:pPr>
            <a:r>
              <a:rPr lang="en-US" dirty="0"/>
              <a:t>Prevents implementing advanced features of input typing, such as Automatic word completion &amp; Real-time automatic spelling</a:t>
            </a:r>
            <a:r>
              <a:rPr lang="en-US" dirty="0" smtClean="0"/>
              <a:t>.</a:t>
            </a:r>
            <a:endParaRPr lang="en-US" sz="2000" b="1" dirty="0"/>
          </a:p>
          <a:p>
            <a:pPr algn="just" defTabSz="4389493">
              <a:lnSpc>
                <a:spcPct val="95000"/>
              </a:lnSpc>
            </a:pPr>
            <a:r>
              <a:rPr lang="en-US" sz="2000" b="1" dirty="0" smtClean="0"/>
              <a:t>We </a:t>
            </a:r>
            <a:r>
              <a:rPr lang="en-US" sz="2000" b="1" dirty="0"/>
              <a:t>propose a real-time recognition-based segmentation technique of on-line Arabic </a:t>
            </a:r>
            <a:r>
              <a:rPr lang="en-US" sz="2000" b="1" dirty="0" smtClean="0"/>
              <a:t>script. It </a:t>
            </a:r>
            <a:r>
              <a:rPr lang="en-US" sz="2000" b="1" dirty="0"/>
              <a:t>demonstrates the feasibility of carrying out the most time consuming tasks, required for the segmentation process, during the course of </a:t>
            </a:r>
            <a:r>
              <a:rPr lang="en-US" sz="2000" b="1" dirty="0" smtClean="0"/>
              <a:t>writing.</a:t>
            </a:r>
            <a:endParaRPr lang="en-US" sz="2000" b="1" dirty="0"/>
          </a:p>
          <a:p>
            <a:pPr algn="just" defTabSz="4389493">
              <a:lnSpc>
                <a:spcPct val="95000"/>
              </a:lnSpc>
            </a:pPr>
            <a:r>
              <a:rPr lang="en-US" sz="2000" b="1" dirty="0"/>
              <a:t>The real-time segmentation and classification information can be used to significantly reduce the potential dictionary size and accelerate a later holistic recognition process.</a:t>
            </a:r>
            <a:endParaRPr lang="en-US" sz="2000" b="1" dirty="0"/>
          </a:p>
          <a:p>
            <a:pPr algn="just" defTabSz="4389493">
              <a:lnSpc>
                <a:spcPct val="95000"/>
              </a:lnSpc>
            </a:pPr>
            <a:endParaRPr lang="en-US" sz="2000" b="1" dirty="0"/>
          </a:p>
          <a:p>
            <a:pPr algn="just" defTabSz="4389493">
              <a:lnSpc>
                <a:spcPct val="95000"/>
              </a:lnSpc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351338"/>
          </a:xfrm>
        </p:spPr>
        <p:txBody>
          <a:bodyPr>
            <a:normAutofit/>
          </a:bodyPr>
          <a:lstStyle/>
          <a:p>
            <a:r>
              <a:rPr lang="en-US" smtClean="0"/>
              <a:t>The system was trained and tested on characters and word parts extracted from the ADAB database.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7607"/>
              </p:ext>
            </p:extLst>
          </p:nvPr>
        </p:nvGraphicFramePr>
        <p:xfrm>
          <a:off x="6781098" y="3847111"/>
          <a:ext cx="4247535" cy="1961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1252"/>
                <a:gridCol w="1237471"/>
                <a:gridCol w="1638812"/>
              </a:tblGrid>
              <a:tr h="7225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Shape Descriptor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Accuracy [Top 1]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Accuracy    [Top 3]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/>
                </a:tc>
              </a:tr>
              <a:tr h="4364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91%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96%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4364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88%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94%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None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87%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93%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61353"/>
              </p:ext>
            </p:extLst>
          </p:nvPr>
        </p:nvGraphicFramePr>
        <p:xfrm>
          <a:off x="1097280" y="3971312"/>
          <a:ext cx="3805081" cy="1871999"/>
        </p:xfrm>
        <a:graphic>
          <a:graphicData uri="http://schemas.openxmlformats.org/drawingml/2006/table">
            <a:tbl>
              <a:tblPr rtl="1" firstRow="1" lastCol="1" bandRow="1">
                <a:tableStyleId>{21E4AEA4-8DFA-4A89-87EB-49C32662AFE0}</a:tableStyleId>
              </a:tblPr>
              <a:tblGrid>
                <a:gridCol w="1729582"/>
                <a:gridCol w="2075499"/>
              </a:tblGrid>
              <a:tr h="4089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 of Samples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Letter Position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77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1405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Ini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77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1196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Mid</a:t>
                      </a:r>
                      <a:endParaRPr lang="en-US" sz="1800" dirty="0" smtClean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77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1629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Fin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77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1372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Iso</a:t>
                      </a:r>
                      <a:endParaRPr lang="en-US" sz="18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5808253"/>
            <a:ext cx="3828681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Sample set size and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4258" y="5808253"/>
            <a:ext cx="421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Letters Classification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6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0782" cy="4351338"/>
          </a:xfrm>
        </p:spPr>
        <p:txBody>
          <a:bodyPr/>
          <a:lstStyle/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sz="2400" b="1" i="1" dirty="0" smtClean="0"/>
              <a:t>We </a:t>
            </a:r>
            <a:r>
              <a:rPr lang="en-US" sz="2400" b="1" i="1" dirty="0"/>
              <a:t>are planning to standardize and publish the characters database extracted from the ADAB database and make available for other researches in the field.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41" y="1862353"/>
            <a:ext cx="2116181" cy="1697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70" y="1855578"/>
            <a:ext cx="2120554" cy="1701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481024" y="2076009"/>
            <a:ext cx="2327517" cy="128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Manual </a:t>
            </a:r>
            <a:r>
              <a:rPr lang="en-US" sz="2400" b="1" dirty="0" smtClean="0"/>
              <a:t>Segmentation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97602"/>
            <a:ext cx="4152900" cy="20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1971388"/>
            <a:ext cx="5077941" cy="40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1 - HF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Points </a:t>
            </a:r>
            <a:r>
              <a:rPr lang="en-US" i="1" dirty="0"/>
              <a:t>of </a:t>
            </a:r>
            <a:r>
              <a:rPr lang="en-US" i="1" dirty="0" smtClean="0"/>
              <a:t>interest</a:t>
            </a:r>
            <a:r>
              <a:rPr lang="en-US" dirty="0" smtClean="0"/>
              <a:t> </a:t>
            </a:r>
            <a:r>
              <a:rPr lang="en-US" dirty="0"/>
              <a:t>(POIs), i.e., potential </a:t>
            </a:r>
            <a:r>
              <a:rPr lang="en-US" i="1" dirty="0"/>
              <a:t>segmentation points</a:t>
            </a:r>
            <a:r>
              <a:rPr lang="en-US" dirty="0"/>
              <a:t> </a:t>
            </a:r>
            <a:r>
              <a:rPr lang="en-US" dirty="0" smtClean="0"/>
              <a:t>(SPs), </a:t>
            </a:r>
            <a:r>
              <a:rPr lang="en-US" dirty="0"/>
              <a:t>are continuously nominated using morphological features </a:t>
            </a:r>
            <a:r>
              <a:rPr lang="en-US" b="1" dirty="0" smtClean="0"/>
              <a:t>while </a:t>
            </a:r>
            <a:r>
              <a:rPr lang="en-US" b="1" dirty="0"/>
              <a:t>the stroke is being </a:t>
            </a:r>
            <a:r>
              <a:rPr lang="en-US" b="1" dirty="0" smtClean="0"/>
              <a:t>scribed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Horizontal Fragments</a:t>
            </a:r>
            <a:r>
              <a:rPr lang="en-US" dirty="0" smtClean="0"/>
              <a:t> </a:t>
            </a:r>
            <a:r>
              <a:rPr lang="en-US" dirty="0"/>
              <a:t>(HFs) are ligatures that join pairs of connected letters in the Arabic script are usually horizontal, directed right to left and located near the baseline. POIs are the mid-points of HFs.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2157"/>
            <a:ext cx="4974771" cy="3800275"/>
          </a:xfrm>
        </p:spPr>
      </p:pic>
    </p:spTree>
    <p:extLst>
      <p:ext uri="{BB962C8B-B14F-4D97-AF65-F5344CB8AC3E}">
        <p14:creationId xmlns:p14="http://schemas.microsoft.com/office/powerpoint/2010/main" val="28876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</a:t>
            </a:r>
            <a:r>
              <a:rPr lang="en-US" dirty="0" smtClean="0"/>
              <a:t>(Cont.) – Sub-strokes Scoring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9981" y="4739337"/>
            <a:ext cx="3352800" cy="15357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KPs (</a:t>
            </a:r>
            <a:r>
              <a:rPr lang="en-US" sz="1800" i="1" dirty="0"/>
              <a:t>Key-Points</a:t>
            </a:r>
            <a:r>
              <a:rPr lang="en-US" sz="1800" dirty="0"/>
              <a:t>) set is the ordered set of POIs, in addition to the first and the last points of the stroke positioned as the first and the last items in the 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48" y="3103494"/>
            <a:ext cx="3040451" cy="1241196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4" y="1867668"/>
            <a:ext cx="7615713" cy="3011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2154" y="4878857"/>
                <a:ext cx="7615713" cy="11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The classification information of the sub-strokes imposed by the KPs is stores in a matrix like data structure,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where each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contains </a:t>
                </a:r>
                <a:r>
                  <a:rPr lang="en-US" sz="2000" dirty="0"/>
                  <a:t>the scoring information for the </a:t>
                </a:r>
                <a:r>
                  <a:rPr lang="en-US" sz="2000" dirty="0" smtClean="0"/>
                  <a:t>sub-strokes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4" y="4878857"/>
                <a:ext cx="7615713" cy="1114216"/>
              </a:xfrm>
              <a:prstGeom prst="rect">
                <a:avLst/>
              </a:prstGeom>
              <a:blipFill rotWithShape="0">
                <a:blip r:embed="rId5"/>
                <a:stretch>
                  <a:fillRect l="-800" t="-2732" b="-7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58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Once the entire stroke is available, a rules-based process is used to refine the set of POIs and re-score the sub-strokes based on the following rules: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200" dirty="0" smtClean="0"/>
              <a:t>SPs </a:t>
            </a:r>
            <a:r>
              <a:rPr lang="en-US" sz="2200" dirty="0"/>
              <a:t>should lie close to the baseline. </a:t>
            </a:r>
          </a:p>
          <a:p>
            <a:pPr lvl="1"/>
            <a:r>
              <a:rPr lang="en-US" sz="2200" dirty="0" smtClean="0"/>
              <a:t>do </a:t>
            </a:r>
            <a:r>
              <a:rPr lang="en-US" sz="2200" dirty="0"/>
              <a:t>not reside in loops.</a:t>
            </a:r>
          </a:p>
          <a:p>
            <a:pPr lvl="1"/>
            <a:r>
              <a:rPr lang="en-US" sz="2200" dirty="0" smtClean="0"/>
              <a:t>sub-stroke </a:t>
            </a:r>
            <a:r>
              <a:rPr lang="en-US" sz="2200" dirty="0"/>
              <a:t>length should be proportional to the length of the containing stroke.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921250"/>
            <a:ext cx="5181600" cy="1003300"/>
          </a:xfrm>
        </p:spPr>
      </p:pic>
    </p:spTree>
    <p:extLst>
      <p:ext uri="{BB962C8B-B14F-4D97-AF65-F5344CB8AC3E}">
        <p14:creationId xmlns:p14="http://schemas.microsoft.com/office/powerpoint/2010/main" val="35229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 – Segmentation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goal of this phase is to select the </a:t>
                </a:r>
                <a:r>
                  <a:rPr lang="en-US" i="1" dirty="0" smtClean="0"/>
                  <a:t>final </a:t>
                </a:r>
                <a:r>
                  <a:rPr lang="en-US" i="1" dirty="0"/>
                  <a:t>segmentation </a:t>
                </a:r>
                <a:r>
                  <a:rPr lang="en-US" i="1" dirty="0" smtClean="0"/>
                  <a:t>points</a:t>
                </a:r>
                <a:r>
                  <a:rPr lang="en-US" dirty="0" smtClean="0"/>
                  <a:t> </a:t>
                </a:r>
                <a:r>
                  <a:rPr lang="en-US" dirty="0"/>
                  <a:t>(FSP) set among the POIs.</a:t>
                </a:r>
              </a:p>
              <a:p>
                <a:endParaRPr lang="en-US" dirty="0"/>
              </a:p>
              <a:p>
                <a:r>
                  <a:rPr lang="en-US" dirty="0"/>
                  <a:t>One can model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as </a:t>
                </a:r>
                <a:r>
                  <a:rPr lang="en-US" dirty="0"/>
                  <a:t>a directed, edge-weighted </a:t>
                </a:r>
                <a:r>
                  <a:rPr lang="en-US" dirty="0" smtClean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for which a path from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defines </a:t>
                </a:r>
                <a:r>
                  <a:rPr lang="en-US" dirty="0"/>
                  <a:t>a possible segmentation.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667" r="-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9" y="2133601"/>
            <a:ext cx="5527519" cy="21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segmentation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1172279"/>
              </p:ext>
            </p:extLst>
          </p:nvPr>
        </p:nvGraphicFramePr>
        <p:xfrm>
          <a:off x="6126480" y="2244468"/>
          <a:ext cx="5451004" cy="2651996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1814772"/>
                <a:gridCol w="910730"/>
                <a:gridCol w="1766857"/>
                <a:gridCol w="958645"/>
              </a:tblGrid>
              <a:tr h="8179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Strokes SR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83%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Missing SPs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14%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</a:tr>
              <a:tr h="5080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Stroke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78%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Invalid SPs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11%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</a:tr>
              <a:tr h="8179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# true SPs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1081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SPs Precision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88.6%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</a:tr>
              <a:tr h="50801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Valid SPs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86%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SPs Recall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85.3%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23732" marR="123732" anchor="ctr"/>
                </a:tc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188720" y="1993219"/>
            <a:ext cx="493776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Over-segmentation: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horizontal region in initial form which does not accommodate a </a:t>
            </a:r>
            <a:r>
              <a:rPr lang="en-US" sz="2000" dirty="0" smtClean="0"/>
              <a:t>SP.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letter spanned over several strokes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400" dirty="0" smtClean="0"/>
              <a:t>Under-segmentation:</a:t>
            </a:r>
            <a:endParaRPr lang="en-US" sz="2400" dirty="0"/>
          </a:p>
          <a:p>
            <a:pPr lvl="1"/>
            <a:r>
              <a:rPr lang="en-US" sz="2000" dirty="0" smtClean="0"/>
              <a:t>Letter </a:t>
            </a:r>
            <a:r>
              <a:rPr lang="en-US" sz="2000" dirty="0"/>
              <a:t>pairs that are not separated by HFs (e.g., </a:t>
            </a:r>
            <a:r>
              <a:rPr lang="ar-SA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لم</a:t>
            </a:r>
            <a:r>
              <a:rPr lang="en-US" sz="2800" dirty="0" smtClean="0"/>
              <a:t> </a:t>
            </a:r>
            <a:r>
              <a:rPr lang="en-US" sz="2000" dirty="0" smtClean="0"/>
              <a:t>and </a:t>
            </a:r>
            <a:r>
              <a:rPr lang="ar-SA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لح</a:t>
            </a:r>
            <a:r>
              <a:rPr lang="en-US" sz="2000" dirty="0" smtClean="0"/>
              <a:t>).</a:t>
            </a:r>
            <a:endParaRPr lang="en-US" sz="2000" dirty="0"/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selecting a POI in the third stage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942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Arabic Language</a:t>
            </a:r>
          </a:p>
          <a:p>
            <a:r>
              <a:rPr lang="en-US" dirty="0" smtClean="0"/>
              <a:t>Handwriting Recognition</a:t>
            </a:r>
          </a:p>
          <a:p>
            <a:r>
              <a:rPr lang="en-US" dirty="0" smtClean="0"/>
              <a:t>Recent work</a:t>
            </a:r>
          </a:p>
          <a:p>
            <a:r>
              <a:rPr lang="en-US" dirty="0" smtClean="0"/>
              <a:t>Fast script classification</a:t>
            </a:r>
          </a:p>
          <a:p>
            <a:r>
              <a:rPr lang="en-US" dirty="0" smtClean="0"/>
              <a:t>Real-time segmentation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Language -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Arabic script is a descendant of its Aramaic ancestor.</a:t>
            </a:r>
          </a:p>
          <a:p>
            <a:r>
              <a:rPr lang="en-US" dirty="0" smtClean="0"/>
              <a:t>The earliest document known dates from 512 AD.</a:t>
            </a:r>
          </a:p>
          <a:p>
            <a:r>
              <a:rPr lang="en-US" dirty="0" smtClean="0"/>
              <a:t>It is spoken by 350 million people around the world.</a:t>
            </a:r>
          </a:p>
          <a:p>
            <a:r>
              <a:rPr lang="en-US" dirty="0" smtClean="0"/>
              <a:t>All Muslims, around 25% of the world population can read Arabic script as it is the language of the Holy Qur’an.</a:t>
            </a:r>
          </a:p>
          <a:p>
            <a:r>
              <a:rPr lang="en-US" dirty="0" smtClean="0"/>
              <a:t>Although </a:t>
            </a:r>
            <a:r>
              <a:rPr lang="en-US" dirty="0" smtClean="0"/>
              <a:t>spoken Arabic is different from country to country, written Arabic is a standard system used all over the Arab world.</a:t>
            </a:r>
          </a:p>
          <a:p>
            <a:endParaRPr lang="en-US" dirty="0" smtClean="0"/>
          </a:p>
          <a:p>
            <a:r>
              <a:rPr lang="en-US" dirty="0" smtClean="0"/>
              <a:t>Arabic HWR research came to the attention of researches very recently compared to Latin and Chinese.</a:t>
            </a:r>
          </a:p>
          <a:p>
            <a:r>
              <a:rPr lang="en-US" dirty="0" smtClean="0"/>
              <a:t>First work on Arabic character recognition published in 1975, while the earliest work in Latin may be traced to the 1940’s.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4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haracteristics of the Arabic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Consists of 28 letters</a:t>
            </a:r>
          </a:p>
          <a:p>
            <a:r>
              <a:rPr lang="en-US" dirty="0" smtClean="0"/>
              <a:t>Written right to left in a cursive manner in both printed and handwritten forms. (examples)</a:t>
            </a:r>
          </a:p>
          <a:p>
            <a:r>
              <a:rPr lang="en-US" dirty="0" smtClean="0"/>
              <a:t>Most letters are written in four shapes depending on position in the word. (examples of the letter 3 and h)</a:t>
            </a:r>
          </a:p>
          <a:p>
            <a:r>
              <a:rPr lang="en-US" dirty="0" err="1" smtClean="0"/>
              <a:t>Rasm</a:t>
            </a:r>
            <a:r>
              <a:rPr lang="en-US" dirty="0" smtClean="0"/>
              <a:t> and </a:t>
            </a:r>
            <a:r>
              <a:rPr lang="en-US" dirty="0" err="1" smtClean="0"/>
              <a:t>I’jam</a:t>
            </a:r>
            <a:r>
              <a:rPr lang="en-US" dirty="0" smtClean="0"/>
              <a:t> – show letters that have the same </a:t>
            </a:r>
            <a:r>
              <a:rPr lang="en-US" dirty="0" err="1" smtClean="0"/>
              <a:t>I’jam</a:t>
            </a:r>
            <a:endParaRPr lang="en-US" dirty="0" smtClean="0"/>
          </a:p>
          <a:p>
            <a:r>
              <a:rPr lang="en-US" b="1" dirty="0" smtClean="0"/>
              <a:t>Get from: “Online </a:t>
            </a:r>
            <a:r>
              <a:rPr lang="en-US" b="1" dirty="0"/>
              <a:t>Arabic Handwriting </a:t>
            </a:r>
            <a:r>
              <a:rPr lang="en-US" b="1" dirty="0" smtClean="0"/>
              <a:t>Recognition Using </a:t>
            </a:r>
            <a:r>
              <a:rPr lang="en-US" b="1" dirty="0"/>
              <a:t>Hidden Markov </a:t>
            </a:r>
            <a:r>
              <a:rPr lang="en-US" b="1" dirty="0" smtClean="0"/>
              <a:t>Models”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0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vs. Offline Handwriting </a:t>
            </a:r>
            <a:r>
              <a:rPr lang="en-US" dirty="0" smtClean="0"/>
              <a:t>recognition (1)</a:t>
            </a:r>
          </a:p>
          <a:p>
            <a:r>
              <a:rPr lang="en-US" dirty="0" smtClean="0"/>
              <a:t>Open vs. Closed Dictionary</a:t>
            </a:r>
          </a:p>
          <a:p>
            <a:r>
              <a:rPr lang="en-US" dirty="0" smtClean="0"/>
              <a:t>Holistic vs. Analytic Approach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86" y="4178507"/>
            <a:ext cx="2941768" cy="1501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29" y="3980088"/>
            <a:ext cx="2941768" cy="16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Classification 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66982"/>
            <a:ext cx="10058400" cy="39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214851" y="4234796"/>
            <a:ext cx="3709960" cy="1969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sample of the </a:t>
            </a:r>
            <a:r>
              <a:rPr lang="en-US" sz="2000" dirty="0" smtClean="0"/>
              <a:t>character </a:t>
            </a:r>
            <a:r>
              <a:rPr lang="ar-SA" sz="2000" dirty="0" smtClean="0"/>
              <a:t>ب</a:t>
            </a:r>
            <a:endParaRPr lang="en-US" sz="2000" dirty="0" smtClean="0"/>
          </a:p>
          <a:p>
            <a:r>
              <a:rPr lang="en-US" sz="2000" dirty="0" smtClean="0"/>
              <a:t>before </a:t>
            </a:r>
            <a:r>
              <a:rPr lang="en-US" sz="2000" dirty="0"/>
              <a:t>preprocessing </a:t>
            </a:r>
            <a:r>
              <a:rPr lang="en-US" sz="2000" dirty="0" smtClean="0"/>
              <a:t>(a); 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normalization </a:t>
            </a:r>
            <a:r>
              <a:rPr lang="en-US" sz="2000" dirty="0" smtClean="0"/>
              <a:t>(b); 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noise elimination </a:t>
            </a:r>
            <a:r>
              <a:rPr lang="en-US" sz="2000" dirty="0" smtClean="0"/>
              <a:t>(c); 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re-sampling </a:t>
            </a:r>
            <a:r>
              <a:rPr lang="en-US" sz="2000" dirty="0" smtClean="0"/>
              <a:t>(d).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057" y="1976283"/>
            <a:ext cx="1336161" cy="2455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76283"/>
            <a:ext cx="5934754" cy="40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stroke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Normalization</a:t>
                </a:r>
              </a:p>
              <a:p>
                <a:pPr lvl="1"/>
                <a:r>
                  <a:rPr lang="en-US" dirty="0"/>
                  <a:t>Uniform size bound box surrounding the pattern.</a:t>
                </a:r>
              </a:p>
              <a:p>
                <a:pPr lvl="1"/>
                <a:r>
                  <a:rPr lang="en-US" dirty="0"/>
                  <a:t>Translating the sequence so that the sequence’s center of gravity is located in the origin point.</a:t>
                </a:r>
              </a:p>
              <a:p>
                <a:r>
                  <a:rPr lang="en-US" dirty="0"/>
                  <a:t>Noise elimination using the Douglas-</a:t>
                </a:r>
                <a:r>
                  <a:rPr lang="en-US" dirty="0" err="1"/>
                  <a:t>Peucker</a:t>
                </a:r>
                <a:r>
                  <a:rPr lang="en-US" dirty="0"/>
                  <a:t> algorithm.</a:t>
                </a:r>
              </a:p>
              <a:p>
                <a:pPr lvl="1"/>
                <a:r>
                  <a:rPr lang="en-US" b="0" dirty="0" smtClean="0"/>
                  <a:t>Tolerance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Douglas-Peucker_animat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17342" y="4488873"/>
            <a:ext cx="5736458" cy="18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2259</TotalTime>
  <Words>1462</Words>
  <Application>Microsoft Office PowerPoint</Application>
  <PresentationFormat>Widescreen</PresentationFormat>
  <Paragraphs>233</Paragraphs>
  <Slides>32</Slides>
  <Notes>10</Notes>
  <HiddenSlides>3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Arabic Typesetting</vt:lpstr>
      <vt:lpstr>Arial</vt:lpstr>
      <vt:lpstr>Calibri</vt:lpstr>
      <vt:lpstr>Calibri Light</vt:lpstr>
      <vt:lpstr>Cambria Math</vt:lpstr>
      <vt:lpstr>Times New Roman</vt:lpstr>
      <vt:lpstr>Retrospect</vt:lpstr>
      <vt:lpstr>Real-time Segmentation and Recognition of On-line Handwritten Arabic Script</vt:lpstr>
      <vt:lpstr>Outline</vt:lpstr>
      <vt:lpstr>Agenda</vt:lpstr>
      <vt:lpstr>The Arabic Language - Facts</vt:lpstr>
      <vt:lpstr>Characteristics of the Arabic Language</vt:lpstr>
      <vt:lpstr>Introduction to the field</vt:lpstr>
      <vt:lpstr>Letters Classification flow</vt:lpstr>
      <vt:lpstr>Preprocessing</vt:lpstr>
      <vt:lpstr>Preprocessing</vt:lpstr>
      <vt:lpstr>Preprocessing (2)</vt:lpstr>
      <vt:lpstr>Feature Extraction</vt:lpstr>
      <vt:lpstr>The shape context</vt:lpstr>
      <vt:lpstr>Similarity measure</vt:lpstr>
      <vt:lpstr>Earth movers distance</vt:lpstr>
      <vt:lpstr>Fast EMD Approximation using wavelets</vt:lpstr>
      <vt:lpstr>Dimensionality Reduction</vt:lpstr>
      <vt:lpstr>Dimensionality Reduction (2)</vt:lpstr>
      <vt:lpstr>Metric Indexing</vt:lpstr>
      <vt:lpstr>Candidates Rescoring</vt:lpstr>
      <vt:lpstr>Results</vt:lpstr>
      <vt:lpstr>Results comparison</vt:lpstr>
      <vt:lpstr>Sample set</vt:lpstr>
      <vt:lpstr>Real time segmentation</vt:lpstr>
      <vt:lpstr>Stage 1 - HF identification</vt:lpstr>
      <vt:lpstr>Stage 1 (Cont.) – Sub-strokes Scoring </vt:lpstr>
      <vt:lpstr>Stage 2</vt:lpstr>
      <vt:lpstr>Stage 3 – Segmentation Selection</vt:lpstr>
      <vt:lpstr>Real-time segmentation Results</vt:lpstr>
      <vt:lpstr>Segmentation Validation</vt:lpstr>
      <vt:lpstr>Main Contributions</vt:lpstr>
      <vt:lpstr>Publications</vt:lpstr>
      <vt:lpstr>Future Work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Segmentation and Recognition of On-line Handwritten Arabic Script</dc:title>
  <dc:creator>Kour, George</dc:creator>
  <cp:lastModifiedBy>Kour, George</cp:lastModifiedBy>
  <cp:revision>70</cp:revision>
  <dcterms:created xsi:type="dcterms:W3CDTF">2014-10-05T16:38:06Z</dcterms:created>
  <dcterms:modified xsi:type="dcterms:W3CDTF">2014-10-17T10:28:48Z</dcterms:modified>
</cp:coreProperties>
</file>