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43891200" cy="32918400"/>
  <p:notesSz cx="9928225" cy="143573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 varScale="1">
        <p:scale>
          <a:sx n="16" d="100"/>
          <a:sy n="16" d="100"/>
        </p:scale>
        <p:origin x="1548" y="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sz="6400" dirty="0"/>
          </a:p>
        </p:txBody>
      </p:sp>
      <p:pic>
        <p:nvPicPr>
          <p:cNvPr id="6" name="Picture 16" descr="PosterTemplateCopyrigh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3" y="32575502"/>
            <a:ext cx="2626948" cy="2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54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1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8/10/2014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jpg"/><Relationship Id="rId2" Type="http://schemas.openxmlformats.org/officeDocument/2006/relationships/image" Target="../media/image3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658600" y="4343400"/>
            <a:ext cx="20520000" cy="2800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180600" y="4394401"/>
            <a:ext cx="9720000" cy="2795394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86401" y="544539"/>
            <a:ext cx="32918400" cy="181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Fast classification of handwritten on-line Arabic characters 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1" y="2199726"/>
            <a:ext cx="32918400" cy="199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George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Kour</a:t>
            </a:r>
            <a:r>
              <a:rPr lang="en-US" sz="4000" dirty="0" smtClean="0">
                <a:solidFill>
                  <a:srgbClr val="A5A5A5">
                    <a:lumMod val="20000"/>
                    <a:lumOff val="80000"/>
                  </a:srgbClr>
                </a:solidFill>
                <a:latin typeface="Calibri" panose="020F0502020204030204"/>
              </a:rPr>
              <a:t>†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and Raid </a:t>
            </a:r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Saabni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‡</a:t>
            </a:r>
          </a:p>
          <a:p>
            <a:pPr algn="ctr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† Faculty of Engineering, Tel-Aviv 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University</a:t>
            </a:r>
            <a:r>
              <a:rPr lang="en-US" sz="400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, Israel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‡ </a:t>
            </a:r>
            <a:r>
              <a:rPr lang="pt-BR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Triangle R&amp;D Center, Kafr Qara, Israel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990600" y="5029200"/>
            <a:ext cx="9720000" cy="858076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389493">
              <a:lnSpc>
                <a:spcPct val="95000"/>
              </a:lnSpc>
            </a:pPr>
            <a:r>
              <a:rPr lang="en-US" sz="4000" dirty="0">
                <a:latin typeface="+mn-lt"/>
              </a:rPr>
              <a:t>Delaying the analysis launch until the completion of the handwritten word scribing: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Restricts highly responsiveness demands.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Prevents implementing advanced features of input typing, such as Automatic word completion &amp; Real-time automatic spelling.</a:t>
            </a:r>
          </a:p>
          <a:p>
            <a:pPr defTabSz="4389493">
              <a:lnSpc>
                <a:spcPct val="95000"/>
              </a:lnSpc>
            </a:pPr>
            <a:endParaRPr lang="en-US" sz="4000" dirty="0">
              <a:latin typeface="+mn-lt"/>
            </a:endParaRPr>
          </a:p>
          <a:p>
            <a:pPr defTabSz="4389493">
              <a:lnSpc>
                <a:spcPct val="95000"/>
              </a:lnSpc>
            </a:pPr>
            <a:r>
              <a:rPr lang="en-US" sz="4000" b="1" dirty="0">
                <a:latin typeface="+mn-lt"/>
              </a:rPr>
              <a:t>We proposes an efficient Arabic handwritten characters recognizer aimed at facilitating real-time handwritten script analysis tasks</a:t>
            </a:r>
            <a:r>
              <a:rPr lang="en-US" sz="4000" b="1" dirty="0" smtClean="0">
                <a:latin typeface="+mn-lt"/>
              </a:rPr>
              <a:t>.</a:t>
            </a:r>
          </a:p>
          <a:p>
            <a:pPr algn="just" defTabSz="4389493">
              <a:lnSpc>
                <a:spcPct val="95000"/>
              </a:lnSpc>
            </a:pPr>
            <a:endParaRPr lang="en-US" sz="32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b="1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0600" y="4343401"/>
            <a:ext cx="9720000" cy="68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0600" y="12268200"/>
            <a:ext cx="9720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Sample set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658601" y="4343400"/>
            <a:ext cx="20520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classifier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33245681" y="18466734"/>
            <a:ext cx="9540000" cy="168041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Accuracy: The Proposed Approach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Low Latency: Avoid Candidates Rescoring</a:t>
            </a:r>
          </a:p>
          <a:p>
            <a:pPr marL="457206" indent="-457206" defTabSz="4389493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Fast Learning: Avoid DR and metric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180600" y="4343400"/>
            <a:ext cx="9720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Experimental Results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990600" y="12954000"/>
            <a:ext cx="9720000" cy="19399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93">
              <a:lnSpc>
                <a:spcPct val="95000"/>
              </a:lnSpc>
            </a:pPr>
            <a:r>
              <a:rPr lang="en-US" sz="3200" dirty="0">
                <a:latin typeface="+mn-lt"/>
              </a:rPr>
              <a:t>The system was trained and tested on characters and word parts extracted from the ADAB database. </a:t>
            </a: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defTabSz="4389493">
              <a:lnSpc>
                <a:spcPct val="95000"/>
              </a:lnSpc>
            </a:pPr>
            <a:r>
              <a:rPr lang="en-US" sz="3600" b="1" i="1" dirty="0">
                <a:latin typeface="+mn-lt"/>
              </a:rPr>
              <a:t>We are planning to standardize and publish the characters database extracted from the ADAB database and make available for other researches in the field</a:t>
            </a:r>
            <a:r>
              <a:rPr lang="en-US" sz="3600" b="1" i="1" dirty="0" smtClean="0">
                <a:latin typeface="+mn-lt"/>
              </a:rPr>
              <a:t>.</a:t>
            </a: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11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11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1100" b="1" dirty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1100" b="1" dirty="0" smtClean="0">
              <a:latin typeface="+mn-lt"/>
            </a:endParaRPr>
          </a:p>
          <a:p>
            <a:pPr algn="just" defTabSz="4389493">
              <a:lnSpc>
                <a:spcPct val="95000"/>
              </a:lnSpc>
            </a:pPr>
            <a:endParaRPr lang="en-US" sz="3600" b="1" dirty="0" smtClean="0">
              <a:latin typeface="+mn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08" y="14976771"/>
            <a:ext cx="3684952" cy="295636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6" y="14969997"/>
            <a:ext cx="3692567" cy="2962721"/>
          </a:xfrm>
          <a:prstGeom prst="rect">
            <a:avLst/>
          </a:prstGeom>
        </p:spPr>
      </p:pic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74124"/>
              </p:ext>
            </p:extLst>
          </p:nvPr>
        </p:nvGraphicFramePr>
        <p:xfrm>
          <a:off x="1971485" y="22735127"/>
          <a:ext cx="7863840" cy="3230775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3574473"/>
                <a:gridCol w="4289367"/>
              </a:tblGrid>
              <a:tr h="64735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# of Samples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Letter Position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1405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Ini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1196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1629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Fin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1372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Iso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ight Arrow 53"/>
          <p:cNvSpPr/>
          <p:nvPr/>
        </p:nvSpPr>
        <p:spPr>
          <a:xfrm>
            <a:off x="4784177" y="15743693"/>
            <a:ext cx="2001733" cy="1837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Manual </a:t>
            </a:r>
            <a:r>
              <a:rPr lang="en-US" sz="2400" b="1" dirty="0" smtClean="0"/>
              <a:t>Segment-</a:t>
            </a:r>
            <a:r>
              <a:rPr lang="en-US" sz="2400" b="1" dirty="0" err="1" smtClean="0"/>
              <a:t>ation</a:t>
            </a:r>
            <a:endParaRPr lang="en-US" sz="2400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8973800"/>
            <a:ext cx="7231536" cy="354061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0" y="583998"/>
            <a:ext cx="2072640" cy="267355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3070" y="12925576"/>
            <a:ext cx="2212743" cy="406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828044" y="18637269"/>
                <a:ext cx="9994062" cy="9328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 defTabSz="4389493" eaLnBrk="0" hangingPunct="0">
                  <a:lnSpc>
                    <a:spcPct val="95000"/>
                  </a:lnSpc>
                </a:pPr>
                <a:r>
                  <a:rPr lang="en-US" sz="3200" dirty="0" smtClean="0">
                    <a:cs typeface="Times New Roman" panose="02020603050405020304" pitchFamily="18" charset="0"/>
                  </a:rPr>
                  <a:t>EMD </a:t>
                </a:r>
                <a:r>
                  <a:rPr lang="en-US" sz="3200" dirty="0">
                    <a:cs typeface="Times New Roman" panose="02020603050405020304" pitchFamily="18" charset="0"/>
                  </a:rPr>
                  <a:t>computation complexity is its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cs typeface="Times New Roman" panose="02020603050405020304" pitchFamily="18" charset="0"/>
                  </a:rPr>
                  <a:t> for an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>
                    <a:cs typeface="Times New Roman" panose="02020603050405020304" pitchFamily="18" charset="0"/>
                  </a:rPr>
                  <a:t>-bin histogram. Greatly reducing the EMD calculation time can be achieved using metric approximation techniques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just" defTabSz="4389493" eaLnBrk="0" hangingPunct="0">
                  <a:lnSpc>
                    <a:spcPct val="95000"/>
                  </a:lnSpc>
                </a:pPr>
                <a:endParaRPr lang="en-US" sz="1200" dirty="0">
                  <a:cs typeface="Times New Roman" panose="02020603050405020304" pitchFamily="18" charset="0"/>
                </a:endParaRPr>
              </a:p>
              <a:p>
                <a:pPr algn="l"/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𝑤𝑒𝑚𝑑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  <a:p>
                <a:pPr algn="l"/>
                <a:r>
                  <a:rPr lang="en-US" sz="3200" dirty="0" smtClean="0"/>
                  <a:t>The </a:t>
                </a:r>
                <a:r>
                  <a:rPr lang="en-US" sz="3200" dirty="0"/>
                  <a:t>embedding of the sample set into a normed space facilitates the usage of metric indexing methods to solve the problem of searching k-NN in a large set and avoid linear scan of the entire dataset</a:t>
                </a:r>
                <a:r>
                  <a:rPr lang="en-US" sz="3200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 err="1" smtClean="0">
                    <a:cs typeface="Times New Roman" panose="02020603050405020304" pitchFamily="18" charset="0"/>
                  </a:rPr>
                  <a:t>Shirdhonkar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cs typeface="Times New Roman" panose="02020603050405020304" pitchFamily="18" charset="0"/>
                  </a:rPr>
                  <a:t>and 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Jacobs’ embedding.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cs typeface="Times New Roman" panose="02020603050405020304" pitchFamily="18" charset="0"/>
                  </a:rPr>
                  <a:t>The </a:t>
                </a:r>
                <a:r>
                  <a:rPr lang="en-US" sz="3200" dirty="0" err="1">
                    <a:cs typeface="Times New Roman" panose="02020603050405020304" pitchFamily="18" charset="0"/>
                  </a:rPr>
                  <a:t>Haar</a:t>
                </a:r>
                <a:r>
                  <a:rPr lang="en-US" sz="3200" dirty="0">
                    <a:cs typeface="Times New Roman" panose="02020603050405020304" pitchFamily="18" charset="0"/>
                  </a:rPr>
                  <a:t> wavelet achieved the best classification results</a:t>
                </a:r>
                <a:r>
                  <a:rPr lang="en-US" sz="3200" dirty="0" smtClean="0"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044" y="18637269"/>
                <a:ext cx="9994062" cy="9328131"/>
              </a:xfrm>
              <a:prstGeom prst="rect">
                <a:avLst/>
              </a:prstGeom>
              <a:blipFill rotWithShape="0">
                <a:blip r:embed="rId7"/>
                <a:stretch>
                  <a:fillRect l="-1524" t="-1045" r="-1524" b="-1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1933738" y="11430000"/>
            <a:ext cx="10035421" cy="60693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>
              <a:solidFill>
                <a:prstClr val="black"/>
              </a:solidFill>
            </a:endParaRPr>
          </a:p>
          <a:p>
            <a:pPr algn="just" defTabSz="4389493" eaLnBrk="0" hangingPunct="0">
              <a:lnSpc>
                <a:spcPct val="95000"/>
              </a:lnSpc>
            </a:pPr>
            <a:r>
              <a:rPr lang="en-US" sz="3200" dirty="0" smtClean="0">
                <a:solidFill>
                  <a:prstClr val="black"/>
                </a:solidFill>
              </a:rPr>
              <a:t>                     (</a:t>
            </a:r>
            <a:r>
              <a:rPr lang="en-US" sz="3200" dirty="0">
                <a:solidFill>
                  <a:prstClr val="black"/>
                </a:solidFill>
              </a:rPr>
              <a:t>a)    </a:t>
            </a:r>
            <a:r>
              <a:rPr lang="en-US" sz="3200" dirty="0" smtClean="0">
                <a:solidFill>
                  <a:prstClr val="black"/>
                </a:solidFill>
              </a:rPr>
              <a:t>                                                </a:t>
            </a:r>
            <a:r>
              <a:rPr lang="en-US" sz="3200" dirty="0">
                <a:solidFill>
                  <a:prstClr val="black"/>
                </a:solidFill>
              </a:rPr>
              <a:t>(b)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 smtClean="0">
                <a:solidFill>
                  <a:prstClr val="black"/>
                </a:solidFill>
              </a:rPr>
              <a:t>Multi Angular Descriptor (MAD)</a:t>
            </a:r>
            <a:endParaRPr lang="en-US" sz="3200" dirty="0">
              <a:solidFill>
                <a:prstClr val="black"/>
              </a:solidFill>
            </a:endParaRPr>
          </a:p>
          <a:p>
            <a:pPr marL="514356" indent="-514356" algn="just" defTabSz="4389493" eaLnBrk="0" hangingPunct="0">
              <a:lnSpc>
                <a:spcPct val="95000"/>
              </a:lnSpc>
              <a:buFontTx/>
              <a:buAutoNum type="alphaLcParenBoth"/>
            </a:pPr>
            <a:r>
              <a:rPr lang="en-US" sz="3200" dirty="0">
                <a:solidFill>
                  <a:prstClr val="black"/>
                </a:solidFill>
              </a:rPr>
              <a:t>Shape </a:t>
            </a:r>
            <a:r>
              <a:rPr lang="en-US" sz="3200" dirty="0" smtClean="0">
                <a:solidFill>
                  <a:prstClr val="black"/>
                </a:solidFill>
              </a:rPr>
              <a:t>Context Descriptor (SC)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0" y="12758274"/>
            <a:ext cx="2516362" cy="279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123" y="20159217"/>
            <a:ext cx="7613877" cy="331038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1975097" y="27724358"/>
            <a:ext cx="999406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The k-NN returned 10 candidates.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The Scoring of the candidates were refined using DTW applied on the original input sequence.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29213458"/>
            <a:ext cx="7359266" cy="30226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9006" y="12766979"/>
            <a:ext cx="6604519" cy="454669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0" y="12321630"/>
            <a:ext cx="3927352" cy="33442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355" y="29235603"/>
            <a:ext cx="9488540" cy="2455858"/>
          </a:xfrm>
          <a:prstGeom prst="rect">
            <a:avLst/>
          </a:prstGeom>
        </p:spPr>
      </p:pic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34807"/>
              </p:ext>
            </p:extLst>
          </p:nvPr>
        </p:nvGraphicFramePr>
        <p:xfrm>
          <a:off x="33603540" y="6004026"/>
          <a:ext cx="9037720" cy="5578374"/>
        </p:xfrm>
        <a:graphic>
          <a:graphicData uri="http://schemas.openxmlformats.org/drawingml/2006/table">
            <a:tbl>
              <a:tblPr firstRow="1" firstCol="1" lastRow="1">
                <a:tableStyleId>{5C22544A-7EE6-4342-B048-85BDC9FD1C3A}</a:tableStyleId>
              </a:tblPr>
              <a:tblGrid>
                <a:gridCol w="2259430"/>
                <a:gridCol w="2259430"/>
                <a:gridCol w="2259430"/>
                <a:gridCol w="2259430"/>
              </a:tblGrid>
              <a:tr h="12382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Letter</a:t>
                      </a:r>
                      <a:r>
                        <a:rPr lang="en-US" sz="40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Position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Accuracy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  <a:latin typeface="+mn-lt"/>
                        </a:rPr>
                        <a:t>Recall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  <a:latin typeface="+mn-lt"/>
                        </a:rPr>
                        <a:t>Precision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Ini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93%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85%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88%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Mid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89%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87%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Fin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86%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92%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Iso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81%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 smtClean="0">
                          <a:effectLst/>
                          <a:latin typeface="+mn-lt"/>
                        </a:rPr>
                        <a:t>90%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8680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Overall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91%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85%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90%</a:t>
                      </a:r>
                      <a:endParaRPr lang="en-US" sz="4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14740"/>
              </p:ext>
            </p:extLst>
          </p:nvPr>
        </p:nvGraphicFramePr>
        <p:xfrm>
          <a:off x="33268660" y="20371734"/>
          <a:ext cx="9525000" cy="3631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8491"/>
                <a:gridCol w="2162611"/>
                <a:gridCol w="1901606"/>
                <a:gridCol w="2142292"/>
              </a:tblGrid>
              <a:tr h="11391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Configuration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Accuracy [Top 1]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Accuracy [Top 3]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Time </a:t>
                      </a:r>
                    </a:p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[</a:t>
                      </a:r>
                      <a:r>
                        <a:rPr lang="en-US" sz="3600" dirty="0" err="1" smtClean="0">
                          <a:latin typeface="+mn-lt"/>
                        </a:rPr>
                        <a:t>ms</a:t>
                      </a:r>
                      <a:r>
                        <a:rPr lang="en-US" sz="3600" dirty="0" smtClean="0">
                          <a:latin typeface="+mn-lt"/>
                        </a:rPr>
                        <a:t>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8141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High Accuracy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91%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96%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29.9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8141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Low Latency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87%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94%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0.12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8141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Fast Learning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90%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96%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4.4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14209"/>
              </p:ext>
            </p:extLst>
          </p:nvPr>
        </p:nvGraphicFramePr>
        <p:xfrm>
          <a:off x="33497260" y="13092761"/>
          <a:ext cx="9144000" cy="3137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2657"/>
                <a:gridCol w="2613343"/>
                <a:gridCol w="3048000"/>
              </a:tblGrid>
              <a:tr h="120027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Shape Descriptor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Accuracy [Top 1]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+mn-lt"/>
                        </a:rPr>
                        <a:t>Accuracy    [Top 3]</a:t>
                      </a: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SC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91%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96%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MAD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88%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94%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64585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None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87%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93%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056644" y="5943600"/>
            <a:ext cx="2573756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776588" y="5105399"/>
            <a:ext cx="20252157" cy="6233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44450" y="5486400"/>
            <a:ext cx="18717217" cy="549647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1909105" y="11645548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Preprocessing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029455" y="116586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Feature Extraction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933150" y="17728915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EMD Embedding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21800" y="17728915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Dimensionality Reduction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021800" y="267462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Candidates Rescoring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887200" y="283464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K-d tree Indexing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177510" y="17476134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Activation Configurations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91"/>
              <p:cNvSpPr txBox="1">
                <a:spLocks noChangeArrowheads="1"/>
              </p:cNvSpPr>
              <p:nvPr/>
            </p:nvSpPr>
            <p:spPr bwMode="auto">
              <a:xfrm>
                <a:off x="21996005" y="18597972"/>
                <a:ext cx="9540000" cy="355169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txBody>
              <a:bodyPr wrap="square" lIns="137137" tIns="137137" rIns="137137" bIns="137137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457200" indent="-457200" defTabSz="4389493">
                  <a:lnSpc>
                    <a:spcPct val="95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The embedding generated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2422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. </a:t>
                </a:r>
              </a:p>
              <a:p>
                <a:pPr marL="457200" indent="-457200" defTabSz="4389493">
                  <a:lnSpc>
                    <a:spcPct val="95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Before </a:t>
                </a: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applying LDA, each character class was partitioned into four clusters,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𝑚𝑒𝑑𝑜𝑖𝑑𝑠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 algorithm</a:t>
                </a: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, and for each cluster a unique sub-label was assigned. </a:t>
                </a:r>
                <a:endParaRPr lang="en-US" sz="3200" dirty="0" smtClean="0">
                  <a:latin typeface="+mn-lt"/>
                  <a:cs typeface="Arial" panose="020B0604020202020204" pitchFamily="34" charset="0"/>
                </a:endParaRPr>
              </a:p>
              <a:p>
                <a:pPr marL="457200" indent="-457200" defTabSz="4389493">
                  <a:lnSpc>
                    <a:spcPct val="95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The </a:t>
                </a:r>
                <a:r>
                  <a:rPr lang="en-US" sz="3200" dirty="0">
                    <a:latin typeface="+mn-lt"/>
                    <a:cs typeface="Arial" panose="020B0604020202020204" pitchFamily="34" charset="0"/>
                  </a:rPr>
                  <a:t>target number of dimensions was estimated using the </a:t>
                </a:r>
                <a:r>
                  <a:rPr lang="en-US" sz="3200" i="1" dirty="0" smtClean="0">
                    <a:latin typeface="+mn-lt"/>
                    <a:cs typeface="Arial" panose="020B0604020202020204" pitchFamily="34" charset="0"/>
                  </a:rPr>
                  <a:t>maximum </a:t>
                </a:r>
                <a:r>
                  <a:rPr lang="en-US" sz="3200" i="1" dirty="0">
                    <a:latin typeface="+mn-lt"/>
                    <a:cs typeface="Arial" panose="020B0604020202020204" pitchFamily="34" charset="0"/>
                  </a:rPr>
                  <a:t>likelihood </a:t>
                </a:r>
                <a:r>
                  <a:rPr lang="en-US" sz="3200" i="1" dirty="0" smtClean="0">
                    <a:latin typeface="+mn-lt"/>
                    <a:cs typeface="Arial" panose="020B0604020202020204" pitchFamily="34" charset="0"/>
                  </a:rPr>
                  <a:t>estimation</a:t>
                </a:r>
                <a:r>
                  <a:rPr lang="en-US" sz="3200" dirty="0" smtClean="0">
                    <a:latin typeface="+mn-lt"/>
                    <a:cs typeface="Arial" panose="020B0604020202020204" pitchFamily="34" charset="0"/>
                  </a:rPr>
                  <a:t> method.</a:t>
                </a:r>
                <a:endParaRPr lang="en-US" sz="32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 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96005" y="18597972"/>
                <a:ext cx="9540000" cy="3551695"/>
              </a:xfrm>
              <a:prstGeom prst="rect">
                <a:avLst/>
              </a:prstGeom>
              <a:blipFill rotWithShape="0">
                <a:blip r:embed="rId15"/>
                <a:stretch>
                  <a:fillRect l="-958" t="-172" b="-2234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317200" y="22808418"/>
            <a:ext cx="6897611" cy="3175782"/>
          </a:xfrm>
          <a:prstGeom prst="rect">
            <a:avLst/>
          </a:prstGeom>
        </p:spPr>
      </p:pic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24990"/>
              </p:ext>
            </p:extLst>
          </p:nvPr>
        </p:nvGraphicFramePr>
        <p:xfrm>
          <a:off x="33802060" y="27584401"/>
          <a:ext cx="8686800" cy="4114799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2714625"/>
                <a:gridCol w="2714625"/>
                <a:gridCol w="3257550"/>
              </a:tblGrid>
              <a:tr h="8244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PCA+LDA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PCA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Letter Position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48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Ini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52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44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Fin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57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  <a:cs typeface="Times New Roman" panose="02020603050405020304" pitchFamily="18" charset="0"/>
                        </a:rPr>
                        <a:t>39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+mn-lt"/>
                          <a:cs typeface="Times New Roman" panose="02020603050405020304" pitchFamily="18" charset="0"/>
                        </a:rPr>
                        <a:t>Iso</a:t>
                      </a:r>
                      <a:endParaRPr lang="en-US" sz="3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33177510" y="25416600"/>
            <a:ext cx="9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Dimensionality Reduction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385420" y="26278582"/>
            <a:ext cx="948444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The dimensionality of the four datasets after applying PCA and PCA+LDA.</a:t>
            </a: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50" y="648456"/>
            <a:ext cx="4480250" cy="27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371</Words>
  <Application>Microsoft Office PowerPoint</Application>
  <PresentationFormat>Custom</PresentationFormat>
  <Paragraphs>171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Kour, George</cp:lastModifiedBy>
  <cp:revision>135</cp:revision>
  <cp:lastPrinted>2014-08-10T17:41:59Z</cp:lastPrinted>
  <dcterms:created xsi:type="dcterms:W3CDTF">2013-02-10T21:14:48Z</dcterms:created>
  <dcterms:modified xsi:type="dcterms:W3CDTF">2014-08-10T17:53:32Z</dcterms:modified>
</cp:coreProperties>
</file>