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Cooper Hewitt" panose="020B0604020202020204" charset="0"/>
      <p:regular r:id="rId31"/>
    </p:embeddedFont>
    <p:embeddedFont>
      <p:font typeface="Oswald" pitchFamily="2" charset="0"/>
      <p:regular r:id="rId32"/>
      <p:bold r:id="rId33"/>
    </p:embeddedFont>
    <p:embeddedFont>
      <p:font typeface="Oswald Bold" pitchFamily="2" charset="0"/>
      <p:regular r:id="rId34"/>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33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950605" y="-85725"/>
            <a:ext cx="11337395" cy="12754570"/>
            <a:chOff x="0" y="0"/>
            <a:chExt cx="5370413" cy="6041715"/>
          </a:xfrm>
        </p:grpSpPr>
        <p:sp>
          <p:nvSpPr>
            <p:cNvPr id="3" name="Freeform 3"/>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A3D376"/>
            </a:solidFill>
          </p:spPr>
        </p:sp>
        <p:sp>
          <p:nvSpPr>
            <p:cNvPr id="4" name="Freeform 4"/>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2"/>
              <a:stretch>
                <a:fillRect l="-48272" r="-48272"/>
              </a:stretch>
            </a:blipFill>
          </p:spPr>
        </p:sp>
      </p:grpSp>
      <p:grpSp>
        <p:nvGrpSpPr>
          <p:cNvPr id="5" name="Group 5"/>
          <p:cNvGrpSpPr/>
          <p:nvPr/>
        </p:nvGrpSpPr>
        <p:grpSpPr>
          <a:xfrm>
            <a:off x="7906871" y="7586662"/>
            <a:ext cx="8239896" cy="4626084"/>
            <a:chOff x="0" y="0"/>
            <a:chExt cx="812800" cy="456326"/>
          </a:xfrm>
        </p:grpSpPr>
        <p:sp>
          <p:nvSpPr>
            <p:cNvPr id="6" name="Freeform 6"/>
            <p:cNvSpPr/>
            <p:nvPr/>
          </p:nvSpPr>
          <p:spPr>
            <a:xfrm>
              <a:off x="0" y="0"/>
              <a:ext cx="812800" cy="456326"/>
            </a:xfrm>
            <a:custGeom>
              <a:avLst/>
              <a:gdLst/>
              <a:ahLst/>
              <a:cxnLst/>
              <a:rect l="l" t="t" r="r" b="b"/>
              <a:pathLst>
                <a:path w="812800" h="456326">
                  <a:moveTo>
                    <a:pt x="406400" y="0"/>
                  </a:moveTo>
                  <a:lnTo>
                    <a:pt x="812800" y="456326"/>
                  </a:lnTo>
                  <a:lnTo>
                    <a:pt x="0" y="456326"/>
                  </a:lnTo>
                  <a:lnTo>
                    <a:pt x="406400" y="0"/>
                  </a:lnTo>
                  <a:close/>
                </a:path>
              </a:pathLst>
            </a:custGeom>
            <a:solidFill>
              <a:srgbClr val="5A6C99"/>
            </a:solidFill>
          </p:spPr>
        </p:sp>
        <p:sp>
          <p:nvSpPr>
            <p:cNvPr id="7" name="TextBox 7"/>
            <p:cNvSpPr txBox="1"/>
            <p:nvPr/>
          </p:nvSpPr>
          <p:spPr>
            <a:xfrm>
              <a:off x="127000" y="173766"/>
              <a:ext cx="558800" cy="24996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887468" y="7250922"/>
            <a:ext cx="8239896" cy="4626084"/>
            <a:chOff x="0" y="0"/>
            <a:chExt cx="812800" cy="456326"/>
          </a:xfrm>
        </p:grpSpPr>
        <p:sp>
          <p:nvSpPr>
            <p:cNvPr id="9" name="Freeform 9"/>
            <p:cNvSpPr/>
            <p:nvPr/>
          </p:nvSpPr>
          <p:spPr>
            <a:xfrm>
              <a:off x="0" y="0"/>
              <a:ext cx="812800" cy="456326"/>
            </a:xfrm>
            <a:custGeom>
              <a:avLst/>
              <a:gdLst/>
              <a:ahLst/>
              <a:cxnLst/>
              <a:rect l="l" t="t" r="r" b="b"/>
              <a:pathLst>
                <a:path w="812800" h="456326">
                  <a:moveTo>
                    <a:pt x="406400" y="0"/>
                  </a:moveTo>
                  <a:lnTo>
                    <a:pt x="812800" y="456326"/>
                  </a:lnTo>
                  <a:lnTo>
                    <a:pt x="0" y="456326"/>
                  </a:lnTo>
                  <a:lnTo>
                    <a:pt x="406400" y="0"/>
                  </a:lnTo>
                  <a:close/>
                </a:path>
              </a:pathLst>
            </a:custGeom>
            <a:solidFill>
              <a:srgbClr val="051D64"/>
            </a:solidFill>
          </p:spPr>
        </p:sp>
        <p:sp>
          <p:nvSpPr>
            <p:cNvPr id="10" name="TextBox 10"/>
            <p:cNvSpPr txBox="1"/>
            <p:nvPr/>
          </p:nvSpPr>
          <p:spPr>
            <a:xfrm>
              <a:off x="127000" y="173766"/>
              <a:ext cx="558800" cy="249966"/>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789594" y="-248810"/>
            <a:ext cx="10403659" cy="1677560"/>
            <a:chOff x="0" y="0"/>
            <a:chExt cx="812800" cy="131062"/>
          </a:xfrm>
        </p:grpSpPr>
        <p:sp>
          <p:nvSpPr>
            <p:cNvPr id="12" name="Freeform 12"/>
            <p:cNvSpPr/>
            <p:nvPr/>
          </p:nvSpPr>
          <p:spPr>
            <a:xfrm>
              <a:off x="0" y="0"/>
              <a:ext cx="812800" cy="131062"/>
            </a:xfrm>
            <a:custGeom>
              <a:avLst/>
              <a:gdLst/>
              <a:ahLst/>
              <a:cxnLst/>
              <a:rect l="l" t="t" r="r" b="b"/>
              <a:pathLst>
                <a:path w="812800" h="131062">
                  <a:moveTo>
                    <a:pt x="203200" y="0"/>
                  </a:moveTo>
                  <a:lnTo>
                    <a:pt x="812800" y="0"/>
                  </a:lnTo>
                  <a:lnTo>
                    <a:pt x="609600" y="131062"/>
                  </a:lnTo>
                  <a:lnTo>
                    <a:pt x="0" y="131062"/>
                  </a:lnTo>
                  <a:lnTo>
                    <a:pt x="203200" y="0"/>
                  </a:lnTo>
                  <a:close/>
                </a:path>
              </a:pathLst>
            </a:custGeom>
            <a:solidFill>
              <a:srgbClr val="5A6C99"/>
            </a:solidFill>
          </p:spPr>
        </p:sp>
        <p:sp>
          <p:nvSpPr>
            <p:cNvPr id="13" name="TextBox 13"/>
            <p:cNvSpPr txBox="1"/>
            <p:nvPr/>
          </p:nvSpPr>
          <p:spPr>
            <a:xfrm>
              <a:off x="101600" y="-38100"/>
              <a:ext cx="609600" cy="169162"/>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57996" y="-85725"/>
            <a:ext cx="6874875" cy="2672608"/>
          </a:xfrm>
          <a:custGeom>
            <a:avLst/>
            <a:gdLst/>
            <a:ahLst/>
            <a:cxnLst/>
            <a:rect l="l" t="t" r="r" b="b"/>
            <a:pathLst>
              <a:path w="6874875" h="2672608">
                <a:moveTo>
                  <a:pt x="0" y="0"/>
                </a:moveTo>
                <a:lnTo>
                  <a:pt x="6874875" y="0"/>
                </a:lnTo>
                <a:lnTo>
                  <a:pt x="6874875" y="2672608"/>
                </a:lnTo>
                <a:lnTo>
                  <a:pt x="0" y="26726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5" name="Group 15"/>
          <p:cNvGrpSpPr/>
          <p:nvPr/>
        </p:nvGrpSpPr>
        <p:grpSpPr>
          <a:xfrm>
            <a:off x="4799119" y="-601235"/>
            <a:ext cx="10403659" cy="1677560"/>
            <a:chOff x="0" y="0"/>
            <a:chExt cx="812800" cy="131062"/>
          </a:xfrm>
        </p:grpSpPr>
        <p:sp>
          <p:nvSpPr>
            <p:cNvPr id="16" name="Freeform 16"/>
            <p:cNvSpPr/>
            <p:nvPr/>
          </p:nvSpPr>
          <p:spPr>
            <a:xfrm>
              <a:off x="0" y="0"/>
              <a:ext cx="812800" cy="131062"/>
            </a:xfrm>
            <a:custGeom>
              <a:avLst/>
              <a:gdLst/>
              <a:ahLst/>
              <a:cxnLst/>
              <a:rect l="l" t="t" r="r" b="b"/>
              <a:pathLst>
                <a:path w="812800" h="131062">
                  <a:moveTo>
                    <a:pt x="203200" y="0"/>
                  </a:moveTo>
                  <a:lnTo>
                    <a:pt x="812800" y="0"/>
                  </a:lnTo>
                  <a:lnTo>
                    <a:pt x="609600" y="131062"/>
                  </a:lnTo>
                  <a:lnTo>
                    <a:pt x="0" y="131062"/>
                  </a:lnTo>
                  <a:lnTo>
                    <a:pt x="203200" y="0"/>
                  </a:lnTo>
                  <a:close/>
                </a:path>
              </a:pathLst>
            </a:custGeom>
            <a:solidFill>
              <a:srgbClr val="051D64"/>
            </a:solidFill>
          </p:spPr>
        </p:sp>
        <p:sp>
          <p:nvSpPr>
            <p:cNvPr id="17" name="TextBox 17"/>
            <p:cNvSpPr txBox="1"/>
            <p:nvPr/>
          </p:nvSpPr>
          <p:spPr>
            <a:xfrm>
              <a:off x="101600" y="-38100"/>
              <a:ext cx="609600" cy="169162"/>
            </a:xfrm>
            <a:prstGeom prst="rect">
              <a:avLst/>
            </a:prstGeom>
          </p:spPr>
          <p:txBody>
            <a:bodyPr lIns="50800" tIns="50800" rIns="50800" bIns="50800" rtlCol="0" anchor="ctr"/>
            <a:lstStyle/>
            <a:p>
              <a:pPr algn="ctr">
                <a:lnSpc>
                  <a:spcPts val="2659"/>
                </a:lnSpc>
              </a:pPr>
              <a:endParaRPr/>
            </a:p>
          </p:txBody>
        </p:sp>
      </p:grpSp>
      <p:sp>
        <p:nvSpPr>
          <p:cNvPr id="18" name="AutoShape 18"/>
          <p:cNvSpPr/>
          <p:nvPr/>
        </p:nvSpPr>
        <p:spPr>
          <a:xfrm flipV="1">
            <a:off x="771957" y="9563964"/>
            <a:ext cx="8115511" cy="57150"/>
          </a:xfrm>
          <a:prstGeom prst="line">
            <a:avLst/>
          </a:prstGeom>
          <a:ln w="104775" cap="flat">
            <a:solidFill>
              <a:srgbClr val="F9B680"/>
            </a:solidFill>
            <a:prstDash val="solid"/>
            <a:headEnd type="none" w="sm" len="sm"/>
            <a:tailEnd type="none" w="sm" len="sm"/>
          </a:ln>
        </p:spPr>
      </p:sp>
      <p:sp>
        <p:nvSpPr>
          <p:cNvPr id="19" name="AutoShape 19"/>
          <p:cNvSpPr/>
          <p:nvPr/>
        </p:nvSpPr>
        <p:spPr>
          <a:xfrm>
            <a:off x="12654197" y="7625737"/>
            <a:ext cx="1253257" cy="1391854"/>
          </a:xfrm>
          <a:prstGeom prst="line">
            <a:avLst/>
          </a:prstGeom>
          <a:ln w="104775" cap="flat">
            <a:solidFill>
              <a:srgbClr val="F9B680"/>
            </a:solidFill>
            <a:prstDash val="solid"/>
            <a:headEnd type="none" w="sm" len="sm"/>
            <a:tailEnd type="none" w="sm" len="sm"/>
          </a:ln>
        </p:spPr>
      </p:sp>
      <p:sp>
        <p:nvSpPr>
          <p:cNvPr id="20" name="AutoShape 20"/>
          <p:cNvSpPr/>
          <p:nvPr/>
        </p:nvSpPr>
        <p:spPr>
          <a:xfrm>
            <a:off x="12333162" y="8017994"/>
            <a:ext cx="1253257" cy="1391854"/>
          </a:xfrm>
          <a:prstGeom prst="line">
            <a:avLst/>
          </a:prstGeom>
          <a:ln w="104775" cap="flat">
            <a:solidFill>
              <a:srgbClr val="F9B680"/>
            </a:solidFill>
            <a:prstDash val="solid"/>
            <a:headEnd type="none" w="sm" len="sm"/>
            <a:tailEnd type="none" w="sm" len="sm"/>
          </a:ln>
        </p:spPr>
      </p:sp>
      <p:sp>
        <p:nvSpPr>
          <p:cNvPr id="21" name="TextBox 21"/>
          <p:cNvSpPr txBox="1"/>
          <p:nvPr/>
        </p:nvSpPr>
        <p:spPr>
          <a:xfrm>
            <a:off x="396009" y="3731643"/>
            <a:ext cx="10620585" cy="2800350"/>
          </a:xfrm>
          <a:prstGeom prst="rect">
            <a:avLst/>
          </a:prstGeom>
        </p:spPr>
        <p:txBody>
          <a:bodyPr lIns="0" tIns="0" rIns="0" bIns="0" rtlCol="0" anchor="t">
            <a:spAutoFit/>
          </a:bodyPr>
          <a:lstStyle/>
          <a:p>
            <a:pPr algn="l">
              <a:lnSpc>
                <a:spcPts val="11040"/>
              </a:lnSpc>
            </a:pPr>
            <a:r>
              <a:rPr lang="en-US" sz="9200" b="1">
                <a:solidFill>
                  <a:srgbClr val="051D64"/>
                </a:solidFill>
                <a:latin typeface="Oswald Bold"/>
                <a:ea typeface="Oswald Bold"/>
                <a:cs typeface="Oswald Bold"/>
                <a:sym typeface="Oswald Bold"/>
              </a:rPr>
              <a:t>ANALISIS &amp; DESAIN BERORIENTASI OBJEK</a:t>
            </a:r>
          </a:p>
        </p:txBody>
      </p:sp>
      <p:sp>
        <p:nvSpPr>
          <p:cNvPr id="22" name="TextBox 22"/>
          <p:cNvSpPr txBox="1"/>
          <p:nvPr/>
        </p:nvSpPr>
        <p:spPr>
          <a:xfrm>
            <a:off x="1028700" y="7146147"/>
            <a:ext cx="8643958" cy="1171575"/>
          </a:xfrm>
          <a:prstGeom prst="rect">
            <a:avLst/>
          </a:prstGeom>
        </p:spPr>
        <p:txBody>
          <a:bodyPr lIns="0" tIns="0" rIns="0" bIns="0" rtlCol="0" anchor="t">
            <a:spAutoFit/>
          </a:bodyPr>
          <a:lstStyle/>
          <a:p>
            <a:pPr algn="l">
              <a:lnSpc>
                <a:spcPts val="4200"/>
              </a:lnSpc>
            </a:pPr>
            <a:r>
              <a:rPr lang="en-US" sz="3500">
                <a:solidFill>
                  <a:srgbClr val="03060B"/>
                </a:solidFill>
                <a:latin typeface="Cooper Hewitt"/>
                <a:ea typeface="Cooper Hewitt"/>
                <a:cs typeface="Cooper Hewitt"/>
                <a:sym typeface="Cooper Hewitt"/>
              </a:rPr>
              <a:t>AYU RATNA JUWITA, M.KOM</a:t>
            </a:r>
          </a:p>
          <a:p>
            <a:pPr algn="l">
              <a:lnSpc>
                <a:spcPts val="4200"/>
              </a:lnSpc>
            </a:pPr>
            <a:r>
              <a:rPr lang="en-US" sz="3500">
                <a:solidFill>
                  <a:srgbClr val="03060B"/>
                </a:solidFill>
                <a:latin typeface="Cooper Hewitt"/>
                <a:ea typeface="Cooper Hewitt"/>
                <a:cs typeface="Cooper Hewitt"/>
                <a:sym typeface="Cooper Hewitt"/>
              </a:rPr>
              <a:t>CICI EMILIA SUKMAWATI, M.KOM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grpSp>
        <p:nvGrpSpPr>
          <p:cNvPr id="14" name="Group 14"/>
          <p:cNvGrpSpPr/>
          <p:nvPr/>
        </p:nvGrpSpPr>
        <p:grpSpPr>
          <a:xfrm>
            <a:off x="8244572" y="5581834"/>
            <a:ext cx="4244247" cy="1830869"/>
            <a:chOff x="0" y="0"/>
            <a:chExt cx="1117826" cy="482204"/>
          </a:xfrm>
        </p:grpSpPr>
        <p:sp>
          <p:nvSpPr>
            <p:cNvPr id="15" name="Freeform 15"/>
            <p:cNvSpPr/>
            <p:nvPr/>
          </p:nvSpPr>
          <p:spPr>
            <a:xfrm>
              <a:off x="0" y="0"/>
              <a:ext cx="1117826" cy="482204"/>
            </a:xfrm>
            <a:custGeom>
              <a:avLst/>
              <a:gdLst/>
              <a:ahLst/>
              <a:cxnLst/>
              <a:rect l="l" t="t" r="r" b="b"/>
              <a:pathLst>
                <a:path w="1117826" h="482204">
                  <a:moveTo>
                    <a:pt x="93029" y="0"/>
                  </a:moveTo>
                  <a:lnTo>
                    <a:pt x="1024797" y="0"/>
                  </a:lnTo>
                  <a:cubicBezTo>
                    <a:pt x="1049470" y="0"/>
                    <a:pt x="1073132" y="9801"/>
                    <a:pt x="1090579" y="27248"/>
                  </a:cubicBezTo>
                  <a:cubicBezTo>
                    <a:pt x="1108025" y="44694"/>
                    <a:pt x="1117826" y="68356"/>
                    <a:pt x="1117826" y="93029"/>
                  </a:cubicBezTo>
                  <a:lnTo>
                    <a:pt x="1117826" y="389175"/>
                  </a:lnTo>
                  <a:cubicBezTo>
                    <a:pt x="1117826" y="413848"/>
                    <a:pt x="1108025" y="437510"/>
                    <a:pt x="1090579" y="454957"/>
                  </a:cubicBezTo>
                  <a:cubicBezTo>
                    <a:pt x="1073132" y="472403"/>
                    <a:pt x="1049470" y="482204"/>
                    <a:pt x="1024797" y="482204"/>
                  </a:cubicBezTo>
                  <a:lnTo>
                    <a:pt x="93029" y="482204"/>
                  </a:lnTo>
                  <a:cubicBezTo>
                    <a:pt x="68356" y="482204"/>
                    <a:pt x="44694" y="472403"/>
                    <a:pt x="27248" y="454957"/>
                  </a:cubicBezTo>
                  <a:cubicBezTo>
                    <a:pt x="9801" y="437510"/>
                    <a:pt x="0" y="413848"/>
                    <a:pt x="0" y="389175"/>
                  </a:cubicBezTo>
                  <a:lnTo>
                    <a:pt x="0" y="93029"/>
                  </a:lnTo>
                  <a:cubicBezTo>
                    <a:pt x="0" y="68356"/>
                    <a:pt x="9801" y="44694"/>
                    <a:pt x="27248" y="27248"/>
                  </a:cubicBezTo>
                  <a:cubicBezTo>
                    <a:pt x="44694" y="9801"/>
                    <a:pt x="68356" y="0"/>
                    <a:pt x="93029" y="0"/>
                  </a:cubicBezTo>
                  <a:close/>
                </a:path>
              </a:pathLst>
            </a:custGeom>
            <a:solidFill>
              <a:srgbClr val="5A6C99"/>
            </a:solidFill>
          </p:spPr>
        </p:sp>
        <p:sp>
          <p:nvSpPr>
            <p:cNvPr id="16" name="TextBox 16"/>
            <p:cNvSpPr txBox="1"/>
            <p:nvPr/>
          </p:nvSpPr>
          <p:spPr>
            <a:xfrm>
              <a:off x="0" y="-38100"/>
              <a:ext cx="1117826" cy="520304"/>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ACTIVITY</a:t>
            </a:r>
          </a:p>
        </p:txBody>
      </p:sp>
      <p:sp>
        <p:nvSpPr>
          <p:cNvPr id="21" name="TextBox 21"/>
          <p:cNvSpPr txBox="1"/>
          <p:nvPr/>
        </p:nvSpPr>
        <p:spPr>
          <a:xfrm>
            <a:off x="1116148" y="2724334"/>
            <a:ext cx="15024251" cy="21240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Activity menggambarkan sebuah pekerjaan/tugas dalam workflow.</a:t>
            </a:r>
          </a:p>
          <a:p>
            <a:pPr marL="762592" lvl="1" indent="-381296" algn="l">
              <a:lnSpc>
                <a:spcPts val="4238"/>
              </a:lnSpc>
              <a:buFont typeface="Arial"/>
              <a:buChar char="•"/>
            </a:pPr>
            <a:r>
              <a:rPr lang="en-US" sz="3532">
                <a:solidFill>
                  <a:srgbClr val="051D64"/>
                </a:solidFill>
                <a:latin typeface="Oswald"/>
                <a:ea typeface="Oswald"/>
                <a:cs typeface="Oswald"/>
                <a:sym typeface="Oswald"/>
              </a:rPr>
              <a:t>Pada UML, activity digambarkan dengan simbol belah ketupat=‘lozenge’ (horizontal top and bottom with convex sides).</a:t>
            </a:r>
          </a:p>
          <a:p>
            <a:pPr algn="l">
              <a:lnSpc>
                <a:spcPts val="4238"/>
              </a:lnSpc>
            </a:pPr>
            <a:endParaRPr lang="en-US" sz="3532">
              <a:solidFill>
                <a:srgbClr val="051D64"/>
              </a:solidFill>
              <a:latin typeface="Oswald"/>
              <a:ea typeface="Oswald"/>
              <a:cs typeface="Oswald"/>
              <a:sym typeface="Oswald"/>
            </a:endParaRPr>
          </a:p>
        </p:txBody>
      </p:sp>
      <p:sp>
        <p:nvSpPr>
          <p:cNvPr id="23" name="TextBox 23"/>
          <p:cNvSpPr txBox="1"/>
          <p:nvPr/>
        </p:nvSpPr>
        <p:spPr>
          <a:xfrm>
            <a:off x="9513649" y="7811790"/>
            <a:ext cx="1706091" cy="538609"/>
          </a:xfrm>
          <a:prstGeom prst="rect">
            <a:avLst/>
          </a:prstGeom>
        </p:spPr>
        <p:txBody>
          <a:bodyPr lIns="0" tIns="0" rIns="0" bIns="0" rtlCol="0" anchor="t">
            <a:spAutoFit/>
          </a:bodyPr>
          <a:lstStyle/>
          <a:p>
            <a:pPr algn="l">
              <a:lnSpc>
                <a:spcPts val="4238"/>
              </a:lnSpc>
            </a:pPr>
            <a:r>
              <a:rPr lang="en-US" sz="3532" dirty="0">
                <a:solidFill>
                  <a:srgbClr val="051D64"/>
                </a:solidFill>
                <a:latin typeface="Oswald"/>
                <a:ea typeface="Oswald"/>
                <a:cs typeface="Oswald"/>
                <a:sym typeface="Oswald"/>
              </a:rPr>
              <a:t>Activity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grpSp>
        <p:nvGrpSpPr>
          <p:cNvPr id="14" name="Group 14"/>
          <p:cNvGrpSpPr/>
          <p:nvPr/>
        </p:nvGrpSpPr>
        <p:grpSpPr>
          <a:xfrm>
            <a:off x="7600950" y="5619934"/>
            <a:ext cx="1859827" cy="185982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060B"/>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START STATE</a:t>
            </a:r>
          </a:p>
        </p:txBody>
      </p:sp>
      <p:sp>
        <p:nvSpPr>
          <p:cNvPr id="18" name="TextBox 18"/>
          <p:cNvSpPr txBox="1"/>
          <p:nvPr/>
        </p:nvSpPr>
        <p:spPr>
          <a:xfrm>
            <a:off x="1116148" y="2724334"/>
            <a:ext cx="15024251" cy="26574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Start state dengan tegas menunjukkan dimulainya suatu workflow pada sebuah activity diagram</a:t>
            </a:r>
          </a:p>
          <a:p>
            <a:pPr marL="762592" lvl="1" indent="-381296" algn="l">
              <a:lnSpc>
                <a:spcPts val="4238"/>
              </a:lnSpc>
              <a:buFont typeface="Arial"/>
              <a:buChar char="•"/>
            </a:pPr>
            <a:r>
              <a:rPr lang="en-US" sz="3532">
                <a:solidFill>
                  <a:srgbClr val="051D64"/>
                </a:solidFill>
                <a:latin typeface="Oswald"/>
                <a:ea typeface="Oswald"/>
                <a:cs typeface="Oswald"/>
                <a:sym typeface="Oswald"/>
              </a:rPr>
              <a:t>Hanya ada satu start state dalam sebuah workflow</a:t>
            </a:r>
          </a:p>
          <a:p>
            <a:pPr marL="762592" lvl="1" indent="-381296" algn="l">
              <a:lnSpc>
                <a:spcPts val="4238"/>
              </a:lnSpc>
              <a:buFont typeface="Arial"/>
              <a:buChar char="•"/>
            </a:pPr>
            <a:r>
              <a:rPr lang="en-US" sz="3532">
                <a:solidFill>
                  <a:srgbClr val="051D64"/>
                </a:solidFill>
                <a:latin typeface="Oswald"/>
                <a:ea typeface="Oswald"/>
                <a:cs typeface="Oswald"/>
                <a:sym typeface="Oswald"/>
              </a:rPr>
              <a:t>Pada UML, start state digambarkan dengan simbol lingkaran yang solid</a:t>
            </a:r>
          </a:p>
          <a:p>
            <a:pPr algn="l">
              <a:lnSpc>
                <a:spcPts val="4238"/>
              </a:lnSpc>
            </a:pPr>
            <a:endParaRPr lang="en-US" sz="3532">
              <a:solidFill>
                <a:srgbClr val="051D64"/>
              </a:solidFill>
              <a:latin typeface="Oswald"/>
              <a:ea typeface="Oswald"/>
              <a:cs typeface="Oswald"/>
              <a:sym typeface="Oswald"/>
            </a:endParaRPr>
          </a:p>
        </p:txBody>
      </p:sp>
      <p:sp>
        <p:nvSpPr>
          <p:cNvPr id="19" name="TextBox 19"/>
          <p:cNvSpPr txBox="1"/>
          <p:nvPr/>
        </p:nvSpPr>
        <p:spPr>
          <a:xfrm>
            <a:off x="7600950" y="8222711"/>
            <a:ext cx="2148912" cy="523875"/>
          </a:xfrm>
          <a:prstGeom prst="rect">
            <a:avLst/>
          </a:prstGeom>
        </p:spPr>
        <p:txBody>
          <a:bodyPr lIns="0" tIns="0" rIns="0" bIns="0" rtlCol="0" anchor="t">
            <a:spAutoFit/>
          </a:bodyPr>
          <a:lstStyle/>
          <a:p>
            <a:pPr algn="l">
              <a:lnSpc>
                <a:spcPts val="4238"/>
              </a:lnSpc>
            </a:pPr>
            <a:r>
              <a:rPr lang="en-US" sz="3532">
                <a:solidFill>
                  <a:srgbClr val="051D64"/>
                </a:solidFill>
                <a:latin typeface="Oswald"/>
                <a:ea typeface="Oswald"/>
                <a:cs typeface="Oswald"/>
                <a:sym typeface="Oswald"/>
              </a:rPr>
              <a:t>Start State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grpSp>
        <p:nvGrpSpPr>
          <p:cNvPr id="14" name="Group 14"/>
          <p:cNvGrpSpPr/>
          <p:nvPr/>
        </p:nvGrpSpPr>
        <p:grpSpPr>
          <a:xfrm>
            <a:off x="7215413" y="5234396"/>
            <a:ext cx="2314125" cy="231412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3825" cap="sq">
              <a:solidFill>
                <a:srgbClr val="000000"/>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7600950" y="5619934"/>
            <a:ext cx="1543050" cy="154305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060B"/>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END STATE</a:t>
            </a:r>
          </a:p>
        </p:txBody>
      </p:sp>
      <p:sp>
        <p:nvSpPr>
          <p:cNvPr id="21" name="TextBox 21"/>
          <p:cNvSpPr txBox="1"/>
          <p:nvPr/>
        </p:nvSpPr>
        <p:spPr>
          <a:xfrm>
            <a:off x="1116148" y="2724334"/>
            <a:ext cx="15024251" cy="15906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End state menggambarkan akhir atau terminal dari pada sebuah activity diagram</a:t>
            </a:r>
          </a:p>
          <a:p>
            <a:pPr marL="762592" lvl="1" indent="-381296" algn="l">
              <a:lnSpc>
                <a:spcPts val="4238"/>
              </a:lnSpc>
              <a:buFont typeface="Arial"/>
              <a:buChar char="•"/>
            </a:pPr>
            <a:r>
              <a:rPr lang="en-US" sz="3532">
                <a:solidFill>
                  <a:srgbClr val="051D64"/>
                </a:solidFill>
                <a:latin typeface="Oswald"/>
                <a:ea typeface="Oswald"/>
                <a:cs typeface="Oswald"/>
                <a:sym typeface="Oswald"/>
              </a:rPr>
              <a:t>Bisa terdapat lebih dari satu end state pada sebuah activity diagram</a:t>
            </a:r>
          </a:p>
          <a:p>
            <a:pPr marL="762592" lvl="1" indent="-381296" algn="l">
              <a:lnSpc>
                <a:spcPts val="4238"/>
              </a:lnSpc>
              <a:buFont typeface="Arial"/>
              <a:buChar char="•"/>
            </a:pPr>
            <a:r>
              <a:rPr lang="en-US" sz="3532">
                <a:solidFill>
                  <a:srgbClr val="051D64"/>
                </a:solidFill>
                <a:latin typeface="Oswald"/>
                <a:ea typeface="Oswald"/>
                <a:cs typeface="Oswald"/>
                <a:sym typeface="Oswald"/>
              </a:rPr>
              <a:t>Pada UML, end state digambarkan dengan simbol sebuah bull’s eye (mata sapi)</a:t>
            </a:r>
          </a:p>
        </p:txBody>
      </p:sp>
      <p:sp>
        <p:nvSpPr>
          <p:cNvPr id="22" name="TextBox 22"/>
          <p:cNvSpPr txBox="1"/>
          <p:nvPr/>
        </p:nvSpPr>
        <p:spPr>
          <a:xfrm>
            <a:off x="7600950" y="8222711"/>
            <a:ext cx="2148912" cy="523875"/>
          </a:xfrm>
          <a:prstGeom prst="rect">
            <a:avLst/>
          </a:prstGeom>
        </p:spPr>
        <p:txBody>
          <a:bodyPr lIns="0" tIns="0" rIns="0" bIns="0" rtlCol="0" anchor="t">
            <a:spAutoFit/>
          </a:bodyPr>
          <a:lstStyle/>
          <a:p>
            <a:pPr algn="l">
              <a:lnSpc>
                <a:spcPts val="4238"/>
              </a:lnSpc>
            </a:pPr>
            <a:r>
              <a:rPr lang="en-US" sz="3532">
                <a:solidFill>
                  <a:srgbClr val="051D64"/>
                </a:solidFill>
                <a:latin typeface="Oswald"/>
                <a:ea typeface="Oswald"/>
                <a:cs typeface="Oswald"/>
                <a:sym typeface="Oswald"/>
              </a:rPr>
              <a:t>End State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102870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STATE TRANSITIONS</a:t>
            </a:r>
          </a:p>
        </p:txBody>
      </p:sp>
      <p:sp>
        <p:nvSpPr>
          <p:cNvPr id="15" name="TextBox 15"/>
          <p:cNvSpPr txBox="1"/>
          <p:nvPr/>
        </p:nvSpPr>
        <p:spPr>
          <a:xfrm>
            <a:off x="1116148" y="2724334"/>
            <a:ext cx="15024251" cy="15906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State transition menunjukkan kegiatan apa berikutnya setelah suatu kegiatan sebelumnya</a:t>
            </a:r>
          </a:p>
          <a:p>
            <a:pPr marL="762592" lvl="1" indent="-381296" algn="l">
              <a:lnSpc>
                <a:spcPts val="4238"/>
              </a:lnSpc>
              <a:buFont typeface="Arial"/>
              <a:buChar char="•"/>
            </a:pPr>
            <a:r>
              <a:rPr lang="en-US" sz="3532">
                <a:solidFill>
                  <a:srgbClr val="051D64"/>
                </a:solidFill>
                <a:latin typeface="Oswald"/>
                <a:ea typeface="Oswald"/>
                <a:cs typeface="Oswald"/>
                <a:sym typeface="Oswald"/>
              </a:rPr>
              <a:t>Pada UML, state transition digambarkan oleh sebuah solid line dengan panah</a:t>
            </a:r>
          </a:p>
        </p:txBody>
      </p:sp>
      <p:sp>
        <p:nvSpPr>
          <p:cNvPr id="16" name="TextBox 16"/>
          <p:cNvSpPr txBox="1"/>
          <p:nvPr/>
        </p:nvSpPr>
        <p:spPr>
          <a:xfrm>
            <a:off x="6968618" y="8078490"/>
            <a:ext cx="3034553" cy="523875"/>
          </a:xfrm>
          <a:prstGeom prst="rect">
            <a:avLst/>
          </a:prstGeom>
        </p:spPr>
        <p:txBody>
          <a:bodyPr lIns="0" tIns="0" rIns="0" bIns="0" rtlCol="0" anchor="t">
            <a:spAutoFit/>
          </a:bodyPr>
          <a:lstStyle/>
          <a:p>
            <a:pPr algn="l">
              <a:lnSpc>
                <a:spcPts val="4238"/>
              </a:lnSpc>
            </a:pPr>
            <a:r>
              <a:rPr lang="en-US" sz="3532">
                <a:solidFill>
                  <a:srgbClr val="051D64"/>
                </a:solidFill>
                <a:latin typeface="Oswald"/>
                <a:ea typeface="Oswald"/>
                <a:cs typeface="Oswald"/>
                <a:sym typeface="Oswald"/>
              </a:rPr>
              <a:t>State Transitions</a:t>
            </a:r>
          </a:p>
        </p:txBody>
      </p:sp>
      <p:sp>
        <p:nvSpPr>
          <p:cNvPr id="17" name="AutoShape 17"/>
          <p:cNvSpPr/>
          <p:nvPr/>
        </p:nvSpPr>
        <p:spPr>
          <a:xfrm>
            <a:off x="7221927" y="7411534"/>
            <a:ext cx="2527935" cy="0"/>
          </a:xfrm>
          <a:prstGeom prst="line">
            <a:avLst/>
          </a:prstGeom>
          <a:ln w="123825" cap="flat">
            <a:solidFill>
              <a:srgbClr val="F9B680"/>
            </a:solidFill>
            <a:prstDash val="solid"/>
            <a:headEnd type="none" w="sm" len="sm"/>
            <a:tailEnd type="arrow" w="med" len="sm"/>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6428506" y="5245842"/>
            <a:ext cx="4114776" cy="3089823"/>
          </a:xfrm>
          <a:custGeom>
            <a:avLst/>
            <a:gdLst/>
            <a:ahLst/>
            <a:cxnLst/>
            <a:rect l="l" t="t" r="r" b="b"/>
            <a:pathLst>
              <a:path w="4114776" h="3089823">
                <a:moveTo>
                  <a:pt x="0" y="0"/>
                </a:moveTo>
                <a:lnTo>
                  <a:pt x="4114776" y="0"/>
                </a:lnTo>
                <a:lnTo>
                  <a:pt x="4114776" y="3089823"/>
                </a:lnTo>
                <a:lnTo>
                  <a:pt x="0" y="30898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102870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DECISIONS</a:t>
            </a:r>
          </a:p>
        </p:txBody>
      </p:sp>
      <p:sp>
        <p:nvSpPr>
          <p:cNvPr id="16" name="TextBox 16"/>
          <p:cNvSpPr txBox="1"/>
          <p:nvPr/>
        </p:nvSpPr>
        <p:spPr>
          <a:xfrm>
            <a:off x="1116148" y="2724334"/>
            <a:ext cx="15024251" cy="21240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Decision adalah suatu titik/point pada activity diagram yang mengindikasikan suatu kondisi dimana ada kemungkinan perbedaan transisi</a:t>
            </a:r>
          </a:p>
          <a:p>
            <a:pPr marL="762592" lvl="1" indent="-381296" algn="l">
              <a:lnSpc>
                <a:spcPts val="4238"/>
              </a:lnSpc>
              <a:buFont typeface="Arial"/>
              <a:buChar char="•"/>
            </a:pPr>
            <a:r>
              <a:rPr lang="en-US" sz="3532">
                <a:solidFill>
                  <a:srgbClr val="051D64"/>
                </a:solidFill>
                <a:latin typeface="Oswald"/>
                <a:ea typeface="Oswald"/>
                <a:cs typeface="Oswald"/>
                <a:sym typeface="Oswald"/>
              </a:rPr>
              <a:t>Pada UML, decision digambarkan dengan sebuah simbol diamond</a:t>
            </a:r>
          </a:p>
          <a:p>
            <a:pPr algn="l">
              <a:lnSpc>
                <a:spcPts val="4238"/>
              </a:lnSpc>
            </a:pPr>
            <a:endParaRPr lang="en-US" sz="3532">
              <a:solidFill>
                <a:srgbClr val="051D64"/>
              </a:solidFill>
              <a:latin typeface="Oswald"/>
              <a:ea typeface="Oswald"/>
              <a:cs typeface="Oswald"/>
              <a:sym typeface="Oswald"/>
            </a:endParaRPr>
          </a:p>
        </p:txBody>
      </p:sp>
      <p:sp>
        <p:nvSpPr>
          <p:cNvPr id="17" name="TextBox 17"/>
          <p:cNvSpPr txBox="1"/>
          <p:nvPr/>
        </p:nvSpPr>
        <p:spPr>
          <a:xfrm>
            <a:off x="7668259" y="8734425"/>
            <a:ext cx="1635271" cy="523875"/>
          </a:xfrm>
          <a:prstGeom prst="rect">
            <a:avLst/>
          </a:prstGeom>
        </p:spPr>
        <p:txBody>
          <a:bodyPr lIns="0" tIns="0" rIns="0" bIns="0" rtlCol="0" anchor="t">
            <a:spAutoFit/>
          </a:bodyPr>
          <a:lstStyle/>
          <a:p>
            <a:pPr algn="l">
              <a:lnSpc>
                <a:spcPts val="4238"/>
              </a:lnSpc>
            </a:pPr>
            <a:r>
              <a:rPr lang="en-US" sz="3532">
                <a:solidFill>
                  <a:srgbClr val="051D64"/>
                </a:solidFill>
                <a:latin typeface="Oswald"/>
                <a:ea typeface="Oswald"/>
                <a:cs typeface="Oswald"/>
                <a:sym typeface="Oswald"/>
              </a:rPr>
              <a:t>Decision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3248014" y="3936023"/>
            <a:ext cx="11429425" cy="6061894"/>
          </a:xfrm>
          <a:custGeom>
            <a:avLst/>
            <a:gdLst/>
            <a:ahLst/>
            <a:cxnLst/>
            <a:rect l="l" t="t" r="r" b="b"/>
            <a:pathLst>
              <a:path w="11429425" h="6061894">
                <a:moveTo>
                  <a:pt x="0" y="0"/>
                </a:moveTo>
                <a:lnTo>
                  <a:pt x="11429425" y="0"/>
                </a:lnTo>
                <a:lnTo>
                  <a:pt x="11429425" y="6061894"/>
                </a:lnTo>
                <a:lnTo>
                  <a:pt x="0" y="6061894"/>
                </a:lnTo>
                <a:lnTo>
                  <a:pt x="0" y="0"/>
                </a:lnTo>
                <a:close/>
              </a:path>
            </a:pathLst>
          </a:custGeom>
          <a:blipFill>
            <a:blip r:embed="rId4"/>
            <a:stretch>
              <a:fillRect/>
            </a:stretch>
          </a:blipFill>
        </p:spPr>
      </p:sp>
      <p:sp>
        <p:nvSpPr>
          <p:cNvPr id="15" name="TextBox 15"/>
          <p:cNvSpPr txBox="1"/>
          <p:nvPr/>
        </p:nvSpPr>
        <p:spPr>
          <a:xfrm>
            <a:off x="102870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SWIMLANES</a:t>
            </a:r>
          </a:p>
        </p:txBody>
      </p:sp>
      <p:sp>
        <p:nvSpPr>
          <p:cNvPr id="16" name="TextBox 16"/>
          <p:cNvSpPr txBox="1"/>
          <p:nvPr/>
        </p:nvSpPr>
        <p:spPr>
          <a:xfrm>
            <a:off x="1116148" y="2724334"/>
            <a:ext cx="15024251" cy="1590675"/>
          </a:xfrm>
          <a:prstGeom prst="rect">
            <a:avLst/>
          </a:prstGeom>
        </p:spPr>
        <p:txBody>
          <a:bodyPr lIns="0" tIns="0" rIns="0" bIns="0" rtlCol="0" anchor="t">
            <a:spAutoFit/>
          </a:bodyPr>
          <a:lstStyle/>
          <a:p>
            <a:pPr algn="l">
              <a:lnSpc>
                <a:spcPts val="4238"/>
              </a:lnSpc>
            </a:pPr>
            <a:r>
              <a:rPr lang="en-US" sz="3532">
                <a:solidFill>
                  <a:srgbClr val="051D64"/>
                </a:solidFill>
                <a:latin typeface="Oswald"/>
                <a:ea typeface="Oswald"/>
                <a:cs typeface="Oswald"/>
                <a:sym typeface="Oswald"/>
              </a:rPr>
              <a:t>Object swimlane untuk menggambarkan objek mana yang bertanggung jawab untuk aktivitas tertentu.</a:t>
            </a:r>
          </a:p>
          <a:p>
            <a:pPr algn="l">
              <a:lnSpc>
                <a:spcPts val="4238"/>
              </a:lnSpc>
            </a:pPr>
            <a:endParaRPr lang="en-US" sz="3532">
              <a:solidFill>
                <a:srgbClr val="051D64"/>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102870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FORK DAN JOIN</a:t>
            </a:r>
          </a:p>
        </p:txBody>
      </p:sp>
      <p:sp>
        <p:nvSpPr>
          <p:cNvPr id="15" name="TextBox 15"/>
          <p:cNvSpPr txBox="1"/>
          <p:nvPr/>
        </p:nvSpPr>
        <p:spPr>
          <a:xfrm>
            <a:off x="1116148" y="2724334"/>
            <a:ext cx="15024251" cy="58578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Diagram Activity dapat dibagi menjadi beberapa jalur kelompok yang menunjukkan obyek yang mana yang bertanggung jawab untuk suatu aktifitas. </a:t>
            </a:r>
          </a:p>
          <a:p>
            <a:pPr marL="762592" lvl="1" indent="-381296" algn="l">
              <a:lnSpc>
                <a:spcPts val="4238"/>
              </a:lnSpc>
              <a:buFont typeface="Arial"/>
              <a:buChar char="•"/>
            </a:pPr>
            <a:r>
              <a:rPr lang="en-US" sz="3532">
                <a:solidFill>
                  <a:srgbClr val="051D64"/>
                </a:solidFill>
                <a:latin typeface="Oswald"/>
                <a:ea typeface="Oswald"/>
                <a:cs typeface="Oswald"/>
                <a:sym typeface="Oswald"/>
              </a:rPr>
              <a:t>Peralihan tunggal (single transition) timbul dari setiap adanya activity (aktifitas), yang saling menghubungi pada aktifitas berikutnya.</a:t>
            </a:r>
          </a:p>
          <a:p>
            <a:pPr marL="762592" lvl="1" indent="-381296" algn="l">
              <a:lnSpc>
                <a:spcPts val="4238"/>
              </a:lnSpc>
              <a:buFont typeface="Arial"/>
              <a:buChar char="•"/>
            </a:pPr>
            <a:r>
              <a:rPr lang="en-US" sz="3532">
                <a:solidFill>
                  <a:srgbClr val="051D64"/>
                </a:solidFill>
                <a:latin typeface="Oswald"/>
                <a:ea typeface="Oswald"/>
                <a:cs typeface="Oswald"/>
                <a:sym typeface="Oswald"/>
              </a:rPr>
              <a:t>Sebuah transition (transisi) dapat membuat cabang ke dua atau lebih percabangan exclusive transition (transisi eksklusif). </a:t>
            </a:r>
          </a:p>
          <a:p>
            <a:pPr marL="762592" lvl="1" indent="-381296" algn="l">
              <a:lnSpc>
                <a:spcPts val="4238"/>
              </a:lnSpc>
              <a:buFont typeface="Arial"/>
              <a:buChar char="•"/>
            </a:pPr>
            <a:r>
              <a:rPr lang="en-US" sz="3532">
                <a:solidFill>
                  <a:srgbClr val="051D64"/>
                </a:solidFill>
                <a:latin typeface="Oswald"/>
                <a:ea typeface="Oswald"/>
                <a:cs typeface="Oswald"/>
                <a:sym typeface="Oswald"/>
              </a:rPr>
              <a:t>Label Guard Expression (ada di dalam [ ]) yang menerangkan output (keluaran) dari percabangan. </a:t>
            </a:r>
          </a:p>
          <a:p>
            <a:pPr marL="762592" lvl="1" indent="-381296" algn="l">
              <a:lnSpc>
                <a:spcPts val="4238"/>
              </a:lnSpc>
              <a:buFont typeface="Arial"/>
              <a:buChar char="•"/>
            </a:pPr>
            <a:r>
              <a:rPr lang="en-US" sz="3532">
                <a:solidFill>
                  <a:srgbClr val="051D64"/>
                </a:solidFill>
                <a:latin typeface="Oswald"/>
                <a:ea typeface="Oswald"/>
                <a:cs typeface="Oswald"/>
                <a:sym typeface="Oswald"/>
              </a:rPr>
              <a:t>Percabangan akan menghasilkan bentuk menyerupai bentuk intan. Transition bisa bercabang menjadi beberapa aktifitas paralel yang disebut Fork. Fork beserta join (gabungan dari hasil output fork) dalam diagram berbentuk solid bar (batang penuh).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3023071" y="2944875"/>
            <a:ext cx="12874631" cy="4624540"/>
          </a:xfrm>
          <a:custGeom>
            <a:avLst/>
            <a:gdLst/>
            <a:ahLst/>
            <a:cxnLst/>
            <a:rect l="l" t="t" r="r" b="b"/>
            <a:pathLst>
              <a:path w="12874631" h="4624540">
                <a:moveTo>
                  <a:pt x="0" y="0"/>
                </a:moveTo>
                <a:lnTo>
                  <a:pt x="12874630" y="0"/>
                </a:lnTo>
                <a:lnTo>
                  <a:pt x="12874630" y="4624540"/>
                </a:lnTo>
                <a:lnTo>
                  <a:pt x="0" y="4624540"/>
                </a:lnTo>
                <a:lnTo>
                  <a:pt x="0" y="0"/>
                </a:lnTo>
                <a:close/>
              </a:path>
            </a:pathLst>
          </a:custGeom>
          <a:blipFill>
            <a:blip r:embed="rId4"/>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4249956" y="1607773"/>
            <a:ext cx="2777029" cy="8229600"/>
          </a:xfrm>
          <a:custGeom>
            <a:avLst/>
            <a:gdLst/>
            <a:ahLst/>
            <a:cxnLst/>
            <a:rect l="l" t="t" r="r" b="b"/>
            <a:pathLst>
              <a:path w="2777029" h="8229600">
                <a:moveTo>
                  <a:pt x="0" y="0"/>
                </a:moveTo>
                <a:lnTo>
                  <a:pt x="2777029" y="0"/>
                </a:lnTo>
                <a:lnTo>
                  <a:pt x="2777029" y="8229600"/>
                </a:lnTo>
                <a:lnTo>
                  <a:pt x="0" y="8229600"/>
                </a:lnTo>
                <a:lnTo>
                  <a:pt x="0" y="0"/>
                </a:lnTo>
                <a:close/>
              </a:path>
            </a:pathLst>
          </a:custGeom>
          <a:blipFill>
            <a:blip r:embed="rId4"/>
            <a:stretch>
              <a:fillRect/>
            </a:stretch>
          </a:blipFill>
        </p:spPr>
      </p:sp>
      <p:sp>
        <p:nvSpPr>
          <p:cNvPr id="15" name="Freeform 15"/>
          <p:cNvSpPr/>
          <p:nvPr/>
        </p:nvSpPr>
        <p:spPr>
          <a:xfrm>
            <a:off x="8633053" y="1342996"/>
            <a:ext cx="4452037" cy="8494377"/>
          </a:xfrm>
          <a:custGeom>
            <a:avLst/>
            <a:gdLst/>
            <a:ahLst/>
            <a:cxnLst/>
            <a:rect l="l" t="t" r="r" b="b"/>
            <a:pathLst>
              <a:path w="4452037" h="8494377">
                <a:moveTo>
                  <a:pt x="0" y="0"/>
                </a:moveTo>
                <a:lnTo>
                  <a:pt x="4452037" y="0"/>
                </a:lnTo>
                <a:lnTo>
                  <a:pt x="4452037" y="8494377"/>
                </a:lnTo>
                <a:lnTo>
                  <a:pt x="0" y="8494377"/>
                </a:lnTo>
                <a:lnTo>
                  <a:pt x="0" y="0"/>
                </a:lnTo>
                <a:close/>
              </a:path>
            </a:pathLst>
          </a:custGeom>
          <a:blipFill>
            <a:blip r:embed="rId5"/>
            <a:stretch>
              <a:fillRect/>
            </a:stretch>
          </a:blipFill>
        </p:spPr>
      </p:sp>
      <p:sp>
        <p:nvSpPr>
          <p:cNvPr id="16" name="TextBox 16"/>
          <p:cNvSpPr txBox="1"/>
          <p:nvPr/>
        </p:nvSpPr>
        <p:spPr>
          <a:xfrm>
            <a:off x="6102" y="3629167"/>
            <a:ext cx="3889185" cy="1476375"/>
          </a:xfrm>
          <a:prstGeom prst="rect">
            <a:avLst/>
          </a:prstGeom>
        </p:spPr>
        <p:txBody>
          <a:bodyPr lIns="0" tIns="0" rIns="0" bIns="0" rtlCol="0" anchor="t">
            <a:spAutoFit/>
          </a:bodyPr>
          <a:lstStyle/>
          <a:p>
            <a:pPr algn="ctr">
              <a:lnSpc>
                <a:spcPts val="5880"/>
              </a:lnSpc>
            </a:pPr>
            <a:r>
              <a:rPr lang="en-US" sz="4900" b="1">
                <a:solidFill>
                  <a:srgbClr val="051D64"/>
                </a:solidFill>
                <a:latin typeface="Oswald Bold"/>
                <a:ea typeface="Oswald Bold"/>
                <a:cs typeface="Oswald Bold"/>
                <a:sym typeface="Oswald Bold"/>
              </a:rPr>
              <a:t>TANPA PERCABANGAN</a:t>
            </a:r>
          </a:p>
        </p:txBody>
      </p:sp>
      <p:sp>
        <p:nvSpPr>
          <p:cNvPr id="17" name="TextBox 17"/>
          <p:cNvSpPr txBox="1"/>
          <p:nvPr/>
        </p:nvSpPr>
        <p:spPr>
          <a:xfrm>
            <a:off x="13370115" y="3338746"/>
            <a:ext cx="3889185" cy="1476375"/>
          </a:xfrm>
          <a:prstGeom prst="rect">
            <a:avLst/>
          </a:prstGeom>
        </p:spPr>
        <p:txBody>
          <a:bodyPr lIns="0" tIns="0" rIns="0" bIns="0" rtlCol="0" anchor="t">
            <a:spAutoFit/>
          </a:bodyPr>
          <a:lstStyle/>
          <a:p>
            <a:pPr algn="ctr">
              <a:lnSpc>
                <a:spcPts val="5880"/>
              </a:lnSpc>
            </a:pPr>
            <a:r>
              <a:rPr lang="en-US" sz="4900" b="1">
                <a:solidFill>
                  <a:srgbClr val="051D64"/>
                </a:solidFill>
                <a:latin typeface="Oswald Bold"/>
                <a:ea typeface="Oswald Bold"/>
                <a:cs typeface="Oswald Bold"/>
                <a:sym typeface="Oswald Bold"/>
              </a:rPr>
              <a:t>DENGAN PERCABANGAN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1028700" y="758339"/>
            <a:ext cx="10565559" cy="24384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PETUNJUK MEMBUAT DIAGRAM AKTIVITAS</a:t>
            </a:r>
          </a:p>
        </p:txBody>
      </p:sp>
      <p:sp>
        <p:nvSpPr>
          <p:cNvPr id="15" name="TextBox 15"/>
          <p:cNvSpPr txBox="1"/>
          <p:nvPr/>
        </p:nvSpPr>
        <p:spPr>
          <a:xfrm>
            <a:off x="1028700" y="3933825"/>
            <a:ext cx="15024251" cy="53244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Mulailah dengan node awal untuk titik awal</a:t>
            </a:r>
          </a:p>
          <a:p>
            <a:pPr marL="762592" lvl="1" indent="-381296" algn="l">
              <a:lnSpc>
                <a:spcPts val="4238"/>
              </a:lnSpc>
              <a:buFont typeface="Arial"/>
              <a:buChar char="•"/>
            </a:pPr>
            <a:r>
              <a:rPr lang="en-US" sz="3532">
                <a:solidFill>
                  <a:srgbClr val="051D64"/>
                </a:solidFill>
                <a:latin typeface="Oswald"/>
                <a:ea typeface="Oswald"/>
                <a:cs typeface="Oswald"/>
                <a:sym typeface="Oswald"/>
              </a:rPr>
              <a:t>Tambahkan partisi jika relevan untuk analisis yang dibuat</a:t>
            </a:r>
          </a:p>
          <a:p>
            <a:pPr marL="762592" lvl="1" indent="-381296" algn="l">
              <a:lnSpc>
                <a:spcPts val="4238"/>
              </a:lnSpc>
              <a:buFont typeface="Arial"/>
              <a:buChar char="•"/>
            </a:pPr>
            <a:r>
              <a:rPr lang="en-US" sz="3532">
                <a:solidFill>
                  <a:srgbClr val="051D64"/>
                </a:solidFill>
                <a:latin typeface="Oswald"/>
                <a:ea typeface="Oswald"/>
                <a:cs typeface="Oswald"/>
                <a:sym typeface="Oswald"/>
              </a:rPr>
              <a:t>Tambahkan aksi untuk setiap langkah utama dari use case</a:t>
            </a:r>
          </a:p>
          <a:p>
            <a:pPr marL="762592" lvl="1" indent="-381296" algn="l">
              <a:lnSpc>
                <a:spcPts val="4238"/>
              </a:lnSpc>
              <a:buFont typeface="Arial"/>
              <a:buChar char="•"/>
            </a:pPr>
            <a:r>
              <a:rPr lang="en-US" sz="3532">
                <a:solidFill>
                  <a:srgbClr val="051D64"/>
                </a:solidFill>
                <a:latin typeface="Oswald"/>
                <a:ea typeface="Oswald"/>
                <a:cs typeface="Oswald"/>
                <a:sym typeface="Oswald"/>
              </a:rPr>
              <a:t>Tambahkan alur dari setiap aksi ke aksi lain, keputusan atau node akhir. Setiap aksi hanya mendapat satu alur masuk dan satu alur keluar menuju ke forks, joins, decisions, dan merges</a:t>
            </a:r>
          </a:p>
          <a:p>
            <a:pPr marL="762592" lvl="1" indent="-381296" algn="l">
              <a:lnSpc>
                <a:spcPts val="4238"/>
              </a:lnSpc>
              <a:buFont typeface="Arial"/>
              <a:buChar char="•"/>
            </a:pPr>
            <a:r>
              <a:rPr lang="en-US" sz="3532">
                <a:solidFill>
                  <a:srgbClr val="051D64"/>
                </a:solidFill>
                <a:latin typeface="Oswald"/>
                <a:ea typeface="Oswald"/>
                <a:cs typeface="Oswald"/>
                <a:sym typeface="Oswald"/>
              </a:rPr>
              <a:t>Tambahkan decisions jika alur dipecah menjadi beberapa pilihan. Jangan lupa untuk menggabungkan kembali dengan merge</a:t>
            </a:r>
          </a:p>
          <a:p>
            <a:pPr marL="762592" lvl="1" indent="-381296" algn="l">
              <a:lnSpc>
                <a:spcPts val="4238"/>
              </a:lnSpc>
              <a:buFont typeface="Arial"/>
              <a:buChar char="•"/>
            </a:pPr>
            <a:r>
              <a:rPr lang="en-US" sz="3532">
                <a:solidFill>
                  <a:srgbClr val="051D64"/>
                </a:solidFill>
                <a:latin typeface="Oswald"/>
                <a:ea typeface="Oswald"/>
                <a:cs typeface="Oswald"/>
                <a:sym typeface="Oswald"/>
              </a:rPr>
              <a:t>Tambahkan forks dan joins jika aktivitas akan dilakukan secara paralel</a:t>
            </a:r>
          </a:p>
          <a:p>
            <a:pPr marL="762592" lvl="1" indent="-381296" algn="l">
              <a:lnSpc>
                <a:spcPts val="4238"/>
              </a:lnSpc>
              <a:buFont typeface="Arial"/>
              <a:buChar char="•"/>
            </a:pPr>
            <a:r>
              <a:rPr lang="en-US" sz="3532">
                <a:solidFill>
                  <a:srgbClr val="051D64"/>
                </a:solidFill>
                <a:latin typeface="Oswald"/>
                <a:ea typeface="Oswald"/>
                <a:cs typeface="Oswald"/>
                <a:sym typeface="Oswald"/>
              </a:rPr>
              <a:t>Akhiri proses dengan notasi untuk akhir aktivitas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grpSp>
        <p:nvGrpSpPr>
          <p:cNvPr id="14" name="Group 14"/>
          <p:cNvGrpSpPr/>
          <p:nvPr/>
        </p:nvGrpSpPr>
        <p:grpSpPr>
          <a:xfrm>
            <a:off x="0" y="0"/>
            <a:ext cx="18288000" cy="3330795"/>
            <a:chOff x="0" y="0"/>
            <a:chExt cx="24384000" cy="4441060"/>
          </a:xfrm>
        </p:grpSpPr>
        <p:pic>
          <p:nvPicPr>
            <p:cNvPr id="15" name="Picture 15"/>
            <p:cNvPicPr>
              <a:picLocks noChangeAspect="1"/>
            </p:cNvPicPr>
            <p:nvPr/>
          </p:nvPicPr>
          <p:blipFill>
            <a:blip r:embed="rId4"/>
            <a:srcRect t="40832" b="31830"/>
            <a:stretch>
              <a:fillRect/>
            </a:stretch>
          </p:blipFill>
          <p:spPr>
            <a:xfrm>
              <a:off x="0" y="0"/>
              <a:ext cx="24384000" cy="4441060"/>
            </a:xfrm>
            <a:prstGeom prst="rect">
              <a:avLst/>
            </a:prstGeom>
          </p:spPr>
        </p:pic>
      </p:grpSp>
      <p:grpSp>
        <p:nvGrpSpPr>
          <p:cNvPr id="16" name="Group 16"/>
          <p:cNvGrpSpPr/>
          <p:nvPr/>
        </p:nvGrpSpPr>
        <p:grpSpPr>
          <a:xfrm>
            <a:off x="5859446" y="9125412"/>
            <a:ext cx="6132387" cy="3086100"/>
            <a:chOff x="0" y="0"/>
            <a:chExt cx="1615114" cy="812800"/>
          </a:xfrm>
        </p:grpSpPr>
        <p:sp>
          <p:nvSpPr>
            <p:cNvPr id="17" name="Freeform 17"/>
            <p:cNvSpPr/>
            <p:nvPr/>
          </p:nvSpPr>
          <p:spPr>
            <a:xfrm>
              <a:off x="0" y="0"/>
              <a:ext cx="1615114" cy="812800"/>
            </a:xfrm>
            <a:custGeom>
              <a:avLst/>
              <a:gdLst/>
              <a:ahLst/>
              <a:cxnLst/>
              <a:rect l="l" t="t" r="r" b="b"/>
              <a:pathLst>
                <a:path w="1615114" h="812800">
                  <a:moveTo>
                    <a:pt x="0" y="0"/>
                  </a:moveTo>
                  <a:lnTo>
                    <a:pt x="1615114" y="0"/>
                  </a:lnTo>
                  <a:lnTo>
                    <a:pt x="1615114" y="812800"/>
                  </a:lnTo>
                  <a:lnTo>
                    <a:pt x="0" y="812800"/>
                  </a:lnTo>
                  <a:close/>
                </a:path>
              </a:pathLst>
            </a:custGeom>
            <a:solidFill>
              <a:srgbClr val="5A6C99"/>
            </a:solidFill>
          </p:spPr>
        </p:sp>
        <p:sp>
          <p:nvSpPr>
            <p:cNvPr id="18" name="TextBox 18"/>
            <p:cNvSpPr txBox="1"/>
            <p:nvPr/>
          </p:nvSpPr>
          <p:spPr>
            <a:xfrm>
              <a:off x="0" y="-66675"/>
              <a:ext cx="1615114" cy="879475"/>
            </a:xfrm>
            <a:prstGeom prst="rect">
              <a:avLst/>
            </a:prstGeom>
          </p:spPr>
          <p:txBody>
            <a:bodyPr lIns="50800" tIns="50800" rIns="50800" bIns="50800" rtlCol="0" anchor="ctr"/>
            <a:lstStyle/>
            <a:p>
              <a:pPr algn="ctr">
                <a:lnSpc>
                  <a:spcPts val="2999"/>
                </a:lnSpc>
              </a:pPr>
              <a:endParaRPr/>
            </a:p>
          </p:txBody>
        </p:sp>
      </p:grpSp>
      <p:sp>
        <p:nvSpPr>
          <p:cNvPr id="19" name="Freeform 19"/>
          <p:cNvSpPr/>
          <p:nvPr/>
        </p:nvSpPr>
        <p:spPr>
          <a:xfrm flipH="1" flipV="1">
            <a:off x="11413125" y="7921996"/>
            <a:ext cx="6874875" cy="2672608"/>
          </a:xfrm>
          <a:custGeom>
            <a:avLst/>
            <a:gdLst/>
            <a:ahLst/>
            <a:cxnLst/>
            <a:rect l="l" t="t" r="r" b="b"/>
            <a:pathLst>
              <a:path w="6874875" h="2672608">
                <a:moveTo>
                  <a:pt x="6874875" y="2672608"/>
                </a:moveTo>
                <a:lnTo>
                  <a:pt x="0" y="2672608"/>
                </a:lnTo>
                <a:lnTo>
                  <a:pt x="0" y="0"/>
                </a:lnTo>
                <a:lnTo>
                  <a:pt x="6874875" y="0"/>
                </a:lnTo>
                <a:lnTo>
                  <a:pt x="6874875" y="2672608"/>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0" name="Group 20"/>
          <p:cNvGrpSpPr/>
          <p:nvPr/>
        </p:nvGrpSpPr>
        <p:grpSpPr>
          <a:xfrm>
            <a:off x="6011846" y="9435132"/>
            <a:ext cx="6132387" cy="2928780"/>
            <a:chOff x="0" y="0"/>
            <a:chExt cx="1615114" cy="771366"/>
          </a:xfrm>
        </p:grpSpPr>
        <p:sp>
          <p:nvSpPr>
            <p:cNvPr id="21" name="Freeform 21"/>
            <p:cNvSpPr/>
            <p:nvPr/>
          </p:nvSpPr>
          <p:spPr>
            <a:xfrm>
              <a:off x="0" y="0"/>
              <a:ext cx="1615114" cy="771366"/>
            </a:xfrm>
            <a:custGeom>
              <a:avLst/>
              <a:gdLst/>
              <a:ahLst/>
              <a:cxnLst/>
              <a:rect l="l" t="t" r="r" b="b"/>
              <a:pathLst>
                <a:path w="1615114" h="771366">
                  <a:moveTo>
                    <a:pt x="0" y="0"/>
                  </a:moveTo>
                  <a:lnTo>
                    <a:pt x="1615114" y="0"/>
                  </a:lnTo>
                  <a:lnTo>
                    <a:pt x="1615114" y="771366"/>
                  </a:lnTo>
                  <a:lnTo>
                    <a:pt x="0" y="771366"/>
                  </a:lnTo>
                  <a:close/>
                </a:path>
              </a:pathLst>
            </a:custGeom>
            <a:solidFill>
              <a:srgbClr val="051D64"/>
            </a:solidFill>
          </p:spPr>
        </p:sp>
        <p:sp>
          <p:nvSpPr>
            <p:cNvPr id="22" name="TextBox 22"/>
            <p:cNvSpPr txBox="1"/>
            <p:nvPr/>
          </p:nvSpPr>
          <p:spPr>
            <a:xfrm>
              <a:off x="0" y="-66675"/>
              <a:ext cx="1615114" cy="838041"/>
            </a:xfrm>
            <a:prstGeom prst="rect">
              <a:avLst/>
            </a:prstGeom>
          </p:spPr>
          <p:txBody>
            <a:bodyPr lIns="50800" tIns="50800" rIns="50800" bIns="50800" rtlCol="0" anchor="ctr"/>
            <a:lstStyle/>
            <a:p>
              <a:pPr algn="ctr">
                <a:lnSpc>
                  <a:spcPts val="2999"/>
                </a:lnSpc>
              </a:pPr>
              <a:endParaRPr/>
            </a:p>
          </p:txBody>
        </p:sp>
      </p:grpSp>
      <p:sp>
        <p:nvSpPr>
          <p:cNvPr id="23" name="Freeform 23"/>
          <p:cNvSpPr/>
          <p:nvPr/>
        </p:nvSpPr>
        <p:spPr>
          <a:xfrm flipV="1">
            <a:off x="0" y="7921996"/>
            <a:ext cx="6874875" cy="2672608"/>
          </a:xfrm>
          <a:custGeom>
            <a:avLst/>
            <a:gdLst/>
            <a:ahLst/>
            <a:cxnLst/>
            <a:rect l="l" t="t" r="r" b="b"/>
            <a:pathLst>
              <a:path w="6874875" h="2672608">
                <a:moveTo>
                  <a:pt x="0" y="2672608"/>
                </a:moveTo>
                <a:lnTo>
                  <a:pt x="6874875" y="2672608"/>
                </a:lnTo>
                <a:lnTo>
                  <a:pt x="6874875" y="0"/>
                </a:lnTo>
                <a:lnTo>
                  <a:pt x="0" y="0"/>
                </a:lnTo>
                <a:lnTo>
                  <a:pt x="0" y="267260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TextBox 24"/>
          <p:cNvSpPr txBox="1"/>
          <p:nvPr/>
        </p:nvSpPr>
        <p:spPr>
          <a:xfrm>
            <a:off x="4900146" y="5330964"/>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ACTIVITY DIAGRAM</a:t>
            </a:r>
          </a:p>
        </p:txBody>
      </p:sp>
      <p:grpSp>
        <p:nvGrpSpPr>
          <p:cNvPr id="25" name="Group 25"/>
          <p:cNvGrpSpPr/>
          <p:nvPr/>
        </p:nvGrpSpPr>
        <p:grpSpPr>
          <a:xfrm>
            <a:off x="-1609618" y="2951693"/>
            <a:ext cx="5952668" cy="959850"/>
            <a:chOff x="0" y="0"/>
            <a:chExt cx="812800" cy="131062"/>
          </a:xfrm>
        </p:grpSpPr>
        <p:sp>
          <p:nvSpPr>
            <p:cNvPr id="26" name="Freeform 26"/>
            <p:cNvSpPr/>
            <p:nvPr/>
          </p:nvSpPr>
          <p:spPr>
            <a:xfrm>
              <a:off x="0" y="0"/>
              <a:ext cx="812800" cy="131062"/>
            </a:xfrm>
            <a:custGeom>
              <a:avLst/>
              <a:gdLst/>
              <a:ahLst/>
              <a:cxnLst/>
              <a:rect l="l" t="t" r="r" b="b"/>
              <a:pathLst>
                <a:path w="812800" h="131062">
                  <a:moveTo>
                    <a:pt x="203200" y="0"/>
                  </a:moveTo>
                  <a:lnTo>
                    <a:pt x="812800" y="0"/>
                  </a:lnTo>
                  <a:lnTo>
                    <a:pt x="609600" y="131062"/>
                  </a:lnTo>
                  <a:lnTo>
                    <a:pt x="0" y="131062"/>
                  </a:lnTo>
                  <a:lnTo>
                    <a:pt x="203200" y="0"/>
                  </a:lnTo>
                  <a:close/>
                </a:path>
              </a:pathLst>
            </a:custGeom>
            <a:solidFill>
              <a:srgbClr val="5A6C99"/>
            </a:solidFill>
          </p:spPr>
        </p:sp>
        <p:sp>
          <p:nvSpPr>
            <p:cNvPr id="27" name="TextBox 27"/>
            <p:cNvSpPr txBox="1"/>
            <p:nvPr/>
          </p:nvSpPr>
          <p:spPr>
            <a:xfrm>
              <a:off x="101600" y="-38100"/>
              <a:ext cx="609600" cy="169162"/>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604169" y="2750046"/>
            <a:ext cx="5952668" cy="959850"/>
            <a:chOff x="0" y="0"/>
            <a:chExt cx="812800" cy="131062"/>
          </a:xfrm>
        </p:grpSpPr>
        <p:sp>
          <p:nvSpPr>
            <p:cNvPr id="29" name="Freeform 29"/>
            <p:cNvSpPr/>
            <p:nvPr/>
          </p:nvSpPr>
          <p:spPr>
            <a:xfrm>
              <a:off x="0" y="0"/>
              <a:ext cx="812800" cy="131062"/>
            </a:xfrm>
            <a:custGeom>
              <a:avLst/>
              <a:gdLst/>
              <a:ahLst/>
              <a:cxnLst/>
              <a:rect l="l" t="t" r="r" b="b"/>
              <a:pathLst>
                <a:path w="812800" h="131062">
                  <a:moveTo>
                    <a:pt x="203200" y="0"/>
                  </a:moveTo>
                  <a:lnTo>
                    <a:pt x="812800" y="0"/>
                  </a:lnTo>
                  <a:lnTo>
                    <a:pt x="609600" y="131062"/>
                  </a:lnTo>
                  <a:lnTo>
                    <a:pt x="0" y="131062"/>
                  </a:lnTo>
                  <a:lnTo>
                    <a:pt x="203200" y="0"/>
                  </a:lnTo>
                  <a:close/>
                </a:path>
              </a:pathLst>
            </a:custGeom>
            <a:solidFill>
              <a:srgbClr val="051D64"/>
            </a:solidFill>
          </p:spPr>
        </p:sp>
        <p:sp>
          <p:nvSpPr>
            <p:cNvPr id="30" name="TextBox 30"/>
            <p:cNvSpPr txBox="1"/>
            <p:nvPr/>
          </p:nvSpPr>
          <p:spPr>
            <a:xfrm>
              <a:off x="101600" y="-38100"/>
              <a:ext cx="609600" cy="169162"/>
            </a:xfrm>
            <a:prstGeom prst="rect">
              <a:avLst/>
            </a:prstGeom>
          </p:spPr>
          <p:txBody>
            <a:bodyPr lIns="50800" tIns="50800" rIns="50800" bIns="50800" rtlCol="0" anchor="ctr"/>
            <a:lstStyle/>
            <a:p>
              <a:pPr algn="ctr">
                <a:lnSpc>
                  <a:spcPts val="2659"/>
                </a:lnSpc>
              </a:pPr>
              <a:endParaRPr/>
            </a:p>
          </p:txBody>
        </p:sp>
      </p:grpSp>
      <p:sp>
        <p:nvSpPr>
          <p:cNvPr id="31" name="AutoShape 31"/>
          <p:cNvSpPr/>
          <p:nvPr/>
        </p:nvSpPr>
        <p:spPr>
          <a:xfrm>
            <a:off x="15145065" y="3598322"/>
            <a:ext cx="375086" cy="438940"/>
          </a:xfrm>
          <a:prstGeom prst="line">
            <a:avLst/>
          </a:prstGeom>
          <a:ln w="66675" cap="flat">
            <a:solidFill>
              <a:srgbClr val="F9B680"/>
            </a:solidFill>
            <a:prstDash val="solid"/>
            <a:headEnd type="none" w="sm" len="sm"/>
            <a:tailEnd type="none" w="sm" len="sm"/>
          </a:ln>
        </p:spPr>
      </p:sp>
      <p:sp>
        <p:nvSpPr>
          <p:cNvPr id="32" name="AutoShape 32"/>
          <p:cNvSpPr/>
          <p:nvPr/>
        </p:nvSpPr>
        <p:spPr>
          <a:xfrm>
            <a:off x="15486283" y="3598322"/>
            <a:ext cx="375086" cy="438940"/>
          </a:xfrm>
          <a:prstGeom prst="line">
            <a:avLst/>
          </a:prstGeom>
          <a:ln w="66675" cap="flat">
            <a:solidFill>
              <a:srgbClr val="F9B680"/>
            </a:solidFill>
            <a:prstDash val="solid"/>
            <a:headEnd type="none" w="sm" len="sm"/>
            <a:tailEnd type="none" w="sm" len="sm"/>
          </a:ln>
        </p:spPr>
      </p:sp>
      <p:sp>
        <p:nvSpPr>
          <p:cNvPr id="33" name="AutoShape 33"/>
          <p:cNvSpPr/>
          <p:nvPr/>
        </p:nvSpPr>
        <p:spPr>
          <a:xfrm>
            <a:off x="15827501" y="3598322"/>
            <a:ext cx="375086" cy="438940"/>
          </a:xfrm>
          <a:prstGeom prst="line">
            <a:avLst/>
          </a:prstGeom>
          <a:ln w="66675" cap="flat">
            <a:solidFill>
              <a:srgbClr val="F9B680"/>
            </a:solidFill>
            <a:prstDash val="solid"/>
            <a:headEnd type="none" w="sm" len="sm"/>
            <a:tailEnd type="none" w="sm" len="sm"/>
          </a:ln>
        </p:spPr>
      </p:sp>
      <p:sp>
        <p:nvSpPr>
          <p:cNvPr id="34" name="AutoShape 34"/>
          <p:cNvSpPr/>
          <p:nvPr/>
        </p:nvSpPr>
        <p:spPr>
          <a:xfrm>
            <a:off x="16168719" y="3598322"/>
            <a:ext cx="375086" cy="438940"/>
          </a:xfrm>
          <a:prstGeom prst="line">
            <a:avLst/>
          </a:prstGeom>
          <a:ln w="66675" cap="flat">
            <a:solidFill>
              <a:srgbClr val="F9B680"/>
            </a:solidFill>
            <a:prstDash val="solid"/>
            <a:headEnd type="none" w="sm" len="sm"/>
            <a:tailEnd type="none" w="sm" len="sm"/>
          </a:ln>
        </p:spPr>
      </p:sp>
      <p:sp>
        <p:nvSpPr>
          <p:cNvPr id="35" name="AutoShape 35"/>
          <p:cNvSpPr/>
          <p:nvPr/>
        </p:nvSpPr>
        <p:spPr>
          <a:xfrm>
            <a:off x="16509937" y="3598322"/>
            <a:ext cx="375086" cy="438940"/>
          </a:xfrm>
          <a:prstGeom prst="line">
            <a:avLst/>
          </a:prstGeom>
          <a:ln w="66675" cap="flat">
            <a:solidFill>
              <a:srgbClr val="F9B680"/>
            </a:solidFill>
            <a:prstDash val="solid"/>
            <a:headEnd type="none" w="sm" len="sm"/>
            <a:tailEnd type="none" w="sm" len="sm"/>
          </a:ln>
        </p:spPr>
      </p:sp>
      <p:sp>
        <p:nvSpPr>
          <p:cNvPr id="36" name="AutoShape 36"/>
          <p:cNvSpPr/>
          <p:nvPr/>
        </p:nvSpPr>
        <p:spPr>
          <a:xfrm>
            <a:off x="16851156" y="3598322"/>
            <a:ext cx="375086" cy="438940"/>
          </a:xfrm>
          <a:prstGeom prst="line">
            <a:avLst/>
          </a:prstGeom>
          <a:ln w="66675" cap="flat">
            <a:solidFill>
              <a:srgbClr val="F9B680"/>
            </a:solidFill>
            <a:prstDash val="solid"/>
            <a:headEnd type="none" w="sm" len="sm"/>
            <a:tailEnd type="none" w="sm" len="sm"/>
          </a:ln>
        </p:spPr>
      </p:sp>
      <p:sp>
        <p:nvSpPr>
          <p:cNvPr id="37" name="AutoShape 37"/>
          <p:cNvSpPr/>
          <p:nvPr/>
        </p:nvSpPr>
        <p:spPr>
          <a:xfrm>
            <a:off x="17192374" y="3598322"/>
            <a:ext cx="375086" cy="438940"/>
          </a:xfrm>
          <a:prstGeom prst="line">
            <a:avLst/>
          </a:prstGeom>
          <a:ln w="66675" cap="flat">
            <a:solidFill>
              <a:srgbClr val="F9B680"/>
            </a:solidFill>
            <a:prstDash val="solid"/>
            <a:headEnd type="none" w="sm" len="sm"/>
            <a:tailEnd type="none" w="sm" len="sm"/>
          </a:ln>
        </p:spPr>
      </p:sp>
      <p:sp>
        <p:nvSpPr>
          <p:cNvPr id="38" name="AutoShape 38"/>
          <p:cNvSpPr/>
          <p:nvPr/>
        </p:nvSpPr>
        <p:spPr>
          <a:xfrm>
            <a:off x="17533592" y="3598322"/>
            <a:ext cx="375086" cy="438940"/>
          </a:xfrm>
          <a:prstGeom prst="line">
            <a:avLst/>
          </a:prstGeom>
          <a:ln w="66675" cap="flat">
            <a:solidFill>
              <a:srgbClr val="F9B680"/>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9258965" y="1028700"/>
            <a:ext cx="7294222" cy="8640366"/>
          </a:xfrm>
          <a:custGeom>
            <a:avLst/>
            <a:gdLst/>
            <a:ahLst/>
            <a:cxnLst/>
            <a:rect l="l" t="t" r="r" b="b"/>
            <a:pathLst>
              <a:path w="7294222" h="8640366">
                <a:moveTo>
                  <a:pt x="0" y="0"/>
                </a:moveTo>
                <a:lnTo>
                  <a:pt x="7294223" y="0"/>
                </a:lnTo>
                <a:lnTo>
                  <a:pt x="7294223" y="8640366"/>
                </a:lnTo>
                <a:lnTo>
                  <a:pt x="0" y="8640366"/>
                </a:lnTo>
                <a:lnTo>
                  <a:pt x="0" y="0"/>
                </a:lnTo>
                <a:close/>
              </a:path>
            </a:pathLst>
          </a:custGeom>
          <a:blipFill>
            <a:blip r:embed="rId4"/>
            <a:stretch>
              <a:fillRect/>
            </a:stretch>
          </a:blipFill>
        </p:spPr>
      </p:sp>
      <p:sp>
        <p:nvSpPr>
          <p:cNvPr id="15" name="TextBox 15"/>
          <p:cNvSpPr txBox="1"/>
          <p:nvPr/>
        </p:nvSpPr>
        <p:spPr>
          <a:xfrm>
            <a:off x="216395" y="1028700"/>
            <a:ext cx="7835298" cy="24384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CONTOH ACTIVITY DIAGRAM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8051693" y="1028700"/>
            <a:ext cx="8536325" cy="8426629"/>
          </a:xfrm>
          <a:custGeom>
            <a:avLst/>
            <a:gdLst/>
            <a:ahLst/>
            <a:cxnLst/>
            <a:rect l="l" t="t" r="r" b="b"/>
            <a:pathLst>
              <a:path w="8536325" h="8426629">
                <a:moveTo>
                  <a:pt x="0" y="0"/>
                </a:moveTo>
                <a:lnTo>
                  <a:pt x="8536325" y="0"/>
                </a:lnTo>
                <a:lnTo>
                  <a:pt x="8536325" y="8426629"/>
                </a:lnTo>
                <a:lnTo>
                  <a:pt x="0" y="8426629"/>
                </a:lnTo>
                <a:lnTo>
                  <a:pt x="0" y="0"/>
                </a:lnTo>
                <a:close/>
              </a:path>
            </a:pathLst>
          </a:custGeom>
          <a:blipFill>
            <a:blip r:embed="rId4"/>
            <a:stretch>
              <a:fillRect/>
            </a:stretch>
          </a:blipFill>
        </p:spPr>
      </p:sp>
      <p:sp>
        <p:nvSpPr>
          <p:cNvPr id="15" name="TextBox 15"/>
          <p:cNvSpPr txBox="1"/>
          <p:nvPr/>
        </p:nvSpPr>
        <p:spPr>
          <a:xfrm>
            <a:off x="216395" y="1028700"/>
            <a:ext cx="6813404" cy="48768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CONTOH DIAGRAM AKTIVITAS </a:t>
            </a:r>
          </a:p>
          <a:p>
            <a:pPr algn="ctr">
              <a:lnSpc>
                <a:spcPts val="9600"/>
              </a:lnSpc>
            </a:pPr>
            <a:r>
              <a:rPr lang="en-US" sz="8000" b="1">
                <a:solidFill>
                  <a:srgbClr val="051D64"/>
                </a:solidFill>
                <a:latin typeface="Oswald Bold"/>
                <a:ea typeface="Oswald Bold"/>
                <a:cs typeface="Oswald Bold"/>
                <a:sym typeface="Oswald Bold"/>
              </a:rPr>
              <a:t> Sistem Order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7899019" y="1028700"/>
            <a:ext cx="9726388" cy="7894271"/>
          </a:xfrm>
          <a:custGeom>
            <a:avLst/>
            <a:gdLst/>
            <a:ahLst/>
            <a:cxnLst/>
            <a:rect l="l" t="t" r="r" b="b"/>
            <a:pathLst>
              <a:path w="9726388" h="7894271">
                <a:moveTo>
                  <a:pt x="0" y="0"/>
                </a:moveTo>
                <a:lnTo>
                  <a:pt x="9726388" y="0"/>
                </a:lnTo>
                <a:lnTo>
                  <a:pt x="9726388" y="7894271"/>
                </a:lnTo>
                <a:lnTo>
                  <a:pt x="0" y="7894271"/>
                </a:lnTo>
                <a:lnTo>
                  <a:pt x="0" y="0"/>
                </a:lnTo>
                <a:close/>
              </a:path>
            </a:pathLst>
          </a:custGeom>
          <a:blipFill>
            <a:blip r:embed="rId4"/>
            <a:stretch>
              <a:fillRect/>
            </a:stretch>
          </a:blipFill>
        </p:spPr>
      </p:sp>
      <p:sp>
        <p:nvSpPr>
          <p:cNvPr id="15" name="TextBox 15"/>
          <p:cNvSpPr txBox="1"/>
          <p:nvPr/>
        </p:nvSpPr>
        <p:spPr>
          <a:xfrm>
            <a:off x="216395" y="1028700"/>
            <a:ext cx="6813404" cy="60960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DIAGRAM AKTIVITAS SISTEM ORDER DENGAN SWIMLANE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1028700" y="758339"/>
            <a:ext cx="10565559"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TIPS</a:t>
            </a:r>
          </a:p>
        </p:txBody>
      </p:sp>
      <p:sp>
        <p:nvSpPr>
          <p:cNvPr id="15" name="TextBox 15"/>
          <p:cNvSpPr txBox="1"/>
          <p:nvPr/>
        </p:nvSpPr>
        <p:spPr>
          <a:xfrm>
            <a:off x="1028700" y="3933825"/>
            <a:ext cx="15024251" cy="21240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Identify the use cases that are most critical, and create activity diagrams for those use cases that require some exploration.</a:t>
            </a:r>
          </a:p>
          <a:p>
            <a:pPr marL="762592" lvl="1" indent="-381296" algn="l">
              <a:lnSpc>
                <a:spcPts val="4238"/>
              </a:lnSpc>
              <a:buFont typeface="Arial"/>
              <a:buChar char="•"/>
            </a:pPr>
            <a:r>
              <a:rPr lang="en-US" sz="3532">
                <a:solidFill>
                  <a:srgbClr val="051D64"/>
                </a:solidFill>
                <a:latin typeface="Oswald"/>
                <a:ea typeface="Oswald"/>
                <a:cs typeface="Oswald"/>
                <a:sym typeface="Oswald"/>
              </a:rPr>
              <a:t>If you are not sure how many activity diagrams to create, then try creating an activity diagram for each of the primary functions of your most important use cases.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5" name="TextBox 15"/>
          <p:cNvSpPr txBox="1"/>
          <p:nvPr/>
        </p:nvSpPr>
        <p:spPr>
          <a:xfrm>
            <a:off x="1028700" y="758339"/>
            <a:ext cx="10565559" cy="1219200"/>
          </a:xfrm>
          <a:prstGeom prst="rect">
            <a:avLst/>
          </a:prstGeom>
        </p:spPr>
        <p:txBody>
          <a:bodyPr lIns="0" tIns="0" rIns="0" bIns="0" rtlCol="0" anchor="t">
            <a:spAutoFit/>
          </a:bodyPr>
          <a:lstStyle/>
          <a:p>
            <a:pPr algn="ctr">
              <a:lnSpc>
                <a:spcPts val="9600"/>
              </a:lnSpc>
            </a:pPr>
            <a:r>
              <a:rPr lang="en-US" sz="8000" b="1" dirty="0">
                <a:solidFill>
                  <a:srgbClr val="051D64"/>
                </a:solidFill>
                <a:latin typeface="Oswald Bold"/>
                <a:ea typeface="Oswald Bold"/>
                <a:cs typeface="Oswald Bold"/>
                <a:sym typeface="Oswald Bold"/>
              </a:rPr>
              <a:t>Case Study</a:t>
            </a:r>
          </a:p>
        </p:txBody>
      </p:sp>
      <p:sp>
        <p:nvSpPr>
          <p:cNvPr id="16" name="TextBox 16"/>
          <p:cNvSpPr txBox="1"/>
          <p:nvPr/>
        </p:nvSpPr>
        <p:spPr>
          <a:xfrm>
            <a:off x="-77309" y="2588969"/>
            <a:ext cx="5285773" cy="723900"/>
          </a:xfrm>
          <a:prstGeom prst="rect">
            <a:avLst/>
          </a:prstGeom>
        </p:spPr>
        <p:txBody>
          <a:bodyPr lIns="0" tIns="0" rIns="0" bIns="0" rtlCol="0" anchor="t">
            <a:spAutoFit/>
          </a:bodyPr>
          <a:lstStyle/>
          <a:p>
            <a:pPr algn="ctr">
              <a:lnSpc>
                <a:spcPts val="5759"/>
              </a:lnSpc>
            </a:pPr>
            <a:r>
              <a:rPr lang="en-US" sz="4800">
                <a:solidFill>
                  <a:srgbClr val="051D64"/>
                </a:solidFill>
                <a:latin typeface="Oswald"/>
                <a:ea typeface="Oswald"/>
                <a:cs typeface="Oswald"/>
                <a:sym typeface="Oswald"/>
              </a:rPr>
              <a:t>USE CASE DIAGRAM</a:t>
            </a:r>
          </a:p>
        </p:txBody>
      </p:sp>
      <p:pic>
        <p:nvPicPr>
          <p:cNvPr id="18" name="Picture 17">
            <a:extLst>
              <a:ext uri="{FF2B5EF4-FFF2-40B4-BE49-F238E27FC236}">
                <a16:creationId xmlns:a16="http://schemas.microsoft.com/office/drawing/2014/main" id="{49402C2F-1505-4166-BEA3-004280CC0C08}"/>
              </a:ext>
            </a:extLst>
          </p:cNvPr>
          <p:cNvPicPr>
            <a:picLocks noChangeAspect="1"/>
          </p:cNvPicPr>
          <p:nvPr/>
        </p:nvPicPr>
        <p:blipFill>
          <a:blip r:embed="rId4"/>
          <a:stretch>
            <a:fillRect/>
          </a:stretch>
        </p:blipFill>
        <p:spPr>
          <a:xfrm>
            <a:off x="5772150" y="2376487"/>
            <a:ext cx="9544050" cy="78320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flipV="1">
            <a:off x="-2590291" y="3896462"/>
            <a:ext cx="6678933" cy="2494076"/>
          </a:xfrm>
          <a:custGeom>
            <a:avLst/>
            <a:gdLst/>
            <a:ahLst/>
            <a:cxnLst/>
            <a:rect l="l" t="t" r="r" b="b"/>
            <a:pathLst>
              <a:path w="6678933" h="2494076">
                <a:moveTo>
                  <a:pt x="0" y="2494076"/>
                </a:moveTo>
                <a:lnTo>
                  <a:pt x="6678933" y="2494076"/>
                </a:lnTo>
                <a:lnTo>
                  <a:pt x="6678933" y="0"/>
                </a:lnTo>
                <a:lnTo>
                  <a:pt x="0" y="0"/>
                </a:lnTo>
                <a:lnTo>
                  <a:pt x="0" y="2494076"/>
                </a:lnTo>
                <a:close/>
              </a:path>
            </a:pathLst>
          </a:custGeom>
          <a:blipFill>
            <a:blip r:embed="rId2">
              <a:extLst>
                <a:ext uri="{96DAC541-7B7A-43D3-8B79-37D633B846F1}">
                  <asvg:svgBlip xmlns:asvg="http://schemas.microsoft.com/office/drawing/2016/SVG/main" r:embed="rId3"/>
                </a:ext>
              </a:extLst>
            </a:blip>
            <a:stretch>
              <a:fillRect r="-103224"/>
            </a:stretch>
          </a:blipFill>
        </p:spPr>
      </p:sp>
      <p:grpSp>
        <p:nvGrpSpPr>
          <p:cNvPr id="3" name="Group 3"/>
          <p:cNvGrpSpPr/>
          <p:nvPr/>
        </p:nvGrpSpPr>
        <p:grpSpPr>
          <a:xfrm>
            <a:off x="0" y="5707708"/>
            <a:ext cx="18288000" cy="4426021"/>
            <a:chOff x="0" y="0"/>
            <a:chExt cx="24384000" cy="5901362"/>
          </a:xfrm>
        </p:grpSpPr>
        <p:pic>
          <p:nvPicPr>
            <p:cNvPr id="4" name="Picture 4"/>
            <p:cNvPicPr>
              <a:picLocks noChangeAspect="1"/>
            </p:cNvPicPr>
            <p:nvPr/>
          </p:nvPicPr>
          <p:blipFill>
            <a:blip r:embed="rId4"/>
            <a:srcRect t="36338" b="27336"/>
            <a:stretch>
              <a:fillRect/>
            </a:stretch>
          </p:blipFill>
          <p:spPr>
            <a:xfrm>
              <a:off x="0" y="0"/>
              <a:ext cx="24384000" cy="5901362"/>
            </a:xfrm>
            <a:prstGeom prst="rect">
              <a:avLst/>
            </a:prstGeom>
          </p:spPr>
        </p:pic>
      </p:grpSp>
      <p:sp>
        <p:nvSpPr>
          <p:cNvPr id="5" name="Freeform 5"/>
          <p:cNvSpPr/>
          <p:nvPr/>
        </p:nvSpPr>
        <p:spPr>
          <a:xfrm>
            <a:off x="0" y="-1115388"/>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631241" y="2963693"/>
            <a:ext cx="15025518" cy="1400175"/>
          </a:xfrm>
          <a:prstGeom prst="rect">
            <a:avLst/>
          </a:prstGeom>
        </p:spPr>
        <p:txBody>
          <a:bodyPr lIns="0" tIns="0" rIns="0" bIns="0" rtlCol="0" anchor="t">
            <a:spAutoFit/>
          </a:bodyPr>
          <a:lstStyle/>
          <a:p>
            <a:pPr algn="ctr">
              <a:lnSpc>
                <a:spcPts val="11040"/>
              </a:lnSpc>
            </a:pPr>
            <a:r>
              <a:rPr lang="en-US" sz="9200" b="1">
                <a:solidFill>
                  <a:srgbClr val="051D64"/>
                </a:solidFill>
                <a:latin typeface="Oswald Bold"/>
                <a:ea typeface="Oswald Bold"/>
                <a:cs typeface="Oswald Bold"/>
                <a:sym typeface="Oswald Bold"/>
              </a:rPr>
              <a:t>THANK YOU</a:t>
            </a:r>
          </a:p>
        </p:txBody>
      </p:sp>
      <p:sp>
        <p:nvSpPr>
          <p:cNvPr id="7" name="AutoShape 7"/>
          <p:cNvSpPr/>
          <p:nvPr/>
        </p:nvSpPr>
        <p:spPr>
          <a:xfrm>
            <a:off x="14846366" y="4682902"/>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5187585" y="4682902"/>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5528803" y="4682902"/>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15870021" y="4682902"/>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16211239" y="4682902"/>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16552457" y="4682902"/>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16893676" y="4682902"/>
            <a:ext cx="375086" cy="438940"/>
          </a:xfrm>
          <a:prstGeom prst="line">
            <a:avLst/>
          </a:prstGeom>
          <a:ln w="66675" cap="flat">
            <a:solidFill>
              <a:srgbClr val="F9B680"/>
            </a:solidFill>
            <a:prstDash val="solid"/>
            <a:headEnd type="none" w="sm" len="sm"/>
            <a:tailEnd type="none" w="sm" len="sm"/>
          </a:ln>
        </p:spPr>
      </p:sp>
      <p:sp>
        <p:nvSpPr>
          <p:cNvPr id="14" name="AutoShape 14"/>
          <p:cNvSpPr/>
          <p:nvPr/>
        </p:nvSpPr>
        <p:spPr>
          <a:xfrm>
            <a:off x="17234894" y="4682902"/>
            <a:ext cx="375086" cy="438940"/>
          </a:xfrm>
          <a:prstGeom prst="line">
            <a:avLst/>
          </a:prstGeom>
          <a:ln w="66675" cap="flat">
            <a:solidFill>
              <a:srgbClr val="F9B68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MATERI :</a:t>
            </a:r>
          </a:p>
        </p:txBody>
      </p:sp>
      <p:sp>
        <p:nvSpPr>
          <p:cNvPr id="15" name="TextBox 15"/>
          <p:cNvSpPr txBox="1"/>
          <p:nvPr/>
        </p:nvSpPr>
        <p:spPr>
          <a:xfrm>
            <a:off x="656292" y="3590925"/>
            <a:ext cx="9710402" cy="3095625"/>
          </a:xfrm>
          <a:prstGeom prst="rect">
            <a:avLst/>
          </a:prstGeom>
        </p:spPr>
        <p:txBody>
          <a:bodyPr lIns="0" tIns="0" rIns="0" bIns="0" rtlCol="0" anchor="t">
            <a:spAutoFit/>
          </a:bodyPr>
          <a:lstStyle/>
          <a:p>
            <a:pPr marL="741003" lvl="1" indent="-370501" algn="l">
              <a:lnSpc>
                <a:spcPts val="4118"/>
              </a:lnSpc>
              <a:buFont typeface="Arial"/>
              <a:buChar char="•"/>
            </a:pPr>
            <a:r>
              <a:rPr lang="en-US" sz="3432">
                <a:solidFill>
                  <a:srgbClr val="051D64"/>
                </a:solidFill>
                <a:latin typeface="Oswald"/>
                <a:ea typeface="Oswald"/>
                <a:cs typeface="Oswald"/>
                <a:sym typeface="Oswald"/>
              </a:rPr>
              <a:t>Pendahuluan</a:t>
            </a:r>
          </a:p>
          <a:p>
            <a:pPr marL="741003" lvl="1" indent="-370501" algn="l">
              <a:lnSpc>
                <a:spcPts val="4118"/>
              </a:lnSpc>
              <a:buFont typeface="Arial"/>
              <a:buChar char="•"/>
            </a:pPr>
            <a:r>
              <a:rPr lang="en-US" sz="3432">
                <a:solidFill>
                  <a:srgbClr val="051D64"/>
                </a:solidFill>
                <a:latin typeface="Oswald"/>
                <a:ea typeface="Oswald"/>
                <a:cs typeface="Oswald"/>
                <a:sym typeface="Oswald"/>
              </a:rPr>
              <a:t>Komponen/Simbol Activity Diagram</a:t>
            </a:r>
          </a:p>
          <a:p>
            <a:pPr marL="741003" lvl="1" indent="-370501" algn="l">
              <a:lnSpc>
                <a:spcPts val="4118"/>
              </a:lnSpc>
              <a:buFont typeface="Arial"/>
              <a:buChar char="•"/>
            </a:pPr>
            <a:r>
              <a:rPr lang="en-US" sz="3432">
                <a:solidFill>
                  <a:srgbClr val="051D64"/>
                </a:solidFill>
                <a:latin typeface="Oswald"/>
                <a:ea typeface="Oswald"/>
                <a:cs typeface="Oswald"/>
                <a:sym typeface="Oswald"/>
              </a:rPr>
              <a:t>Contoh Activity Diagram</a:t>
            </a:r>
          </a:p>
          <a:p>
            <a:pPr marL="741003" lvl="1" indent="-370501" algn="l">
              <a:lnSpc>
                <a:spcPts val="4118"/>
              </a:lnSpc>
              <a:buFont typeface="Arial"/>
              <a:buChar char="•"/>
            </a:pPr>
            <a:r>
              <a:rPr lang="en-US" sz="3432">
                <a:solidFill>
                  <a:srgbClr val="051D64"/>
                </a:solidFill>
                <a:latin typeface="Oswald"/>
                <a:ea typeface="Oswald"/>
                <a:cs typeface="Oswald"/>
                <a:sym typeface="Oswald"/>
              </a:rPr>
              <a:t>Petunjuk Menggambar Activity Diagram</a:t>
            </a:r>
          </a:p>
          <a:p>
            <a:pPr marL="741003" lvl="1" indent="-370501" algn="l">
              <a:lnSpc>
                <a:spcPts val="4118"/>
              </a:lnSpc>
              <a:buFont typeface="Arial"/>
              <a:buChar char="•"/>
            </a:pPr>
            <a:r>
              <a:rPr lang="en-US" sz="3432">
                <a:solidFill>
                  <a:srgbClr val="051D64"/>
                </a:solidFill>
                <a:latin typeface="Oswald"/>
                <a:ea typeface="Oswald"/>
                <a:cs typeface="Oswald"/>
                <a:sym typeface="Oswald"/>
              </a:rPr>
              <a:t>Study Kasus</a:t>
            </a:r>
          </a:p>
          <a:p>
            <a:pPr algn="l">
              <a:lnSpc>
                <a:spcPts val="4118"/>
              </a:lnSpc>
            </a:pPr>
            <a:endParaRPr lang="en-US" sz="3432">
              <a:solidFill>
                <a:srgbClr val="051D64"/>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PENDAHULUAN</a:t>
            </a:r>
          </a:p>
        </p:txBody>
      </p:sp>
      <p:sp>
        <p:nvSpPr>
          <p:cNvPr id="15" name="TextBox 15"/>
          <p:cNvSpPr txBox="1"/>
          <p:nvPr/>
        </p:nvSpPr>
        <p:spPr>
          <a:xfrm>
            <a:off x="1116148" y="2724334"/>
            <a:ext cx="15024251" cy="58578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Acitivity Diagram (AD) diperlukan untuk menggambarkan proses bisnis dan urutan aktivitas dalam sebuah proses</a:t>
            </a:r>
          </a:p>
          <a:p>
            <a:pPr marL="762592" lvl="1" indent="-381296" algn="l">
              <a:lnSpc>
                <a:spcPts val="4238"/>
              </a:lnSpc>
              <a:buFont typeface="Arial"/>
              <a:buChar char="•"/>
            </a:pPr>
            <a:r>
              <a:rPr lang="en-US" sz="3532">
                <a:solidFill>
                  <a:srgbClr val="051D64"/>
                </a:solidFill>
                <a:latin typeface="Oswald"/>
                <a:ea typeface="Oswald"/>
                <a:cs typeface="Oswald"/>
                <a:sym typeface="Oswald"/>
              </a:rPr>
              <a:t>AD juga dipakai pada business modeling untuk memperlihatkan urutan aktifitas proses bisnis</a:t>
            </a:r>
          </a:p>
          <a:p>
            <a:pPr marL="762592" lvl="1" indent="-381296" algn="l">
              <a:lnSpc>
                <a:spcPts val="4238"/>
              </a:lnSpc>
              <a:buFont typeface="Arial"/>
              <a:buChar char="•"/>
            </a:pPr>
            <a:r>
              <a:rPr lang="en-US" sz="3532">
                <a:solidFill>
                  <a:srgbClr val="051D64"/>
                </a:solidFill>
                <a:latin typeface="Oswald"/>
                <a:ea typeface="Oswald"/>
                <a:cs typeface="Oswald"/>
                <a:sym typeface="Oswald"/>
              </a:rPr>
              <a:t>Struktur diagram ini mirip flowchart atau Data Flow Diagram pada perancangan terstruktur </a:t>
            </a:r>
          </a:p>
          <a:p>
            <a:pPr marL="762592" lvl="1" indent="-381296" algn="l">
              <a:lnSpc>
                <a:spcPts val="4238"/>
              </a:lnSpc>
              <a:buFont typeface="Arial"/>
              <a:buChar char="•"/>
            </a:pPr>
            <a:r>
              <a:rPr lang="en-US" sz="3532">
                <a:solidFill>
                  <a:srgbClr val="051D64"/>
                </a:solidFill>
                <a:latin typeface="Oswald"/>
                <a:ea typeface="Oswald"/>
                <a:cs typeface="Oswald"/>
                <a:sym typeface="Oswald"/>
              </a:rPr>
              <a:t>AD sangat bermanfaat apabila kita membuat diagram ini terlebih dahulu dalam memodelkan sebuah proses untuk membantu memahami proses secara keseluruhan</a:t>
            </a:r>
          </a:p>
          <a:p>
            <a:pPr marL="762592" lvl="1" indent="-381296" algn="l">
              <a:lnSpc>
                <a:spcPts val="4238"/>
              </a:lnSpc>
              <a:buFont typeface="Arial"/>
              <a:buChar char="•"/>
            </a:pPr>
            <a:r>
              <a:rPr lang="en-US" sz="3532">
                <a:solidFill>
                  <a:srgbClr val="051D64"/>
                </a:solidFill>
                <a:latin typeface="Oswald"/>
                <a:ea typeface="Oswald"/>
                <a:cs typeface="Oswald"/>
                <a:sym typeface="Oswald"/>
              </a:rPr>
              <a:t>Activity diagram dibuat berdasarkan sebuahatau beberapa use case pada use case diagram</a:t>
            </a:r>
          </a:p>
          <a:p>
            <a:pPr algn="l">
              <a:lnSpc>
                <a:spcPts val="4238"/>
              </a:lnSpc>
            </a:pPr>
            <a:endParaRPr lang="en-US" sz="3532">
              <a:solidFill>
                <a:srgbClr val="051D64"/>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1116148" y="2724334"/>
            <a:ext cx="15024251" cy="4257675"/>
          </a:xfrm>
          <a:prstGeom prst="rect">
            <a:avLst/>
          </a:prstGeom>
        </p:spPr>
        <p:txBody>
          <a:bodyPr lIns="0" tIns="0" rIns="0" bIns="0" rtlCol="0" anchor="t">
            <a:spAutoFit/>
          </a:bodyPr>
          <a:lstStyle/>
          <a:p>
            <a:pPr marL="762592" lvl="1" indent="-381296" algn="l">
              <a:lnSpc>
                <a:spcPts val="4238"/>
              </a:lnSpc>
              <a:buFont typeface="Arial"/>
              <a:buChar char="•"/>
            </a:pPr>
            <a:r>
              <a:rPr lang="en-US" sz="3532">
                <a:solidFill>
                  <a:srgbClr val="051D64"/>
                </a:solidFill>
                <a:latin typeface="Oswald"/>
                <a:ea typeface="Oswald"/>
                <a:cs typeface="Oswald"/>
                <a:sym typeface="Oswald"/>
              </a:rPr>
              <a:t>AD berhubungan dengan diagram Statechart. Diagram Statechart fokus pada obyek dalam suatu proses (atau proses menjadi suatu obyek), sedangkan AD fokus pada aktifitas-aktifitas yang terjadi yang terkait dalam suatu proses tunggal. </a:t>
            </a:r>
          </a:p>
          <a:p>
            <a:pPr marL="762592" lvl="1" indent="-381296" algn="l">
              <a:lnSpc>
                <a:spcPts val="4238"/>
              </a:lnSpc>
              <a:buFont typeface="Arial"/>
              <a:buChar char="•"/>
            </a:pPr>
            <a:r>
              <a:rPr lang="en-US" sz="3532">
                <a:solidFill>
                  <a:srgbClr val="051D64"/>
                </a:solidFill>
                <a:latin typeface="Oswald"/>
                <a:ea typeface="Oswald"/>
                <a:cs typeface="Oswald"/>
                <a:sym typeface="Oswald"/>
              </a:rPr>
              <a:t>Dengan kata lain, diagram ini menunjukkan bagaimana aktifitas-aktifitas tersebut bergantung satu sama lain</a:t>
            </a:r>
          </a:p>
          <a:p>
            <a:pPr marL="762592" lvl="1" indent="-381296" algn="l">
              <a:lnSpc>
                <a:spcPts val="4238"/>
              </a:lnSpc>
              <a:buFont typeface="Arial"/>
              <a:buChar char="•"/>
            </a:pPr>
            <a:r>
              <a:rPr lang="en-US" sz="3532">
                <a:solidFill>
                  <a:srgbClr val="051D64"/>
                </a:solidFill>
                <a:latin typeface="Oswald"/>
                <a:ea typeface="Oswald"/>
                <a:cs typeface="Oswald"/>
                <a:sym typeface="Oswald"/>
              </a:rPr>
              <a:t>Yang perlu diperhatikan disini adalah bahwa diagram aktivitas menggambarkan aktivitas sistem bukan apa yang dilakukan aktor</a:t>
            </a:r>
          </a:p>
          <a:p>
            <a:pPr algn="l">
              <a:lnSpc>
                <a:spcPts val="4238"/>
              </a:lnSpc>
            </a:pPr>
            <a:endParaRPr lang="en-US" sz="3532">
              <a:solidFill>
                <a:srgbClr val="051D64"/>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1116148" y="2724334"/>
            <a:ext cx="15024251" cy="5324475"/>
          </a:xfrm>
          <a:prstGeom prst="rect">
            <a:avLst/>
          </a:prstGeom>
        </p:spPr>
        <p:txBody>
          <a:bodyPr lIns="0" tIns="0" rIns="0" bIns="0" rtlCol="0" anchor="t">
            <a:spAutoFit/>
          </a:bodyPr>
          <a:lstStyle/>
          <a:p>
            <a:pPr marL="762592" lvl="1" indent="-381296" algn="l">
              <a:lnSpc>
                <a:spcPts val="4238"/>
              </a:lnSpc>
              <a:buFont typeface="Arial"/>
              <a:buChar char="•"/>
            </a:pPr>
            <a:r>
              <a:rPr lang="en-US" sz="3532" i="1">
                <a:solidFill>
                  <a:srgbClr val="051D64"/>
                </a:solidFill>
                <a:latin typeface="Oswald"/>
                <a:ea typeface="Oswald"/>
                <a:cs typeface="Oswald"/>
                <a:sym typeface="Oswald"/>
              </a:rPr>
              <a:t>AD </a:t>
            </a:r>
            <a:r>
              <a:rPr lang="en-US" sz="3532">
                <a:solidFill>
                  <a:srgbClr val="051D64"/>
                </a:solidFill>
                <a:latin typeface="Oswald"/>
                <a:ea typeface="Oswald"/>
                <a:cs typeface="Oswald"/>
                <a:sym typeface="Oswald"/>
              </a:rPr>
              <a:t>merupakan </a:t>
            </a:r>
            <a:r>
              <a:rPr lang="en-US" sz="3532" i="1">
                <a:solidFill>
                  <a:srgbClr val="051D64"/>
                </a:solidFill>
                <a:latin typeface="Oswald"/>
                <a:ea typeface="Oswald"/>
                <a:cs typeface="Oswald"/>
                <a:sym typeface="Oswald"/>
              </a:rPr>
              <a:t>state diagram </a:t>
            </a:r>
            <a:r>
              <a:rPr lang="en-US" sz="3532">
                <a:solidFill>
                  <a:srgbClr val="051D64"/>
                </a:solidFill>
                <a:latin typeface="Oswald"/>
                <a:ea typeface="Oswald"/>
                <a:cs typeface="Oswald"/>
                <a:sym typeface="Oswald"/>
              </a:rPr>
              <a:t>khusus, dimana sebagian besar </a:t>
            </a:r>
            <a:r>
              <a:rPr lang="en-US" sz="3532" i="1">
                <a:solidFill>
                  <a:srgbClr val="051D64"/>
                </a:solidFill>
                <a:latin typeface="Oswald"/>
                <a:ea typeface="Oswald"/>
                <a:cs typeface="Oswald"/>
                <a:sym typeface="Oswald"/>
              </a:rPr>
              <a:t>state </a:t>
            </a:r>
            <a:r>
              <a:rPr lang="en-US" sz="3532">
                <a:solidFill>
                  <a:srgbClr val="051D64"/>
                </a:solidFill>
                <a:latin typeface="Oswald"/>
                <a:ea typeface="Oswald"/>
                <a:cs typeface="Oswald"/>
                <a:sym typeface="Oswald"/>
              </a:rPr>
              <a:t>adalah </a:t>
            </a:r>
            <a:r>
              <a:rPr lang="en-US" sz="3532" i="1">
                <a:solidFill>
                  <a:srgbClr val="051D64"/>
                </a:solidFill>
                <a:latin typeface="Oswald"/>
                <a:ea typeface="Oswald"/>
                <a:cs typeface="Oswald"/>
                <a:sym typeface="Oswald"/>
              </a:rPr>
              <a:t>action </a:t>
            </a:r>
            <a:r>
              <a:rPr lang="en-US" sz="3532">
                <a:solidFill>
                  <a:srgbClr val="051D64"/>
                </a:solidFill>
                <a:latin typeface="Oswald"/>
                <a:ea typeface="Oswald"/>
                <a:cs typeface="Oswald"/>
                <a:sym typeface="Oswald"/>
              </a:rPr>
              <a:t>dan sebagian besar transisi di-</a:t>
            </a:r>
            <a:r>
              <a:rPr lang="en-US" sz="3532" i="1">
                <a:solidFill>
                  <a:srgbClr val="051D64"/>
                </a:solidFill>
                <a:latin typeface="Oswald"/>
                <a:ea typeface="Oswald"/>
                <a:cs typeface="Oswald"/>
                <a:sym typeface="Oswald"/>
              </a:rPr>
              <a:t>trigger </a:t>
            </a:r>
            <a:r>
              <a:rPr lang="en-US" sz="3532">
                <a:solidFill>
                  <a:srgbClr val="051D64"/>
                </a:solidFill>
                <a:latin typeface="Oswald"/>
                <a:ea typeface="Oswald"/>
                <a:cs typeface="Oswald"/>
                <a:sym typeface="Oswald"/>
              </a:rPr>
              <a:t>oleh selesainya </a:t>
            </a:r>
            <a:r>
              <a:rPr lang="en-US" sz="3532" i="1">
                <a:solidFill>
                  <a:srgbClr val="051D64"/>
                </a:solidFill>
                <a:latin typeface="Oswald"/>
                <a:ea typeface="Oswald"/>
                <a:cs typeface="Oswald"/>
                <a:sym typeface="Oswald"/>
              </a:rPr>
              <a:t>state </a:t>
            </a:r>
            <a:r>
              <a:rPr lang="en-US" sz="3532">
                <a:solidFill>
                  <a:srgbClr val="051D64"/>
                </a:solidFill>
                <a:latin typeface="Oswald"/>
                <a:ea typeface="Oswald"/>
                <a:cs typeface="Oswald"/>
                <a:sym typeface="Oswald"/>
              </a:rPr>
              <a:t>sebelumnya (</a:t>
            </a:r>
            <a:r>
              <a:rPr lang="en-US" sz="3532" i="1">
                <a:solidFill>
                  <a:srgbClr val="051D64"/>
                </a:solidFill>
                <a:latin typeface="Oswald"/>
                <a:ea typeface="Oswald"/>
                <a:cs typeface="Oswald"/>
                <a:sym typeface="Oswald"/>
              </a:rPr>
              <a:t>internal processing</a:t>
            </a:r>
            <a:r>
              <a:rPr lang="en-US" sz="3532">
                <a:solidFill>
                  <a:srgbClr val="051D64"/>
                </a:solidFill>
                <a:latin typeface="Oswald"/>
                <a:ea typeface="Oswald"/>
                <a:cs typeface="Oswald"/>
                <a:sym typeface="Oswald"/>
              </a:rPr>
              <a:t>). </a:t>
            </a:r>
          </a:p>
          <a:p>
            <a:pPr marL="762592" lvl="1" indent="-381296" algn="l">
              <a:lnSpc>
                <a:spcPts val="4238"/>
              </a:lnSpc>
              <a:buFont typeface="Arial"/>
              <a:buChar char="•"/>
            </a:pPr>
            <a:r>
              <a:rPr lang="en-US" sz="3532">
                <a:solidFill>
                  <a:srgbClr val="051D64"/>
                </a:solidFill>
                <a:latin typeface="Oswald"/>
                <a:ea typeface="Oswald"/>
                <a:cs typeface="Oswald"/>
                <a:sym typeface="Oswald"/>
              </a:rPr>
              <a:t>Oleh karena itu </a:t>
            </a:r>
            <a:r>
              <a:rPr lang="en-US" sz="3532" i="1">
                <a:solidFill>
                  <a:srgbClr val="051D64"/>
                </a:solidFill>
                <a:latin typeface="Oswald"/>
                <a:ea typeface="Oswald"/>
                <a:cs typeface="Oswald"/>
                <a:sym typeface="Oswald"/>
              </a:rPr>
              <a:t>AD </a:t>
            </a:r>
            <a:r>
              <a:rPr lang="en-US" sz="3532">
                <a:solidFill>
                  <a:srgbClr val="051D64"/>
                </a:solidFill>
                <a:latin typeface="Oswald"/>
                <a:ea typeface="Oswald"/>
                <a:cs typeface="Oswald"/>
                <a:sym typeface="Oswald"/>
              </a:rPr>
              <a:t>tidak menggambarkan behaviour internal sebuah sistem (dan interaksi antar subsistem) secara eksak, tetapi lebih menggambarkan proses-proses dan jalur-jalur aktivitas dari level atas secara umum.</a:t>
            </a:r>
          </a:p>
          <a:p>
            <a:pPr marL="762592" lvl="1" indent="-381296" algn="l">
              <a:lnSpc>
                <a:spcPts val="4238"/>
              </a:lnSpc>
              <a:buFont typeface="Arial"/>
              <a:buChar char="•"/>
            </a:pPr>
            <a:r>
              <a:rPr lang="en-US" sz="3532">
                <a:solidFill>
                  <a:srgbClr val="051D64"/>
                </a:solidFill>
                <a:latin typeface="Oswald"/>
                <a:ea typeface="Oswald"/>
                <a:cs typeface="Oswald"/>
                <a:sym typeface="Oswald"/>
              </a:rPr>
              <a:t>Sebuah aktivitas dapat direalisasikan oleh satu </a:t>
            </a:r>
            <a:r>
              <a:rPr lang="en-US" sz="3532" i="1">
                <a:solidFill>
                  <a:srgbClr val="051D64"/>
                </a:solidFill>
                <a:latin typeface="Oswald"/>
                <a:ea typeface="Oswald"/>
                <a:cs typeface="Oswald"/>
                <a:sym typeface="Oswald"/>
              </a:rPr>
              <a:t>usecase</a:t>
            </a:r>
            <a:r>
              <a:rPr lang="en-US" sz="3532">
                <a:solidFill>
                  <a:srgbClr val="051D64"/>
                </a:solidFill>
                <a:latin typeface="Oswald"/>
                <a:ea typeface="Oswald"/>
                <a:cs typeface="Oswald"/>
                <a:sym typeface="Oswald"/>
              </a:rPr>
              <a:t>atau lebih. Aktivitas menggambarkan proses yang berjalan, sementara </a:t>
            </a:r>
            <a:r>
              <a:rPr lang="en-US" sz="3532" i="1">
                <a:solidFill>
                  <a:srgbClr val="051D64"/>
                </a:solidFill>
                <a:latin typeface="Oswald"/>
                <a:ea typeface="Oswald"/>
                <a:cs typeface="Oswald"/>
                <a:sym typeface="Oswald"/>
              </a:rPr>
              <a:t>usecase</a:t>
            </a:r>
            <a:r>
              <a:rPr lang="en-US" sz="3532">
                <a:solidFill>
                  <a:srgbClr val="051D64"/>
                </a:solidFill>
                <a:latin typeface="Oswald"/>
                <a:ea typeface="Oswald"/>
                <a:cs typeface="Oswald"/>
                <a:sym typeface="Oswald"/>
              </a:rPr>
              <a:t>menggambarkan bagaimana aktor menggunakan sistem untuk melakukan aktivitas.</a:t>
            </a:r>
          </a:p>
          <a:p>
            <a:pPr algn="l">
              <a:lnSpc>
                <a:spcPts val="4238"/>
              </a:lnSpc>
            </a:pPr>
            <a:endParaRPr lang="en-US" sz="3532">
              <a:solidFill>
                <a:srgbClr val="051D64"/>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TextBox 14"/>
          <p:cNvSpPr txBox="1"/>
          <p:nvPr/>
        </p:nvSpPr>
        <p:spPr>
          <a:xfrm>
            <a:off x="1116148" y="2724334"/>
            <a:ext cx="15024251" cy="4791075"/>
          </a:xfrm>
          <a:prstGeom prst="rect">
            <a:avLst/>
          </a:prstGeom>
        </p:spPr>
        <p:txBody>
          <a:bodyPr lIns="0" tIns="0" rIns="0" bIns="0" rtlCol="0" anchor="t">
            <a:spAutoFit/>
          </a:bodyPr>
          <a:lstStyle/>
          <a:p>
            <a:pPr marL="762592" lvl="1" indent="-381296" algn="l">
              <a:lnSpc>
                <a:spcPts val="4238"/>
              </a:lnSpc>
              <a:buFont typeface="Arial"/>
              <a:buChar char="•"/>
            </a:pPr>
            <a:r>
              <a:rPr lang="en-US" sz="3532" i="1">
                <a:solidFill>
                  <a:srgbClr val="051D64"/>
                </a:solidFill>
                <a:latin typeface="Oswald"/>
                <a:ea typeface="Oswald"/>
                <a:cs typeface="Oswald"/>
                <a:sym typeface="Oswald"/>
              </a:rPr>
              <a:t>“Pengambilan uang dari bank melalui ATM”</a:t>
            </a:r>
          </a:p>
          <a:p>
            <a:pPr marL="762592" lvl="1" indent="-381296" algn="l">
              <a:lnSpc>
                <a:spcPts val="4238"/>
              </a:lnSpc>
              <a:buFont typeface="Arial"/>
              <a:buChar char="•"/>
            </a:pPr>
            <a:r>
              <a:rPr lang="en-US" sz="3532" i="1">
                <a:solidFill>
                  <a:srgbClr val="051D64"/>
                </a:solidFill>
                <a:latin typeface="Oswald"/>
                <a:ea typeface="Oswald"/>
                <a:cs typeface="Oswald"/>
                <a:sym typeface="Oswald"/>
              </a:rPr>
              <a:t>Ada tiga aktifitas kelas (orang, dan lainnya) yang terkait, yaitu : Customer, ATM, and Bank. </a:t>
            </a:r>
          </a:p>
          <a:p>
            <a:pPr marL="762592" lvl="1" indent="-381296" algn="l">
              <a:lnSpc>
                <a:spcPts val="4238"/>
              </a:lnSpc>
              <a:buFont typeface="Arial"/>
              <a:buChar char="•"/>
            </a:pPr>
            <a:r>
              <a:rPr lang="en-US" sz="3532" i="1">
                <a:solidFill>
                  <a:srgbClr val="051D64"/>
                </a:solidFill>
                <a:latin typeface="Oswald"/>
                <a:ea typeface="Oswald"/>
                <a:cs typeface="Oswald"/>
                <a:sym typeface="Oswald"/>
              </a:rPr>
              <a:t>Proses berawal dari lingkaran start hitam pada bagian atas dan berakhir di pusat lingkaran stop hitam/putih pada bagian bawah. Aktivitas digambarkan dalam bentuk kotak persegi.</a:t>
            </a:r>
          </a:p>
          <a:p>
            <a:pPr marL="762592" lvl="1" indent="-381296" algn="l">
              <a:lnSpc>
                <a:spcPts val="4238"/>
              </a:lnSpc>
              <a:buFont typeface="Arial"/>
              <a:buChar char="•"/>
            </a:pPr>
            <a:r>
              <a:rPr lang="en-US" sz="3532" i="1">
                <a:solidFill>
                  <a:srgbClr val="051D64"/>
                </a:solidFill>
                <a:latin typeface="Oswald"/>
                <a:ea typeface="Oswald"/>
                <a:cs typeface="Oswald"/>
                <a:sym typeface="Oswald"/>
              </a:rPr>
              <a:t>Lihat gambar agar lebih jelas :</a:t>
            </a:r>
          </a:p>
          <a:p>
            <a:pPr algn="l">
              <a:lnSpc>
                <a:spcPts val="4238"/>
              </a:lnSpc>
            </a:pPr>
            <a:endParaRPr lang="en-US" sz="3532" i="1">
              <a:solidFill>
                <a:srgbClr val="051D64"/>
              </a:solidFill>
              <a:latin typeface="Oswald"/>
              <a:ea typeface="Oswald"/>
              <a:cs typeface="Oswald"/>
              <a:sym typeface="Oswald"/>
            </a:endParaRPr>
          </a:p>
          <a:p>
            <a:pPr algn="l">
              <a:lnSpc>
                <a:spcPts val="4238"/>
              </a:lnSpc>
            </a:pPr>
            <a:endParaRPr lang="en-US" sz="3532" i="1">
              <a:solidFill>
                <a:srgbClr val="051D64"/>
              </a:solidFill>
              <a:latin typeface="Oswald"/>
              <a:ea typeface="Oswald"/>
              <a:cs typeface="Oswald"/>
              <a:sym typeface="Oswald"/>
            </a:endParaRPr>
          </a:p>
        </p:txBody>
      </p:sp>
      <p:sp>
        <p:nvSpPr>
          <p:cNvPr id="15" name="TextBox 15"/>
          <p:cNvSpPr txBox="1"/>
          <p:nvPr/>
        </p:nvSpPr>
        <p:spPr>
          <a:xfrm>
            <a:off x="0" y="758339"/>
            <a:ext cx="8487708"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CONTOH 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3376345" y="904704"/>
            <a:ext cx="9525695" cy="8990442"/>
          </a:xfrm>
          <a:custGeom>
            <a:avLst/>
            <a:gdLst/>
            <a:ahLst/>
            <a:cxnLst/>
            <a:rect l="l" t="t" r="r" b="b"/>
            <a:pathLst>
              <a:path w="9525695" h="8990442">
                <a:moveTo>
                  <a:pt x="0" y="0"/>
                </a:moveTo>
                <a:lnTo>
                  <a:pt x="9525695" y="0"/>
                </a:lnTo>
                <a:lnTo>
                  <a:pt x="9525695" y="8990441"/>
                </a:lnTo>
                <a:lnTo>
                  <a:pt x="0" y="8990441"/>
                </a:lnTo>
                <a:lnTo>
                  <a:pt x="0" y="0"/>
                </a:lnTo>
                <a:close/>
              </a:path>
            </a:pathLst>
          </a:custGeom>
          <a:blipFill>
            <a:blip r:embed="rId4"/>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836748" y="-317503"/>
            <a:ext cx="22406886" cy="834714"/>
            <a:chOff x="0" y="0"/>
            <a:chExt cx="5901402" cy="219842"/>
          </a:xfrm>
        </p:grpSpPr>
        <p:sp>
          <p:nvSpPr>
            <p:cNvPr id="3" name="Freeform 3"/>
            <p:cNvSpPr/>
            <p:nvPr/>
          </p:nvSpPr>
          <p:spPr>
            <a:xfrm>
              <a:off x="0" y="0"/>
              <a:ext cx="5901402" cy="219842"/>
            </a:xfrm>
            <a:custGeom>
              <a:avLst/>
              <a:gdLst/>
              <a:ahLst/>
              <a:cxnLst/>
              <a:rect l="l" t="t" r="r" b="b"/>
              <a:pathLst>
                <a:path w="5901402" h="219842">
                  <a:moveTo>
                    <a:pt x="0" y="0"/>
                  </a:moveTo>
                  <a:lnTo>
                    <a:pt x="5901402" y="0"/>
                  </a:lnTo>
                  <a:lnTo>
                    <a:pt x="5901402" y="219842"/>
                  </a:lnTo>
                  <a:lnTo>
                    <a:pt x="0" y="219842"/>
                  </a:lnTo>
                  <a:close/>
                </a:path>
              </a:pathLst>
            </a:custGeom>
            <a:solidFill>
              <a:srgbClr val="051D64"/>
            </a:solidFill>
          </p:spPr>
        </p:sp>
        <p:sp>
          <p:nvSpPr>
            <p:cNvPr id="4" name="TextBox 4"/>
            <p:cNvSpPr txBox="1"/>
            <p:nvPr/>
          </p:nvSpPr>
          <p:spPr>
            <a:xfrm>
              <a:off x="0" y="-38100"/>
              <a:ext cx="5901402" cy="25794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flipH="1">
            <a:off x="13977744" y="10255622"/>
            <a:ext cx="6128414" cy="2288499"/>
          </a:xfrm>
          <a:custGeom>
            <a:avLst/>
            <a:gdLst/>
            <a:ahLst/>
            <a:cxnLst/>
            <a:rect l="l" t="t" r="r" b="b"/>
            <a:pathLst>
              <a:path w="6128414" h="2288499">
                <a:moveTo>
                  <a:pt x="6128414" y="0"/>
                </a:moveTo>
                <a:lnTo>
                  <a:pt x="0" y="0"/>
                </a:lnTo>
                <a:lnTo>
                  <a:pt x="0" y="2288499"/>
                </a:lnTo>
                <a:lnTo>
                  <a:pt x="6128414" y="2288499"/>
                </a:lnTo>
                <a:lnTo>
                  <a:pt x="6128414" y="0"/>
                </a:lnTo>
                <a:close/>
              </a:path>
            </a:pathLst>
          </a:custGeom>
          <a:blipFill>
            <a:blip r:embed="rId2">
              <a:extLst>
                <a:ext uri="{96DAC541-7B7A-43D3-8B79-37D633B846F1}">
                  <asvg:svgBlip xmlns:asvg="http://schemas.microsoft.com/office/drawing/2016/SVG/main" r:embed="rId3"/>
                </a:ext>
              </a:extLst>
            </a:blip>
            <a:stretch>
              <a:fillRect r="-103224"/>
            </a:stretch>
          </a:blipFill>
        </p:spPr>
      </p:sp>
      <p:sp>
        <p:nvSpPr>
          <p:cNvPr id="6" name="AutoShape 6"/>
          <p:cNvSpPr/>
          <p:nvPr/>
        </p:nvSpPr>
        <p:spPr>
          <a:xfrm>
            <a:off x="800274" y="297741"/>
            <a:ext cx="375086" cy="438940"/>
          </a:xfrm>
          <a:prstGeom prst="line">
            <a:avLst/>
          </a:prstGeom>
          <a:ln w="66675" cap="flat">
            <a:solidFill>
              <a:srgbClr val="F9B680"/>
            </a:solidFill>
            <a:prstDash val="solid"/>
            <a:headEnd type="none" w="sm" len="sm"/>
            <a:tailEnd type="none" w="sm" len="sm"/>
          </a:ln>
        </p:spPr>
      </p:sp>
      <p:sp>
        <p:nvSpPr>
          <p:cNvPr id="7" name="AutoShape 7"/>
          <p:cNvSpPr/>
          <p:nvPr/>
        </p:nvSpPr>
        <p:spPr>
          <a:xfrm>
            <a:off x="1141493" y="297741"/>
            <a:ext cx="375086" cy="438940"/>
          </a:xfrm>
          <a:prstGeom prst="line">
            <a:avLst/>
          </a:prstGeom>
          <a:ln w="66675" cap="flat">
            <a:solidFill>
              <a:srgbClr val="F9B680"/>
            </a:solidFill>
            <a:prstDash val="solid"/>
            <a:headEnd type="none" w="sm" len="sm"/>
            <a:tailEnd type="none" w="sm" len="sm"/>
          </a:ln>
        </p:spPr>
      </p:sp>
      <p:sp>
        <p:nvSpPr>
          <p:cNvPr id="8" name="AutoShape 8"/>
          <p:cNvSpPr/>
          <p:nvPr/>
        </p:nvSpPr>
        <p:spPr>
          <a:xfrm>
            <a:off x="1482711" y="297741"/>
            <a:ext cx="375086" cy="438940"/>
          </a:xfrm>
          <a:prstGeom prst="line">
            <a:avLst/>
          </a:prstGeom>
          <a:ln w="66675" cap="flat">
            <a:solidFill>
              <a:srgbClr val="F9B680"/>
            </a:solidFill>
            <a:prstDash val="solid"/>
            <a:headEnd type="none" w="sm" len="sm"/>
            <a:tailEnd type="none" w="sm" len="sm"/>
          </a:ln>
        </p:spPr>
      </p:sp>
      <p:sp>
        <p:nvSpPr>
          <p:cNvPr id="9" name="AutoShape 9"/>
          <p:cNvSpPr/>
          <p:nvPr/>
        </p:nvSpPr>
        <p:spPr>
          <a:xfrm>
            <a:off x="1823929" y="297741"/>
            <a:ext cx="375086" cy="438940"/>
          </a:xfrm>
          <a:prstGeom prst="line">
            <a:avLst/>
          </a:prstGeom>
          <a:ln w="66675" cap="flat">
            <a:solidFill>
              <a:srgbClr val="F9B680"/>
            </a:solidFill>
            <a:prstDash val="solid"/>
            <a:headEnd type="none" w="sm" len="sm"/>
            <a:tailEnd type="none" w="sm" len="sm"/>
          </a:ln>
        </p:spPr>
      </p:sp>
      <p:sp>
        <p:nvSpPr>
          <p:cNvPr id="10" name="AutoShape 10"/>
          <p:cNvSpPr/>
          <p:nvPr/>
        </p:nvSpPr>
        <p:spPr>
          <a:xfrm>
            <a:off x="2165147" y="297741"/>
            <a:ext cx="375086" cy="438940"/>
          </a:xfrm>
          <a:prstGeom prst="line">
            <a:avLst/>
          </a:prstGeom>
          <a:ln w="66675" cap="flat">
            <a:solidFill>
              <a:srgbClr val="F9B680"/>
            </a:solidFill>
            <a:prstDash val="solid"/>
            <a:headEnd type="none" w="sm" len="sm"/>
            <a:tailEnd type="none" w="sm" len="sm"/>
          </a:ln>
        </p:spPr>
      </p:sp>
      <p:sp>
        <p:nvSpPr>
          <p:cNvPr id="11" name="AutoShape 11"/>
          <p:cNvSpPr/>
          <p:nvPr/>
        </p:nvSpPr>
        <p:spPr>
          <a:xfrm>
            <a:off x="2506365" y="297741"/>
            <a:ext cx="375086" cy="438940"/>
          </a:xfrm>
          <a:prstGeom prst="line">
            <a:avLst/>
          </a:prstGeom>
          <a:ln w="66675" cap="flat">
            <a:solidFill>
              <a:srgbClr val="F9B680"/>
            </a:solidFill>
            <a:prstDash val="solid"/>
            <a:headEnd type="none" w="sm" len="sm"/>
            <a:tailEnd type="none" w="sm" len="sm"/>
          </a:ln>
        </p:spPr>
      </p:sp>
      <p:sp>
        <p:nvSpPr>
          <p:cNvPr id="12" name="AutoShape 12"/>
          <p:cNvSpPr/>
          <p:nvPr/>
        </p:nvSpPr>
        <p:spPr>
          <a:xfrm>
            <a:off x="2847584" y="297741"/>
            <a:ext cx="375086" cy="438940"/>
          </a:xfrm>
          <a:prstGeom prst="line">
            <a:avLst/>
          </a:prstGeom>
          <a:ln w="66675" cap="flat">
            <a:solidFill>
              <a:srgbClr val="F9B680"/>
            </a:solidFill>
            <a:prstDash val="solid"/>
            <a:headEnd type="none" w="sm" len="sm"/>
            <a:tailEnd type="none" w="sm" len="sm"/>
          </a:ln>
        </p:spPr>
      </p:sp>
      <p:sp>
        <p:nvSpPr>
          <p:cNvPr id="13" name="AutoShape 13"/>
          <p:cNvSpPr/>
          <p:nvPr/>
        </p:nvSpPr>
        <p:spPr>
          <a:xfrm>
            <a:off x="3188802" y="297741"/>
            <a:ext cx="375086" cy="438940"/>
          </a:xfrm>
          <a:prstGeom prst="line">
            <a:avLst/>
          </a:prstGeom>
          <a:ln w="66675" cap="flat">
            <a:solidFill>
              <a:srgbClr val="F9B680"/>
            </a:solidFill>
            <a:prstDash val="solid"/>
            <a:headEnd type="none" w="sm" len="sm"/>
            <a:tailEnd type="none" w="sm" len="sm"/>
          </a:ln>
        </p:spPr>
      </p:sp>
      <p:sp>
        <p:nvSpPr>
          <p:cNvPr id="14" name="Freeform 14"/>
          <p:cNvSpPr/>
          <p:nvPr/>
        </p:nvSpPr>
        <p:spPr>
          <a:xfrm>
            <a:off x="4618455" y="2215664"/>
            <a:ext cx="9051089" cy="7816850"/>
          </a:xfrm>
          <a:custGeom>
            <a:avLst/>
            <a:gdLst/>
            <a:ahLst/>
            <a:cxnLst/>
            <a:rect l="l" t="t" r="r" b="b"/>
            <a:pathLst>
              <a:path w="9051089" h="7816850">
                <a:moveTo>
                  <a:pt x="0" y="0"/>
                </a:moveTo>
                <a:lnTo>
                  <a:pt x="9051090" y="0"/>
                </a:lnTo>
                <a:lnTo>
                  <a:pt x="9051090" y="7816850"/>
                </a:lnTo>
                <a:lnTo>
                  <a:pt x="0" y="7816850"/>
                </a:lnTo>
                <a:lnTo>
                  <a:pt x="0" y="0"/>
                </a:lnTo>
                <a:close/>
              </a:path>
            </a:pathLst>
          </a:custGeom>
          <a:blipFill>
            <a:blip r:embed="rId4"/>
            <a:stretch>
              <a:fillRect/>
            </a:stretch>
          </a:blipFill>
        </p:spPr>
      </p:sp>
      <p:sp>
        <p:nvSpPr>
          <p:cNvPr id="15" name="TextBox 15"/>
          <p:cNvSpPr txBox="1"/>
          <p:nvPr/>
        </p:nvSpPr>
        <p:spPr>
          <a:xfrm>
            <a:off x="0" y="758339"/>
            <a:ext cx="12575284" cy="1219200"/>
          </a:xfrm>
          <a:prstGeom prst="rect">
            <a:avLst/>
          </a:prstGeom>
        </p:spPr>
        <p:txBody>
          <a:bodyPr lIns="0" tIns="0" rIns="0" bIns="0" rtlCol="0" anchor="t">
            <a:spAutoFit/>
          </a:bodyPr>
          <a:lstStyle/>
          <a:p>
            <a:pPr algn="ctr">
              <a:lnSpc>
                <a:spcPts val="9600"/>
              </a:lnSpc>
            </a:pPr>
            <a:r>
              <a:rPr lang="en-US" sz="8000" b="1">
                <a:solidFill>
                  <a:srgbClr val="051D64"/>
                </a:solidFill>
                <a:latin typeface="Oswald Bold"/>
                <a:ea typeface="Oswald Bold"/>
                <a:cs typeface="Oswald Bold"/>
                <a:sym typeface="Oswald Bold"/>
              </a:rPr>
              <a:t>SIMBOL ACTIVITY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800</Words>
  <Application>Microsoft Office PowerPoint</Application>
  <PresentationFormat>Custom</PresentationFormat>
  <Paragraphs>78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Cooper Hewitt</vt:lpstr>
      <vt:lpstr>Arial</vt:lpstr>
      <vt:lpstr>Oswald</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ADBO Pertemuan 9 Activity Diagram</dc:title>
  <cp:lastModifiedBy>Cici Emilia</cp:lastModifiedBy>
  <cp:revision>4</cp:revision>
  <dcterms:created xsi:type="dcterms:W3CDTF">2006-08-16T00:00:00Z</dcterms:created>
  <dcterms:modified xsi:type="dcterms:W3CDTF">2024-11-05T06:17:15Z</dcterms:modified>
  <dc:identifier>DAFy-lhK1R8</dc:identifier>
</cp:coreProperties>
</file>