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9" r:id="rId7"/>
    <p:sldId id="264" r:id="rId8"/>
    <p:sldId id="265" r:id="rId9"/>
    <p:sldId id="263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1pPr>
    <a:lvl2pPr marL="0" marR="0" indent="228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2pPr>
    <a:lvl3pPr marL="0" marR="0" indent="457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3pPr>
    <a:lvl4pPr marL="0" marR="0" indent="685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4pPr>
    <a:lvl5pPr marL="0" marR="0" indent="9144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5pPr>
    <a:lvl6pPr marL="0" marR="0" indent="11430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6pPr>
    <a:lvl7pPr marL="0" marR="0" indent="13716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7pPr>
    <a:lvl8pPr marL="0" marR="0" indent="16002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8pPr>
    <a:lvl9pPr marL="0" marR="0" indent="1828800" algn="l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700" b="0" i="0" u="none" strike="noStrike" cap="none" spc="0" normalizeH="0" baseline="0">
        <a:ln>
          <a:noFill/>
        </a:ln>
        <a:solidFill>
          <a:schemeClr val="accent4"/>
        </a:solidFill>
        <a:effectLst/>
        <a:uFillTx/>
        <a:latin typeface="Poppins Light"/>
        <a:ea typeface="Poppins Light"/>
        <a:cs typeface="Poppins Light"/>
        <a:sym typeface="Poppi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63259"/>
    <a:srgbClr val="4D4D4D"/>
    <a:srgbClr val="F2F2F3"/>
    <a:srgbClr val="3C6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2077E-379F-6B42-9656-CC8BEE5BD2D5}" v="2" dt="2022-08-25T12:01:40.0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hueOff val="3677821"/>
              <a:satOff val="-27113"/>
              <a:lumOff val="-8411"/>
            </a:schemeClr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miter lim="400000"/>
            </a:ln>
          </a:left>
          <a:right>
            <a:ln w="127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/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chemeClr val="accent5"/>
      </a:tcTxStyle>
      <a:tcStyle>
        <a:tcBdr>
          <a:left>
            <a:ln w="12700" cap="flat">
              <a:solidFill>
                <a:schemeClr val="accent4"/>
              </a:solidFill>
              <a:prstDash val="solid"/>
              <a:miter lim="400000"/>
            </a:ln>
          </a:left>
          <a:right>
            <a:ln w="254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chemeClr val="accent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254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A433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/>
              </a:solidFill>
              <a:prstDash val="solid"/>
              <a:miter lim="400000"/>
            </a:ln>
          </a:right>
          <a:top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chemeClr val="accent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chemeClr val="accent4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9" autoAdjust="0"/>
    <p:restoredTop sz="72414" autoAdjust="0"/>
  </p:normalViewPr>
  <p:slideViewPr>
    <p:cSldViewPr snapToGrid="0" snapToObjects="1">
      <p:cViewPr varScale="1">
        <p:scale>
          <a:sx n="32" d="100"/>
          <a:sy n="32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ng Sook Yen" userId="b3f101df-87e1-4430-a98f-94f5dc3d3b86" providerId="ADAL" clId="{4E72077E-379F-6B42-9656-CC8BEE5BD2D5}"/>
    <pc:docChg chg="custSel modSld modMainMaster">
      <pc:chgData name="Wong Sook Yen" userId="b3f101df-87e1-4430-a98f-94f5dc3d3b86" providerId="ADAL" clId="{4E72077E-379F-6B42-9656-CC8BEE5BD2D5}" dt="2022-08-25T12:02:12.009" v="36" actId="1076"/>
      <pc:docMkLst>
        <pc:docMk/>
      </pc:docMkLst>
      <pc:sldChg chg="addSp delSp modSp mod">
        <pc:chgData name="Wong Sook Yen" userId="b3f101df-87e1-4430-a98f-94f5dc3d3b86" providerId="ADAL" clId="{4E72077E-379F-6B42-9656-CC8BEE5BD2D5}" dt="2022-08-25T12:01:43.643" v="25"/>
        <pc:sldMkLst>
          <pc:docMk/>
          <pc:sldMk cId="0" sldId="256"/>
        </pc:sldMkLst>
        <pc:spChg chg="add del mod">
          <ac:chgData name="Wong Sook Yen" userId="b3f101df-87e1-4430-a98f-94f5dc3d3b86" providerId="ADAL" clId="{4E72077E-379F-6B42-9656-CC8BEE5BD2D5}" dt="2022-08-25T12:01:39.096" v="22" actId="478"/>
          <ac:spMkLst>
            <pc:docMk/>
            <pc:sldMk cId="0" sldId="256"/>
            <ac:spMk id="3" creationId="{83277301-D0D6-4DDB-841B-EC16C4758E8F}"/>
          </ac:spMkLst>
        </pc:spChg>
        <pc:spChg chg="add del mod">
          <ac:chgData name="Wong Sook Yen" userId="b3f101df-87e1-4430-a98f-94f5dc3d3b86" providerId="ADAL" clId="{4E72077E-379F-6B42-9656-CC8BEE5BD2D5}" dt="2022-08-25T12:01:43.643" v="25"/>
          <ac:spMkLst>
            <pc:docMk/>
            <pc:sldMk cId="0" sldId="256"/>
            <ac:spMk id="4" creationId="{9A87FDFA-9DDC-3F4C-1313-391B00560317}"/>
          </ac:spMkLst>
        </pc:spChg>
      </pc:sldChg>
      <pc:sldMasterChg chg="modSp mod">
        <pc:chgData name="Wong Sook Yen" userId="b3f101df-87e1-4430-a98f-94f5dc3d3b86" providerId="ADAL" clId="{4E72077E-379F-6B42-9656-CC8BEE5BD2D5}" dt="2022-08-25T12:02:12.009" v="36" actId="1076"/>
        <pc:sldMasterMkLst>
          <pc:docMk/>
          <pc:sldMasterMk cId="0" sldId="2147483648"/>
        </pc:sldMasterMkLst>
        <pc:spChg chg="mod">
          <ac:chgData name="Wong Sook Yen" userId="b3f101df-87e1-4430-a98f-94f5dc3d3b86" providerId="ADAL" clId="{4E72077E-379F-6B42-9656-CC8BEE5BD2D5}" dt="2022-08-25T12:02:12.009" v="36" actId="1076"/>
          <ac:spMkLst>
            <pc:docMk/>
            <pc:sldMasterMk cId="0" sldId="2147483648"/>
            <ac:spMk id="3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023416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solidFill>
          <a:schemeClr val="accent5"/>
        </a:solidFill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Today we are going to share our findings on loan risk dataset to our RHB management.</a:t>
            </a:r>
          </a:p>
          <a:p>
            <a:r>
              <a:rPr lang="en-US" dirty="0"/>
              <a:t>We are able to </a:t>
            </a:r>
            <a:r>
              <a:rPr lang="en-MY" sz="2400" dirty="0">
                <a:highlight>
                  <a:srgbClr val="FFFF00"/>
                </a:highlight>
              </a:rPr>
              <a:t>identify the Top 3 criteria that determine the success or reject of loan applicants.</a:t>
            </a:r>
          </a:p>
          <a:p>
            <a:r>
              <a:rPr lang="en-MY" sz="2400" dirty="0">
                <a:highlight>
                  <a:srgbClr val="FFFF00"/>
                </a:highlight>
              </a:rPr>
              <a:t>And also identify our top 3 factors that contribute to loan default cases.</a:t>
            </a:r>
          </a:p>
          <a:p>
            <a:endParaRPr lang="en-MY" sz="2400" dirty="0">
              <a:highlight>
                <a:srgbClr val="FFFF00"/>
              </a:highlight>
            </a:endParaRPr>
          </a:p>
          <a:p>
            <a:r>
              <a:rPr lang="en-MY" sz="2400" dirty="0">
                <a:highlight>
                  <a:srgbClr val="FFFF00"/>
                </a:highlight>
              </a:rPr>
              <a:t>So, we decided to use comparison method of storytelling hence why most of visualization are in bar charts.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1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Based On Our Findings, CREDIT HISTORY, LOAN TERM, AND COMBINED INCOME ARE THE TOP 3 FACTORS IN LOAN APPLICATION. Please Prioritize These Factors When Approving A Loan Application</a:t>
            </a:r>
          </a:p>
          <a:p>
            <a:endParaRPr lang="en-US" dirty="0"/>
          </a:p>
          <a:p>
            <a:r>
              <a:rPr lang="en-US" dirty="0"/>
              <a:t>As you can see in the left chart, the loan status by loan amount term (</a:t>
            </a:r>
            <a:r>
              <a:rPr lang="en-US" dirty="0" err="1"/>
              <a:t>baca</a:t>
            </a:r>
            <a:r>
              <a:rPr lang="en-US" dirty="0"/>
              <a:t> annotation </a:t>
            </a:r>
            <a:r>
              <a:rPr lang="en-US" dirty="0" err="1"/>
              <a:t>dekat</a:t>
            </a:r>
            <a:r>
              <a:rPr lang="en-US" dirty="0"/>
              <a:t> chart).</a:t>
            </a:r>
          </a:p>
          <a:p>
            <a:r>
              <a:rPr lang="en-US" dirty="0"/>
              <a:t>Note that, </a:t>
            </a: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85% of total loan applicants choose 30 years of loan tenure.</a:t>
            </a:r>
          </a:p>
          <a:p>
            <a:endParaRPr lang="en-US" sz="1800" spc="10" dirty="0">
              <a:solidFill>
                <a:srgbClr val="202124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</a:rPr>
              <a:t>Next on upper right chart, the loan status by combined income group. For this factor, we group the all the combine income based on Malaysia group income which are B40(RM1-RM4849), M40(RM4850-RM10,959) and T20(RM10,960 and above)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</a:rPr>
              <a:t>We found that, (</a:t>
            </a:r>
            <a:r>
              <a:rPr lang="en-US" sz="1800" spc="10" dirty="0" err="1">
                <a:solidFill>
                  <a:srgbClr val="202124"/>
                </a:solidFill>
                <a:effectLst/>
                <a:latin typeface="Calibri" panose="020F0502020204030204" pitchFamily="34" charset="0"/>
              </a:rPr>
              <a:t>baca</a:t>
            </a: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</a:rPr>
              <a:t> annotation </a:t>
            </a:r>
            <a:r>
              <a:rPr lang="en-US" sz="1800" spc="10" dirty="0" err="1">
                <a:solidFill>
                  <a:srgbClr val="202124"/>
                </a:solidFill>
                <a:effectLst/>
                <a:latin typeface="Calibri" panose="020F0502020204030204" pitchFamily="34" charset="0"/>
              </a:rPr>
              <a:t>dekat</a:t>
            </a: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</a:rPr>
              <a:t> chart). Please note that, </a:t>
            </a: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48% of total loan applicant are M40.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spc="1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last factor is Loan status by credit history.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(Baca annotation </a:t>
            </a:r>
            <a:r>
              <a:rPr lang="en-US" sz="1800" spc="1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biru</a:t>
            </a: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(</a:t>
            </a:r>
            <a:r>
              <a:rPr lang="en-US" sz="1800" spc="1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baca</a:t>
            </a: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annotation </a:t>
            </a:r>
            <a:r>
              <a:rPr lang="en-US" sz="1800" spc="10" dirty="0" err="1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merah</a:t>
            </a: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spc="1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spc="1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Moving to the next slide,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spc="10" dirty="0">
              <a:solidFill>
                <a:srgbClr val="202124"/>
              </a:solidFill>
              <a:effectLst/>
              <a:latin typeface="Calibri" panose="020F0502020204030204" pitchFamily="34" charset="0"/>
            </a:endParaRPr>
          </a:p>
          <a:p>
            <a:endParaRPr lang="en-US" sz="1800" spc="10" dirty="0">
              <a:solidFill>
                <a:srgbClr val="202124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9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to the next slide, based on our analysis, 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PROPERTY AREA, CREDIT HISTORY AND SELF EMPLOYED ARE THE TOP FACTORS THAT CONTRIBUTED TO THE HIGH NUMBER OF LOAN DEFAULT. PLEASE FOCUS THESE FACTORS TO REDUCE THE LOAN DEFAULT CASES</a:t>
            </a:r>
          </a:p>
          <a:p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+mj-lt"/>
              <a:cs typeface="Arial" panose="020B0604020202020204" pitchFamily="34" charset="0"/>
              <a:sym typeface="Poppins Light"/>
            </a:endParaRP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On the left chart, the loan default by property area, 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baca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annotation).</a:t>
            </a: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We assume that this is due to high cost of living in the urban area.</a:t>
            </a:r>
          </a:p>
          <a:p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+mj-lt"/>
              <a:cs typeface="Arial" panose="020B0604020202020204" pitchFamily="34" charset="0"/>
              <a:sym typeface="Poppins Light"/>
            </a:endParaRP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Next on the top right, loan default by credit history.</a:t>
            </a: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(Baca annotation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biru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). Although it is a small figure, we decided that we need to take it seriously to prevent the numbers from going up.</a:t>
            </a: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In addition, (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baca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annotation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merah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), but we can further reduce the amount of default by adding extra filtering on applicants' credit history.</a:t>
            </a:r>
          </a:p>
          <a:p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+mj-lt"/>
              <a:cs typeface="Arial" panose="020B0604020202020204" pitchFamily="34" charset="0"/>
              <a:sym typeface="Poppins Light"/>
            </a:endParaRP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The last factor that contribute to the loan default is by self employed.</a:t>
            </a: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(Baca annotation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biru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)</a:t>
            </a:r>
          </a:p>
          <a:p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+mj-lt"/>
              <a:cs typeface="Arial" panose="020B0604020202020204" pitchFamily="34" charset="0"/>
              <a:sym typeface="Poppins Light"/>
            </a:endParaRP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In conclusion, the top 3 factors for successful loan application are </a:t>
            </a:r>
            <a:r>
              <a:rPr kumimoji="0" lang="en-US" sz="2400" b="1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CREDIT HISTORY, LOAN TERM, AND COMBINED INCOME .</a:t>
            </a:r>
          </a:p>
          <a:p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Meanwhile, the top 3 factors for loan default are </a:t>
            </a:r>
            <a:r>
              <a:rPr kumimoji="0" lang="en-US" sz="24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PROPERTY AREA, CREDIT HISTORY AND SELF EMPLOYED .</a:t>
            </a:r>
          </a:p>
          <a:p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  <a:lumOff val="25000"/>
                </a:schemeClr>
              </a:solidFill>
              <a:effectLst/>
              <a:uFillTx/>
              <a:latin typeface="+mj-lt"/>
              <a:cs typeface="Arial" panose="020B0604020202020204" pitchFamily="34" charset="0"/>
              <a:sym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531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7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/End Slide">
    <p:bg>
      <p:bgPr>
        <a:gradFill flip="none" rotWithShape="1">
          <a:gsLst>
            <a:gs pos="0">
              <a:srgbClr val="3C6487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Type 1">
    <p:bg>
      <p:bgPr>
        <a:gradFill flip="none" rotWithShape="1">
          <a:gsLst>
            <a:gs pos="0">
              <a:srgbClr val="3C6487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952" y="960662"/>
            <a:ext cx="1840523" cy="54882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Line"/>
          <p:cNvSpPr/>
          <p:nvPr/>
        </p:nvSpPr>
        <p:spPr>
          <a:xfrm>
            <a:off x="984250" y="12450762"/>
            <a:ext cx="22415500" cy="1"/>
          </a:xfrm>
          <a:prstGeom prst="line">
            <a:avLst/>
          </a:prstGeom>
          <a:ln w="19050">
            <a:solidFill>
              <a:schemeClr val="bg2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Copyright © 2019 CADS and/or its affiliates. All rights reserved. CADS Confidential – Internal/Restricted/Highly Restricted"/>
          <p:cNvSpPr/>
          <p:nvPr/>
        </p:nvSpPr>
        <p:spPr>
          <a:xfrm>
            <a:off x="1000903" y="12746912"/>
            <a:ext cx="9922587" cy="34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300"/>
            </a:lvl1pPr>
          </a:lstStyle>
          <a:p>
            <a:r>
              <a:rPr dirty="0">
                <a:solidFill>
                  <a:srgbClr val="FFFFFF"/>
                </a:solidFill>
              </a:rPr>
              <a:t>Copyright © 20</a:t>
            </a:r>
            <a:r>
              <a:rPr lang="en-US" dirty="0">
                <a:solidFill>
                  <a:srgbClr val="FFFFFF"/>
                </a:solidFill>
              </a:rPr>
              <a:t>22</a:t>
            </a:r>
            <a:r>
              <a:rPr dirty="0">
                <a:solidFill>
                  <a:srgbClr val="FFFFFF"/>
                </a:solidFill>
              </a:rPr>
              <a:t> CADS and/or its affiliates. All rights reserved. CADS Confidential – Internal/Restricted/Highly Restricted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2"/>
          </p:nvPr>
        </p:nvSpPr>
        <p:spPr>
          <a:xfrm>
            <a:off x="22895519" y="12669838"/>
            <a:ext cx="496930" cy="4520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lide Typ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"/>
          <p:cNvSpPr/>
          <p:nvPr/>
        </p:nvSpPr>
        <p:spPr>
          <a:xfrm>
            <a:off x="984250" y="12450762"/>
            <a:ext cx="22415500" cy="1"/>
          </a:xfrm>
          <a:prstGeom prst="line">
            <a:avLst/>
          </a:prstGeom>
          <a:ln w="19050">
            <a:solidFill>
              <a:schemeClr val="tx1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2" name="Slide Number"/>
          <p:cNvSpPr>
            <a:spLocks noGrp="1"/>
          </p:cNvSpPr>
          <p:nvPr>
            <p:ph type="sldNum" sz="quarter" idx="2"/>
          </p:nvPr>
        </p:nvSpPr>
        <p:spPr>
          <a:xfrm>
            <a:off x="22895519" y="12669838"/>
            <a:ext cx="496930" cy="4520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43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5546" y="959944"/>
            <a:ext cx="1845336" cy="550262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Copyright © 2019 CADS and/or its affiliates. All rights reserved. CADS Confidential – Internal/Restricted/Highly Restricted"/>
          <p:cNvSpPr/>
          <p:nvPr/>
        </p:nvSpPr>
        <p:spPr>
          <a:xfrm>
            <a:off x="1000903" y="12746912"/>
            <a:ext cx="9922587" cy="344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1300">
                <a:solidFill>
                  <a:schemeClr val="accent1">
                    <a:hueOff val="16088888"/>
                    <a:satOff val="38554"/>
                    <a:lumOff val="-16666"/>
                  </a:schemeClr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Copyright © </a:t>
            </a:r>
            <a:r>
              <a:rPr lang="en-US" dirty="0">
                <a:solidFill>
                  <a:schemeClr val="tx1"/>
                </a:solidFill>
              </a:rPr>
              <a:t>2022</a:t>
            </a:r>
            <a:r>
              <a:rPr dirty="0">
                <a:solidFill>
                  <a:schemeClr val="tx1"/>
                </a:solidFill>
              </a:rPr>
              <a:t> CADS and/or its affiliates. All rights reserved. CADS Confidential – Internal/Restricted/Highly Restricted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C6487"/>
            </a:gs>
            <a:gs pos="100000">
              <a:schemeClr val="tx1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28" y="989271"/>
            <a:ext cx="3710535" cy="110644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www.thecads.com"/>
          <p:cNvSpPr/>
          <p:nvPr/>
        </p:nvSpPr>
        <p:spPr>
          <a:xfrm>
            <a:off x="22482234" y="12086253"/>
            <a:ext cx="1051569" cy="428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>
              <a:lnSpc>
                <a:spcPct val="90000"/>
              </a:lnSpc>
              <a:defRPr sz="2000"/>
            </a:lvl1pPr>
          </a:lstStyle>
          <a:p>
            <a:r>
              <a:rPr lang="en-US" dirty="0" err="1">
                <a:solidFill>
                  <a:srgbClr val="FFFFFF"/>
                </a:solidFill>
              </a:rPr>
              <a:t>cads.ai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2"/>
          </p:nvPr>
        </p:nvSpPr>
        <p:spPr>
          <a:xfrm>
            <a:off x="23008019" y="12669838"/>
            <a:ext cx="384430" cy="49847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defRPr sz="2000">
                <a:latin typeface="+mn-lt"/>
                <a:ea typeface="+mn-ea"/>
                <a:cs typeface="+mn-cs"/>
                <a:sym typeface="Poppins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/>
  <p:txStyles>
    <p:titleStyle>
      <a:lvl1pPr marL="0" marR="0" indent="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1pPr>
      <a:lvl2pPr marL="0" marR="0" indent="228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2pPr>
      <a:lvl3pPr marL="0" marR="0" indent="457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3pPr>
      <a:lvl4pPr marL="0" marR="0" indent="685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4pPr>
      <a:lvl5pPr marL="0" marR="0" indent="9144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5pPr>
      <a:lvl6pPr marL="0" marR="0" indent="11430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6pPr>
      <a:lvl7pPr marL="0" marR="0" indent="13716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7pPr>
      <a:lvl8pPr marL="0" marR="0" indent="16002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8pPr>
      <a:lvl9pPr marL="0" marR="0" indent="1828800" algn="l" defTabSz="8215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ln>
            <a:noFill/>
          </a:ln>
          <a:solidFill>
            <a:schemeClr val="accent4"/>
          </a:solidFill>
          <a:uFillTx/>
          <a:latin typeface="+mj-lt"/>
          <a:ea typeface="+mj-ea"/>
          <a:cs typeface="+mj-cs"/>
          <a:sym typeface="Poppins SemiBold"/>
        </a:defRPr>
      </a:lvl9pPr>
    </p:titleStyle>
    <p:bodyStyle>
      <a:lvl1pPr marL="2646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1pPr>
      <a:lvl2pPr marL="7218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2pPr>
      <a:lvl3pPr marL="11790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3pPr>
      <a:lvl4pPr marL="16362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4pPr>
      <a:lvl5pPr marL="20934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5pPr>
      <a:lvl6pPr marL="25506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6pPr>
      <a:lvl7pPr marL="30078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7pPr>
      <a:lvl8pPr marL="34650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8pPr>
      <a:lvl9pPr marL="3922294" marR="0" indent="-264694" algn="ctr" defTabSz="821531" rtl="0" latinLnBrk="0">
        <a:lnSpc>
          <a:spcPct val="100000"/>
        </a:lnSpc>
        <a:spcBef>
          <a:spcPts val="5300"/>
        </a:spcBef>
        <a:spcAft>
          <a:spcPts val="0"/>
        </a:spcAft>
        <a:buClrTx/>
        <a:buSzPct val="75000"/>
        <a:buFontTx/>
        <a:buChar char="•"/>
        <a:tabLst/>
        <a:defRPr sz="2200" b="0" i="0" u="none" strike="noStrike" cap="none" spc="0" baseline="0">
          <a:ln>
            <a:noFill/>
          </a:ln>
          <a:solidFill>
            <a:schemeClr val="accent4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resentation Title"/>
          <p:cNvSpPr/>
          <p:nvPr/>
        </p:nvSpPr>
        <p:spPr>
          <a:xfrm>
            <a:off x="992924" y="9142241"/>
            <a:ext cx="11108809" cy="1262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t">
            <a:spAutoFit/>
          </a:bodyPr>
          <a:lstStyle>
            <a:lvl1pPr>
              <a:lnSpc>
                <a:spcPct val="90000"/>
              </a:lnSpc>
              <a:defRPr sz="10500">
                <a:latin typeface="+mj-lt"/>
                <a:ea typeface="+mj-ea"/>
                <a:cs typeface="+mj-cs"/>
                <a:sym typeface="Poppins SemiBold"/>
              </a:defRPr>
            </a:lvl1pPr>
          </a:lstStyle>
          <a:p>
            <a:r>
              <a:rPr lang="en-US" sz="8000" dirty="0">
                <a:solidFill>
                  <a:srgbClr val="FFFFFF"/>
                </a:solidFill>
              </a:rPr>
              <a:t>LOAN RISK CAPSTONE</a:t>
            </a:r>
            <a:endParaRPr lang="en-US" sz="8000" dirty="0"/>
          </a:p>
        </p:txBody>
      </p:sp>
      <p:sp>
        <p:nvSpPr>
          <p:cNvPr id="54" name="Presenter’s Name…"/>
          <p:cNvSpPr/>
          <p:nvPr/>
        </p:nvSpPr>
        <p:spPr>
          <a:xfrm>
            <a:off x="992924" y="10678458"/>
            <a:ext cx="7502053" cy="1422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t">
            <a:spAutoFit/>
          </a:bodyPr>
          <a:lstStyle/>
          <a:p>
            <a:pPr>
              <a:lnSpc>
                <a:spcPct val="90000"/>
              </a:lnSpc>
              <a:defRPr sz="4000">
                <a:latin typeface="+mn-lt"/>
                <a:ea typeface="+mn-ea"/>
                <a:cs typeface="+mn-cs"/>
                <a:sym typeface="Poppins Regular"/>
              </a:defRPr>
            </a:pPr>
            <a:r>
              <a:rPr lang="en-US" sz="3600" dirty="0">
                <a:solidFill>
                  <a:srgbClr val="FFFFFF"/>
                </a:solidFill>
              </a:rPr>
              <a:t>TEAM 4</a:t>
            </a:r>
          </a:p>
          <a:p>
            <a:pPr>
              <a:lnSpc>
                <a:spcPct val="90000"/>
              </a:lnSpc>
              <a:defRPr sz="4000">
                <a:latin typeface="+mn-lt"/>
                <a:ea typeface="+mn-ea"/>
                <a:cs typeface="+mn-cs"/>
                <a:sym typeface="Poppins Regular"/>
              </a:defRPr>
            </a:pPr>
            <a:r>
              <a:rPr lang="en-US" sz="2800" dirty="0">
                <a:solidFill>
                  <a:srgbClr val="FFFFFF"/>
                </a:solidFill>
              </a:rPr>
              <a:t>Wan Ahmed Izzat Daniel Bin Wan Khalid</a:t>
            </a:r>
          </a:p>
          <a:p>
            <a:pPr>
              <a:lnSpc>
                <a:spcPct val="90000"/>
              </a:lnSpc>
              <a:defRPr sz="4000">
                <a:latin typeface="+mn-lt"/>
                <a:ea typeface="+mn-ea"/>
                <a:cs typeface="+mn-cs"/>
                <a:sym typeface="Poppins Regular"/>
              </a:defRPr>
            </a:pPr>
            <a:r>
              <a:rPr lang="en-US" sz="2800" dirty="0">
                <a:solidFill>
                  <a:srgbClr val="FFFFFF"/>
                </a:solidFill>
              </a:rPr>
              <a:t>Muhammad </a:t>
            </a:r>
            <a:r>
              <a:rPr lang="en-US" sz="2800" dirty="0" err="1">
                <a:solidFill>
                  <a:srgbClr val="FFFFFF"/>
                </a:solidFill>
              </a:rPr>
              <a:t>Fakhrul</a:t>
            </a:r>
            <a:r>
              <a:rPr lang="en-US" sz="2800" dirty="0">
                <a:solidFill>
                  <a:srgbClr val="FFFFFF"/>
                </a:solidFill>
              </a:rPr>
              <a:t> Ammar Bin Md </a:t>
            </a:r>
            <a:r>
              <a:rPr lang="en-US" sz="2800" dirty="0" err="1">
                <a:solidFill>
                  <a:srgbClr val="FFFFFF"/>
                </a:solidFill>
              </a:rPr>
              <a:t>Desa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55" name="dd - mm - yy"/>
          <p:cNvSpPr/>
          <p:nvPr/>
        </p:nvSpPr>
        <p:spPr>
          <a:xfrm>
            <a:off x="1070212" y="8480015"/>
            <a:ext cx="3401571" cy="521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t">
            <a:spAutoFit/>
          </a:bodyPr>
          <a:lstStyle>
            <a:lvl1pPr>
              <a:lnSpc>
                <a:spcPct val="90000"/>
              </a:lnSpc>
              <a:defRPr sz="2700">
                <a:latin typeface="+mn-lt"/>
                <a:ea typeface="+mn-ea"/>
                <a:cs typeface="+mn-cs"/>
                <a:sym typeface="Poppins Regular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15 September 2022</a:t>
            </a:r>
            <a:endParaRPr lang="en-US" dirty="0"/>
          </a:p>
        </p:txBody>
      </p:sp>
      <p:sp>
        <p:nvSpPr>
          <p:cNvPr id="56" name="Shape"/>
          <p:cNvSpPr/>
          <p:nvPr/>
        </p:nvSpPr>
        <p:spPr>
          <a:xfrm>
            <a:off x="14109122" y="-3022"/>
            <a:ext cx="10274596" cy="1029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590" extrusionOk="0">
                <a:moveTo>
                  <a:pt x="0" y="0"/>
                </a:moveTo>
                <a:lnTo>
                  <a:pt x="21581" y="0"/>
                </a:lnTo>
                <a:lnTo>
                  <a:pt x="21581" y="21590"/>
                </a:lnTo>
                <a:cubicBezTo>
                  <a:pt x="15894" y="21600"/>
                  <a:pt x="10434" y="19364"/>
                  <a:pt x="6392" y="15369"/>
                </a:cubicBezTo>
                <a:cubicBezTo>
                  <a:pt x="2284" y="11309"/>
                  <a:pt x="-19" y="5772"/>
                  <a:pt x="0" y="0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Circle"/>
          <p:cNvSpPr/>
          <p:nvPr/>
        </p:nvSpPr>
        <p:spPr>
          <a:xfrm>
            <a:off x="14427336" y="3442373"/>
            <a:ext cx="1282356" cy="128235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8" name="Circle"/>
          <p:cNvSpPr/>
          <p:nvPr/>
        </p:nvSpPr>
        <p:spPr>
          <a:xfrm>
            <a:off x="14037036" y="1424686"/>
            <a:ext cx="653883" cy="65388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solidFill>
                  <a:schemeClr val="accent5">
                    <a:hueOff val="-1760869"/>
                    <a:satOff val="80000"/>
                    <a:lumOff val="54901"/>
                  </a:schemeClr>
                </a:solidFill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9" name="Circle"/>
          <p:cNvSpPr/>
          <p:nvPr/>
        </p:nvSpPr>
        <p:spPr>
          <a:xfrm>
            <a:off x="21899516" y="9670399"/>
            <a:ext cx="653882" cy="65388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solidFill>
                  <a:schemeClr val="accent5">
                    <a:hueOff val="-1760869"/>
                    <a:satOff val="80000"/>
                    <a:lumOff val="54901"/>
                  </a:schemeClr>
                </a:solidFill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" name="Rectangle"/>
          <p:cNvSpPr/>
          <p:nvPr/>
        </p:nvSpPr>
        <p:spPr>
          <a:xfrm>
            <a:off x="-31689" y="8662341"/>
            <a:ext cx="352600" cy="2016117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983700" y="12903460"/>
            <a:ext cx="144334" cy="405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7952" y="960662"/>
            <a:ext cx="1840523" cy="548826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Program Agenda"/>
          <p:cNvSpPr/>
          <p:nvPr/>
        </p:nvSpPr>
        <p:spPr>
          <a:xfrm>
            <a:off x="955009" y="1514798"/>
            <a:ext cx="3364703" cy="982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t">
            <a:spAutoFit/>
          </a:bodyPr>
          <a:lstStyle>
            <a:lvl1pPr>
              <a:lnSpc>
                <a:spcPct val="90000"/>
              </a:lnSpc>
              <a:defRPr sz="6000">
                <a:latin typeface="+mj-lt"/>
                <a:ea typeface="+mj-ea"/>
                <a:cs typeface="+mj-cs"/>
                <a:sym typeface="Poppins SemiBold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>
              <a:solidFill>
                <a:srgbClr val="862086"/>
              </a:solidFill>
            </a:endParaRPr>
          </a:p>
        </p:txBody>
      </p:sp>
      <p:sp>
        <p:nvSpPr>
          <p:cNvPr id="65" name="Topic title"/>
          <p:cNvSpPr/>
          <p:nvPr/>
        </p:nvSpPr>
        <p:spPr>
          <a:xfrm>
            <a:off x="3363154" y="7229879"/>
            <a:ext cx="144333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5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7" name="Topic title"/>
          <p:cNvSpPr/>
          <p:nvPr/>
        </p:nvSpPr>
        <p:spPr>
          <a:xfrm>
            <a:off x="9199056" y="3599605"/>
            <a:ext cx="14433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5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8" name="Lorem ipsum dolor sit amet, consectetuer adipiscing elit, sed diam nonummy nibh euismod."/>
          <p:cNvSpPr/>
          <p:nvPr/>
        </p:nvSpPr>
        <p:spPr>
          <a:xfrm>
            <a:off x="6786429" y="5260602"/>
            <a:ext cx="4969586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spcBef>
                <a:spcPts val="5300"/>
              </a:spcBef>
              <a:defRPr sz="2200">
                <a:latin typeface="+mn-lt"/>
                <a:ea typeface="+mn-ea"/>
                <a:cs typeface="+mn-cs"/>
                <a:sym typeface="Poppins Regular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9" name="Topic title"/>
          <p:cNvSpPr/>
          <p:nvPr/>
        </p:nvSpPr>
        <p:spPr>
          <a:xfrm>
            <a:off x="15032118" y="7229879"/>
            <a:ext cx="144333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5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endParaRPr dirty="0">
              <a:solidFill>
                <a:srgbClr val="FFFFFF"/>
              </a:solidFill>
            </a:endParaRPr>
          </a:p>
        </p:txBody>
      </p:sp>
      <p:sp>
        <p:nvSpPr>
          <p:cNvPr id="71" name="Topic title"/>
          <p:cNvSpPr/>
          <p:nvPr/>
        </p:nvSpPr>
        <p:spPr>
          <a:xfrm>
            <a:off x="20865173" y="3599605"/>
            <a:ext cx="14433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5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2" name="Lorem ipsum dolor sit amet, consectetuer adipiscing elit, sed diam nonummy nibh euismod."/>
          <p:cNvSpPr/>
          <p:nvPr/>
        </p:nvSpPr>
        <p:spPr>
          <a:xfrm>
            <a:off x="18441892" y="5889385"/>
            <a:ext cx="4969585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spcBef>
                <a:spcPts val="5300"/>
              </a:spcBef>
              <a:defRPr sz="2200">
                <a:latin typeface="+mn-lt"/>
                <a:ea typeface="+mn-ea"/>
                <a:cs typeface="+mn-cs"/>
                <a:sym typeface="Poppins Regular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3" name="Circle"/>
          <p:cNvSpPr/>
          <p:nvPr/>
        </p:nvSpPr>
        <p:spPr>
          <a:xfrm>
            <a:off x="5029054" y="3842395"/>
            <a:ext cx="2425889" cy="2425889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" name="Circle"/>
          <p:cNvSpPr/>
          <p:nvPr/>
        </p:nvSpPr>
        <p:spPr>
          <a:xfrm>
            <a:off x="16695174" y="3842395"/>
            <a:ext cx="2425888" cy="2425889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5" name="Circle"/>
          <p:cNvSpPr/>
          <p:nvPr/>
        </p:nvSpPr>
        <p:spPr>
          <a:xfrm>
            <a:off x="10862114" y="7392516"/>
            <a:ext cx="2425889" cy="242588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7" name="1"/>
          <p:cNvSpPr/>
          <p:nvPr/>
        </p:nvSpPr>
        <p:spPr>
          <a:xfrm>
            <a:off x="5948787" y="4475829"/>
            <a:ext cx="458458" cy="128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90000"/>
              </a:lnSpc>
              <a:defRPr sz="8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8" name="3"/>
          <p:cNvSpPr/>
          <p:nvPr/>
        </p:nvSpPr>
        <p:spPr>
          <a:xfrm>
            <a:off x="17488504" y="4435108"/>
            <a:ext cx="753410" cy="128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90000"/>
              </a:lnSpc>
              <a:defRPr sz="8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79" name="2"/>
          <p:cNvSpPr/>
          <p:nvPr/>
        </p:nvSpPr>
        <p:spPr>
          <a:xfrm>
            <a:off x="11655446" y="7997848"/>
            <a:ext cx="726160" cy="1283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lnSpc>
                <a:spcPct val="90000"/>
              </a:lnSpc>
              <a:defRPr sz="8000">
                <a:solidFill>
                  <a:schemeClr val="accent5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1" name="Line"/>
          <p:cNvSpPr/>
          <p:nvPr/>
        </p:nvSpPr>
        <p:spPr>
          <a:xfrm flipH="1" flipV="1">
            <a:off x="7919535" y="5670509"/>
            <a:ext cx="2407929" cy="2407928"/>
          </a:xfrm>
          <a:prstGeom prst="line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 flipV="1">
            <a:off x="13822653" y="5637563"/>
            <a:ext cx="2440875" cy="2440874"/>
          </a:xfrm>
          <a:prstGeom prst="line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7" name="Lorem ipsum dolor sit amet, consectetuer adipiscing elit, sed diam nonummy nibh euismod.">
            <a:extLst>
              <a:ext uri="{FF2B5EF4-FFF2-40B4-BE49-F238E27FC236}">
                <a16:creationId xmlns:a16="http://schemas.microsoft.com/office/drawing/2014/main" id="{E30E0456-5D5B-68CF-A780-F2E891D59AEB}"/>
              </a:ext>
            </a:extLst>
          </p:cNvPr>
          <p:cNvSpPr/>
          <p:nvPr/>
        </p:nvSpPr>
        <p:spPr>
          <a:xfrm>
            <a:off x="6929300" y="5260229"/>
            <a:ext cx="4969585" cy="482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>
              <a:spcBef>
                <a:spcPts val="5300"/>
              </a:spcBef>
              <a:defRPr sz="2200">
                <a:latin typeface="+mn-lt"/>
                <a:ea typeface="+mn-ea"/>
                <a:cs typeface="+mn-cs"/>
                <a:sym typeface="Poppins Regular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4" name="Topic title">
            <a:extLst>
              <a:ext uri="{FF2B5EF4-FFF2-40B4-BE49-F238E27FC236}">
                <a16:creationId xmlns:a16="http://schemas.microsoft.com/office/drawing/2014/main" id="{7504992F-29A5-58A6-CAB5-B2EE6DD2D560}"/>
              </a:ext>
            </a:extLst>
          </p:cNvPr>
          <p:cNvSpPr/>
          <p:nvPr/>
        </p:nvSpPr>
        <p:spPr>
          <a:xfrm>
            <a:off x="20733796" y="3585068"/>
            <a:ext cx="14433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>
              <a:defRPr sz="5000">
                <a:latin typeface="Poppins Medium"/>
                <a:ea typeface="Poppins Medium"/>
                <a:cs typeface="Poppins Medium"/>
                <a:sym typeface="Poppins Medium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E31BA-93C1-497F-A48F-36175A265FF8}"/>
              </a:ext>
            </a:extLst>
          </p:cNvPr>
          <p:cNvSpPr txBox="1"/>
          <p:nvPr/>
        </p:nvSpPr>
        <p:spPr>
          <a:xfrm>
            <a:off x="3758845" y="6944695"/>
            <a:ext cx="5146559" cy="1006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FF"/>
                </a:solidFill>
              </a:rPr>
              <a:t>TOP 3 FACTORS THAT DETERMINE LOAN APPROVAL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ABC14-FFB4-46EA-99AE-4CAA0B1CC78E}"/>
              </a:ext>
            </a:extLst>
          </p:cNvPr>
          <p:cNvSpPr txBox="1"/>
          <p:nvPr/>
        </p:nvSpPr>
        <p:spPr>
          <a:xfrm>
            <a:off x="9591855" y="5170919"/>
            <a:ext cx="5146559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FF"/>
                </a:solidFill>
              </a:rPr>
              <a:t>TOP 3 FACTORS THAT CONTRIBUTE TO LOAN DEFAULT CASES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B02080-738D-4F94-891E-5E1E525AE20C}"/>
              </a:ext>
            </a:extLst>
          </p:cNvPr>
          <p:cNvSpPr txBox="1"/>
          <p:nvPr/>
        </p:nvSpPr>
        <p:spPr>
          <a:xfrm>
            <a:off x="15341933" y="7004423"/>
            <a:ext cx="5146559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FF"/>
                </a:solidFill>
              </a:rPr>
              <a:t>LESSON LEARNT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/>
          <p:cNvSpPr>
            <a:spLocks noGrp="1"/>
          </p:cNvSpPr>
          <p:nvPr>
            <p:ph type="sldNum" sz="quarter" idx="2"/>
          </p:nvPr>
        </p:nvSpPr>
        <p:spPr>
          <a:xfrm>
            <a:off x="23079393" y="12669838"/>
            <a:ext cx="313056" cy="49847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90765-B470-47EE-A2FE-9719C0032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644" y="2111317"/>
            <a:ext cx="18508711" cy="10296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6D098C-6DEC-4A29-93BC-C5CF82CA7F3D}"/>
              </a:ext>
            </a:extLst>
          </p:cNvPr>
          <p:cNvSpPr txBox="1"/>
          <p:nvPr/>
        </p:nvSpPr>
        <p:spPr>
          <a:xfrm>
            <a:off x="3261762" y="589601"/>
            <a:ext cx="17860473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CREDIT HISTORY, LOAN TERM, AND COMBINED INCOME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ARE THE TOP 3 FACTORS IN LOAN APPLICATION. IT SHOWS A DIFFERENCE TO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YES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AND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NO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OF LOAN STATUS COMPARED TO OTHER FACTORS. PLEASE PRIORITIZE THESE FACTORS WHEN APPROVING A LOAN APPLICATION</a:t>
            </a:r>
          </a:p>
        </p:txBody>
      </p:sp>
      <p:pic>
        <p:nvPicPr>
          <p:cNvPr id="1026" name="Picture 2" descr="RHBBANK | RHB BANK BERHAD">
            <a:extLst>
              <a:ext uri="{FF2B5EF4-FFF2-40B4-BE49-F238E27FC236}">
                <a16:creationId xmlns:a16="http://schemas.microsoft.com/office/drawing/2014/main" id="{1C27324A-2EFF-4259-84DB-581C965D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7" y="204847"/>
            <a:ext cx="2206437" cy="22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/>
          <p:cNvSpPr>
            <a:spLocks noGrp="1"/>
          </p:cNvSpPr>
          <p:nvPr>
            <p:ph type="sldNum" sz="quarter" idx="2"/>
          </p:nvPr>
        </p:nvSpPr>
        <p:spPr>
          <a:xfrm>
            <a:off x="23079393" y="12669838"/>
            <a:ext cx="313056" cy="49847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D098C-6DEC-4A29-93BC-C5CF82CA7F3D}"/>
              </a:ext>
            </a:extLst>
          </p:cNvPr>
          <p:cNvSpPr txBox="1"/>
          <p:nvPr/>
        </p:nvSpPr>
        <p:spPr>
          <a:xfrm>
            <a:off x="3154881" y="786823"/>
            <a:ext cx="18074238" cy="1436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PROPERTY AREA, CREDIT HISTORY AND SELF EMPLOYED ARE THE TOP FACTORS THAT CONTRIBUTED TO THE HIGH NUMBER OF LOAN DEFAULT. IT SHOWS A DIFFERENCE TO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YES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AND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NO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uFillTx/>
                <a:latin typeface="+mj-lt"/>
                <a:cs typeface="Arial" panose="020B0604020202020204" pitchFamily="34" charset="0"/>
                <a:sym typeface="Poppins Light"/>
              </a:rPr>
              <a:t>OF LOAN DEFAULT COMPARED TO OTHER FACTORS. PLEASE FOCUS THESE FACTORS TO REDUCE THE LOAN DEFAULT CASES</a:t>
            </a:r>
          </a:p>
        </p:txBody>
      </p:sp>
      <p:pic>
        <p:nvPicPr>
          <p:cNvPr id="1026" name="Picture 2" descr="RHBBANK | RHB BANK BERHAD">
            <a:extLst>
              <a:ext uri="{FF2B5EF4-FFF2-40B4-BE49-F238E27FC236}">
                <a16:creationId xmlns:a16="http://schemas.microsoft.com/office/drawing/2014/main" id="{1C27324A-2EFF-4259-84DB-581C965DC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7" y="204847"/>
            <a:ext cx="2206437" cy="220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5D820B-820B-45ED-A84D-87B10C160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881" y="2344114"/>
            <a:ext cx="18074238" cy="1001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302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B0ACCF-383F-4166-961D-91C24E8997EE}"/>
              </a:ext>
            </a:extLst>
          </p:cNvPr>
          <p:cNvSpPr txBox="1"/>
          <p:nvPr/>
        </p:nvSpPr>
        <p:spPr>
          <a:xfrm>
            <a:off x="5204509" y="1376248"/>
            <a:ext cx="13974979" cy="7598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b="1" spc="10" dirty="0">
                <a:solidFill>
                  <a:srgbClr val="FFFFFF"/>
                </a:solidFill>
                <a:effectLst/>
                <a:latin typeface="+mj-lt"/>
                <a:ea typeface="Calibri" panose="020F0502020204030204" pitchFamily="34" charset="0"/>
              </a:rPr>
              <a:t>WHAT WE LEARNT AND HOW ITS AN ADVANTAGE TO US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4B6AE-52F7-4CEA-A19B-74B04EDC7530}"/>
              </a:ext>
            </a:extLst>
          </p:cNvPr>
          <p:cNvSpPr txBox="1"/>
          <p:nvPr/>
        </p:nvSpPr>
        <p:spPr>
          <a:xfrm>
            <a:off x="3951061" y="2412051"/>
            <a:ext cx="16481877" cy="9629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spc="1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learnt excel analytics especially pivot table, formulas, descriptive statistics</a:t>
            </a: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spc="1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learnt Data Visualization using Tableau by creating charts and dashboard and utilizing the given tools.</a:t>
            </a: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spc="1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learnt Data Storytelling especially on how to present, how to choose suitable chart and font and create story based on dataset given.</a:t>
            </a: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accent3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spc="1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Capstone, we learnt how to apply the knowledge given to complete the project from scratch independently.</a:t>
            </a: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000" spc="10" dirty="0">
              <a:solidFill>
                <a:schemeClr val="accent3">
                  <a:lumMod val="40000"/>
                  <a:lumOff val="6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accent3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Futureproof our career by improving our data literacy and analytic skill.</a:t>
            </a:r>
          </a:p>
        </p:txBody>
      </p:sp>
    </p:spTree>
    <p:extLst>
      <p:ext uri="{BB962C8B-B14F-4D97-AF65-F5344CB8AC3E}">
        <p14:creationId xmlns:p14="http://schemas.microsoft.com/office/powerpoint/2010/main" val="28562316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"/>
          <p:cNvSpPr/>
          <p:nvPr/>
        </p:nvSpPr>
        <p:spPr>
          <a:xfrm>
            <a:off x="14190557" y="-61190"/>
            <a:ext cx="10274596" cy="10293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590" extrusionOk="0">
                <a:moveTo>
                  <a:pt x="0" y="0"/>
                </a:moveTo>
                <a:lnTo>
                  <a:pt x="21581" y="0"/>
                </a:lnTo>
                <a:lnTo>
                  <a:pt x="21581" y="21590"/>
                </a:lnTo>
                <a:cubicBezTo>
                  <a:pt x="15894" y="21600"/>
                  <a:pt x="10434" y="19364"/>
                  <a:pt x="6392" y="15369"/>
                </a:cubicBezTo>
                <a:cubicBezTo>
                  <a:pt x="2284" y="11309"/>
                  <a:pt x="-19" y="5772"/>
                  <a:pt x="0" y="0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4" name="Circle"/>
          <p:cNvSpPr/>
          <p:nvPr/>
        </p:nvSpPr>
        <p:spPr>
          <a:xfrm>
            <a:off x="14427336" y="3442373"/>
            <a:ext cx="1282356" cy="1282356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5" name="Circle"/>
          <p:cNvSpPr/>
          <p:nvPr/>
        </p:nvSpPr>
        <p:spPr>
          <a:xfrm>
            <a:off x="14037036" y="1424686"/>
            <a:ext cx="653883" cy="653882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solidFill>
                  <a:schemeClr val="accent5">
                    <a:hueOff val="-1760869"/>
                    <a:satOff val="80000"/>
                    <a:lumOff val="54901"/>
                  </a:schemeClr>
                </a:solidFill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6" name="Circle"/>
          <p:cNvSpPr/>
          <p:nvPr/>
        </p:nvSpPr>
        <p:spPr>
          <a:xfrm>
            <a:off x="21866859" y="9670958"/>
            <a:ext cx="653882" cy="65388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solidFill>
                  <a:schemeClr val="accent5">
                    <a:hueOff val="-1760869"/>
                    <a:satOff val="80000"/>
                    <a:lumOff val="54901"/>
                  </a:schemeClr>
                </a:solidFill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47" name="Thank you."/>
          <p:cNvSpPr/>
          <p:nvPr/>
        </p:nvSpPr>
        <p:spPr>
          <a:xfrm>
            <a:off x="992924" y="10287523"/>
            <a:ext cx="10294484" cy="2208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>
              <a:lnSpc>
                <a:spcPct val="90000"/>
              </a:lnSpc>
              <a:defRPr sz="14500">
                <a:latin typeface="+mj-lt"/>
                <a:ea typeface="+mj-ea"/>
                <a:cs typeface="+mj-cs"/>
                <a:sym typeface="Poppins SemiBold"/>
              </a:defRPr>
            </a:lvl1pPr>
          </a:lstStyle>
          <a:p>
            <a:r>
              <a:rPr dirty="0">
                <a:solidFill>
                  <a:srgbClr val="FFFFFF"/>
                </a:solidFill>
              </a:rPr>
              <a:t>Thank you.</a:t>
            </a:r>
          </a:p>
        </p:txBody>
      </p:sp>
      <p:sp>
        <p:nvSpPr>
          <p:cNvPr id="248" name="Rectangle"/>
          <p:cNvSpPr/>
          <p:nvPr/>
        </p:nvSpPr>
        <p:spPr>
          <a:xfrm>
            <a:off x="-31689" y="10287523"/>
            <a:ext cx="352600" cy="201611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defRPr sz="3200">
                <a:effectLst>
                  <a:outerShdw blurRad="25400" dist="23998" dir="2700000" rotWithShape="0">
                    <a:schemeClr val="accent5">
                      <a:alpha val="31034"/>
                    </a:schemeClr>
                  </a:outerShdw>
                </a:effectLst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929809" y="13075738"/>
            <a:ext cx="144334" cy="405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spc="0" normalizeH="0" baseline="0" dirty="0">
              <a:ln>
                <a:noFill/>
              </a:ln>
              <a:solidFill>
                <a:schemeClr val="accent4"/>
              </a:solidFill>
              <a:effectLst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Gradient">
  <a:themeElements>
    <a:clrScheme name="CADS Theme 1">
      <a:dk1>
        <a:srgbClr val="000000"/>
      </a:dk1>
      <a:lt1>
        <a:srgbClr val="002B53"/>
      </a:lt1>
      <a:dk2>
        <a:srgbClr val="0078C0"/>
      </a:dk2>
      <a:lt2>
        <a:srgbClr val="41C0F0"/>
      </a:lt2>
      <a:accent1>
        <a:srgbClr val="E82F8A"/>
      </a:accent1>
      <a:accent2>
        <a:srgbClr val="E20512"/>
      </a:accent2>
      <a:accent3>
        <a:srgbClr val="EF7C00"/>
      </a:accent3>
      <a:accent4>
        <a:srgbClr val="862086"/>
      </a:accent4>
      <a:accent5>
        <a:srgbClr val="DEDB00"/>
      </a:accent5>
      <a:accent6>
        <a:srgbClr val="00B76D"/>
      </a:accent6>
      <a:hlink>
        <a:srgbClr val="0000FF"/>
      </a:hlink>
      <a:folHlink>
        <a:srgbClr val="FF00FF"/>
      </a:folHlink>
    </a:clrScheme>
    <a:fontScheme name="Gradient">
      <a:majorFont>
        <a:latin typeface="Poppins SemiBold"/>
        <a:ea typeface="Poppins SemiBold"/>
        <a:cs typeface="Poppins SemiBold"/>
      </a:majorFont>
      <a:minorFont>
        <a:latin typeface="Poppins Regular"/>
        <a:ea typeface="Poppins Regular"/>
        <a:cs typeface="Poppins Regular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chemeClr val="accent5">
                <a:alpha val="80000"/>
              </a:schemeClr>
            </a:outerShdw>
          </a:effectLst>
        </a:effectStyle>
        <a:effectStyle>
          <a:effectLst>
            <a:outerShdw blurRad="101600" dir="18900000" rotWithShape="0">
              <a:schemeClr val="accent5">
                <a:alpha val="80000"/>
              </a:schemeClr>
            </a:outerShdw>
          </a:effectLst>
        </a:effectStyle>
        <a:effectStyle>
          <a:effectLst>
            <a:outerShdw blurRad="101600" dir="18900000" rotWithShape="0">
              <a:schemeClr val="accent5">
                <a:alpha val="80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chemeClr val="accent5">
              <a:alpha val="80000"/>
            </a:scheme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4"/>
            </a:solidFill>
            <a:effectLst>
              <a:outerShdw blurRad="25400" dist="23998" dir="2700000" rotWithShape="0">
                <a:schemeClr val="accent5">
                  <a:alpha val="31034"/>
                </a:schemeClr>
              </a:outerShdw>
            </a:effectLst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7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D0D9EC"/>
      </a:dk2>
      <a:lt2>
        <a:srgbClr val="0D0A0B"/>
      </a:lt2>
      <a:accent1>
        <a:srgbClr val="862086"/>
      </a:accent1>
      <a:accent2>
        <a:srgbClr val="DEDC00"/>
      </a:accent2>
      <a:accent3>
        <a:srgbClr val="26B474"/>
      </a:accent3>
      <a:accent4>
        <a:srgbClr val="FFFFFF"/>
      </a:accent4>
      <a:accent5>
        <a:srgbClr val="000000"/>
      </a:accent5>
      <a:accent6>
        <a:srgbClr val="F2F2F3"/>
      </a:accent6>
      <a:hlink>
        <a:srgbClr val="0000FF"/>
      </a:hlink>
      <a:folHlink>
        <a:srgbClr val="FF00FF"/>
      </a:folHlink>
    </a:clrScheme>
    <a:fontScheme name="Gradient">
      <a:majorFont>
        <a:latin typeface="Poppins SemiBold"/>
        <a:ea typeface="Poppins SemiBold"/>
        <a:cs typeface="Poppins SemiBold"/>
      </a:majorFont>
      <a:minorFont>
        <a:latin typeface="Poppins Regular"/>
        <a:ea typeface="Poppins Regular"/>
        <a:cs typeface="Poppins Regular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01600" dir="18900000" rotWithShape="0">
              <a:schemeClr val="accent5">
                <a:alpha val="80000"/>
              </a:schemeClr>
            </a:outerShdw>
          </a:effectLst>
        </a:effectStyle>
        <a:effectStyle>
          <a:effectLst>
            <a:outerShdw blurRad="101600" dir="18900000" rotWithShape="0">
              <a:schemeClr val="accent5">
                <a:alpha val="80000"/>
              </a:schemeClr>
            </a:outerShdw>
          </a:effectLst>
        </a:effectStyle>
        <a:effectStyle>
          <a:effectLst>
            <a:outerShdw blurRad="101600" dir="18900000" rotWithShape="0">
              <a:schemeClr val="accent5">
                <a:alpha val="80000"/>
              </a:scheme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rgbClr val="0066C1"/>
            </a:gs>
            <a:gs pos="100000">
              <a:srgbClr val="094593"/>
            </a:gs>
          </a:gsLst>
          <a:lin ang="5400000" scaled="0"/>
        </a:gradFill>
        <a:ln w="12700" cap="flat">
          <a:noFill/>
          <a:miter lim="400000"/>
        </a:ln>
        <a:effectLst>
          <a:outerShdw blurRad="101600" dir="18900000" rotWithShape="0">
            <a:schemeClr val="accent5">
              <a:alpha val="80000"/>
            </a:scheme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chemeClr val="accent4"/>
            </a:solidFill>
            <a:effectLst>
              <a:outerShdw blurRad="25400" dist="23998" dir="2700000" rotWithShape="0">
                <a:schemeClr val="accent5">
                  <a:alpha val="31034"/>
                </a:schemeClr>
              </a:outerShdw>
            </a:effectLst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7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Poppins Light"/>
            <a:ea typeface="Poppins Light"/>
            <a:cs typeface="Poppins Light"/>
            <a:sym typeface="Poppi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2025a5-36de-4d0b-961c-895d36391c9b">
      <Terms xmlns="http://schemas.microsoft.com/office/infopath/2007/PartnerControls"/>
    </lcf76f155ced4ddcb4097134ff3c332f>
    <TaxCatchAll xmlns="e7cb552d-7e33-4a0b-84f0-17b17cf617f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C831A9FCFD3841ACA1728A20944F06" ma:contentTypeVersion="15" ma:contentTypeDescription="Create a new document." ma:contentTypeScope="" ma:versionID="eb5ab9e76d83eb81efb7524a793d44b6">
  <xsd:schema xmlns:xsd="http://www.w3.org/2001/XMLSchema" xmlns:xs="http://www.w3.org/2001/XMLSchema" xmlns:p="http://schemas.microsoft.com/office/2006/metadata/properties" xmlns:ns2="142025a5-36de-4d0b-961c-895d36391c9b" xmlns:ns3="e7cb552d-7e33-4a0b-84f0-17b17cf617f4" targetNamespace="http://schemas.microsoft.com/office/2006/metadata/properties" ma:root="true" ma:fieldsID="371eb80e845af8570b7a15ab79bb624b" ns2:_="" ns3:_="">
    <xsd:import namespace="142025a5-36de-4d0b-961c-895d36391c9b"/>
    <xsd:import namespace="e7cb552d-7e33-4a0b-84f0-17b17cf617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025a5-36de-4d0b-961c-895d36391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1787c4d-16fa-4d45-ab7a-24e24eaad0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b552d-7e33-4a0b-84f0-17b17cf61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d9b8478-a07b-4fc5-b247-73c8d8399ebc}" ma:internalName="TaxCatchAll" ma:showField="CatchAllData" ma:web="e7cb552d-7e33-4a0b-84f0-17b17cf617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5D40C5-19D3-4C30-9EFB-6E033B40BB5F}">
  <ds:schemaRefs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e7cb552d-7e33-4a0b-84f0-17b17cf617f4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142025a5-36de-4d0b-961c-895d36391c9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AA33478-7B24-4420-A56A-237FE6EFB8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2025a5-36de-4d0b-961c-895d36391c9b"/>
    <ds:schemaRef ds:uri="e7cb552d-7e33-4a0b-84f0-17b17cf61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8B3365-CBFC-41D4-BEB9-783EDA853D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</TotalTime>
  <Words>676</Words>
  <Application>Microsoft Office PowerPoint</Application>
  <PresentationFormat>Custom</PresentationFormat>
  <Paragraphs>61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Helvetica Light</vt:lpstr>
      <vt:lpstr>Helvetica Neue</vt:lpstr>
      <vt:lpstr>Poppins Light</vt:lpstr>
      <vt:lpstr>Poppins Medium</vt:lpstr>
      <vt:lpstr>Poppins Regular</vt:lpstr>
      <vt:lpstr>Poppins SemiBold</vt:lpstr>
      <vt:lpstr>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Izzat Daniel</cp:lastModifiedBy>
  <cp:revision>403</cp:revision>
  <dcterms:modified xsi:type="dcterms:W3CDTF">2022-09-15T07:08:25Z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0x01010087C831A9FCFD3841ACA1728A20944F06</vt:lpwstr>
  </property>
  <property fmtid="{D5CDD505-2E9C-101B-9397-08002B2CF9AE}" pid="3" name="Order">
    <vt:r8>1469700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