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8" r:id="rId8"/>
    <p:sldId id="263" r:id="rId9"/>
    <p:sldId id="264" r:id="rId10"/>
    <p:sldId id="265" r:id="rId11"/>
    <p:sldId id="269" r:id="rId12"/>
    <p:sldId id="266" r:id="rId13"/>
  </p:sldIdLst>
  <p:sldSz cx="9144000" cy="5143500" type="screen16x9"/>
  <p:notesSz cx="6858000" cy="9144000"/>
  <p:embeddedFontLst>
    <p:embeddedFont>
      <p:font typeface="Rubik Light" panose="020B0604020202020204" charset="-79"/>
      <p:regular r:id="rId15"/>
      <p:bold r:id="rId16"/>
      <p:italic r:id="rId17"/>
      <p:boldItalic r:id="rId18"/>
    </p:embeddedFont>
    <p:embeddedFont>
      <p:font typeface="Rubik" panose="020B0604020202020204" charset="-79"/>
      <p:regular r:id="rId19"/>
      <p:bold r:id="rId20"/>
      <p:italic r:id="rId21"/>
      <p:boldItalic r:id="rId22"/>
    </p:embeddedFont>
    <p:embeddedFont>
      <p:font typeface="Rubik SemiBold" panose="020B0604020202020204" charset="-79"/>
      <p:regular r:id="rId23"/>
      <p:bold r:id="rId24"/>
      <p:italic r:id="rId25"/>
      <p:boldItalic r:id="rId26"/>
    </p:embeddedFont>
    <p:embeddedFont>
      <p:font typeface="Rubik Medium" panose="020B0604020202020204" charset="-79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i1nl8uAJepcjcA2CnLI/GAkZtj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4434" autoAdjust="0"/>
  </p:normalViewPr>
  <p:slideViewPr>
    <p:cSldViewPr snapToGrid="0">
      <p:cViewPr varScale="1">
        <p:scale>
          <a:sx n="93" d="100"/>
          <a:sy n="93" d="100"/>
        </p:scale>
        <p:origin x="624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934443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46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ec2985a6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3ec2985a6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018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ec2985a6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3ec2985a6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2602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002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3954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5ee86830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265ee86830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409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369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5ee86830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65ee86830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6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ec2985a68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3ec2985a68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2027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ec2985a68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3ec2985a68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2561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ec2985a68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3ec2985a68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9041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ec2985a68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3ec2985a68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856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ookerstudio.google.com/s/uI9SJjiPvBE" TargetMode="External"/><Relationship Id="rId5" Type="http://schemas.openxmlformats.org/officeDocument/2006/relationships/image" Target="../media/image16.jp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hyperlink" Target="https://github.com/Fakhryfai/Kimia-Farma-Big-Data-Analytics.gi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hyperlink" Target="https://drive.google.com/drive/folders/1KqUGvld1YI9vjVzjH7WlpBa2XX9vM2d-?usp=drive_link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inkedin.com/in/fakhry-abdurrohman-a5b802129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orKsY4PoQS3AuPeixoVqW2bwck4RbOdJ/view?usp=drive_link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drive.google.com/file/d/1zlOaQHsFWfwNgwxlB53gHN4el8bmYEjF/view?usp=drive_lin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rive.google.com/file/d/1r_CI3LFGghMFsKtP4kzbCWTjBbXf_NQk/view?usp=drive_link" TargetMode="External"/><Relationship Id="rId5" Type="http://schemas.openxmlformats.org/officeDocument/2006/relationships/hyperlink" Target="https://drive.google.com/drive/folders/1mxJcdlajf5cRGr4l7oLMDQAK9ohqIo0E?usp=drive_link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drive.google.com/drive/folders/1MkkZqVT7uk7j7VH6lKoy6hbwm2XFVp6m?usp=drive_lin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drive.google.com/drive/folders/1KqUGvld1YI9vjVzjH7WlpBa2XX9vM2d-?usp=drive_link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453852" y="903575"/>
            <a:ext cx="6239100" cy="226212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4500" b="1" dirty="0" smtClean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Analisis Kinerja Bisnis Kimia Farma Tahun 2020- 2023 </a:t>
            </a:r>
            <a:endParaRPr sz="2000" b="0" i="0" u="none" strike="noStrike" cap="none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517900" y="3130300"/>
            <a:ext cx="7289100" cy="569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Kimia Farma </a:t>
            </a:r>
            <a:r>
              <a:rPr lang="en" sz="2500" b="0" i="0" u="none" strike="noStrike" cap="non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- </a:t>
            </a:r>
            <a:r>
              <a:rPr lang="en" sz="25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Big Data Analytics</a:t>
            </a:r>
            <a:endParaRPr sz="2500" b="0" i="0" u="none" strike="noStrike" cap="non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 b="0" i="0" u="none" strike="noStrike" cap="non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517900" y="3699700"/>
            <a:ext cx="4392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 b="0" i="0" u="none" strike="noStrike" cap="none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3000" b="0" i="0" u="none" strike="noStrike" cap="none" dirty="0" smtClean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Fakhry Abdurrohman</a:t>
            </a:r>
            <a:endParaRPr sz="3000" b="0" i="0" u="none" strike="noStrike" cap="none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0825" y="133900"/>
            <a:ext cx="1581660" cy="5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23ec2985a68_1_56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3ec2985a68_1_5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3ec2985a68_1_56"/>
          <p:cNvSpPr txBox="1"/>
          <p:nvPr/>
        </p:nvSpPr>
        <p:spPr>
          <a:xfrm>
            <a:off x="0" y="52494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4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Dashboard  Performance Analytics</a:t>
            </a:r>
            <a:endParaRPr sz="27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266" y="769359"/>
            <a:ext cx="5757236" cy="43202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7676" y="4695290"/>
            <a:ext cx="2219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hlinkClick r:id="rId6"/>
              </a:rPr>
              <a:t>Link Report Here!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87676" y="1541124"/>
            <a:ext cx="24144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table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4 dataset yang </a:t>
            </a:r>
            <a:r>
              <a:rPr lang="en-US" dirty="0" err="1" smtClean="0"/>
              <a:t>ada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inilah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data </a:t>
            </a:r>
            <a:r>
              <a:rPr lang="en-US" dirty="0" err="1" smtClean="0"/>
              <a:t>visualisasi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diproses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tools google looker studio.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23ec2985a68_1_56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3ec2985a68_1_5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3ec2985a68_1_56"/>
          <p:cNvSpPr txBox="1"/>
          <p:nvPr/>
        </p:nvSpPr>
        <p:spPr>
          <a:xfrm>
            <a:off x="0" y="45191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en-US" sz="2700" b="1" i="0" u="none" strike="noStrike" cap="none" dirty="0" smtClean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5. Link </a:t>
            </a:r>
            <a:r>
              <a:rPr lang="en-US" sz="2700" b="1" i="0" u="none" strike="noStrike" cap="none" dirty="0" err="1" smtClean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Github</a:t>
            </a:r>
            <a:r>
              <a:rPr lang="en-US" sz="2700" b="1" i="0" u="none" strike="noStrike" cap="none" dirty="0" smtClean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and Video </a:t>
            </a:r>
            <a:r>
              <a:rPr lang="en-US" sz="2700" b="1" i="0" u="none" strike="noStrike" cap="none" dirty="0" err="1" smtClean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Presentasi</a:t>
            </a:r>
            <a:endParaRPr sz="27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6" name="Picture 5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443" y="1615289"/>
            <a:ext cx="2143125" cy="2200595"/>
          </a:xfrm>
          <a:prstGeom prst="rect">
            <a:avLst/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674" y="1915486"/>
            <a:ext cx="2857500" cy="1600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46634" y="4078840"/>
            <a:ext cx="3133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Click On the Picture!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2953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8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8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45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 b="0" i="0" u="none" strike="noStrike" cap="non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7" name="Google Shape;103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2618" y="4144425"/>
            <a:ext cx="1417105" cy="6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3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4867250" y="798211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dirty="0" smtClean="0">
                <a:latin typeface="Rubik SemiBold"/>
                <a:ea typeface="Rubik SemiBold"/>
                <a:cs typeface="Rubik SemiBold"/>
                <a:sym typeface="Rubik SemiBold"/>
              </a:rPr>
              <a:t>Fakhry Abdurrohman</a:t>
            </a:r>
            <a:endParaRPr sz="2000" b="0" i="0" u="none" strike="noStrike" cap="none" dirty="0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4867250" y="1290811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dirty="0" smtClean="0">
                <a:solidFill>
                  <a:srgbClr val="019FAB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Job Seeker</a:t>
            </a:r>
            <a:endParaRPr sz="2000" b="0" i="0" u="none" strike="noStrike" cap="none" dirty="0">
              <a:solidFill>
                <a:srgbClr val="019FAB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4681299" y="1588999"/>
            <a:ext cx="4276751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150000"/>
              </a:lnSpc>
              <a:buSzPts val="2000"/>
            </a:pPr>
            <a:r>
              <a:rPr lang="en-US" sz="1200" dirty="0" err="1" smtClean="0">
                <a:latin typeface="Rubik Medium"/>
                <a:ea typeface="Rubik Medium"/>
                <a:cs typeface="Rubik Medium"/>
                <a:sym typeface="Rubik Medium"/>
              </a:rPr>
              <a:t>Saya</a:t>
            </a:r>
            <a:r>
              <a:rPr lang="en-US" sz="1200" dirty="0" smtClean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 smtClean="0">
                <a:latin typeface="Rubik Medium"/>
                <a:ea typeface="Rubik Medium"/>
                <a:cs typeface="Rubik Medium"/>
                <a:sym typeface="Rubik Medium"/>
              </a:rPr>
              <a:t>adalah</a:t>
            </a:r>
            <a:r>
              <a:rPr lang="en-US" sz="1200" dirty="0" smtClean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 smtClean="0">
                <a:latin typeface="Rubik Medium"/>
                <a:ea typeface="Rubik Medium"/>
                <a:cs typeface="Rubik Medium"/>
                <a:sym typeface="Rubik Medium"/>
              </a:rPr>
              <a:t>seorang</a:t>
            </a:r>
            <a:r>
              <a:rPr lang="en-US" sz="1200" dirty="0" smtClean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 smtClean="0">
                <a:latin typeface="Rubik Medium"/>
                <a:ea typeface="Rubik Medium"/>
                <a:cs typeface="Rubik Medium"/>
                <a:sym typeface="Rubik Medium"/>
              </a:rPr>
              <a:t>lulusan</a:t>
            </a:r>
            <a:r>
              <a:rPr lang="en-US" sz="1200" dirty="0" smtClean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>
                <a:latin typeface="Rubik Medium"/>
                <a:ea typeface="Rubik Medium"/>
                <a:cs typeface="Rubik Medium"/>
                <a:sym typeface="Rubik Medium"/>
              </a:rPr>
              <a:t>dari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>
                <a:latin typeface="Rubik Medium"/>
                <a:ea typeface="Rubik Medium"/>
                <a:cs typeface="Rubik Medium"/>
                <a:sym typeface="Rubik Medium"/>
              </a:rPr>
              <a:t>Universitas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 smtClean="0">
                <a:latin typeface="Rubik Medium"/>
                <a:ea typeface="Rubik Medium"/>
                <a:cs typeface="Rubik Medium"/>
                <a:sym typeface="Rubik Medium"/>
              </a:rPr>
              <a:t>Padjadjaran</a:t>
            </a:r>
            <a:r>
              <a:rPr lang="en-US" sz="1200" dirty="0" smtClean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>
                <a:latin typeface="Rubik Medium"/>
                <a:ea typeface="Rubik Medium"/>
                <a:cs typeface="Rubik Medium"/>
                <a:sym typeface="Rubik Medium"/>
              </a:rPr>
              <a:t>jurusan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 smtClean="0">
                <a:latin typeface="Rubik Medium"/>
                <a:ea typeface="Rubik Medium"/>
                <a:cs typeface="Rubik Medium"/>
                <a:sym typeface="Rubik Medium"/>
              </a:rPr>
              <a:t>Administrasi</a:t>
            </a:r>
            <a:r>
              <a:rPr lang="en-US" sz="1200" dirty="0" smtClean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 smtClean="0">
                <a:latin typeface="Rubik Medium"/>
                <a:ea typeface="Rubik Medium"/>
                <a:cs typeface="Rubik Medium"/>
                <a:sym typeface="Rubik Medium"/>
              </a:rPr>
              <a:t>Bisnis</a:t>
            </a:r>
            <a:r>
              <a:rPr lang="en-US" sz="1200" dirty="0" smtClean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 smtClean="0">
                <a:latin typeface="Rubik Medium"/>
                <a:ea typeface="Rubik Medium"/>
                <a:cs typeface="Rubik Medium"/>
                <a:sym typeface="Rubik Medium"/>
              </a:rPr>
              <a:t>dengan</a:t>
            </a:r>
            <a:r>
              <a:rPr lang="en-US" sz="1200" dirty="0" smtClean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 smtClean="0">
                <a:latin typeface="Rubik Medium"/>
                <a:ea typeface="Rubik Medium"/>
                <a:cs typeface="Rubik Medium"/>
                <a:sym typeface="Rubik Medium"/>
              </a:rPr>
              <a:t>konsentrasi</a:t>
            </a:r>
            <a:r>
              <a:rPr lang="en-US" sz="1200" dirty="0" smtClean="0">
                <a:latin typeface="Rubik Medium"/>
                <a:ea typeface="Rubik Medium"/>
                <a:cs typeface="Rubik Medium"/>
                <a:sym typeface="Rubik Medium"/>
              </a:rPr>
              <a:t> SDM </a:t>
            </a:r>
            <a:r>
              <a:rPr lang="en-US" sz="1200" dirty="0" err="1">
                <a:latin typeface="Rubik Medium"/>
                <a:ea typeface="Rubik Medium"/>
                <a:cs typeface="Rubik Medium"/>
                <a:sym typeface="Rubik Medium"/>
              </a:rPr>
              <a:t>pada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>
                <a:latin typeface="Rubik Medium"/>
                <a:ea typeface="Rubik Medium"/>
                <a:cs typeface="Rubik Medium"/>
                <a:sym typeface="Rubik Medium"/>
              </a:rPr>
              <a:t>tahun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2018 </a:t>
            </a:r>
            <a:r>
              <a:rPr lang="en-US" sz="1200" dirty="0" err="1">
                <a:latin typeface="Rubik Medium"/>
                <a:ea typeface="Rubik Medium"/>
                <a:cs typeface="Rubik Medium"/>
                <a:sym typeface="Rubik Medium"/>
              </a:rPr>
              <a:t>dan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 smtClean="0">
                <a:latin typeface="Rubik Medium"/>
                <a:ea typeface="Rubik Medium"/>
                <a:cs typeface="Rubik Medium"/>
                <a:sym typeface="Rubik Medium"/>
              </a:rPr>
              <a:t>memiliki</a:t>
            </a:r>
            <a:r>
              <a:rPr lang="en-US" sz="1200" dirty="0" smtClean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 smtClean="0">
                <a:latin typeface="Rubik Medium"/>
                <a:ea typeface="Rubik Medium"/>
                <a:cs typeface="Rubik Medium"/>
                <a:sym typeface="Rubik Medium"/>
              </a:rPr>
              <a:t>pengalaman</a:t>
            </a:r>
            <a:r>
              <a:rPr lang="en-US" sz="1200" dirty="0" smtClean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 smtClean="0">
                <a:latin typeface="Rubik Medium"/>
                <a:ea typeface="Rubik Medium"/>
                <a:cs typeface="Rubik Medium"/>
                <a:sym typeface="Rubik Medium"/>
              </a:rPr>
              <a:t>bekerja</a:t>
            </a:r>
            <a:r>
              <a:rPr lang="en-US" sz="1200" dirty="0" smtClean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 smtClean="0">
                <a:latin typeface="Rubik Medium"/>
                <a:ea typeface="Rubik Medium"/>
                <a:cs typeface="Rubik Medium"/>
                <a:sym typeface="Rubik Medium"/>
              </a:rPr>
              <a:t>sebagai</a:t>
            </a:r>
            <a:r>
              <a:rPr lang="en-US" sz="1200" dirty="0" smtClean="0">
                <a:latin typeface="Rubik Medium"/>
                <a:ea typeface="Rubik Medium"/>
                <a:cs typeface="Rubik Medium"/>
                <a:sym typeface="Rubik Medium"/>
              </a:rPr>
              <a:t> junior customer service di PT. Bank Rakyat Indonesia. </a:t>
            </a:r>
            <a:r>
              <a:rPr lang="en-US" sz="1200" dirty="0" err="1" smtClean="0">
                <a:latin typeface="Rubik Medium"/>
                <a:ea typeface="Rubik Medium"/>
                <a:cs typeface="Rubik Medium"/>
                <a:sym typeface="Rubik Medium"/>
              </a:rPr>
              <a:t>Selain</a:t>
            </a:r>
            <a:r>
              <a:rPr lang="en-US" sz="1200" dirty="0" smtClean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 smtClean="0">
                <a:latin typeface="Rubik Medium"/>
                <a:ea typeface="Rubik Medium"/>
                <a:cs typeface="Rubik Medium"/>
                <a:sym typeface="Rubik Medium"/>
              </a:rPr>
              <a:t>itu</a:t>
            </a:r>
            <a:r>
              <a:rPr lang="en-US" sz="1200" dirty="0" smtClean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 smtClean="0">
                <a:latin typeface="Rubik Medium"/>
                <a:ea typeface="Rubik Medium"/>
                <a:cs typeface="Rubik Medium"/>
                <a:sym typeface="Rubik Medium"/>
              </a:rPr>
              <a:t>saya</a:t>
            </a:r>
            <a:r>
              <a:rPr lang="en-US" sz="1200" dirty="0" smtClean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 smtClean="0">
                <a:latin typeface="Rubik Medium"/>
                <a:ea typeface="Rubik Medium"/>
                <a:cs typeface="Rubik Medium"/>
                <a:sym typeface="Rubik Medium"/>
              </a:rPr>
              <a:t>juga</a:t>
            </a:r>
            <a:r>
              <a:rPr lang="en-US" sz="1200" dirty="0" smtClean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 smtClean="0">
                <a:latin typeface="Rubik Medium"/>
                <a:ea typeface="Rubik Medium"/>
                <a:cs typeface="Rubik Medium"/>
                <a:sym typeface="Rubik Medium"/>
              </a:rPr>
              <a:t>telah</a:t>
            </a:r>
            <a:r>
              <a:rPr lang="en-US" sz="1200" dirty="0" smtClean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 smtClean="0">
                <a:latin typeface="Rubik Medium"/>
                <a:ea typeface="Rubik Medium"/>
                <a:cs typeface="Rubik Medium"/>
                <a:sym typeface="Rubik Medium"/>
              </a:rPr>
              <a:t>menyelesaikan</a:t>
            </a:r>
            <a:r>
              <a:rPr lang="en-US" sz="1200" dirty="0" smtClean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 smtClean="0">
                <a:latin typeface="Rubik Medium"/>
                <a:ea typeface="Rubik Medium"/>
                <a:cs typeface="Rubik Medium"/>
                <a:sym typeface="Rubik Medium"/>
              </a:rPr>
              <a:t>sertifikasi</a:t>
            </a:r>
            <a:r>
              <a:rPr lang="en-US" sz="1200" dirty="0" smtClean="0">
                <a:latin typeface="Rubik Medium"/>
                <a:ea typeface="Rubik Medium"/>
                <a:cs typeface="Rubik Medium"/>
                <a:sym typeface="Rubik Medium"/>
              </a:rPr>
              <a:t> Human Capital Officer (</a:t>
            </a:r>
            <a:r>
              <a:rPr lang="en-US" sz="1200" smtClean="0">
                <a:latin typeface="Rubik Medium"/>
                <a:ea typeface="Rubik Medium"/>
                <a:cs typeface="Rubik Medium"/>
                <a:sym typeface="Rubik Medium"/>
              </a:rPr>
              <a:t>BNSP). </a:t>
            </a:r>
            <a:r>
              <a:rPr lang="en-US" sz="1200" dirty="0" err="1" smtClean="0">
                <a:latin typeface="Rubik Medium"/>
                <a:ea typeface="Rubik Medium"/>
                <a:cs typeface="Rubik Medium"/>
                <a:sym typeface="Rubik Medium"/>
              </a:rPr>
              <a:t>Saya</a:t>
            </a:r>
            <a:r>
              <a:rPr lang="en-US" sz="1200" dirty="0" smtClean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 smtClean="0">
                <a:latin typeface="Rubik Medium"/>
                <a:ea typeface="Rubik Medium"/>
                <a:cs typeface="Rubik Medium"/>
                <a:sym typeface="Rubik Medium"/>
              </a:rPr>
              <a:t>juga</a:t>
            </a:r>
            <a:r>
              <a:rPr lang="en-US" sz="1200" dirty="0" smtClean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 smtClean="0">
                <a:latin typeface="Rubik Medium"/>
                <a:ea typeface="Rubik Medium"/>
                <a:cs typeface="Rubik Medium"/>
                <a:sym typeface="Rubik Medium"/>
              </a:rPr>
              <a:t>telah</a:t>
            </a:r>
            <a:r>
              <a:rPr lang="en-US" sz="1200" dirty="0" smtClean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>
                <a:latin typeface="Rubik Medium"/>
                <a:ea typeface="Rubik Medium"/>
                <a:cs typeface="Rubik Medium"/>
                <a:sym typeface="Rubik Medium"/>
              </a:rPr>
              <a:t>menyelesaikan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Data Science </a:t>
            </a:r>
            <a:r>
              <a:rPr lang="en-US" sz="1200" dirty="0" err="1">
                <a:latin typeface="Rubik Medium"/>
                <a:ea typeface="Rubik Medium"/>
                <a:cs typeface="Rubik Medium"/>
                <a:sym typeface="Rubik Medium"/>
              </a:rPr>
              <a:t>Bootcamp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di </a:t>
            </a:r>
            <a:r>
              <a:rPr lang="en-US" sz="1200" dirty="0" err="1" smtClean="0">
                <a:latin typeface="Rubik Medium"/>
                <a:ea typeface="Rubik Medium"/>
                <a:cs typeface="Rubik Medium"/>
                <a:sym typeface="Rubik Medium"/>
              </a:rPr>
              <a:t>Rakamin</a:t>
            </a:r>
            <a:r>
              <a:rPr lang="en-US" sz="1200" dirty="0" smtClean="0">
                <a:latin typeface="Rubik Medium"/>
                <a:ea typeface="Rubik Medium"/>
                <a:cs typeface="Rubik Medium"/>
                <a:sym typeface="Rubik Medium"/>
              </a:rPr>
              <a:t> Academy </a:t>
            </a:r>
            <a:r>
              <a:rPr lang="en-US" sz="1200" dirty="0" err="1">
                <a:latin typeface="Rubik Medium"/>
                <a:ea typeface="Rubik Medium"/>
                <a:cs typeface="Rubik Medium"/>
                <a:sym typeface="Rubik Medium"/>
              </a:rPr>
              <a:t>pada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>
                <a:latin typeface="Rubik Medium"/>
                <a:ea typeface="Rubik Medium"/>
                <a:cs typeface="Rubik Medium"/>
                <a:sym typeface="Rubik Medium"/>
              </a:rPr>
              <a:t>tahun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2024 </a:t>
            </a:r>
            <a:r>
              <a:rPr lang="en-US" sz="1200" dirty="0" err="1">
                <a:latin typeface="Rubik Medium"/>
                <a:ea typeface="Rubik Medium"/>
                <a:cs typeface="Rubik Medium"/>
                <a:sym typeface="Rubik Medium"/>
              </a:rPr>
              <a:t>didorong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>
                <a:latin typeface="Rubik Medium"/>
                <a:ea typeface="Rubik Medium"/>
                <a:cs typeface="Rubik Medium"/>
                <a:sym typeface="Rubik Medium"/>
              </a:rPr>
              <a:t>oleh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>
                <a:latin typeface="Rubik Medium"/>
                <a:ea typeface="Rubik Medium"/>
                <a:cs typeface="Rubik Medium"/>
                <a:sym typeface="Rubik Medium"/>
              </a:rPr>
              <a:t>ketertarikan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>
                <a:latin typeface="Rubik Medium"/>
                <a:ea typeface="Rubik Medium"/>
                <a:cs typeface="Rubik Medium"/>
                <a:sym typeface="Rubik Medium"/>
              </a:rPr>
              <a:t>saya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>
                <a:latin typeface="Rubik Medium"/>
                <a:ea typeface="Rubik Medium"/>
                <a:cs typeface="Rubik Medium"/>
                <a:sym typeface="Rubik Medium"/>
              </a:rPr>
              <a:t>pada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>
                <a:latin typeface="Rubik Medium"/>
                <a:ea typeface="Rubik Medium"/>
                <a:cs typeface="Rubik Medium"/>
                <a:sym typeface="Rubik Medium"/>
              </a:rPr>
              <a:t>analisis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data. </a:t>
            </a:r>
            <a:r>
              <a:rPr lang="en-US" sz="1200" dirty="0" err="1">
                <a:latin typeface="Rubik Medium"/>
                <a:ea typeface="Rubik Medium"/>
                <a:cs typeface="Rubik Medium"/>
                <a:sym typeface="Rubik Medium"/>
              </a:rPr>
              <a:t>Saat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>
                <a:latin typeface="Rubik Medium"/>
                <a:ea typeface="Rubik Medium"/>
                <a:cs typeface="Rubik Medium"/>
                <a:sym typeface="Rubik Medium"/>
              </a:rPr>
              <a:t>ini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, </a:t>
            </a:r>
            <a:r>
              <a:rPr lang="en-US" sz="1200" dirty="0" err="1">
                <a:latin typeface="Rubik Medium"/>
                <a:ea typeface="Rubik Medium"/>
                <a:cs typeface="Rubik Medium"/>
                <a:sym typeface="Rubik Medium"/>
              </a:rPr>
              <a:t>saya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>
                <a:latin typeface="Rubik Medium"/>
                <a:ea typeface="Rubik Medium"/>
                <a:cs typeface="Rubik Medium"/>
                <a:sym typeface="Rubik Medium"/>
              </a:rPr>
              <a:t>secara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>
                <a:latin typeface="Rubik Medium"/>
                <a:ea typeface="Rubik Medium"/>
                <a:cs typeface="Rubik Medium"/>
                <a:sym typeface="Rubik Medium"/>
              </a:rPr>
              <a:t>aktif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>
                <a:latin typeface="Rubik Medium"/>
                <a:ea typeface="Rubik Medium"/>
                <a:cs typeface="Rubik Medium"/>
                <a:sym typeface="Rubik Medium"/>
              </a:rPr>
              <a:t>mencari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>
                <a:latin typeface="Rubik Medium"/>
                <a:ea typeface="Rubik Medium"/>
                <a:cs typeface="Rubik Medium"/>
                <a:sym typeface="Rubik Medium"/>
              </a:rPr>
              <a:t>peluang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 smtClean="0">
                <a:latin typeface="Rubik Medium"/>
                <a:ea typeface="Rubik Medium"/>
                <a:cs typeface="Rubik Medium"/>
                <a:sym typeface="Rubik Medium"/>
              </a:rPr>
              <a:t>kerja</a:t>
            </a:r>
            <a:r>
              <a:rPr lang="en-US" sz="1200" dirty="0" smtClean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 smtClean="0">
                <a:latin typeface="Rubik Medium"/>
                <a:ea typeface="Rubik Medium"/>
                <a:cs typeface="Rubik Medium"/>
                <a:sym typeface="Rubik Medium"/>
              </a:rPr>
              <a:t>pada</a:t>
            </a:r>
            <a:r>
              <a:rPr lang="en-US" sz="1200" dirty="0" smtClean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>
                <a:latin typeface="Rubik Medium"/>
                <a:ea typeface="Rubik Medium"/>
                <a:cs typeface="Rubik Medium"/>
                <a:sym typeface="Rubik Medium"/>
              </a:rPr>
              <a:t>peran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Data Analyst, di </a:t>
            </a:r>
            <a:r>
              <a:rPr lang="en-US" sz="1200" dirty="0" err="1">
                <a:latin typeface="Rubik Medium"/>
                <a:ea typeface="Rubik Medium"/>
                <a:cs typeface="Rubik Medium"/>
                <a:sym typeface="Rubik Medium"/>
              </a:rPr>
              <a:t>mana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>
                <a:latin typeface="Rubik Medium"/>
                <a:ea typeface="Rubik Medium"/>
                <a:cs typeface="Rubik Medium"/>
                <a:sym typeface="Rubik Medium"/>
              </a:rPr>
              <a:t>saya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>
                <a:latin typeface="Rubik Medium"/>
                <a:ea typeface="Rubik Medium"/>
                <a:cs typeface="Rubik Medium"/>
                <a:sym typeface="Rubik Medium"/>
              </a:rPr>
              <a:t>dapat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>
                <a:latin typeface="Rubik Medium"/>
                <a:ea typeface="Rubik Medium"/>
                <a:cs typeface="Rubik Medium"/>
                <a:sym typeface="Rubik Medium"/>
              </a:rPr>
              <a:t>memanfaatkan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>
                <a:latin typeface="Rubik Medium"/>
                <a:ea typeface="Rubik Medium"/>
                <a:cs typeface="Rubik Medium"/>
                <a:sym typeface="Rubik Medium"/>
              </a:rPr>
              <a:t>keterampilan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>
                <a:latin typeface="Rubik Medium"/>
                <a:ea typeface="Rubik Medium"/>
                <a:cs typeface="Rubik Medium"/>
                <a:sym typeface="Rubik Medium"/>
              </a:rPr>
              <a:t>analitis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>
                <a:latin typeface="Rubik Medium"/>
                <a:ea typeface="Rubik Medium"/>
                <a:cs typeface="Rubik Medium"/>
                <a:sym typeface="Rubik Medium"/>
              </a:rPr>
              <a:t>dan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>
                <a:latin typeface="Rubik Medium"/>
                <a:ea typeface="Rubik Medium"/>
                <a:cs typeface="Rubik Medium"/>
                <a:sym typeface="Rubik Medium"/>
              </a:rPr>
              <a:t>pemahaman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>
                <a:latin typeface="Rubik Medium"/>
                <a:ea typeface="Rubik Medium"/>
                <a:cs typeface="Rubik Medium"/>
                <a:sym typeface="Rubik Medium"/>
              </a:rPr>
              <a:t>bisnis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>
                <a:latin typeface="Rubik Medium"/>
                <a:ea typeface="Rubik Medium"/>
                <a:cs typeface="Rubik Medium"/>
                <a:sym typeface="Rubik Medium"/>
              </a:rPr>
              <a:t>saya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>
                <a:latin typeface="Rubik Medium"/>
                <a:ea typeface="Rubik Medium"/>
                <a:cs typeface="Rubik Medium"/>
                <a:sym typeface="Rubik Medium"/>
              </a:rPr>
              <a:t>untuk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>
                <a:latin typeface="Rubik Medium"/>
                <a:ea typeface="Rubik Medium"/>
                <a:cs typeface="Rubik Medium"/>
                <a:sym typeface="Rubik Medium"/>
              </a:rPr>
              <a:t>membuat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>
                <a:latin typeface="Rubik Medium"/>
                <a:ea typeface="Rubik Medium"/>
                <a:cs typeface="Rubik Medium"/>
                <a:sym typeface="Rubik Medium"/>
              </a:rPr>
              <a:t>dampak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yang </a:t>
            </a:r>
            <a:r>
              <a:rPr lang="en-US" sz="1200" dirty="0" err="1" smtClean="0">
                <a:latin typeface="Rubik Medium"/>
                <a:ea typeface="Rubik Medium"/>
                <a:cs typeface="Rubik Medium"/>
                <a:sym typeface="Rubik Medium"/>
              </a:rPr>
              <a:t>signifikan</a:t>
            </a:r>
            <a:r>
              <a:rPr lang="en-US" sz="1200" dirty="0" smtClean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 smtClean="0">
                <a:latin typeface="Rubik Medium"/>
                <a:ea typeface="Rubik Medium"/>
                <a:cs typeface="Rubik Medium"/>
                <a:sym typeface="Rubik Medium"/>
              </a:rPr>
              <a:t>bagi</a:t>
            </a:r>
            <a:r>
              <a:rPr lang="en-US" sz="1200" dirty="0" smtClean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 smtClean="0">
                <a:latin typeface="Rubik Medium"/>
                <a:ea typeface="Rubik Medium"/>
                <a:cs typeface="Rubik Medium"/>
                <a:sym typeface="Rubik Medium"/>
              </a:rPr>
              <a:t>perusahaan</a:t>
            </a:r>
            <a:r>
              <a:rPr lang="en-US" sz="1200" dirty="0" smtClean="0">
                <a:latin typeface="Rubik Medium"/>
                <a:ea typeface="Rubik Medium"/>
                <a:cs typeface="Rubik Medium"/>
                <a:sym typeface="Rubik Medium"/>
              </a:rPr>
              <a:t>.</a:t>
            </a:r>
            <a:endParaRPr lang="en-US" sz="1200" dirty="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1004800" y="3928325"/>
            <a:ext cx="35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200" dirty="0" smtClean="0">
                <a:latin typeface="Rubik Medium"/>
                <a:ea typeface="Rubik Medium"/>
                <a:cs typeface="Rubik Medium"/>
                <a:sym typeface="Rubik Medium"/>
              </a:rPr>
              <a:t>Karawang</a:t>
            </a:r>
            <a:endParaRPr sz="1200" u="none" strike="noStrike" cap="none" dirty="0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81" name="Google Shape;81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750" y="4774200"/>
            <a:ext cx="36930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300" y="3912875"/>
            <a:ext cx="400201" cy="40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4096" y="4411877"/>
            <a:ext cx="369300" cy="26351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"/>
          <p:cNvSpPr txBox="1"/>
          <p:nvPr/>
        </p:nvSpPr>
        <p:spPr>
          <a:xfrm>
            <a:off x="1004800" y="4750550"/>
            <a:ext cx="35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200" dirty="0" smtClean="0">
                <a:latin typeface="Rubik Medium"/>
                <a:ea typeface="Rubik Medium"/>
                <a:cs typeface="Rubik Medium"/>
                <a:sym typeface="Rubik Medium"/>
                <a:hlinkClick r:id="rId8"/>
              </a:rPr>
              <a:t>Fakhry Abdurrohman</a:t>
            </a:r>
            <a:endParaRPr sz="1200" u="none" strike="noStrike" cap="none" dirty="0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1004800" y="4358988"/>
            <a:ext cx="35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200" dirty="0" smtClean="0">
                <a:latin typeface="Rubik Medium"/>
                <a:ea typeface="Rubik Medium"/>
                <a:cs typeface="Rubik Medium"/>
                <a:sym typeface="Rubik Medium"/>
              </a:rPr>
              <a:t>Fakhryabdurrohman77@gmail.com</a:t>
            </a:r>
            <a:endParaRPr sz="1200" u="none" strike="noStrike" cap="none" dirty="0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05" b="28490"/>
          <a:stretch/>
        </p:blipFill>
        <p:spPr>
          <a:xfrm>
            <a:off x="873396" y="683461"/>
            <a:ext cx="2701466" cy="28842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g265ee868302_0_130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265ee868302_0_130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265ee868302_0_130"/>
          <p:cNvSpPr txBox="1"/>
          <p:nvPr/>
        </p:nvSpPr>
        <p:spPr>
          <a:xfrm>
            <a:off x="340500" y="1406350"/>
            <a:ext cx="86532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 smtClean="0">
                <a:latin typeface="Rubik"/>
                <a:ea typeface="Rubik"/>
                <a:cs typeface="Rubik"/>
                <a:sym typeface="Rubik"/>
              </a:rPr>
              <a:t>Certification Human Capital Officer| </a:t>
            </a:r>
            <a:r>
              <a:rPr lang="en" b="1" i="1" dirty="0" smtClean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5"/>
              </a:rPr>
              <a:t>link certificate</a:t>
            </a:r>
            <a:r>
              <a:rPr lang="en" b="1" dirty="0" smtClean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5"/>
              </a:rPr>
              <a:t>	</a:t>
            </a:r>
            <a:r>
              <a:rPr lang="en" b="1" dirty="0" smtClean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		June, 2022</a:t>
            </a:r>
            <a:r>
              <a:rPr lang="en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/>
            </a:r>
            <a:br>
              <a:rPr lang="en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b="1" dirty="0" smtClean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Certification Basic Human Capital Management </a:t>
            </a:r>
            <a:r>
              <a:rPr lang="en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| </a:t>
            </a:r>
            <a:r>
              <a:rPr lang="en" b="1" i="1" dirty="0" smtClean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6"/>
              </a:rPr>
              <a:t>link certificate</a:t>
            </a:r>
            <a:r>
              <a:rPr lang="en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	</a:t>
            </a:r>
            <a:r>
              <a:rPr lang="en" b="1" dirty="0" smtClean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June, 2022</a:t>
            </a:r>
            <a:r>
              <a:rPr lang="en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/>
            </a:r>
            <a:br>
              <a:rPr lang="en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b="1" dirty="0" smtClean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E-course Mahir Ms Excel| </a:t>
            </a:r>
            <a:r>
              <a:rPr lang="en" b="1" i="1" dirty="0" smtClean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7"/>
              </a:rPr>
              <a:t>link certificate</a:t>
            </a:r>
            <a:r>
              <a:rPr lang="en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7"/>
              </a:rPr>
              <a:t>	</a:t>
            </a:r>
            <a:r>
              <a:rPr lang="en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		</a:t>
            </a:r>
            <a:r>
              <a:rPr lang="en" b="1" dirty="0" smtClean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	December, 2022</a:t>
            </a:r>
            <a:r>
              <a:rPr lang="en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/>
            </a:r>
            <a:br>
              <a:rPr lang="en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b="1" dirty="0" smtClean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E-course Jago Payroll </a:t>
            </a:r>
            <a:r>
              <a:rPr lang="en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| </a:t>
            </a:r>
            <a:r>
              <a:rPr lang="en" b="1" i="1" dirty="0" smtClean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8"/>
              </a:rPr>
              <a:t>link certificate</a:t>
            </a:r>
            <a:r>
              <a:rPr lang="en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			</a:t>
            </a:r>
            <a:r>
              <a:rPr lang="en" b="1" dirty="0" smtClean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	March, 2023</a:t>
            </a:r>
          </a:p>
          <a:p>
            <a:pPr lvl="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Rakamin Data Science Bootcamp| </a:t>
            </a:r>
            <a:r>
              <a:rPr lang="en" b="1" i="1" dirty="0" smtClean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9"/>
              </a:rPr>
              <a:t>link certificate</a:t>
            </a:r>
            <a:r>
              <a:rPr lang="en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			</a:t>
            </a:r>
            <a:r>
              <a:rPr lang="en" b="1" dirty="0" smtClean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February, 2024</a:t>
            </a:r>
            <a:endParaRPr b="0" i="0" u="none" strike="noStrike" cap="none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3" name="Google Shape;93;g265ee868302_0_130"/>
          <p:cNvSpPr txBox="1"/>
          <p:nvPr/>
        </p:nvSpPr>
        <p:spPr>
          <a:xfrm>
            <a:off x="340500" y="452038"/>
            <a:ext cx="8463000" cy="6465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000" b="1" dirty="0">
                <a:latin typeface="Rubik"/>
                <a:ea typeface="Rubik"/>
                <a:cs typeface="Rubik"/>
                <a:sym typeface="Rubik"/>
              </a:rPr>
              <a:t>Courses and </a:t>
            </a:r>
            <a:r>
              <a:rPr lang="en" sz="30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Certification</a:t>
            </a:r>
            <a:endParaRPr sz="3000" b="1" i="0" strike="noStrike" cap="none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4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4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4"/>
          <p:cNvSpPr txBox="1"/>
          <p:nvPr/>
        </p:nvSpPr>
        <p:spPr>
          <a:xfrm>
            <a:off x="0" y="1881809"/>
            <a:ext cx="5604600" cy="2095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200" dirty="0"/>
              <a:t>Kimia </a:t>
            </a:r>
            <a:r>
              <a:rPr lang="en-US" sz="1200" dirty="0" err="1"/>
              <a:t>Farma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perusahaan</a:t>
            </a:r>
            <a:r>
              <a:rPr lang="en-US" sz="1200" dirty="0"/>
              <a:t> </a:t>
            </a:r>
            <a:r>
              <a:rPr lang="en-US" sz="1200" dirty="0" err="1"/>
              <a:t>industri</a:t>
            </a:r>
            <a:r>
              <a:rPr lang="en-US" sz="1200" dirty="0"/>
              <a:t> </a:t>
            </a:r>
            <a:r>
              <a:rPr lang="en-US" sz="1200" dirty="0" err="1"/>
              <a:t>farmasi</a:t>
            </a:r>
            <a:r>
              <a:rPr lang="en-US" sz="1200" dirty="0"/>
              <a:t> </a:t>
            </a:r>
            <a:r>
              <a:rPr lang="en-US" sz="1200" dirty="0" err="1"/>
              <a:t>pertama</a:t>
            </a:r>
            <a:r>
              <a:rPr lang="en-US" sz="1200" dirty="0"/>
              <a:t> di Indonesia yang </a:t>
            </a:r>
            <a:r>
              <a:rPr lang="en-US" sz="1200" dirty="0" err="1"/>
              <a:t>didirikan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</a:t>
            </a:r>
            <a:r>
              <a:rPr lang="en-US" sz="1200" dirty="0" err="1"/>
              <a:t>Pemerintah</a:t>
            </a:r>
            <a:r>
              <a:rPr lang="en-US" sz="1200" dirty="0"/>
              <a:t> </a:t>
            </a:r>
            <a:r>
              <a:rPr lang="en-US" sz="1200" dirty="0" err="1"/>
              <a:t>Hindia</a:t>
            </a:r>
            <a:r>
              <a:rPr lang="en-US" sz="1200" dirty="0"/>
              <a:t> </a:t>
            </a:r>
            <a:r>
              <a:rPr lang="en-US" sz="1200" dirty="0" err="1"/>
              <a:t>Belanda</a:t>
            </a:r>
            <a:r>
              <a:rPr lang="en-US" sz="1200" dirty="0"/>
              <a:t> </a:t>
            </a:r>
            <a:r>
              <a:rPr lang="en-US" sz="1200" dirty="0" err="1"/>
              <a:t>tahun</a:t>
            </a:r>
            <a:r>
              <a:rPr lang="en-US" sz="1200" dirty="0"/>
              <a:t> 1817. </a:t>
            </a:r>
            <a:r>
              <a:rPr lang="en-US" sz="1200" dirty="0" err="1"/>
              <a:t>Nama</a:t>
            </a:r>
            <a:r>
              <a:rPr lang="en-US" sz="1200" dirty="0"/>
              <a:t> </a:t>
            </a:r>
            <a:r>
              <a:rPr lang="en-US" sz="1200" dirty="0" err="1"/>
              <a:t>perusahaan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awalnya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NV </a:t>
            </a:r>
            <a:r>
              <a:rPr lang="en-US" sz="1200" dirty="0" err="1"/>
              <a:t>Chemicalien</a:t>
            </a:r>
            <a:r>
              <a:rPr lang="en-US" sz="1200" dirty="0"/>
              <a:t> Handle </a:t>
            </a:r>
            <a:r>
              <a:rPr lang="en-US" sz="1200" dirty="0" err="1"/>
              <a:t>Rathkamp</a:t>
            </a:r>
            <a:r>
              <a:rPr lang="en-US" sz="1200" dirty="0"/>
              <a:t> &amp; Co. </a:t>
            </a:r>
            <a:r>
              <a:rPr lang="en-US" sz="1200" dirty="0" err="1"/>
              <a:t>Berdasarkan</a:t>
            </a:r>
            <a:r>
              <a:rPr lang="en-US" sz="1200" dirty="0"/>
              <a:t> </a:t>
            </a:r>
            <a:r>
              <a:rPr lang="en-US" sz="1200" dirty="0" err="1"/>
              <a:t>kebijaksanaan</a:t>
            </a:r>
            <a:r>
              <a:rPr lang="en-US" sz="1200" dirty="0"/>
              <a:t> </a:t>
            </a:r>
            <a:r>
              <a:rPr lang="en-US" sz="1200" dirty="0" err="1"/>
              <a:t>nasionalisasi</a:t>
            </a:r>
            <a:r>
              <a:rPr lang="en-US" sz="1200" dirty="0"/>
              <a:t> </a:t>
            </a:r>
            <a:r>
              <a:rPr lang="en-US" sz="1200" dirty="0" err="1"/>
              <a:t>atas</a:t>
            </a:r>
            <a:r>
              <a:rPr lang="en-US" sz="1200" dirty="0"/>
              <a:t> </a:t>
            </a:r>
            <a:r>
              <a:rPr lang="en-US" sz="1200" dirty="0" err="1"/>
              <a:t>eks</a:t>
            </a:r>
            <a:r>
              <a:rPr lang="en-US" sz="1200" dirty="0"/>
              <a:t> </a:t>
            </a:r>
            <a:r>
              <a:rPr lang="en-US" sz="1200" dirty="0" err="1"/>
              <a:t>perusahaan</a:t>
            </a:r>
            <a:r>
              <a:rPr lang="en-US" sz="1200" dirty="0"/>
              <a:t> </a:t>
            </a:r>
            <a:r>
              <a:rPr lang="en-US" sz="1200" dirty="0" err="1"/>
              <a:t>Belanda</a:t>
            </a:r>
            <a:r>
              <a:rPr lang="en-US" sz="1200" dirty="0"/>
              <a:t> di masa </a:t>
            </a:r>
            <a:r>
              <a:rPr lang="en-US" sz="1200" dirty="0" err="1"/>
              <a:t>awal</a:t>
            </a:r>
            <a:r>
              <a:rPr lang="en-US" sz="1200" dirty="0"/>
              <a:t> </a:t>
            </a:r>
            <a:r>
              <a:rPr lang="en-US" sz="1200" dirty="0" err="1"/>
              <a:t>kemerdekaan</a:t>
            </a:r>
            <a:r>
              <a:rPr lang="en-US" sz="1200" dirty="0"/>
              <a:t>,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tahun</a:t>
            </a:r>
            <a:r>
              <a:rPr lang="en-US" sz="1200" dirty="0"/>
              <a:t> 1958, </a:t>
            </a:r>
            <a:r>
              <a:rPr lang="en-US" sz="1200" dirty="0" err="1"/>
              <a:t>Pemerintah</a:t>
            </a:r>
            <a:r>
              <a:rPr lang="en-US" sz="1200" dirty="0"/>
              <a:t> </a:t>
            </a:r>
            <a:r>
              <a:rPr lang="en-US" sz="1200" dirty="0" err="1"/>
              <a:t>Republik</a:t>
            </a:r>
            <a:r>
              <a:rPr lang="en-US" sz="1200" dirty="0"/>
              <a:t> Indonesia </a:t>
            </a:r>
            <a:r>
              <a:rPr lang="en-US" sz="1200" dirty="0" err="1"/>
              <a:t>melakukan</a:t>
            </a:r>
            <a:r>
              <a:rPr lang="en-US" sz="1200" dirty="0"/>
              <a:t> </a:t>
            </a:r>
            <a:r>
              <a:rPr lang="en-US" sz="1200" dirty="0" err="1"/>
              <a:t>peleburan</a:t>
            </a:r>
            <a:r>
              <a:rPr lang="en-US" sz="1200" dirty="0"/>
              <a:t> </a:t>
            </a:r>
            <a:r>
              <a:rPr lang="en-US" sz="1200" dirty="0" err="1"/>
              <a:t>sejumlah</a:t>
            </a:r>
            <a:r>
              <a:rPr lang="en-US" sz="1200" dirty="0"/>
              <a:t> </a:t>
            </a:r>
            <a:r>
              <a:rPr lang="en-US" sz="1200" dirty="0" err="1"/>
              <a:t>perusahaan</a:t>
            </a:r>
            <a:r>
              <a:rPr lang="en-US" sz="1200" dirty="0"/>
              <a:t> </a:t>
            </a:r>
            <a:r>
              <a:rPr lang="en-US" sz="1200" dirty="0" err="1"/>
              <a:t>farmasi</a:t>
            </a:r>
            <a:r>
              <a:rPr lang="en-US" sz="1200" dirty="0"/>
              <a:t> </a:t>
            </a:r>
            <a:r>
              <a:rPr lang="en-US" sz="1200" dirty="0" err="1"/>
              <a:t>menjadi</a:t>
            </a:r>
            <a:r>
              <a:rPr lang="en-US" sz="1200" dirty="0"/>
              <a:t> PNF (Perusahaan Negara </a:t>
            </a:r>
            <a:r>
              <a:rPr lang="en-US" sz="1200" dirty="0" err="1"/>
              <a:t>Farmasi</a:t>
            </a:r>
            <a:r>
              <a:rPr lang="en-US" sz="1200" dirty="0"/>
              <a:t>) </a:t>
            </a:r>
            <a:r>
              <a:rPr lang="en-US" sz="1200" dirty="0" err="1"/>
              <a:t>Bhinneka</a:t>
            </a:r>
            <a:r>
              <a:rPr lang="en-US" sz="1200" dirty="0"/>
              <a:t> Kimia </a:t>
            </a:r>
            <a:r>
              <a:rPr lang="en-US" sz="1200" dirty="0" err="1"/>
              <a:t>Farma</a:t>
            </a:r>
            <a:r>
              <a:rPr lang="en-US" sz="1200" dirty="0"/>
              <a:t>. </a:t>
            </a:r>
            <a:r>
              <a:rPr lang="en-US" sz="1200" dirty="0" err="1"/>
              <a:t>Kemudian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tanggal</a:t>
            </a:r>
            <a:r>
              <a:rPr lang="en-US" sz="1200" dirty="0"/>
              <a:t> 16 </a:t>
            </a:r>
            <a:r>
              <a:rPr lang="en-US" sz="1200" dirty="0" err="1"/>
              <a:t>Agustus</a:t>
            </a:r>
            <a:r>
              <a:rPr lang="en-US" sz="1200" dirty="0"/>
              <a:t> 1971, </a:t>
            </a:r>
            <a:r>
              <a:rPr lang="en-US" sz="1200" dirty="0" err="1"/>
              <a:t>bentuk</a:t>
            </a:r>
            <a:r>
              <a:rPr lang="en-US" sz="1200" dirty="0"/>
              <a:t> </a:t>
            </a:r>
            <a:r>
              <a:rPr lang="en-US" sz="1200" dirty="0" err="1"/>
              <a:t>badan</a:t>
            </a:r>
            <a:r>
              <a:rPr lang="en-US" sz="1200" dirty="0"/>
              <a:t> </a:t>
            </a:r>
            <a:r>
              <a:rPr lang="en-US" sz="1200" dirty="0" err="1"/>
              <a:t>hukum</a:t>
            </a:r>
            <a:r>
              <a:rPr lang="en-US" sz="1200" dirty="0"/>
              <a:t> PNF </a:t>
            </a:r>
            <a:r>
              <a:rPr lang="en-US" sz="1200" dirty="0" err="1"/>
              <a:t>diubah</a:t>
            </a:r>
            <a:r>
              <a:rPr lang="en-US" sz="1200" dirty="0"/>
              <a:t> </a:t>
            </a:r>
            <a:r>
              <a:rPr lang="en-US" sz="1200" dirty="0" err="1"/>
              <a:t>menjadi</a:t>
            </a:r>
            <a:r>
              <a:rPr lang="en-US" sz="1200" dirty="0"/>
              <a:t> Perseroan </a:t>
            </a:r>
            <a:r>
              <a:rPr lang="en-US" sz="1200" dirty="0" err="1"/>
              <a:t>Terbatas</a:t>
            </a:r>
            <a:r>
              <a:rPr lang="en-US" sz="1200" dirty="0"/>
              <a:t>, </a:t>
            </a:r>
            <a:r>
              <a:rPr lang="en-US" sz="1200" dirty="0" err="1"/>
              <a:t>sehingga</a:t>
            </a:r>
            <a:r>
              <a:rPr lang="en-US" sz="1200" dirty="0"/>
              <a:t> </a:t>
            </a:r>
            <a:r>
              <a:rPr lang="en-US" sz="1200" dirty="0" err="1"/>
              <a:t>nama</a:t>
            </a:r>
            <a:r>
              <a:rPr lang="en-US" sz="1200" dirty="0"/>
              <a:t> </a:t>
            </a:r>
            <a:r>
              <a:rPr lang="en-US" sz="1200" dirty="0" err="1"/>
              <a:t>perusahaan</a:t>
            </a:r>
            <a:r>
              <a:rPr lang="en-US" sz="1200" dirty="0"/>
              <a:t> </a:t>
            </a:r>
            <a:r>
              <a:rPr lang="en-US" sz="1200" dirty="0" err="1"/>
              <a:t>berubah</a:t>
            </a:r>
            <a:r>
              <a:rPr lang="en-US" sz="1200" dirty="0"/>
              <a:t> </a:t>
            </a:r>
            <a:r>
              <a:rPr lang="en-US" sz="1200" dirty="0" err="1"/>
              <a:t>menjadi</a:t>
            </a:r>
            <a:r>
              <a:rPr lang="en-US" sz="1200" dirty="0"/>
              <a:t> PT Kimia </a:t>
            </a:r>
            <a:r>
              <a:rPr lang="en-US" sz="1200" dirty="0" err="1"/>
              <a:t>Farma</a:t>
            </a:r>
            <a:r>
              <a:rPr lang="en-US" sz="1200" dirty="0"/>
              <a:t> (</a:t>
            </a:r>
            <a:r>
              <a:rPr lang="en-US" sz="1200" dirty="0" err="1"/>
              <a:t>Persero</a:t>
            </a:r>
            <a:r>
              <a:rPr lang="en-US" sz="1200" dirty="0"/>
              <a:t>).</a:t>
            </a:r>
            <a:endParaRPr sz="12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340500" y="452038"/>
            <a:ext cx="8463000" cy="6465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000" b="1">
                <a:latin typeface="Rubik"/>
                <a:ea typeface="Rubik"/>
                <a:cs typeface="Rubik"/>
                <a:sym typeface="Rubik"/>
              </a:rPr>
              <a:t>About </a:t>
            </a:r>
            <a:r>
              <a:rPr lang="en" sz="3000" b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Company</a:t>
            </a:r>
            <a:endParaRPr sz="3000" b="1" i="0" u="none" strike="noStrike" cap="none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3" name="Google Shape;103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8575" y="2014162"/>
            <a:ext cx="3104925" cy="11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265ee868302_0_9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65ee868302_0_9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65ee868302_0_99"/>
          <p:cNvSpPr txBox="1"/>
          <p:nvPr/>
        </p:nvSpPr>
        <p:spPr>
          <a:xfrm>
            <a:off x="377202" y="1364951"/>
            <a:ext cx="83403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Sebagai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seorang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Big Data Analytics Intern di Kimia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Farma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sz="1200" dirty="0" err="1" smtClean="0">
                <a:latin typeface="Rubik"/>
                <a:ea typeface="Rubik"/>
                <a:cs typeface="Rubik"/>
                <a:sym typeface="Rubik"/>
              </a:rPr>
              <a:t>saya</a:t>
            </a:r>
            <a:r>
              <a:rPr lang="en-US" sz="1200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 smtClean="0">
                <a:latin typeface="Rubik"/>
                <a:ea typeface="Rubik"/>
                <a:cs typeface="Rubik"/>
                <a:sym typeface="Rubik"/>
              </a:rPr>
              <a:t>akan</a:t>
            </a:r>
            <a:r>
              <a:rPr lang="en-US" sz="1200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 smtClean="0">
                <a:latin typeface="Rubik"/>
                <a:ea typeface="Rubik"/>
                <a:cs typeface="Rubik"/>
                <a:sym typeface="Rubik"/>
              </a:rPr>
              <a:t>menghadapai</a:t>
            </a:r>
            <a:r>
              <a:rPr lang="en-US" sz="1200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 smtClean="0">
                <a:latin typeface="Rubik"/>
                <a:ea typeface="Rubik"/>
                <a:cs typeface="Rubik"/>
                <a:sym typeface="Rubik"/>
              </a:rPr>
              <a:t>serangkaian</a:t>
            </a:r>
            <a:r>
              <a:rPr lang="en-US" sz="1200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tantangan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US" sz="1200" dirty="0" err="1" smtClean="0">
                <a:latin typeface="Rubik"/>
                <a:ea typeface="Rubik"/>
                <a:cs typeface="Rubik"/>
                <a:sym typeface="Rubik"/>
              </a:rPr>
              <a:t>memerlukan</a:t>
            </a:r>
            <a:r>
              <a:rPr lang="en-US" sz="1200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 smtClean="0">
                <a:latin typeface="Rubik"/>
                <a:ea typeface="Rubik"/>
                <a:cs typeface="Rubik"/>
                <a:sym typeface="Rubik"/>
              </a:rPr>
              <a:t>pemahaman</a:t>
            </a:r>
            <a:r>
              <a:rPr lang="en-US" sz="1200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mendalam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tentang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data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dan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kemampuan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analisis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en-US" sz="1200" dirty="0" smtClean="0">
                <a:latin typeface="Rubik"/>
                <a:ea typeface="Rubik"/>
                <a:cs typeface="Rubik"/>
                <a:sym typeface="Rubik"/>
              </a:rPr>
              <a:t>Salah </a:t>
            </a:r>
            <a:r>
              <a:rPr lang="en-US" sz="1200" dirty="0" err="1" smtClean="0">
                <a:latin typeface="Rubik"/>
                <a:ea typeface="Rubik"/>
                <a:cs typeface="Rubik"/>
                <a:sym typeface="Rubik"/>
              </a:rPr>
              <a:t>satu</a:t>
            </a:r>
            <a:r>
              <a:rPr lang="en-US" sz="1200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proyek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utama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 smtClean="0">
                <a:latin typeface="Rubik"/>
                <a:ea typeface="Rubik"/>
                <a:cs typeface="Rubik"/>
                <a:sym typeface="Rubik"/>
              </a:rPr>
              <a:t>Saya</a:t>
            </a:r>
            <a:r>
              <a:rPr lang="en-US" sz="1200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 smtClean="0">
                <a:latin typeface="Rubik"/>
                <a:ea typeface="Rubik"/>
                <a:cs typeface="Rubik"/>
                <a:sym typeface="Rubik"/>
              </a:rPr>
              <a:t>adalah</a:t>
            </a:r>
            <a:r>
              <a:rPr lang="en-US" sz="1200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 smtClean="0">
                <a:latin typeface="Rubik"/>
                <a:ea typeface="Rubik"/>
                <a:cs typeface="Rubik"/>
                <a:sym typeface="Rubik"/>
              </a:rPr>
              <a:t>mengevaluasi</a:t>
            </a:r>
            <a:r>
              <a:rPr lang="en-US" sz="1200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kinerja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bisnis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smtClean="0">
                <a:latin typeface="Rubik"/>
                <a:ea typeface="Rubik"/>
                <a:cs typeface="Rubik"/>
                <a:sym typeface="Rubik"/>
              </a:rPr>
              <a:t>Kimia </a:t>
            </a:r>
            <a:r>
              <a:rPr lang="en-US" sz="1200" dirty="0" err="1" smtClean="0">
                <a:latin typeface="Rubik"/>
                <a:ea typeface="Rubik"/>
                <a:cs typeface="Rubik"/>
                <a:sym typeface="Rubik"/>
              </a:rPr>
              <a:t>Farma</a:t>
            </a:r>
            <a:r>
              <a:rPr lang="en-US" sz="1200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tahun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2020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hingga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2023.</a:t>
            </a:r>
            <a:endParaRPr sz="12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2" name="Google Shape;112;g265ee868302_0_99"/>
          <p:cNvSpPr txBox="1"/>
          <p:nvPr/>
        </p:nvSpPr>
        <p:spPr>
          <a:xfrm>
            <a:off x="340500" y="452038"/>
            <a:ext cx="8463000" cy="6465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000" b="1">
                <a:latin typeface="Rubik"/>
                <a:ea typeface="Rubik"/>
                <a:cs typeface="Rubik"/>
                <a:sym typeface="Rubik"/>
              </a:rPr>
              <a:t>Project </a:t>
            </a:r>
            <a:r>
              <a:rPr lang="en" sz="3000" b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Portfolio</a:t>
            </a:r>
            <a:endParaRPr sz="3000" b="1" i="0" u="none" strike="noStrike" cap="none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3" name="Google Shape;113;g265ee868302_0_99"/>
          <p:cNvSpPr txBox="1"/>
          <p:nvPr/>
        </p:nvSpPr>
        <p:spPr>
          <a:xfrm>
            <a:off x="6054901" y="4500747"/>
            <a:ext cx="30891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Rubik"/>
                <a:ea typeface="Rubik"/>
                <a:cs typeface="Rubik"/>
                <a:sym typeface="Rubik"/>
              </a:rPr>
              <a:t>Project explanation video </a:t>
            </a:r>
            <a:r>
              <a:rPr lang="en" sz="1200" b="1" dirty="0">
                <a:latin typeface="Rubik"/>
                <a:ea typeface="Rubik"/>
                <a:cs typeface="Rubik"/>
                <a:sym typeface="Rubik"/>
                <a:hlinkClick r:id="rId5"/>
              </a:rPr>
              <a:t>here</a:t>
            </a:r>
            <a:r>
              <a:rPr lang="en" sz="1200" b="1" dirty="0" smtClean="0">
                <a:latin typeface="Rubik"/>
                <a:ea typeface="Rubik"/>
                <a:cs typeface="Rubik"/>
                <a:sym typeface="Rubik"/>
              </a:rPr>
              <a:t>!</a:t>
            </a:r>
            <a:endParaRPr sz="12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7" name="Google Shape;103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49974" y="3204454"/>
            <a:ext cx="3104925" cy="11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23ec2985a68_1_33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3ec2985a68_1_33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3ec2985a68_1_33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Importing Dataset to </a:t>
            </a:r>
            <a:r>
              <a:rPr lang="en" sz="2700" b="1" dirty="0" smtClean="0">
                <a:latin typeface="Rubik"/>
                <a:ea typeface="Rubik"/>
                <a:cs typeface="Rubik"/>
                <a:sym typeface="Rubik"/>
              </a:rPr>
              <a:t>Postgree SQL</a:t>
            </a:r>
            <a:endParaRPr sz="27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1" name="Google Shape;121;g23ec2985a68_1_33"/>
          <p:cNvSpPr txBox="1"/>
          <p:nvPr/>
        </p:nvSpPr>
        <p:spPr>
          <a:xfrm>
            <a:off x="0" y="1085822"/>
            <a:ext cx="4277708" cy="1846629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1200" b="1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Langkah</a:t>
            </a:r>
            <a:r>
              <a:rPr lang="en-US" sz="1200" b="1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pertama</a:t>
            </a:r>
            <a:r>
              <a:rPr lang="en-US" sz="1200" b="1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yang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harus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dilakukan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adalah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membuka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aplikasi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Postgree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SQL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melalui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PgAdmin4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untuk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membuat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database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dengan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nama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Rakamin_KF_Analytics</a:t>
            </a:r>
            <a:r>
              <a:rPr lang="en-US" sz="1200" dirty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.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P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ada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pojok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kiri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atas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klik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pada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“server”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lalu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pilih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“PostgreSQL16”,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setelah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itu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klik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kanan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pada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“databases”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untuk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membuat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database,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pilih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create &gt; database,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lalu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masukan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nama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database yang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diinginkan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.</a:t>
            </a:r>
            <a:endParaRPr sz="12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Rubik"/>
              <a:cs typeface="Times New Roman" panose="02020603050405020304" pitchFamily="18" charset="0"/>
              <a:sym typeface="Rubi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t="3042" r="115" b="5165"/>
          <a:stretch/>
        </p:blipFill>
        <p:spPr>
          <a:xfrm>
            <a:off x="4361794" y="993338"/>
            <a:ext cx="4732156" cy="21282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" b="5163"/>
          <a:stretch/>
        </p:blipFill>
        <p:spPr>
          <a:xfrm>
            <a:off x="0" y="3235408"/>
            <a:ext cx="4435366" cy="1908092"/>
          </a:xfrm>
          <a:prstGeom prst="rect">
            <a:avLst/>
          </a:prstGeom>
        </p:spPr>
      </p:pic>
      <p:sp>
        <p:nvSpPr>
          <p:cNvPr id="8" name="Google Shape;121;g23ec2985a68_1_33"/>
          <p:cNvSpPr txBox="1"/>
          <p:nvPr/>
        </p:nvSpPr>
        <p:spPr>
          <a:xfrm>
            <a:off x="4435366" y="3650254"/>
            <a:ext cx="4585011" cy="1292631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1200" b="1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Langkah</a:t>
            </a:r>
            <a:r>
              <a:rPr lang="en-US" sz="1200" b="1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Kedua</a:t>
            </a:r>
            <a:r>
              <a:rPr lang="en-US" sz="1200" b="1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yang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harus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dilakukan</a:t>
            </a:r>
            <a:r>
              <a:rPr lang="en-US" sz="1200" dirty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adalah</a:t>
            </a:r>
            <a:r>
              <a:rPr lang="en-US" sz="1200" dirty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membuat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schema/project,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pada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database “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Rakamin_KF_Analytics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”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terdapat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option schemas.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Klik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kanan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pada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schema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tersebut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lalu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pilih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create &gt; schema.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Masukan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nama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schema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atau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project yang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akan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dikerjakan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.</a:t>
            </a:r>
            <a:endParaRPr sz="12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Rubik"/>
              <a:cs typeface="Times New Roman" panose="02020603050405020304" pitchFamily="18" charset="0"/>
              <a:sym typeface="Rubi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23ec2985a68_1_33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3ec2985a68_1_33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3ec2985a68_1_33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Importing Dataset to </a:t>
            </a:r>
            <a:r>
              <a:rPr lang="en" sz="2700" b="1" dirty="0" smtClean="0">
                <a:latin typeface="Rubik"/>
                <a:ea typeface="Rubik"/>
                <a:cs typeface="Rubik"/>
                <a:sym typeface="Rubik"/>
              </a:rPr>
              <a:t>Postgree SQL</a:t>
            </a:r>
            <a:endParaRPr sz="27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1" name="Google Shape;121;g23ec2985a68_1_33"/>
          <p:cNvSpPr txBox="1"/>
          <p:nvPr/>
        </p:nvSpPr>
        <p:spPr>
          <a:xfrm>
            <a:off x="0" y="1085822"/>
            <a:ext cx="4078014" cy="156963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1200" b="1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Langkah</a:t>
            </a:r>
            <a:r>
              <a:rPr lang="en-US" sz="1200" b="1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ketiga</a:t>
            </a:r>
            <a:r>
              <a:rPr lang="en-US" sz="1200" b="1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yang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harus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dilakukan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yaitu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membuat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table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untuk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memasukan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dataset yang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dibutuhkan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untuk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project yang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dikerjakan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. “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klik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kanan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”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pada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menu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pilihan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“tables”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seperti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gambar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lalu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pilih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create &gt; table.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Setelah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itu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masukan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nama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table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sesuai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dengan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dataset csv.</a:t>
            </a:r>
            <a:endParaRPr sz="12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Rubik"/>
              <a:cs typeface="Times New Roman" panose="02020603050405020304" pitchFamily="18" charset="0"/>
              <a:sym typeface="Rubik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7" b="4958"/>
          <a:stretch/>
        </p:blipFill>
        <p:spPr>
          <a:xfrm>
            <a:off x="4340773" y="993337"/>
            <a:ext cx="4729656" cy="21063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" b="5163"/>
          <a:stretch/>
        </p:blipFill>
        <p:spPr>
          <a:xfrm>
            <a:off x="0" y="3133183"/>
            <a:ext cx="4487916" cy="2061772"/>
          </a:xfrm>
          <a:prstGeom prst="rect">
            <a:avLst/>
          </a:prstGeom>
        </p:spPr>
      </p:pic>
      <p:sp>
        <p:nvSpPr>
          <p:cNvPr id="9" name="Google Shape;121;g23ec2985a68_1_33"/>
          <p:cNvSpPr txBox="1"/>
          <p:nvPr/>
        </p:nvSpPr>
        <p:spPr>
          <a:xfrm>
            <a:off x="4487916" y="3351314"/>
            <a:ext cx="4582513" cy="1846629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1200" b="1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Langkah</a:t>
            </a:r>
            <a:r>
              <a:rPr lang="en-US" sz="1200" b="1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keempat</a:t>
            </a:r>
            <a:r>
              <a:rPr lang="en-US" sz="1200" b="1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yang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harus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dilakukan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yaitu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melakukan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import dataset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dengan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cara</a:t>
            </a:r>
            <a:r>
              <a:rPr lang="en-US" sz="1200" dirty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“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klik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kanan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”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pada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table yang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sudah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dibuat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klik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opsi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“Import/Export Data”,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lalu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pilih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import dataset yang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akan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digunakan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.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Sebelum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melakukan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import,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pada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menu “options”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pastikan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bahwa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delimiternya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sudah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sesuai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dengan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dataset yang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akan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digunakan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lalu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klik</a:t>
            </a:r>
            <a:r>
              <a:rPr lang="en-US" sz="1200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“Ok”.</a:t>
            </a:r>
            <a:endParaRPr sz="12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Rubik"/>
              <a:cs typeface="Times New Roman" panose="02020603050405020304" pitchFamily="18" charset="0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17758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23ec2985a68_1_42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23ec2985a68_1_42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3ec2985a68_1_42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2"/>
            </a:pPr>
            <a:r>
              <a:rPr lang="en" sz="2700" b="1">
                <a:latin typeface="Rubik"/>
                <a:ea typeface="Rubik"/>
                <a:cs typeface="Rubik"/>
                <a:sym typeface="Rubik"/>
              </a:rPr>
              <a:t>Tabel Analisa</a:t>
            </a:r>
            <a:endParaRPr sz="2700" b="1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164" y="1504376"/>
            <a:ext cx="5352836" cy="31743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59703" y="4191857"/>
            <a:ext cx="2928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Entity Relationship Diagram</a:t>
            </a:r>
            <a:endParaRPr lang="en-US" b="1" dirty="0"/>
          </a:p>
        </p:txBody>
      </p:sp>
      <p:pic>
        <p:nvPicPr>
          <p:cNvPr id="8" name="Google Shape;103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17599" y="1576296"/>
            <a:ext cx="1744207" cy="65500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0" y="1900719"/>
            <a:ext cx="37089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kf_product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kf_inventory</a:t>
            </a:r>
            <a:r>
              <a:rPr lang="en-US" dirty="0"/>
              <a:t>:</a:t>
            </a:r>
          </a:p>
          <a:p>
            <a:r>
              <a:rPr lang="en-US" dirty="0" err="1"/>
              <a:t>Hubungan</a:t>
            </a:r>
            <a:r>
              <a:rPr lang="en-US" dirty="0"/>
              <a:t>: One-to-Many.</a:t>
            </a:r>
          </a:p>
          <a:p>
            <a:r>
              <a:rPr lang="en-US" dirty="0" err="1"/>
              <a:t>kf_kantor_cabang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kf_inventory</a:t>
            </a:r>
            <a:r>
              <a:rPr lang="en-US" dirty="0"/>
              <a:t>:</a:t>
            </a:r>
          </a:p>
          <a:p>
            <a:r>
              <a:rPr lang="en-US" dirty="0" err="1"/>
              <a:t>Hubungan</a:t>
            </a:r>
            <a:r>
              <a:rPr lang="en-US" dirty="0"/>
              <a:t>: One-to-Many.</a:t>
            </a:r>
          </a:p>
          <a:p>
            <a:r>
              <a:rPr lang="en-US" dirty="0" err="1"/>
              <a:t>kf_kantor_cabang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kf_final_transaction</a:t>
            </a:r>
            <a:r>
              <a:rPr lang="en-US" dirty="0"/>
              <a:t>:</a:t>
            </a:r>
          </a:p>
          <a:p>
            <a:r>
              <a:rPr lang="en-US" dirty="0" err="1"/>
              <a:t>Hubungan</a:t>
            </a:r>
            <a:r>
              <a:rPr lang="en-US" dirty="0"/>
              <a:t>: One-to-Many.</a:t>
            </a:r>
          </a:p>
          <a:p>
            <a:r>
              <a:rPr lang="en-US" dirty="0" err="1"/>
              <a:t>kf_product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kf_final_transaction</a:t>
            </a:r>
            <a:r>
              <a:rPr lang="en-US" dirty="0"/>
              <a:t>:</a:t>
            </a:r>
          </a:p>
          <a:p>
            <a:r>
              <a:rPr lang="en-US" dirty="0" err="1"/>
              <a:t>Hubungan</a:t>
            </a:r>
            <a:r>
              <a:rPr lang="en-US" dirty="0"/>
              <a:t>: Many-to-Many.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23ec2985a68_1_4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3ec2985a68_1_4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3ec2985a68_1_49"/>
          <p:cNvSpPr txBox="1"/>
          <p:nvPr/>
        </p:nvSpPr>
        <p:spPr>
          <a:xfrm>
            <a:off x="244228" y="0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3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BigQuery Syntax</a:t>
            </a:r>
            <a:endParaRPr sz="27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7" name="Google Shape;137;g23ec2985a68_1_49"/>
          <p:cNvSpPr txBox="1"/>
          <p:nvPr/>
        </p:nvSpPr>
        <p:spPr>
          <a:xfrm>
            <a:off x="233954" y="548203"/>
            <a:ext cx="3481487" cy="4647396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  <a:buSzPts val="5000"/>
            </a:pPr>
            <a:r>
              <a:rPr lang="en-US" sz="1000" b="1" dirty="0" err="1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Membuat</a:t>
            </a:r>
            <a:r>
              <a:rPr lang="en-US" sz="1000" b="1" dirty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tabel</a:t>
            </a:r>
            <a:r>
              <a:rPr lang="en-US" sz="1000" b="1" dirty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baru</a:t>
            </a:r>
            <a:r>
              <a:rPr lang="en-US" sz="1000" b="1" dirty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dari</a:t>
            </a:r>
            <a:r>
              <a:rPr lang="en-US" sz="1000" b="1" dirty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ke-4 dataset yang </a:t>
            </a:r>
            <a:r>
              <a:rPr lang="en-US" sz="1000" b="1" dirty="0" err="1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ada</a:t>
            </a:r>
            <a:r>
              <a:rPr lang="en-US" sz="1000" b="1" dirty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dengan</a:t>
            </a:r>
            <a:r>
              <a:rPr lang="en-US" sz="1000" b="1" dirty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nama</a:t>
            </a:r>
            <a:r>
              <a:rPr lang="en-US" sz="1000" b="1" dirty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feature </a:t>
            </a:r>
            <a:r>
              <a:rPr lang="en-US" sz="1000" b="1" dirty="0" err="1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sebagai</a:t>
            </a:r>
            <a:r>
              <a:rPr lang="en-US" sz="1000" b="1" dirty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berikut</a:t>
            </a:r>
            <a:r>
              <a:rPr lang="en-US" sz="1000" b="1" dirty="0" smtClean="0">
                <a:latin typeface="Times New Roman" panose="02020603050405020304" pitchFamily="18" charset="0"/>
                <a:ea typeface="Rubik"/>
                <a:cs typeface="Times New Roman" panose="02020603050405020304" pitchFamily="18" charset="0"/>
                <a:sym typeface="Rubik"/>
              </a:rPr>
              <a:t>:</a:t>
            </a:r>
          </a:p>
          <a:p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transaction_id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tanggal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branch_id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cabang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Kimia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Farma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branch_name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cabang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Kimia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Farma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kota </a:t>
            </a:r>
            <a:r>
              <a:rPr lang="fi-FI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kota cabang Kimia </a:t>
            </a:r>
            <a:r>
              <a:rPr lang="fi-FI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Farma,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provinsi </a:t>
            </a:r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provinsi cabang Kimia </a:t>
            </a:r>
            <a:r>
              <a:rPr lang="it-IT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Farma,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rating_cabang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penilaian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konsumen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cabang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Kimia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Farma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customer_name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yang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obat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obat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actual_price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obat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discount_percentage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Persentase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diskon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obat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persentase_gross_laba</a:t>
            </a:r>
            <a:r>
              <a:rPr lang="es-E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Persentase</a:t>
            </a:r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laba</a:t>
            </a:r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s-E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seharusnya</a:t>
            </a:r>
            <a:endParaRPr lang="es-E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diterima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obat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ketentuan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E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s-E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 </a:t>
            </a:r>
            <a:r>
              <a:rPr lang="es-E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</a:t>
            </a:r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50.000 -&gt; </a:t>
            </a:r>
            <a:r>
              <a:rPr lang="es-E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laba</a:t>
            </a:r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10%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E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s-E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s-E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</a:t>
            </a:r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50.000 - 100.000 -&gt; </a:t>
            </a:r>
            <a:r>
              <a:rPr lang="es-E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laba</a:t>
            </a:r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15%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E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s-E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s-E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</a:t>
            </a:r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100.000 - 300.000 -&gt; </a:t>
            </a:r>
            <a:r>
              <a:rPr lang="es-E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laba</a:t>
            </a:r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20%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E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s-E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s-E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</a:t>
            </a:r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300.000 - 500.000 -&gt; </a:t>
            </a:r>
            <a:r>
              <a:rPr lang="es-E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laba</a:t>
            </a:r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25%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E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s-E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s-E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</a:t>
            </a:r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500.000 -&gt; </a:t>
            </a:r>
            <a:r>
              <a:rPr lang="es-E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laba</a:t>
            </a:r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</a:t>
            </a:r>
            <a:r>
              <a:rPr lang="es-E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nett_sales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diskon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nett_profit </a:t>
            </a:r>
            <a:r>
              <a:rPr lang="sv-S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keuntungan yang diperoleh Kimia </a:t>
            </a:r>
            <a:r>
              <a:rPr lang="sv-SE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Farma,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rating_transaksi </a:t>
            </a:r>
            <a:r>
              <a:rPr lang="nb-NO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penilaian konsumen terhadap transaksi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000" dirty="0">
              <a:latin typeface="Times New Roman" panose="02020603050405020304" pitchFamily="18" charset="0"/>
              <a:ea typeface="Rubik"/>
              <a:cs typeface="Times New Roman" panose="02020603050405020304" pitchFamily="18" charset="0"/>
              <a:sym typeface="Rubik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81" b="10274"/>
          <a:stretch/>
        </p:blipFill>
        <p:spPr>
          <a:xfrm>
            <a:off x="4521939" y="744572"/>
            <a:ext cx="4622062" cy="4381281"/>
          </a:xfrm>
          <a:prstGeom prst="rect">
            <a:avLst/>
          </a:prstGeom>
        </p:spPr>
      </p:pic>
      <p:pic>
        <p:nvPicPr>
          <p:cNvPr id="9" name="Google Shape;103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02008" y="1083261"/>
            <a:ext cx="938533" cy="388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3652</TotalTime>
  <Words>753</Words>
  <Application>Microsoft Office PowerPoint</Application>
  <PresentationFormat>On-screen Show (16:9)</PresentationFormat>
  <Paragraphs>67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Times New Roman</vt:lpstr>
      <vt:lpstr>Rubik Light</vt:lpstr>
      <vt:lpstr>Rubik</vt:lpstr>
      <vt:lpstr>Rubik SemiBold</vt:lpstr>
      <vt:lpstr>Wingdings</vt:lpstr>
      <vt:lpstr>Arial</vt:lpstr>
      <vt:lpstr>Rubik Medium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ASUS</cp:lastModifiedBy>
  <cp:revision>26</cp:revision>
  <dcterms:modified xsi:type="dcterms:W3CDTF">2024-03-31T22:48:41Z</dcterms:modified>
</cp:coreProperties>
</file>