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62" r:id="rId6"/>
    <p:sldId id="288" r:id="rId7"/>
    <p:sldId id="261" r:id="rId8"/>
    <p:sldId id="263" r:id="rId9"/>
    <p:sldId id="289" r:id="rId10"/>
    <p:sldId id="264" r:id="rId11"/>
    <p:sldId id="291" r:id="rId12"/>
    <p:sldId id="292" r:id="rId13"/>
    <p:sldId id="293" r:id="rId14"/>
    <p:sldId id="294" r:id="rId15"/>
    <p:sldId id="295" r:id="rId16"/>
    <p:sldId id="296" r:id="rId17"/>
    <p:sldId id="298" r:id="rId18"/>
    <p:sldId id="297" r:id="rId19"/>
    <p:sldId id="299" r:id="rId20"/>
    <p:sldId id="300" r:id="rId21"/>
    <p:sldId id="301" r:id="rId22"/>
    <p:sldId id="269" r:id="rId23"/>
  </p:sldIdLst>
  <p:sldSz cx="9144000" cy="5143500" type="screen16x9"/>
  <p:notesSz cx="6858000" cy="9144000"/>
  <p:embeddedFontLst>
    <p:embeddedFont>
      <p:font typeface="Arvo" panose="020B0604020202020204" charset="0"/>
      <p:regular r:id="rId25"/>
      <p:bold r:id="rId26"/>
      <p:italic r:id="rId27"/>
      <p:boldItalic r:id="rId28"/>
    </p:embeddedFont>
    <p:embeddedFont>
      <p:font typeface="Barlow Condensed" panose="020B0604020202020204" charset="0"/>
      <p:regular r:id="rId29"/>
      <p:bold r:id="rId30"/>
      <p:italic r:id="rId31"/>
      <p:boldItalic r:id="rId32"/>
    </p:embeddedFont>
    <p:embeddedFont>
      <p:font typeface="Barlow Condensed Medium" panose="020B0604020202020204" charset="0"/>
      <p:regular r:id="rId33"/>
      <p:bold r:id="rId34"/>
      <p:italic r:id="rId35"/>
      <p:boldItalic r:id="rId36"/>
    </p:embeddedFont>
    <p:embeddedFont>
      <p:font typeface="Barlow Condensed SemiBold" panose="020B0604020202020204" charset="0"/>
      <p:regular r:id="rId37"/>
      <p:bold r:id="rId38"/>
      <p:italic r:id="rId39"/>
      <p:boldItalic r:id="rId40"/>
    </p:embeddedFont>
    <p:embeddedFont>
      <p:font typeface="Fira Sans Extra Condensed Medium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B1B6C6-93EF-4EF7-BD60-7DC997766412}">
  <a:tblStyle styleId="{F6B1B6C6-93EF-4EF7-BD60-7DC9977664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770" autoAdjust="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55e1ed11e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55e1ed11e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55e1ed11e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55e1ed11e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Dans </a:t>
            </a:r>
            <a:r>
              <a:rPr lang="en-US" dirty="0" err="1"/>
              <a:t>l’encodage</a:t>
            </a:r>
            <a:r>
              <a:rPr lang="en-US" dirty="0"/>
              <a:t> de variables, il faut bien determiner les variables </a:t>
            </a:r>
            <a:r>
              <a:rPr lang="en-US" dirty="0" err="1"/>
              <a:t>categorique</a:t>
            </a:r>
            <a:r>
              <a:rPr lang="en-US" dirty="0"/>
              <a:t>, </a:t>
            </a:r>
            <a:r>
              <a:rPr lang="en-US" dirty="0" err="1"/>
              <a:t>donc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lecture de </a:t>
            </a:r>
            <a:r>
              <a:rPr lang="en-US" dirty="0" err="1"/>
              <a:t>l’explication</a:t>
            </a:r>
            <a:r>
              <a:rPr lang="en-US" dirty="0"/>
              <a:t> de </a:t>
            </a:r>
            <a:r>
              <a:rPr lang="en-US" dirty="0" err="1"/>
              <a:t>chaque</a:t>
            </a:r>
            <a:r>
              <a:rPr lang="en-US" dirty="0"/>
              <a:t> variables </a:t>
            </a:r>
            <a:r>
              <a:rPr lang="en-US" dirty="0" err="1"/>
              <a:t>est</a:t>
            </a:r>
            <a:r>
              <a:rPr lang="en-US" dirty="0"/>
              <a:t> un </a:t>
            </a:r>
            <a:r>
              <a:rPr lang="en-US" dirty="0" err="1"/>
              <a:t>requis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voir</a:t>
            </a:r>
            <a:r>
              <a:rPr lang="en-US" dirty="0"/>
              <a:t> un </a:t>
            </a:r>
            <a:r>
              <a:rPr lang="en-US" dirty="0" err="1"/>
              <a:t>exemple</a:t>
            </a:r>
            <a:r>
              <a:rPr lang="en-US" dirty="0"/>
              <a:t> dans le slide, Les deux variables dans le slide </a:t>
            </a:r>
            <a:r>
              <a:rPr lang="en-US" dirty="0" err="1"/>
              <a:t>sont</a:t>
            </a:r>
            <a:r>
              <a:rPr lang="en-US" dirty="0"/>
              <a:t> des variables </a:t>
            </a:r>
            <a:r>
              <a:rPr lang="en-US" dirty="0" err="1"/>
              <a:t>categorique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04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55e1ed11e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55e1ed11e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Donc</a:t>
            </a:r>
            <a:r>
              <a:rPr lang="en-US" dirty="0"/>
              <a:t> le </a:t>
            </a:r>
            <a:r>
              <a:rPr lang="en-US" dirty="0" err="1"/>
              <a:t>numero</a:t>
            </a:r>
            <a:r>
              <a:rPr lang="en-US" dirty="0"/>
              <a:t> dans </a:t>
            </a:r>
            <a:r>
              <a:rPr lang="en-US" dirty="0" err="1"/>
              <a:t>l’ecran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n’est</a:t>
            </a:r>
            <a:r>
              <a:rPr lang="en-US" dirty="0"/>
              <a:t> </a:t>
            </a:r>
            <a:r>
              <a:rPr lang="en-US" dirty="0" err="1"/>
              <a:t>qu’un</a:t>
            </a:r>
            <a:r>
              <a:rPr lang="en-US" dirty="0"/>
              <a:t> code et il ne </a:t>
            </a:r>
            <a:r>
              <a:rPr lang="en-US" dirty="0" err="1"/>
              <a:t>peut</a:t>
            </a:r>
            <a:r>
              <a:rPr lang="en-US" dirty="0"/>
              <a:t> pas nous </a:t>
            </a:r>
            <a:r>
              <a:rPr lang="en-US" dirty="0" err="1"/>
              <a:t>servir</a:t>
            </a:r>
            <a:r>
              <a:rPr lang="en-US" dirty="0"/>
              <a:t>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variables </a:t>
            </a:r>
            <a:r>
              <a:rPr lang="en-US" dirty="0" err="1"/>
              <a:t>quantitatives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Donc</a:t>
            </a:r>
            <a:r>
              <a:rPr lang="en-US" dirty="0"/>
              <a:t> </a:t>
            </a:r>
            <a:r>
              <a:rPr lang="en-US" dirty="0" err="1"/>
              <a:t>cette</a:t>
            </a:r>
            <a:r>
              <a:rPr lang="en-US" dirty="0"/>
              <a:t> </a:t>
            </a:r>
            <a:r>
              <a:rPr lang="en-US" dirty="0" err="1"/>
              <a:t>derniere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bien </a:t>
            </a:r>
            <a:r>
              <a:rPr lang="en-US" dirty="0" err="1"/>
              <a:t>une</a:t>
            </a:r>
            <a:r>
              <a:rPr lang="en-US" dirty="0"/>
              <a:t> variable </a:t>
            </a:r>
            <a:r>
              <a:rPr lang="en-US" dirty="0" err="1"/>
              <a:t>categorique</a:t>
            </a:r>
            <a:r>
              <a:rPr lang="en-US" dirty="0"/>
              <a:t> </a:t>
            </a:r>
            <a:r>
              <a:rPr lang="en-US" dirty="0" err="1"/>
              <a:t>qu’on</a:t>
            </a:r>
            <a:r>
              <a:rPr lang="en-US" dirty="0"/>
              <a:t> doit codifier</a:t>
            </a:r>
          </a:p>
        </p:txBody>
      </p:sp>
    </p:spTree>
    <p:extLst>
      <p:ext uri="{BB962C8B-B14F-4D97-AF65-F5344CB8AC3E}">
        <p14:creationId xmlns:p14="http://schemas.microsoft.com/office/powerpoint/2010/main" val="1621191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55e1ed11e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55e1ed11e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Dans </a:t>
            </a:r>
            <a:r>
              <a:rPr lang="en-US" dirty="0" err="1"/>
              <a:t>cette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on doit </a:t>
            </a:r>
            <a:r>
              <a:rPr lang="en-US" dirty="0" err="1"/>
              <a:t>utiliser</a:t>
            </a:r>
            <a:r>
              <a:rPr lang="en-US" dirty="0"/>
              <a:t> la codification du dummy variables.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Pour </a:t>
            </a:r>
            <a:r>
              <a:rPr lang="en-US" dirty="0" err="1"/>
              <a:t>chaque</a:t>
            </a:r>
            <a:r>
              <a:rPr lang="en-US" dirty="0"/>
              <a:t> n </a:t>
            </a:r>
            <a:r>
              <a:rPr lang="en-US" dirty="0" err="1"/>
              <a:t>valeurs</a:t>
            </a:r>
            <a:r>
              <a:rPr lang="en-US" dirty="0"/>
              <a:t> dans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categorique</a:t>
            </a:r>
            <a:r>
              <a:rPr lang="en-US" dirty="0"/>
              <a:t> on a </a:t>
            </a:r>
            <a:r>
              <a:rPr lang="en-US" dirty="0" err="1"/>
              <a:t>besoin</a:t>
            </a:r>
            <a:r>
              <a:rPr lang="en-US" dirty="0"/>
              <a:t> de n-1 </a:t>
            </a:r>
            <a:r>
              <a:rPr lang="en-US" dirty="0" err="1"/>
              <a:t>colonnes</a:t>
            </a:r>
            <a:r>
              <a:rPr lang="en-US" dirty="0"/>
              <a:t>, dans </a:t>
            </a:r>
            <a:r>
              <a:rPr lang="en-US" dirty="0" err="1"/>
              <a:t>l’exemple</a:t>
            </a:r>
            <a:r>
              <a:rPr lang="en-US" dirty="0"/>
              <a:t> </a:t>
            </a:r>
            <a:r>
              <a:rPr lang="en-US" dirty="0" err="1"/>
              <a:t>suivant</a:t>
            </a:r>
            <a:r>
              <a:rPr lang="en-US" dirty="0"/>
              <a:t> on a pas </a:t>
            </a:r>
            <a:r>
              <a:rPr lang="en-US" dirty="0" err="1"/>
              <a:t>besoin</a:t>
            </a:r>
            <a:r>
              <a:rPr lang="en-US" dirty="0"/>
              <a:t> de </a:t>
            </a:r>
            <a:r>
              <a:rPr lang="en-US" dirty="0" err="1"/>
              <a:t>californie</a:t>
            </a:r>
            <a:r>
              <a:rPr lang="en-US" dirty="0"/>
              <a:t> dans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colonnes</a:t>
            </a:r>
            <a:r>
              <a:rPr lang="en-US" dirty="0"/>
              <a:t> car le </a:t>
            </a:r>
            <a:r>
              <a:rPr lang="en-US" dirty="0" err="1"/>
              <a:t>programme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bien </a:t>
            </a:r>
            <a:r>
              <a:rPr lang="en-US" dirty="0" err="1"/>
              <a:t>comprendre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c’est</a:t>
            </a:r>
            <a:r>
              <a:rPr lang="en-US" dirty="0"/>
              <a:t> 1 </a:t>
            </a:r>
            <a:r>
              <a:rPr lang="en-US" dirty="0" err="1"/>
              <a:t>donc</a:t>
            </a:r>
            <a:r>
              <a:rPr lang="en-US" dirty="0"/>
              <a:t> </a:t>
            </a:r>
            <a:r>
              <a:rPr lang="en-US" dirty="0" err="1"/>
              <a:t>c’est</a:t>
            </a:r>
            <a:r>
              <a:rPr lang="en-US" dirty="0"/>
              <a:t> new York, et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c’est</a:t>
            </a:r>
            <a:r>
              <a:rPr lang="en-US" dirty="0"/>
              <a:t> 0 </a:t>
            </a:r>
            <a:r>
              <a:rPr lang="en-US" dirty="0" err="1"/>
              <a:t>donc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n’est</a:t>
            </a:r>
            <a:r>
              <a:rPr lang="en-US" dirty="0"/>
              <a:t> pas le </a:t>
            </a:r>
            <a:r>
              <a:rPr lang="en-US" dirty="0" err="1"/>
              <a:t>cas</a:t>
            </a:r>
            <a:r>
              <a:rPr lang="en-US" dirty="0"/>
              <a:t>(</a:t>
            </a:r>
            <a:r>
              <a:rPr lang="en-US" dirty="0" err="1"/>
              <a:t>Alors</a:t>
            </a:r>
            <a:r>
              <a:rPr lang="en-US" dirty="0"/>
              <a:t> California)</a:t>
            </a:r>
          </a:p>
        </p:txBody>
      </p:sp>
    </p:spTree>
    <p:extLst>
      <p:ext uri="{BB962C8B-B14F-4D97-AF65-F5344CB8AC3E}">
        <p14:creationId xmlns:p14="http://schemas.microsoft.com/office/powerpoint/2010/main" val="3239662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55e1ed11e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55e1ed11e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Premierement</a:t>
            </a:r>
            <a:r>
              <a:rPr lang="en-US" dirty="0"/>
              <a:t> on doit </a:t>
            </a:r>
            <a:r>
              <a:rPr lang="en-US" dirty="0" err="1"/>
              <a:t>choisir</a:t>
            </a:r>
            <a:r>
              <a:rPr lang="en-US" dirty="0"/>
              <a:t> un </a:t>
            </a:r>
            <a:r>
              <a:rPr lang="en-US" dirty="0" err="1"/>
              <a:t>niveau</a:t>
            </a:r>
            <a:r>
              <a:rPr lang="en-US" dirty="0"/>
              <a:t> de </a:t>
            </a:r>
            <a:r>
              <a:rPr lang="en-US" dirty="0" err="1"/>
              <a:t>significativité</a:t>
            </a:r>
            <a:r>
              <a:rPr lang="en-US" dirty="0"/>
              <a:t>, </a:t>
            </a:r>
            <a:r>
              <a:rPr lang="en-US" dirty="0" err="1"/>
              <a:t>puis</a:t>
            </a:r>
            <a:r>
              <a:rPr lang="en-US" dirty="0"/>
              <a:t> on cree </a:t>
            </a:r>
            <a:r>
              <a:rPr lang="en-US" dirty="0" err="1"/>
              <a:t>notre</a:t>
            </a:r>
            <a:r>
              <a:rPr lang="en-US" dirty="0"/>
              <a:t> </a:t>
            </a:r>
            <a:r>
              <a:rPr lang="en-US" dirty="0" err="1"/>
              <a:t>modele</a:t>
            </a:r>
            <a:r>
              <a:rPr lang="en-US" dirty="0"/>
              <a:t>,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fois</a:t>
            </a:r>
            <a:r>
              <a:rPr lang="en-US" dirty="0"/>
              <a:t> </a:t>
            </a:r>
            <a:r>
              <a:rPr lang="en-US" dirty="0" err="1"/>
              <a:t>creer</a:t>
            </a:r>
            <a:r>
              <a:rPr lang="en-US" dirty="0"/>
              <a:t> on doit prendre les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statistique</a:t>
            </a:r>
            <a:r>
              <a:rPr lang="en-US" dirty="0"/>
              <a:t> de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modele</a:t>
            </a:r>
            <a:r>
              <a:rPr lang="en-US" dirty="0"/>
              <a:t>, dans R summary(</a:t>
            </a:r>
            <a:r>
              <a:rPr lang="en-US" dirty="0" err="1"/>
              <a:t>le_nom_du_modele</a:t>
            </a:r>
            <a:r>
              <a:rPr lang="en-US" dirty="0"/>
              <a:t>), on </a:t>
            </a:r>
            <a:r>
              <a:rPr lang="en-US" dirty="0" err="1"/>
              <a:t>prend</a:t>
            </a:r>
            <a:r>
              <a:rPr lang="en-US" dirty="0"/>
              <a:t> la </a:t>
            </a:r>
            <a:r>
              <a:rPr lang="en-US" dirty="0" err="1"/>
              <a:t>valeur</a:t>
            </a:r>
            <a:r>
              <a:rPr lang="en-US" dirty="0"/>
              <a:t> du P-value, on </a:t>
            </a:r>
            <a:r>
              <a:rPr lang="en-US" dirty="0" err="1"/>
              <a:t>prend</a:t>
            </a:r>
            <a:r>
              <a:rPr lang="en-US" dirty="0"/>
              <a:t> la plus </a:t>
            </a:r>
            <a:r>
              <a:rPr lang="en-US" dirty="0" err="1"/>
              <a:t>grande</a:t>
            </a:r>
            <a:r>
              <a:rPr lang="en-US" dirty="0"/>
              <a:t> </a:t>
            </a:r>
            <a:r>
              <a:rPr lang="en-US" dirty="0" err="1"/>
              <a:t>valeurs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elle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inferieure</a:t>
            </a:r>
            <a:r>
              <a:rPr lang="en-US" dirty="0"/>
              <a:t> </a:t>
            </a:r>
            <a:r>
              <a:rPr lang="en-US" dirty="0" err="1"/>
              <a:t>donc</a:t>
            </a:r>
            <a:r>
              <a:rPr lang="en-US" dirty="0"/>
              <a:t> on </a:t>
            </a:r>
            <a:r>
              <a:rPr lang="en-US" dirty="0" err="1"/>
              <a:t>peut</a:t>
            </a:r>
            <a:r>
              <a:rPr lang="en-US" dirty="0"/>
              <a:t> plus faire </a:t>
            </a:r>
            <a:r>
              <a:rPr lang="en-US" dirty="0" err="1"/>
              <a:t>d’iteration</a:t>
            </a:r>
            <a:r>
              <a:rPr lang="en-US" dirty="0"/>
              <a:t> </a:t>
            </a:r>
            <a:r>
              <a:rPr lang="en-US" dirty="0" err="1"/>
              <a:t>sinon</a:t>
            </a:r>
            <a:r>
              <a:rPr lang="en-US" dirty="0"/>
              <a:t>, on doit </a:t>
            </a:r>
            <a:r>
              <a:rPr lang="en-US" dirty="0" err="1"/>
              <a:t>eliminer</a:t>
            </a:r>
            <a:r>
              <a:rPr lang="en-US" dirty="0"/>
              <a:t> </a:t>
            </a:r>
            <a:r>
              <a:rPr lang="en-US" dirty="0" err="1"/>
              <a:t>cette</a:t>
            </a:r>
            <a:r>
              <a:rPr lang="en-US" dirty="0"/>
              <a:t> variable et </a:t>
            </a:r>
            <a:r>
              <a:rPr lang="en-US" dirty="0" err="1"/>
              <a:t>recreer</a:t>
            </a:r>
            <a:r>
              <a:rPr lang="en-US" dirty="0"/>
              <a:t> le </a:t>
            </a:r>
            <a:r>
              <a:rPr lang="en-US" dirty="0" err="1"/>
              <a:t>modele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0846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Dans </a:t>
            </a:r>
            <a:r>
              <a:rPr lang="en-US" dirty="0" err="1"/>
              <a:t>notre</a:t>
            </a:r>
            <a:r>
              <a:rPr lang="en-US" dirty="0"/>
              <a:t> </a:t>
            </a:r>
            <a:r>
              <a:rPr lang="en-US" dirty="0" err="1"/>
              <a:t>cas</a:t>
            </a:r>
            <a:r>
              <a:rPr lang="en-US" dirty="0"/>
              <a:t>, a </a:t>
            </a:r>
            <a:r>
              <a:rPr lang="en-US" dirty="0" err="1"/>
              <a:t>l’execution</a:t>
            </a:r>
            <a:r>
              <a:rPr lang="en-US" dirty="0"/>
              <a:t> de summary dans R il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donne</a:t>
            </a:r>
            <a:r>
              <a:rPr lang="en-US" dirty="0"/>
              <a:t> </a:t>
            </a:r>
            <a:r>
              <a:rPr lang="en-US" dirty="0" err="1"/>
              <a:t>cela</a:t>
            </a:r>
            <a:r>
              <a:rPr lang="en-US" dirty="0"/>
              <a:t>, la </a:t>
            </a:r>
            <a:r>
              <a:rPr lang="en-US" dirty="0" err="1"/>
              <a:t>derniere</a:t>
            </a:r>
            <a:r>
              <a:rPr lang="en-US" dirty="0"/>
              <a:t> </a:t>
            </a:r>
            <a:r>
              <a:rPr lang="en-US" dirty="0" err="1"/>
              <a:t>valeur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le p-value, et les etoiles </a:t>
            </a:r>
            <a:r>
              <a:rPr lang="en-US" dirty="0" err="1"/>
              <a:t>signifie</a:t>
            </a:r>
            <a:r>
              <a:rPr lang="en-US" dirty="0"/>
              <a:t> le </a:t>
            </a:r>
            <a:r>
              <a:rPr lang="en-US" dirty="0" err="1"/>
              <a:t>niveau</a:t>
            </a:r>
            <a:r>
              <a:rPr lang="en-US" dirty="0"/>
              <a:t> de p value, et le </a:t>
            </a:r>
            <a:r>
              <a:rPr lang="en-US" dirty="0" err="1"/>
              <a:t>niveau</a:t>
            </a:r>
            <a:r>
              <a:rPr lang="en-US" dirty="0"/>
              <a:t> de la </a:t>
            </a:r>
            <a:r>
              <a:rPr lang="en-US" dirty="0" err="1"/>
              <a:t>significativite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1986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On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expliquer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utilisant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regression </a:t>
            </a:r>
            <a:r>
              <a:rPr lang="en-US" dirty="0" err="1"/>
              <a:t>lineaire</a:t>
            </a:r>
            <a:r>
              <a:rPr lang="en-US" dirty="0"/>
              <a:t> simple.</a:t>
            </a:r>
          </a:p>
          <a:p>
            <a:pPr marL="158750" indent="0">
              <a:buNone/>
            </a:pPr>
            <a:r>
              <a:rPr lang="en-US" dirty="0" err="1"/>
              <a:t>SSres</a:t>
            </a:r>
            <a:r>
              <a:rPr lang="en-US" dirty="0"/>
              <a:t>: </a:t>
            </a:r>
            <a:r>
              <a:rPr lang="en-US" dirty="0" err="1"/>
              <a:t>est</a:t>
            </a:r>
            <a:r>
              <a:rPr lang="en-US" dirty="0"/>
              <a:t> la </a:t>
            </a:r>
            <a:r>
              <a:rPr lang="en-US" dirty="0" err="1"/>
              <a:t>somme</a:t>
            </a:r>
            <a:r>
              <a:rPr lang="en-US" dirty="0"/>
              <a:t> de </a:t>
            </a:r>
            <a:r>
              <a:rPr lang="en-US" dirty="0" err="1"/>
              <a:t>l’erreur</a:t>
            </a:r>
            <a:r>
              <a:rPr lang="en-US" dirty="0"/>
              <a:t> dans la projection sur la droite de la regression </a:t>
            </a:r>
            <a:r>
              <a:rPr lang="en-US" dirty="0" err="1"/>
              <a:t>lineaire</a:t>
            </a:r>
            <a:endParaRPr lang="en-US" dirty="0"/>
          </a:p>
          <a:p>
            <a:pPr marL="158750" indent="0">
              <a:buNone/>
            </a:pPr>
            <a:r>
              <a:rPr lang="en-US" dirty="0" err="1"/>
              <a:t>SStot</a:t>
            </a:r>
            <a:r>
              <a:rPr lang="en-US" dirty="0"/>
              <a:t> : </a:t>
            </a:r>
            <a:r>
              <a:rPr lang="en-US" dirty="0" err="1"/>
              <a:t>est</a:t>
            </a:r>
            <a:r>
              <a:rPr lang="en-US" dirty="0"/>
              <a:t> la </a:t>
            </a:r>
            <a:r>
              <a:rPr lang="en-US" dirty="0" err="1"/>
              <a:t>somme</a:t>
            </a:r>
            <a:r>
              <a:rPr lang="en-US" dirty="0"/>
              <a:t> de </a:t>
            </a:r>
            <a:r>
              <a:rPr lang="en-US" dirty="0" err="1"/>
              <a:t>l’erreur</a:t>
            </a:r>
            <a:r>
              <a:rPr lang="en-US" dirty="0"/>
              <a:t> dans la projection sur la droite du Moyenne.</a:t>
            </a:r>
          </a:p>
          <a:p>
            <a:pPr marL="158750" indent="0">
              <a:buNone/>
            </a:pPr>
            <a:r>
              <a:rPr lang="en-US" dirty="0" err="1"/>
              <a:t>Donc</a:t>
            </a:r>
            <a:r>
              <a:rPr lang="en-US" dirty="0"/>
              <a:t> R2 nous </a:t>
            </a:r>
            <a:r>
              <a:rPr lang="en-US" dirty="0" err="1"/>
              <a:t>dit</a:t>
            </a:r>
            <a:r>
              <a:rPr lang="en-US" dirty="0"/>
              <a:t> comment il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meilleur</a:t>
            </a:r>
            <a:r>
              <a:rPr lang="en-US" dirty="0"/>
              <a:t> </a:t>
            </a:r>
            <a:r>
              <a:rPr lang="en-US" dirty="0" err="1"/>
              <a:t>notre</a:t>
            </a:r>
            <a:r>
              <a:rPr lang="en-US" dirty="0"/>
              <a:t> </a:t>
            </a:r>
            <a:r>
              <a:rPr lang="en-US" dirty="0" err="1"/>
              <a:t>modele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comparant</a:t>
            </a:r>
            <a:r>
              <a:rPr lang="en-US" dirty="0"/>
              <a:t> avec un </a:t>
            </a:r>
            <a:r>
              <a:rPr lang="en-US" dirty="0" err="1"/>
              <a:t>modele</a:t>
            </a:r>
            <a:r>
              <a:rPr lang="en-US" dirty="0"/>
              <a:t> de la Moyenne.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1978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5501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97391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1463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5d2cabac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5d2cabac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0569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74278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55e1ed11e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55e1ed11e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Cette</a:t>
            </a:r>
            <a:r>
              <a:rPr lang="en-US" dirty="0"/>
              <a:t> figure </a:t>
            </a:r>
            <a:r>
              <a:rPr lang="en-US" dirty="0" err="1"/>
              <a:t>presente</a:t>
            </a:r>
            <a:r>
              <a:rPr lang="en-US" dirty="0"/>
              <a:t> un scatterplot des prix </a:t>
            </a:r>
            <a:r>
              <a:rPr lang="en-US" dirty="0" err="1"/>
              <a:t>d’immobilier</a:t>
            </a:r>
            <a:r>
              <a:rPr lang="en-US" dirty="0"/>
              <a:t> par ID, </a:t>
            </a:r>
            <a:r>
              <a:rPr lang="en-US" dirty="0" err="1"/>
              <a:t>ceci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nous aider a </a:t>
            </a:r>
            <a:r>
              <a:rPr lang="en-US" dirty="0" err="1"/>
              <a:t>avoir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idee sur </a:t>
            </a:r>
            <a:r>
              <a:rPr lang="en-US" dirty="0" err="1"/>
              <a:t>notre</a:t>
            </a:r>
            <a:r>
              <a:rPr lang="en-US" dirty="0"/>
              <a:t> DATASET.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55e1ed11e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</a:t>
            </a:r>
            <a:r>
              <a:rPr lang="en-US" dirty="0" err="1"/>
              <a:t>peut</a:t>
            </a:r>
            <a:r>
              <a:rPr lang="en-US" dirty="0"/>
              <a:t> bien </a:t>
            </a:r>
            <a:r>
              <a:rPr lang="en-US" dirty="0" err="1"/>
              <a:t>voir</a:t>
            </a:r>
            <a:r>
              <a:rPr lang="en-US" dirty="0"/>
              <a:t> que les trois types </a:t>
            </a:r>
            <a:r>
              <a:rPr lang="en-US" dirty="0" err="1"/>
              <a:t>d’immobilier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les plus </a:t>
            </a:r>
            <a:r>
              <a:rPr lang="en-US" dirty="0" err="1"/>
              <a:t>vendus</a:t>
            </a:r>
            <a:r>
              <a:rPr lang="en-US" dirty="0"/>
              <a:t>(1.5FIN, 1Story,2Story), et un prix qui </a:t>
            </a:r>
            <a:r>
              <a:rPr lang="en-US" dirty="0" err="1"/>
              <a:t>varie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Nous découvrons ici que le prix de l'immobilier le plus courant </a:t>
            </a:r>
            <a:r>
              <a:rPr lang="fr-FR" dirty="0" err="1"/>
              <a:t>estentre</a:t>
            </a:r>
            <a:r>
              <a:rPr lang="fr-FR" dirty="0"/>
              <a:t> 100k USD et 300K USD.</a:t>
            </a:r>
          </a:p>
        </p:txBody>
      </p:sp>
    </p:spTree>
    <p:extLst>
      <p:ext uri="{BB962C8B-B14F-4D97-AF65-F5344CB8AC3E}">
        <p14:creationId xmlns:p14="http://schemas.microsoft.com/office/powerpoint/2010/main" val="3879915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5e1ed11e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5e1ed11e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5e1ed11e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5e1ed11e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289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solidFill>
          <a:srgbClr val="E9E6E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62575" y="1545450"/>
            <a:ext cx="4419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607116" y="2397713"/>
            <a:ext cx="2550204" cy="2757917"/>
            <a:chOff x="1384075" y="241450"/>
            <a:chExt cx="4822625" cy="5215425"/>
          </a:xfrm>
        </p:grpSpPr>
        <p:sp>
          <p:nvSpPr>
            <p:cNvPr id="12" name="Google Shape;12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-26847" y="-280618"/>
            <a:ext cx="2865062" cy="3613974"/>
            <a:chOff x="-26858" y="-227337"/>
            <a:chExt cx="2186403" cy="2757917"/>
          </a:xfrm>
        </p:grpSpPr>
        <p:sp>
          <p:nvSpPr>
            <p:cNvPr id="57" name="Google Shape;57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bg>
      <p:bgPr>
        <a:solidFill>
          <a:srgbClr val="E9E6E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 flipH="1">
            <a:off x="-9" y="2397713"/>
            <a:ext cx="2550204" cy="2757917"/>
            <a:chOff x="1384075" y="241450"/>
            <a:chExt cx="4822625" cy="5215425"/>
          </a:xfrm>
        </p:grpSpPr>
        <p:sp>
          <p:nvSpPr>
            <p:cNvPr id="100" name="Google Shape;100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3"/>
          <p:cNvGrpSpPr/>
          <p:nvPr/>
        </p:nvGrpSpPr>
        <p:grpSpPr>
          <a:xfrm flipH="1">
            <a:off x="6278928" y="-258568"/>
            <a:ext cx="2865062" cy="3613974"/>
            <a:chOff x="-26858" y="-227337"/>
            <a:chExt cx="2186403" cy="2757917"/>
          </a:xfrm>
        </p:grpSpPr>
        <p:sp>
          <p:nvSpPr>
            <p:cNvPr id="145" name="Google Shape;145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4"/>
          <p:cNvGrpSpPr/>
          <p:nvPr/>
        </p:nvGrpSpPr>
        <p:grpSpPr>
          <a:xfrm>
            <a:off x="6396261" y="-26651"/>
            <a:ext cx="2761414" cy="1094590"/>
            <a:chOff x="5543377" y="-26648"/>
            <a:chExt cx="3613943" cy="1432521"/>
          </a:xfrm>
        </p:grpSpPr>
        <p:sp>
          <p:nvSpPr>
            <p:cNvPr id="187" name="Google Shape;187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4"/>
          <p:cNvGrpSpPr/>
          <p:nvPr/>
        </p:nvGrpSpPr>
        <p:grpSpPr>
          <a:xfrm>
            <a:off x="-413096" y="3658798"/>
            <a:ext cx="2192144" cy="1495178"/>
            <a:chOff x="-293170" y="3658798"/>
            <a:chExt cx="2192144" cy="1495178"/>
          </a:xfrm>
        </p:grpSpPr>
        <p:sp>
          <p:nvSpPr>
            <p:cNvPr id="209" name="Google Shape;209;p4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4"/>
          <p:cNvSpPr txBox="1">
            <a:spLocks noGrp="1"/>
          </p:cNvSpPr>
          <p:nvPr>
            <p:ph type="ctrTitle"/>
          </p:nvPr>
        </p:nvSpPr>
        <p:spPr>
          <a:xfrm>
            <a:off x="4155425" y="20543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title" idx="2" hasCustomPrompt="1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9" name="Google Shape;229;p4"/>
          <p:cNvSpPr txBox="1">
            <a:spLocks noGrp="1"/>
          </p:cNvSpPr>
          <p:nvPr>
            <p:ph type="ctrTitle" idx="3"/>
          </p:nvPr>
        </p:nvSpPr>
        <p:spPr>
          <a:xfrm>
            <a:off x="4155425" y="27195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title" idx="4" hasCustomPrompt="1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4"/>
          <p:cNvSpPr txBox="1">
            <a:spLocks noGrp="1"/>
          </p:cNvSpPr>
          <p:nvPr>
            <p:ph type="ctrTitle" idx="5"/>
          </p:nvPr>
        </p:nvSpPr>
        <p:spPr>
          <a:xfrm>
            <a:off x="4155425" y="33848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2" name="Google Shape;232;p4"/>
          <p:cNvSpPr txBox="1">
            <a:spLocks noGrp="1"/>
          </p:cNvSpPr>
          <p:nvPr>
            <p:ph type="title" idx="6" hasCustomPrompt="1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4"/>
          <p:cNvSpPr txBox="1">
            <a:spLocks noGrp="1"/>
          </p:cNvSpPr>
          <p:nvPr>
            <p:ph type="ctrTitle" idx="7"/>
          </p:nvPr>
        </p:nvSpPr>
        <p:spPr>
          <a:xfrm>
            <a:off x="4155425" y="40500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4" name="Google Shape;234;p4"/>
          <p:cNvSpPr txBox="1">
            <a:spLocks noGrp="1"/>
          </p:cNvSpPr>
          <p:nvPr>
            <p:ph type="title" idx="8" hasCustomPrompt="1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35" name="Google Shape;235;p4"/>
          <p:cNvCxnSpPr/>
          <p:nvPr/>
        </p:nvCxnSpPr>
        <p:spPr>
          <a:xfrm>
            <a:off x="3986825" y="-16500"/>
            <a:ext cx="0" cy="44886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4"/>
          <p:cNvSpPr txBox="1">
            <a:spLocks noGrp="1"/>
          </p:cNvSpPr>
          <p:nvPr>
            <p:ph type="ctrTitle" idx="9"/>
          </p:nvPr>
        </p:nvSpPr>
        <p:spPr>
          <a:xfrm>
            <a:off x="4155425" y="1272250"/>
            <a:ext cx="3888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Barlow Condensed"/>
              <a:buNone/>
              <a:defRPr sz="3600"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5"/>
          <p:cNvGrpSpPr/>
          <p:nvPr/>
        </p:nvGrpSpPr>
        <p:grpSpPr>
          <a:xfrm rot="10800000" flipH="1">
            <a:off x="6396261" y="4059387"/>
            <a:ext cx="2761414" cy="1094590"/>
            <a:chOff x="5543377" y="-26648"/>
            <a:chExt cx="3613943" cy="1432521"/>
          </a:xfrm>
        </p:grpSpPr>
        <p:sp>
          <p:nvSpPr>
            <p:cNvPr id="239" name="Google Shape;239;p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 rot="10800000" flipH="1">
            <a:off x="-413096" y="-26651"/>
            <a:ext cx="2192144" cy="1495178"/>
            <a:chOff x="-293170" y="3658798"/>
            <a:chExt cx="2192144" cy="1495178"/>
          </a:xfrm>
        </p:grpSpPr>
        <p:sp>
          <p:nvSpPr>
            <p:cNvPr id="261" name="Google Shape;261;p5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5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0" name="Google Shape;280;p5"/>
          <p:cNvSpPr txBox="1">
            <a:spLocks noGrp="1"/>
          </p:cNvSpPr>
          <p:nvPr>
            <p:ph type="subTitle" idx="1"/>
          </p:nvPr>
        </p:nvSpPr>
        <p:spPr>
          <a:xfrm>
            <a:off x="1868250" y="2708213"/>
            <a:ext cx="40203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81" name="Google Shape;281;p5"/>
          <p:cNvCxnSpPr/>
          <p:nvPr/>
        </p:nvCxnSpPr>
        <p:spPr>
          <a:xfrm>
            <a:off x="5123700" y="2607238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CUSTOM_2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6"/>
          <p:cNvGrpSpPr/>
          <p:nvPr/>
        </p:nvGrpSpPr>
        <p:grpSpPr>
          <a:xfrm rot="10800000">
            <a:off x="11" y="4059387"/>
            <a:ext cx="2761414" cy="1094590"/>
            <a:chOff x="5543377" y="-26648"/>
            <a:chExt cx="3613943" cy="1432521"/>
          </a:xfrm>
        </p:grpSpPr>
        <p:sp>
          <p:nvSpPr>
            <p:cNvPr id="284" name="Google Shape;284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6"/>
          <p:cNvSpPr txBox="1">
            <a:spLocks noGrp="1"/>
          </p:cNvSpPr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06" name="Google Shape;306;p6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rgbClr val="F5340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CUSTOM_2_1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09" name="Google Shape;309;p7"/>
          <p:cNvCxnSpPr/>
          <p:nvPr/>
        </p:nvCxnSpPr>
        <p:spPr>
          <a:xfrm>
            <a:off x="498026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0" name="Google Shape;310;p7"/>
          <p:cNvGrpSpPr/>
          <p:nvPr/>
        </p:nvGrpSpPr>
        <p:grpSpPr>
          <a:xfrm rot="10800000" flipH="1">
            <a:off x="6396261" y="4059387"/>
            <a:ext cx="2761414" cy="1094590"/>
            <a:chOff x="5543377" y="-26648"/>
            <a:chExt cx="3613943" cy="1432521"/>
          </a:xfrm>
        </p:grpSpPr>
        <p:sp>
          <p:nvSpPr>
            <p:cNvPr id="311" name="Google Shape;311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9E6E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E1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461058-69B4-4DB2-81E9-DC556B101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0216" y="2559880"/>
            <a:ext cx="5483567" cy="495358"/>
          </a:xfrm>
        </p:spPr>
        <p:txBody>
          <a:bodyPr/>
          <a:lstStyle/>
          <a:p>
            <a:pPr fontAlgn="base"/>
            <a:r>
              <a:rPr lang="en-US" sz="2000" b="1" i="0" dirty="0">
                <a:solidFill>
                  <a:schemeClr val="tx2">
                    <a:lumMod val="75000"/>
                  </a:schemeClr>
                </a:solidFill>
                <a:effectLst/>
                <a:latin typeface="zeitung"/>
              </a:rPr>
              <a:t>House Prices - Advanced Regression Techniques</a:t>
            </a:r>
            <a:endParaRPr lang="fr-FR" sz="5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964D94-ED59-4C6F-AF7E-23DBF04C1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542" y="0"/>
            <a:ext cx="1907458" cy="5225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9C0DF9-DB47-4531-BF97-1C8383007CC2}"/>
              </a:ext>
            </a:extLst>
          </p:cNvPr>
          <p:cNvSpPr txBox="1"/>
          <p:nvPr/>
        </p:nvSpPr>
        <p:spPr>
          <a:xfrm>
            <a:off x="560438" y="3854245"/>
            <a:ext cx="32446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Preparer Par:</a:t>
            </a:r>
          </a:p>
          <a:p>
            <a:r>
              <a:rPr lang="en-US" dirty="0"/>
              <a:t>	M’GHARI Tariq</a:t>
            </a:r>
          </a:p>
          <a:p>
            <a:r>
              <a:rPr lang="en-US" dirty="0"/>
              <a:t>	FAKIRI Ismail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C0FBA0-7CDF-41C5-A9AD-7B59956F765A}"/>
              </a:ext>
            </a:extLst>
          </p:cNvPr>
          <p:cNvSpPr txBox="1"/>
          <p:nvPr/>
        </p:nvSpPr>
        <p:spPr>
          <a:xfrm>
            <a:off x="3716596" y="3854245"/>
            <a:ext cx="3244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Demander Par:</a:t>
            </a:r>
          </a:p>
          <a:p>
            <a:r>
              <a:rPr lang="en-US" dirty="0"/>
              <a:t>	Mr. HRIMECH Hamid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1448D3-BB56-4389-8A0A-ABE2DEC655A1}"/>
              </a:ext>
            </a:extLst>
          </p:cNvPr>
          <p:cNvSpPr txBox="1"/>
          <p:nvPr/>
        </p:nvSpPr>
        <p:spPr>
          <a:xfrm>
            <a:off x="2310581" y="4835723"/>
            <a:ext cx="3628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2020-2021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21DA1E-88F8-4E3B-9088-DE78B233BC6D}"/>
              </a:ext>
            </a:extLst>
          </p:cNvPr>
          <p:cNvSpPr txBox="1"/>
          <p:nvPr/>
        </p:nvSpPr>
        <p:spPr>
          <a:xfrm>
            <a:off x="2644877" y="27371"/>
            <a:ext cx="4442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Université</a:t>
            </a:r>
            <a:r>
              <a:rPr lang="en-US" dirty="0"/>
              <a:t> Hassan 1er</a:t>
            </a:r>
          </a:p>
          <a:p>
            <a:pPr algn="ctr"/>
            <a:r>
              <a:rPr lang="en-US" dirty="0"/>
              <a:t>Ecole </a:t>
            </a:r>
            <a:r>
              <a:rPr lang="en-US" dirty="0" err="1"/>
              <a:t>Nationale</a:t>
            </a:r>
            <a:r>
              <a:rPr lang="en-US" dirty="0"/>
              <a:t> de Sciences </a:t>
            </a:r>
            <a:r>
              <a:rPr lang="en-US" dirty="0" err="1"/>
              <a:t>Appliquées</a:t>
            </a:r>
            <a:r>
              <a:rPr lang="en-US" dirty="0"/>
              <a:t> Berrechid</a:t>
            </a:r>
            <a:endParaRPr lang="fr-F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388ED1-6AB5-482A-8823-AC7C2414E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2078" y="3055238"/>
            <a:ext cx="709921" cy="709921"/>
          </a:xfrm>
          <a:prstGeom prst="rect">
            <a:avLst/>
          </a:prstGeom>
        </p:spPr>
      </p:pic>
      <p:sp>
        <p:nvSpPr>
          <p:cNvPr id="13" name="Title 2">
            <a:extLst>
              <a:ext uri="{FF2B5EF4-FFF2-40B4-BE49-F238E27FC236}">
                <a16:creationId xmlns:a16="http://schemas.microsoft.com/office/drawing/2014/main" id="{42AF2820-12F5-47DC-B895-6CD14F18E642}"/>
              </a:ext>
            </a:extLst>
          </p:cNvPr>
          <p:cNvSpPr txBox="1">
            <a:spLocks/>
          </p:cNvSpPr>
          <p:nvPr/>
        </p:nvSpPr>
        <p:spPr>
          <a:xfrm>
            <a:off x="1752975" y="1289255"/>
            <a:ext cx="5483567" cy="962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Barlow Condensed Medium"/>
              <a:buNone/>
              <a:defRPr sz="6000" b="0" i="0" u="none" strike="noStrike" cap="none">
                <a:solidFill>
                  <a:srgbClr val="434343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fontAlgn="base"/>
            <a:r>
              <a:rPr lang="en-US" sz="2000" b="1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zeitung"/>
              </a:rPr>
              <a:t>Semestre</a:t>
            </a:r>
            <a:r>
              <a:rPr lang="en-US" sz="20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zeitung"/>
              </a:rPr>
              <a:t> 9 </a:t>
            </a:r>
          </a:p>
          <a:p>
            <a:pPr fontAlgn="base"/>
            <a:r>
              <a:rPr lang="en-US" sz="20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zeitung"/>
              </a:rPr>
              <a:t>Module DATA MINING</a:t>
            </a:r>
            <a:endParaRPr lang="fr-FR" sz="54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1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REMPLACER LES DONNEES MANQUANTES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71563A-0317-4BC8-9DBB-33EC2C66D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94" y="1775011"/>
            <a:ext cx="3811924" cy="22052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E3D18A-62DB-4C70-BF22-56CC782C7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750" y="1775011"/>
            <a:ext cx="4084056" cy="220527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1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ENCODAGE DE VARIABLES CATEGORIQUE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621A9B-7D16-420F-A706-C75309880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062" y="1036927"/>
            <a:ext cx="2788227" cy="410657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6D2A42-EE12-4D29-9022-7545D40D7A7B}"/>
              </a:ext>
            </a:extLst>
          </p:cNvPr>
          <p:cNvCxnSpPr>
            <a:cxnSpLocks/>
          </p:cNvCxnSpPr>
          <p:nvPr/>
        </p:nvCxnSpPr>
        <p:spPr>
          <a:xfrm flipH="1" flipV="1">
            <a:off x="5098473" y="1274618"/>
            <a:ext cx="983672" cy="651164"/>
          </a:xfrm>
          <a:prstGeom prst="straightConnector1">
            <a:avLst/>
          </a:prstGeom>
          <a:ln w="41275">
            <a:solidFill>
              <a:schemeClr val="bg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ECC6B6-E1A9-4A61-BAFC-E111B957072F}"/>
              </a:ext>
            </a:extLst>
          </p:cNvPr>
          <p:cNvCxnSpPr>
            <a:cxnSpLocks/>
          </p:cNvCxnSpPr>
          <p:nvPr/>
        </p:nvCxnSpPr>
        <p:spPr>
          <a:xfrm flipV="1">
            <a:off x="1551709" y="1274618"/>
            <a:ext cx="966353" cy="540327"/>
          </a:xfrm>
          <a:prstGeom prst="straightConnector1">
            <a:avLst/>
          </a:prstGeom>
          <a:ln w="41275">
            <a:solidFill>
              <a:schemeClr val="bg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491F741-353C-4D3E-A004-5459A399472C}"/>
              </a:ext>
            </a:extLst>
          </p:cNvPr>
          <p:cNvSpPr txBox="1"/>
          <p:nvPr/>
        </p:nvSpPr>
        <p:spPr>
          <a:xfrm>
            <a:off x="678028" y="1814945"/>
            <a:ext cx="1747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CATEGORICAL</a:t>
            </a:r>
            <a:endParaRPr lang="fr-FR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D82FF-6A36-4547-B2D2-C51CF60A1188}"/>
              </a:ext>
            </a:extLst>
          </p:cNvPr>
          <p:cNvSpPr txBox="1"/>
          <p:nvPr/>
        </p:nvSpPr>
        <p:spPr>
          <a:xfrm>
            <a:off x="5398961" y="1968833"/>
            <a:ext cx="1747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CATEGORICAL</a:t>
            </a:r>
            <a:endParaRPr lang="fr-FR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A2F348-CC32-4698-8925-F50F18D2BA4A}"/>
              </a:ext>
            </a:extLst>
          </p:cNvPr>
          <p:cNvSpPr txBox="1"/>
          <p:nvPr/>
        </p:nvSpPr>
        <p:spPr>
          <a:xfrm>
            <a:off x="6082145" y="2729345"/>
            <a:ext cx="196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POURQUOI?</a:t>
            </a:r>
            <a:endParaRPr lang="fr-F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085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1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ENCODAGE DE VARIABLES CATEGORIQUE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647E2A-58EE-44B5-9264-FBEC11B8A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00" y="1046250"/>
            <a:ext cx="6928572" cy="392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08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1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DUMMY VARIABLES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D1A2BC-5157-4246-92E9-D79DF2EAA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942" y="1046250"/>
            <a:ext cx="5458258" cy="391461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B51930-348E-4DE5-A8B5-4DFB21114832}"/>
              </a:ext>
            </a:extLst>
          </p:cNvPr>
          <p:cNvCxnSpPr/>
          <p:nvPr/>
        </p:nvCxnSpPr>
        <p:spPr>
          <a:xfrm flipH="1">
            <a:off x="4818450" y="1911927"/>
            <a:ext cx="1319114" cy="2618509"/>
          </a:xfrm>
          <a:prstGeom prst="line">
            <a:avLst/>
          </a:prstGeom>
          <a:ln w="603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5170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1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METHODE UTILISEES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A8BD2-10F6-4807-8A1C-90D99F76CB2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18" y="1385455"/>
            <a:ext cx="7591582" cy="30895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1025038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C9EE2C-3C39-4075-8291-E4B6269F7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99" y="2377274"/>
            <a:ext cx="8095501" cy="944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8E348A-3CC1-43B8-A024-07590D038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699" y="3321749"/>
            <a:ext cx="8124046" cy="65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4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0FBE-BC3C-477E-B5AF-82778DF997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 DU MODELE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F4463-D54C-483B-8388-AB6A3570E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95" y="1904865"/>
            <a:ext cx="7181809" cy="29562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CAF7D1-A989-43D4-A0AE-33FBFA197BB2}"/>
              </a:ext>
            </a:extLst>
          </p:cNvPr>
          <p:cNvSpPr txBox="1"/>
          <p:nvPr/>
        </p:nvSpPr>
        <p:spPr>
          <a:xfrm>
            <a:off x="387927" y="1302327"/>
            <a:ext cx="3006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R2: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419805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0FBE-BC3C-477E-B5AF-82778DF997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 DU MODELE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CAF7D1-A989-43D4-A0AE-33FBFA197BB2}"/>
              </a:ext>
            </a:extLst>
          </p:cNvPr>
          <p:cNvSpPr txBox="1"/>
          <p:nvPr/>
        </p:nvSpPr>
        <p:spPr>
          <a:xfrm>
            <a:off x="387927" y="1302327"/>
            <a:ext cx="3006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R2:</a:t>
            </a:r>
            <a:endParaRPr lang="fr-FR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780F49-E20F-4AC1-BDB0-61DD63C62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054" y="1950027"/>
            <a:ext cx="4458835" cy="18876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D6A8EB-300D-422C-8079-BA8512240BF0}"/>
              </a:ext>
            </a:extLst>
          </p:cNvPr>
          <p:cNvSpPr txBox="1"/>
          <p:nvPr/>
        </p:nvSpPr>
        <p:spPr>
          <a:xfrm>
            <a:off x="1215436" y="4279821"/>
            <a:ext cx="4631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BIGGER THE BETTER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512968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0FBE-BC3C-477E-B5AF-82778DF997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 DU MODELE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CAF7D1-A989-43D4-A0AE-33FBFA197BB2}"/>
              </a:ext>
            </a:extLst>
          </p:cNvPr>
          <p:cNvSpPr txBox="1"/>
          <p:nvPr/>
        </p:nvSpPr>
        <p:spPr>
          <a:xfrm>
            <a:off x="387927" y="1302327"/>
            <a:ext cx="3006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RMSE:</a:t>
            </a:r>
            <a:endParaRPr lang="fr-FR" sz="2800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7E7BF6C-0206-4F0D-AFD9-BEC42CC15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130" y="1462682"/>
            <a:ext cx="3352845" cy="294965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5BCDCEC-A705-4C3E-989D-AB518656F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021" y="2274783"/>
            <a:ext cx="3352845" cy="112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55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1768-C5A8-4E9B-84C6-2595754460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DES MODELES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FD41C-96FB-4BFC-BA4B-A91988305298}"/>
              </a:ext>
            </a:extLst>
          </p:cNvPr>
          <p:cNvSpPr txBox="1"/>
          <p:nvPr/>
        </p:nvSpPr>
        <p:spPr>
          <a:xfrm>
            <a:off x="540327" y="1454727"/>
            <a:ext cx="5126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REGRESSION MULTIPLE</a:t>
            </a:r>
            <a:endParaRPr lang="fr-FR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16CC8D-9380-43B7-B49B-E610DBBFD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58" y="2090712"/>
            <a:ext cx="7820192" cy="174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32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4"/>
          <p:cNvSpPr txBox="1">
            <a:spLocks noGrp="1"/>
          </p:cNvSpPr>
          <p:nvPr>
            <p:ph type="ctrTitle" idx="9"/>
          </p:nvPr>
        </p:nvSpPr>
        <p:spPr>
          <a:xfrm>
            <a:off x="4155425" y="0"/>
            <a:ext cx="2737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54132"/>
                </a:solidFill>
              </a:rPr>
              <a:t>Sommaire</a:t>
            </a:r>
            <a:endParaRPr dirty="0">
              <a:solidFill>
                <a:srgbClr val="F54132"/>
              </a:solidFill>
            </a:endParaRPr>
          </a:p>
        </p:txBody>
      </p:sp>
      <p:sp>
        <p:nvSpPr>
          <p:cNvPr id="352" name="Google Shape;352;p14"/>
          <p:cNvSpPr txBox="1">
            <a:spLocks noGrp="1"/>
          </p:cNvSpPr>
          <p:nvPr>
            <p:ph type="ctrTitle"/>
          </p:nvPr>
        </p:nvSpPr>
        <p:spPr>
          <a:xfrm>
            <a:off x="4155425" y="665250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INTRODUCTION</a:t>
            </a:r>
            <a:endParaRPr dirty="0"/>
          </a:p>
        </p:txBody>
      </p:sp>
      <p:sp>
        <p:nvSpPr>
          <p:cNvPr id="353" name="Google Shape;353;p14"/>
          <p:cNvSpPr txBox="1">
            <a:spLocks noGrp="1"/>
          </p:cNvSpPr>
          <p:nvPr>
            <p:ph type="title" idx="2"/>
          </p:nvPr>
        </p:nvSpPr>
        <p:spPr>
          <a:xfrm>
            <a:off x="2319727" y="577800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01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354" name="Google Shape;354;p14"/>
          <p:cNvSpPr txBox="1">
            <a:spLocks noGrp="1"/>
          </p:cNvSpPr>
          <p:nvPr>
            <p:ph type="ctrTitle" idx="3"/>
          </p:nvPr>
        </p:nvSpPr>
        <p:spPr>
          <a:xfrm>
            <a:off x="4155425" y="1330500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PRESENTATION DU DATASET</a:t>
            </a:r>
            <a:endParaRPr dirty="0"/>
          </a:p>
        </p:txBody>
      </p:sp>
      <p:sp>
        <p:nvSpPr>
          <p:cNvPr id="355" name="Google Shape;355;p14"/>
          <p:cNvSpPr txBox="1">
            <a:spLocks noGrp="1"/>
          </p:cNvSpPr>
          <p:nvPr>
            <p:ph type="ctrTitle" idx="5"/>
          </p:nvPr>
        </p:nvSpPr>
        <p:spPr>
          <a:xfrm>
            <a:off x="4155425" y="1995750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PREPARATION DE DONNEES</a:t>
            </a:r>
            <a:endParaRPr dirty="0"/>
          </a:p>
        </p:txBody>
      </p:sp>
      <p:sp>
        <p:nvSpPr>
          <p:cNvPr id="356" name="Google Shape;356;p14"/>
          <p:cNvSpPr txBox="1">
            <a:spLocks noGrp="1"/>
          </p:cNvSpPr>
          <p:nvPr>
            <p:ph type="title" idx="4"/>
          </p:nvPr>
        </p:nvSpPr>
        <p:spPr>
          <a:xfrm>
            <a:off x="2319727" y="1243050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02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357" name="Google Shape;357;p14"/>
          <p:cNvSpPr txBox="1">
            <a:spLocks noGrp="1"/>
          </p:cNvSpPr>
          <p:nvPr>
            <p:ph type="title" idx="6"/>
          </p:nvPr>
        </p:nvSpPr>
        <p:spPr>
          <a:xfrm>
            <a:off x="2319727" y="1908300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03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358" name="Google Shape;358;p14"/>
          <p:cNvSpPr txBox="1">
            <a:spLocks noGrp="1"/>
          </p:cNvSpPr>
          <p:nvPr>
            <p:ph type="ctrTitle" idx="7"/>
          </p:nvPr>
        </p:nvSpPr>
        <p:spPr>
          <a:xfrm>
            <a:off x="4155425" y="2661000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METHODES UTILISEE</a:t>
            </a:r>
            <a:endParaRPr dirty="0"/>
          </a:p>
        </p:txBody>
      </p:sp>
      <p:sp>
        <p:nvSpPr>
          <p:cNvPr id="359" name="Google Shape;359;p14"/>
          <p:cNvSpPr txBox="1">
            <a:spLocks noGrp="1"/>
          </p:cNvSpPr>
          <p:nvPr>
            <p:ph type="title" idx="8"/>
          </p:nvPr>
        </p:nvSpPr>
        <p:spPr>
          <a:xfrm>
            <a:off x="2319727" y="2573550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Barlow Condensed"/>
                <a:ea typeface="Barlow Condensed"/>
                <a:cs typeface="Barlow Condensed"/>
                <a:sym typeface="Barlow Condensed"/>
              </a:rPr>
              <a:t>04</a:t>
            </a:r>
            <a:endParaRPr dirty="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1" name="Google Shape;358;p14">
            <a:extLst>
              <a:ext uri="{FF2B5EF4-FFF2-40B4-BE49-F238E27FC236}">
                <a16:creationId xmlns:a16="http://schemas.microsoft.com/office/drawing/2014/main" id="{619A87F1-DC1F-43A4-AF6F-F3A40C584F0A}"/>
              </a:ext>
            </a:extLst>
          </p:cNvPr>
          <p:cNvSpPr txBox="1">
            <a:spLocks/>
          </p:cNvSpPr>
          <p:nvPr/>
        </p:nvSpPr>
        <p:spPr>
          <a:xfrm>
            <a:off x="4155425" y="3326250"/>
            <a:ext cx="68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rPr lang="en-US" dirty="0"/>
              <a:t>PERFORMANCE DU MODELE</a:t>
            </a:r>
            <a:endParaRPr lang="fr-FR" dirty="0"/>
          </a:p>
        </p:txBody>
      </p:sp>
      <p:sp>
        <p:nvSpPr>
          <p:cNvPr id="12" name="Google Shape;359;p14">
            <a:extLst>
              <a:ext uri="{FF2B5EF4-FFF2-40B4-BE49-F238E27FC236}">
                <a16:creationId xmlns:a16="http://schemas.microsoft.com/office/drawing/2014/main" id="{0D99A08C-0A2D-4495-A53E-644BF87F6375}"/>
              </a:ext>
            </a:extLst>
          </p:cNvPr>
          <p:cNvSpPr txBox="1">
            <a:spLocks/>
          </p:cNvSpPr>
          <p:nvPr/>
        </p:nvSpPr>
        <p:spPr>
          <a:xfrm>
            <a:off x="2319727" y="3238800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 SemiBold"/>
              <a:buNone/>
              <a:defRPr sz="3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" dirty="0">
                <a:latin typeface="Barlow Condensed"/>
                <a:ea typeface="Barlow Condensed"/>
                <a:cs typeface="Barlow Condensed"/>
                <a:sym typeface="Barlow Condensed"/>
              </a:rPr>
              <a:t>05</a:t>
            </a:r>
          </a:p>
        </p:txBody>
      </p:sp>
      <p:sp>
        <p:nvSpPr>
          <p:cNvPr id="13" name="Google Shape;358;p14">
            <a:extLst>
              <a:ext uri="{FF2B5EF4-FFF2-40B4-BE49-F238E27FC236}">
                <a16:creationId xmlns:a16="http://schemas.microsoft.com/office/drawing/2014/main" id="{A5E76EF0-33C3-4661-B5F3-58F0883BAB70}"/>
              </a:ext>
            </a:extLst>
          </p:cNvPr>
          <p:cNvSpPr txBox="1">
            <a:spLocks/>
          </p:cNvSpPr>
          <p:nvPr/>
        </p:nvSpPr>
        <p:spPr>
          <a:xfrm>
            <a:off x="4155425" y="3991500"/>
            <a:ext cx="68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rPr lang="fr-FR" dirty="0"/>
              <a:t>PRESENTATION DES MODELES</a:t>
            </a:r>
          </a:p>
        </p:txBody>
      </p:sp>
      <p:sp>
        <p:nvSpPr>
          <p:cNvPr id="14" name="Google Shape;359;p14">
            <a:extLst>
              <a:ext uri="{FF2B5EF4-FFF2-40B4-BE49-F238E27FC236}">
                <a16:creationId xmlns:a16="http://schemas.microsoft.com/office/drawing/2014/main" id="{2867C4E1-C71D-408E-A2D9-DD5E45A4E5AE}"/>
              </a:ext>
            </a:extLst>
          </p:cNvPr>
          <p:cNvSpPr txBox="1">
            <a:spLocks/>
          </p:cNvSpPr>
          <p:nvPr/>
        </p:nvSpPr>
        <p:spPr>
          <a:xfrm>
            <a:off x="2319727" y="3907050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 SemiBold"/>
              <a:buNone/>
              <a:defRPr sz="3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" dirty="0">
                <a:latin typeface="Barlow Condensed"/>
                <a:ea typeface="Barlow Condensed"/>
                <a:cs typeface="Barlow Condensed"/>
                <a:sym typeface="Barlow Condensed"/>
              </a:rPr>
              <a:t>06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1768-C5A8-4E9B-84C6-2595754460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DES MODELES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FD41C-96FB-4BFC-BA4B-A91988305298}"/>
              </a:ext>
            </a:extLst>
          </p:cNvPr>
          <p:cNvSpPr txBox="1"/>
          <p:nvPr/>
        </p:nvSpPr>
        <p:spPr>
          <a:xfrm>
            <a:off x="540327" y="1454727"/>
            <a:ext cx="5126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ACP</a:t>
            </a:r>
            <a:endParaRPr lang="fr-FR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8BC08D-075A-4077-88D6-2556FA18B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12" y="2144917"/>
            <a:ext cx="8219775" cy="183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20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21ED-D6A6-413B-BA9D-3DB7736321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ENSEMBLES DE REGRESSION UTILISE AVEC PERFORMANCE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5E6898-6CDF-4F88-996C-E3C5CF08B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267" y="1733983"/>
            <a:ext cx="6167133" cy="236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19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6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MERCI!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3786939" y="2146334"/>
            <a:ext cx="454098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INTRODUCTION</a:t>
            </a:r>
            <a:endParaRPr dirty="0"/>
          </a:p>
        </p:txBody>
      </p:sp>
      <p:sp>
        <p:nvSpPr>
          <p:cNvPr id="365" name="Google Shape;365;p15"/>
          <p:cNvSpPr txBox="1">
            <a:spLocks noGrp="1"/>
          </p:cNvSpPr>
          <p:nvPr>
            <p:ph type="subTitle" idx="1"/>
          </p:nvPr>
        </p:nvSpPr>
        <p:spPr>
          <a:xfrm>
            <a:off x="1868250" y="2708266"/>
            <a:ext cx="4020300" cy="15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 </a:t>
            </a:r>
            <a:r>
              <a:rPr lang="en-US" dirty="0" err="1"/>
              <a:t>projet</a:t>
            </a:r>
            <a:r>
              <a:rPr lang="en-US" dirty="0"/>
              <a:t> </a:t>
            </a:r>
            <a:r>
              <a:rPr lang="en-US" dirty="0" err="1"/>
              <a:t>consiste</a:t>
            </a:r>
            <a:r>
              <a:rPr lang="en-US" dirty="0"/>
              <a:t> a </a:t>
            </a:r>
            <a:r>
              <a:rPr lang="fr-FR" dirty="0"/>
              <a:t>utilisez des techniques de science des données telles que l’apprentissage automatique pour prédire le prix de l’immobilier d’une zone particulière.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On a utilisé R comme langage de programmation du a la simplicité et a la performance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5" y="468450"/>
            <a:ext cx="3651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Presentation du dataset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22CFFC-C8F0-409B-9427-BCE3DB716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46250"/>
            <a:ext cx="3162985" cy="31306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644A92-3660-47C9-92B2-00A428E98D87}"/>
              </a:ext>
            </a:extLst>
          </p:cNvPr>
          <p:cNvSpPr txBox="1"/>
          <p:nvPr/>
        </p:nvSpPr>
        <p:spPr>
          <a:xfrm>
            <a:off x="521109" y="2005780"/>
            <a:ext cx="35789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81 Variables </a:t>
            </a:r>
            <a:r>
              <a:rPr lang="en-US" dirty="0" err="1"/>
              <a:t>explicatives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fichiers</a:t>
            </a:r>
            <a:r>
              <a:rPr lang="en-US" dirty="0"/>
              <a:t> (Train/Test)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Variables a </a:t>
            </a:r>
            <a:r>
              <a:rPr lang="fr-FR" dirty="0" err="1"/>
              <a:t>predires</a:t>
            </a:r>
            <a:r>
              <a:rPr lang="fr-FR" dirty="0"/>
              <a:t> (Sale Price)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ABAFA14-83E0-4FF3-A273-7AC03AFD8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944" y="608789"/>
            <a:ext cx="3966501" cy="39259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894A8BA-BDED-443E-8D38-F9EB7B82FF41}"/>
              </a:ext>
            </a:extLst>
          </p:cNvPr>
          <p:cNvSpPr/>
          <p:nvPr/>
        </p:nvSpPr>
        <p:spPr>
          <a:xfrm>
            <a:off x="79150" y="2171640"/>
            <a:ext cx="3986989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 distribution des prix par styles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E459CC-78F1-495A-B465-6F50209F6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193" y="907211"/>
            <a:ext cx="6096851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00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8"/>
          <p:cNvSpPr txBox="1">
            <a:spLocks noGrp="1"/>
          </p:cNvSpPr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PREPARATION DE DONNEES</a:t>
            </a:r>
            <a:endParaRPr dirty="0"/>
          </a:p>
        </p:txBody>
      </p:sp>
      <p:grpSp>
        <p:nvGrpSpPr>
          <p:cNvPr id="419" name="Google Shape;419;p18"/>
          <p:cNvGrpSpPr/>
          <p:nvPr/>
        </p:nvGrpSpPr>
        <p:grpSpPr>
          <a:xfrm>
            <a:off x="1750054" y="1891498"/>
            <a:ext cx="5608992" cy="1328284"/>
            <a:chOff x="2218050" y="2014360"/>
            <a:chExt cx="4707900" cy="1114800"/>
          </a:xfrm>
        </p:grpSpPr>
        <p:cxnSp>
          <p:nvCxnSpPr>
            <p:cNvPr id="420" name="Google Shape;420;p18"/>
            <p:cNvCxnSpPr>
              <a:stCxn id="421" idx="3"/>
              <a:endCxn id="422" idx="1"/>
            </p:cNvCxnSpPr>
            <p:nvPr/>
          </p:nvCxnSpPr>
          <p:spPr>
            <a:xfrm rot="10800000" flipH="1">
              <a:off x="2854043" y="2575645"/>
              <a:ext cx="3436500" cy="93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grpSp>
          <p:nvGrpSpPr>
            <p:cNvPr id="423" name="Google Shape;423;p18"/>
            <p:cNvGrpSpPr/>
            <p:nvPr/>
          </p:nvGrpSpPr>
          <p:grpSpPr>
            <a:xfrm>
              <a:off x="2218050" y="2014360"/>
              <a:ext cx="665100" cy="905929"/>
              <a:chOff x="2218050" y="2014360"/>
              <a:chExt cx="665100" cy="905929"/>
            </a:xfrm>
          </p:grpSpPr>
          <p:cxnSp>
            <p:nvCxnSpPr>
              <p:cNvPr id="424" name="Google Shape;424;p18"/>
              <p:cNvCxnSpPr>
                <a:stCxn id="425" idx="0"/>
              </p:cNvCxnSpPr>
              <p:nvPr/>
            </p:nvCxnSpPr>
            <p:spPr>
              <a:xfrm rot="10800000">
                <a:off x="2550669" y="2014360"/>
                <a:ext cx="0" cy="32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26" name="Google Shape;426;p18"/>
              <p:cNvSpPr/>
              <p:nvPr/>
            </p:nvSpPr>
            <p:spPr>
              <a:xfrm>
                <a:off x="2218050" y="2255189"/>
                <a:ext cx="665100" cy="6651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8"/>
              <p:cNvSpPr/>
              <p:nvPr/>
            </p:nvSpPr>
            <p:spPr>
              <a:xfrm>
                <a:off x="2303019" y="2340160"/>
                <a:ext cx="495300" cy="495300"/>
              </a:xfrm>
              <a:prstGeom prst="ellipse">
                <a:avLst/>
              </a:prstGeom>
              <a:solidFill>
                <a:srgbClr val="1DCDC3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7" name="Google Shape;427;p18"/>
            <p:cNvGrpSpPr/>
            <p:nvPr/>
          </p:nvGrpSpPr>
          <p:grpSpPr>
            <a:xfrm>
              <a:off x="3565650" y="2255189"/>
              <a:ext cx="665100" cy="873971"/>
              <a:chOff x="3565650" y="2255189"/>
              <a:chExt cx="665100" cy="873971"/>
            </a:xfrm>
          </p:grpSpPr>
          <p:cxnSp>
            <p:nvCxnSpPr>
              <p:cNvPr id="428" name="Google Shape;428;p18"/>
              <p:cNvCxnSpPr>
                <a:stCxn id="429" idx="4"/>
              </p:cNvCxnSpPr>
              <p:nvPr/>
            </p:nvCxnSpPr>
            <p:spPr>
              <a:xfrm>
                <a:off x="3898269" y="2835460"/>
                <a:ext cx="0" cy="293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30" name="Google Shape;430;p18"/>
              <p:cNvSpPr/>
              <p:nvPr/>
            </p:nvSpPr>
            <p:spPr>
              <a:xfrm>
                <a:off x="3565650" y="2255189"/>
                <a:ext cx="665100" cy="6651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8"/>
              <p:cNvSpPr/>
              <p:nvPr/>
            </p:nvSpPr>
            <p:spPr>
              <a:xfrm>
                <a:off x="3650619" y="2340160"/>
                <a:ext cx="495300" cy="495300"/>
              </a:xfrm>
              <a:prstGeom prst="ellipse">
                <a:avLst/>
              </a:prstGeom>
              <a:solidFill>
                <a:srgbClr val="1DCDC3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1" name="Google Shape;431;p18"/>
            <p:cNvGrpSpPr/>
            <p:nvPr/>
          </p:nvGrpSpPr>
          <p:grpSpPr>
            <a:xfrm>
              <a:off x="4913250" y="2014360"/>
              <a:ext cx="665100" cy="905929"/>
              <a:chOff x="4913250" y="2014360"/>
              <a:chExt cx="665100" cy="905929"/>
            </a:xfrm>
          </p:grpSpPr>
          <p:cxnSp>
            <p:nvCxnSpPr>
              <p:cNvPr id="432" name="Google Shape;432;p18"/>
              <p:cNvCxnSpPr>
                <a:stCxn id="433" idx="0"/>
              </p:cNvCxnSpPr>
              <p:nvPr/>
            </p:nvCxnSpPr>
            <p:spPr>
              <a:xfrm rot="10800000">
                <a:off x="5245869" y="2014360"/>
                <a:ext cx="0" cy="32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34" name="Google Shape;434;p18"/>
              <p:cNvSpPr/>
              <p:nvPr/>
            </p:nvSpPr>
            <p:spPr>
              <a:xfrm>
                <a:off x="4913250" y="2255189"/>
                <a:ext cx="665100" cy="6651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8"/>
              <p:cNvSpPr/>
              <p:nvPr/>
            </p:nvSpPr>
            <p:spPr>
              <a:xfrm>
                <a:off x="4998219" y="2340160"/>
                <a:ext cx="495300" cy="495300"/>
              </a:xfrm>
              <a:prstGeom prst="ellipse">
                <a:avLst/>
              </a:prstGeom>
              <a:solidFill>
                <a:srgbClr val="1DCDC3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5" name="Google Shape;435;p18"/>
            <p:cNvGrpSpPr/>
            <p:nvPr/>
          </p:nvGrpSpPr>
          <p:grpSpPr>
            <a:xfrm>
              <a:off x="6260850" y="2255189"/>
              <a:ext cx="665100" cy="873971"/>
              <a:chOff x="6260850" y="2255189"/>
              <a:chExt cx="665100" cy="873971"/>
            </a:xfrm>
          </p:grpSpPr>
          <p:cxnSp>
            <p:nvCxnSpPr>
              <p:cNvPr id="436" name="Google Shape;436;p18"/>
              <p:cNvCxnSpPr>
                <a:stCxn id="437" idx="4"/>
              </p:cNvCxnSpPr>
              <p:nvPr/>
            </p:nvCxnSpPr>
            <p:spPr>
              <a:xfrm>
                <a:off x="6593469" y="2835460"/>
                <a:ext cx="0" cy="293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38" name="Google Shape;438;p18"/>
              <p:cNvSpPr/>
              <p:nvPr/>
            </p:nvSpPr>
            <p:spPr>
              <a:xfrm>
                <a:off x="6260850" y="2255189"/>
                <a:ext cx="665100" cy="6651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8"/>
              <p:cNvSpPr/>
              <p:nvPr/>
            </p:nvSpPr>
            <p:spPr>
              <a:xfrm>
                <a:off x="6345819" y="2340160"/>
                <a:ext cx="495300" cy="495300"/>
              </a:xfrm>
              <a:prstGeom prst="ellipse">
                <a:avLst/>
              </a:prstGeom>
              <a:solidFill>
                <a:srgbClr val="1DCDC3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1" name="Google Shape;421;p18"/>
          <p:cNvSpPr txBox="1">
            <a:spLocks noGrp="1"/>
          </p:cNvSpPr>
          <p:nvPr>
            <p:ph type="ctrTitle"/>
          </p:nvPr>
        </p:nvSpPr>
        <p:spPr>
          <a:xfrm>
            <a:off x="1794675" y="2345451"/>
            <a:ext cx="713100" cy="4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01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39" name="Google Shape;439;p18"/>
          <p:cNvSpPr txBox="1">
            <a:spLocks noGrp="1"/>
          </p:cNvSpPr>
          <p:nvPr>
            <p:ph type="ctrTitle"/>
          </p:nvPr>
        </p:nvSpPr>
        <p:spPr>
          <a:xfrm>
            <a:off x="3395454" y="2332899"/>
            <a:ext cx="713100" cy="4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02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40" name="Google Shape;440;p18"/>
          <p:cNvSpPr txBox="1">
            <a:spLocks noGrp="1"/>
          </p:cNvSpPr>
          <p:nvPr>
            <p:ph type="ctrTitle"/>
          </p:nvPr>
        </p:nvSpPr>
        <p:spPr>
          <a:xfrm>
            <a:off x="5001058" y="2345451"/>
            <a:ext cx="713100" cy="4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03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22" name="Google Shape;422;p18"/>
          <p:cNvSpPr txBox="1">
            <a:spLocks noGrp="1"/>
          </p:cNvSpPr>
          <p:nvPr>
            <p:ph type="ctrTitle"/>
          </p:nvPr>
        </p:nvSpPr>
        <p:spPr>
          <a:xfrm>
            <a:off x="6602125" y="2334376"/>
            <a:ext cx="713100" cy="4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04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41" name="Google Shape;441;p18"/>
          <p:cNvSpPr txBox="1">
            <a:spLocks noGrp="1"/>
          </p:cNvSpPr>
          <p:nvPr>
            <p:ph type="subTitle" idx="4294967295"/>
          </p:nvPr>
        </p:nvSpPr>
        <p:spPr>
          <a:xfrm>
            <a:off x="4314251" y="1558308"/>
            <a:ext cx="20163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50" b="1" dirty="0" err="1">
                <a:solidFill>
                  <a:schemeClr val="bg1"/>
                </a:solidFill>
              </a:rPr>
              <a:t>Remplacer</a:t>
            </a:r>
            <a:r>
              <a:rPr lang="en-US" sz="1050" b="1" dirty="0">
                <a:solidFill>
                  <a:schemeClr val="bg1"/>
                </a:solidFill>
              </a:rPr>
              <a:t> les NA</a:t>
            </a:r>
            <a:endParaRPr sz="1050" b="1" dirty="0">
              <a:solidFill>
                <a:schemeClr val="bg1"/>
              </a:solidFill>
            </a:endParaRPr>
          </a:p>
        </p:txBody>
      </p:sp>
      <p:sp>
        <p:nvSpPr>
          <p:cNvPr id="442" name="Google Shape;442;p18"/>
          <p:cNvSpPr txBox="1">
            <a:spLocks noGrp="1"/>
          </p:cNvSpPr>
          <p:nvPr>
            <p:ph type="subTitle" idx="4294967295"/>
          </p:nvPr>
        </p:nvSpPr>
        <p:spPr>
          <a:xfrm>
            <a:off x="1118004" y="1352639"/>
            <a:ext cx="20565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100" b="1" dirty="0">
                <a:solidFill>
                  <a:schemeClr val="bg1"/>
                </a:solidFill>
              </a:rPr>
              <a:t>Trouver les données manquante (NA)</a:t>
            </a:r>
            <a:endParaRPr sz="1100" b="1" dirty="0">
              <a:solidFill>
                <a:schemeClr val="bg1"/>
              </a:solidFill>
            </a:endParaRPr>
          </a:p>
        </p:txBody>
      </p:sp>
      <p:sp>
        <p:nvSpPr>
          <p:cNvPr id="443" name="Google Shape;443;p18"/>
          <p:cNvSpPr txBox="1">
            <a:spLocks noGrp="1"/>
          </p:cNvSpPr>
          <p:nvPr>
            <p:ph type="subTitle" idx="4294967295"/>
          </p:nvPr>
        </p:nvSpPr>
        <p:spPr>
          <a:xfrm>
            <a:off x="2539208" y="3251662"/>
            <a:ext cx="23697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50" b="1" dirty="0">
                <a:solidFill>
                  <a:schemeClr val="bg1"/>
                </a:solidFill>
              </a:rPr>
              <a:t>Eliminer les colonnes avec plusieurs NA et les colonnes qui sont correlées </a:t>
            </a:r>
            <a:endParaRPr sz="1050" b="1" dirty="0">
              <a:solidFill>
                <a:schemeClr val="bg1"/>
              </a:solidFill>
            </a:endParaRPr>
          </a:p>
        </p:txBody>
      </p:sp>
      <p:sp>
        <p:nvSpPr>
          <p:cNvPr id="29" name="Google Shape;441;p18">
            <a:extLst>
              <a:ext uri="{FF2B5EF4-FFF2-40B4-BE49-F238E27FC236}">
                <a16:creationId xmlns:a16="http://schemas.microsoft.com/office/drawing/2014/main" id="{00F60868-553D-462D-B1A4-CE42B13C148E}"/>
              </a:ext>
            </a:extLst>
          </p:cNvPr>
          <p:cNvSpPr txBox="1">
            <a:spLocks/>
          </p:cNvSpPr>
          <p:nvPr/>
        </p:nvSpPr>
        <p:spPr>
          <a:xfrm>
            <a:off x="5950525" y="3212092"/>
            <a:ext cx="2016300" cy="4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Arvo"/>
              <a:buNone/>
            </a:pPr>
            <a:r>
              <a:rPr lang="fr-FR" sz="1050" b="1" dirty="0">
                <a:solidFill>
                  <a:schemeClr val="bg1"/>
                </a:solidFill>
              </a:rPr>
              <a:t>Encodage de variables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0"/>
          <p:cNvSpPr txBox="1">
            <a:spLocks noGrp="1"/>
          </p:cNvSpPr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LES DONNEES MANQUANTES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EFA496C-50B8-483A-84D0-EE507212E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56" y="1429060"/>
            <a:ext cx="3735190" cy="32459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CF23595-D476-4633-8801-D3448C5F5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911" y="1046249"/>
            <a:ext cx="3534205" cy="385825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491E1-CFD4-44D5-A163-CCC7D30C12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Matrice</a:t>
            </a:r>
            <a:r>
              <a:rPr lang="en-US" dirty="0"/>
              <a:t> de </a:t>
            </a:r>
            <a:r>
              <a:rPr lang="en-US" dirty="0" err="1"/>
              <a:t>corrélation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8EBCA1-5B7F-4C16-9CD5-37FB9619D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618" y="1118124"/>
            <a:ext cx="4294909" cy="382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018"/>
      </p:ext>
    </p:extLst>
  </p:cSld>
  <p:clrMapOvr>
    <a:masterClrMapping/>
  </p:clrMapOvr>
</p:sld>
</file>

<file path=ppt/theme/theme1.xml><?xml version="1.0" encoding="utf-8"?>
<a:theme xmlns:a="http://schemas.openxmlformats.org/drawingml/2006/main" name="My Creative CV by slidesgo">
  <a:themeElements>
    <a:clrScheme name="Simple Light">
      <a:dk1>
        <a:srgbClr val="E9E6E1"/>
      </a:dk1>
      <a:lt1>
        <a:srgbClr val="434343"/>
      </a:lt1>
      <a:dk2>
        <a:srgbClr val="0C2E3A"/>
      </a:dk2>
      <a:lt2>
        <a:srgbClr val="018790"/>
      </a:lt2>
      <a:accent1>
        <a:srgbClr val="FFD497"/>
      </a:accent1>
      <a:accent2>
        <a:srgbClr val="1DCDC3"/>
      </a:accent2>
      <a:accent3>
        <a:srgbClr val="78001B"/>
      </a:accent3>
      <a:accent4>
        <a:srgbClr val="F5340B"/>
      </a:accent4>
      <a:accent5>
        <a:srgbClr val="FF823B"/>
      </a:accent5>
      <a:accent6>
        <a:srgbClr val="FFA73B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608</Words>
  <Application>Microsoft Office PowerPoint</Application>
  <PresentationFormat>Affichage à l'écran (16:9)</PresentationFormat>
  <Paragraphs>79</Paragraphs>
  <Slides>22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0" baseType="lpstr">
      <vt:lpstr>zeitung</vt:lpstr>
      <vt:lpstr>Fira Sans Extra Condensed Medium</vt:lpstr>
      <vt:lpstr>Barlow Condensed Medium</vt:lpstr>
      <vt:lpstr>Arvo</vt:lpstr>
      <vt:lpstr>Barlow Condensed SemiBold</vt:lpstr>
      <vt:lpstr>Barlow Condensed</vt:lpstr>
      <vt:lpstr>Arial</vt:lpstr>
      <vt:lpstr>My Creative CV by slidesgo</vt:lpstr>
      <vt:lpstr>House Prices - Advanced Regression Techniques</vt:lpstr>
      <vt:lpstr>Sommaire</vt:lpstr>
      <vt:lpstr>INTRODUCTION</vt:lpstr>
      <vt:lpstr>Presentation du dataset</vt:lpstr>
      <vt:lpstr>Présentation PowerPoint</vt:lpstr>
      <vt:lpstr>Présentation PowerPoint</vt:lpstr>
      <vt:lpstr>PREPARATION DE DONNEES</vt:lpstr>
      <vt:lpstr>LES DONNEES MANQUANTES</vt:lpstr>
      <vt:lpstr>Matrice de corrélation</vt:lpstr>
      <vt:lpstr>REMPLACER LES DONNEES MANQUANTES</vt:lpstr>
      <vt:lpstr>ENCODAGE DE VARIABLES CATEGORIQUE</vt:lpstr>
      <vt:lpstr>ENCODAGE DE VARIABLES CATEGORIQUE</vt:lpstr>
      <vt:lpstr>DUMMY VARIABLES</vt:lpstr>
      <vt:lpstr>METHODE UTILISEES</vt:lpstr>
      <vt:lpstr>Présentation PowerPoint</vt:lpstr>
      <vt:lpstr>PERFORMANCE DU MODELE</vt:lpstr>
      <vt:lpstr>PERFORMANCE DU MODELE</vt:lpstr>
      <vt:lpstr>PERFORMANCE DU MODELE</vt:lpstr>
      <vt:lpstr>PRESENTATION DES MODELES</vt:lpstr>
      <vt:lpstr>PRESENTATION DES MODELES</vt:lpstr>
      <vt:lpstr>ENSEMBLES DE REGRESSION UTILISE AVEC PERFORMANCE</vt:lpstr>
      <vt:lpstr>MERCI!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tariq</dc:creator>
  <cp:lastModifiedBy>FAKIRI</cp:lastModifiedBy>
  <cp:revision>23</cp:revision>
  <dcterms:modified xsi:type="dcterms:W3CDTF">2021-02-01T00:35:59Z</dcterms:modified>
</cp:coreProperties>
</file>