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33"/>
  </p:notesMasterIdLst>
  <p:handoutMasterIdLst>
    <p:handoutMasterId r:id="rId34"/>
  </p:handoutMasterIdLst>
  <p:sldIdLst>
    <p:sldId id="1005" r:id="rId2"/>
    <p:sldId id="921" r:id="rId3"/>
    <p:sldId id="1050" r:id="rId4"/>
    <p:sldId id="1046" r:id="rId5"/>
    <p:sldId id="1047" r:id="rId6"/>
    <p:sldId id="1049" r:id="rId7"/>
    <p:sldId id="1048" r:id="rId8"/>
    <p:sldId id="1064" r:id="rId9"/>
    <p:sldId id="284" r:id="rId10"/>
    <p:sldId id="1045" r:id="rId11"/>
    <p:sldId id="1051" r:id="rId12"/>
    <p:sldId id="324" r:id="rId13"/>
    <p:sldId id="327" r:id="rId14"/>
    <p:sldId id="1052" r:id="rId15"/>
    <p:sldId id="329" r:id="rId16"/>
    <p:sldId id="1053" r:id="rId17"/>
    <p:sldId id="910" r:id="rId18"/>
    <p:sldId id="1054" r:id="rId19"/>
    <p:sldId id="1055" r:id="rId20"/>
    <p:sldId id="1056" r:id="rId21"/>
    <p:sldId id="914" r:id="rId22"/>
    <p:sldId id="916" r:id="rId23"/>
    <p:sldId id="1062" r:id="rId24"/>
    <p:sldId id="1057" r:id="rId25"/>
    <p:sldId id="1058" r:id="rId26"/>
    <p:sldId id="1060" r:id="rId27"/>
    <p:sldId id="1061" r:id="rId28"/>
    <p:sldId id="974" r:id="rId29"/>
    <p:sldId id="1038" r:id="rId30"/>
    <p:sldId id="1066" r:id="rId31"/>
    <p:sldId id="1067" r:id="rId32"/>
  </p:sldIdLst>
  <p:sldSz cx="12192000" cy="6858000"/>
  <p:notesSz cx="6757988"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484" autoAdjust="0"/>
  </p:normalViewPr>
  <p:slideViewPr>
    <p:cSldViewPr>
      <p:cViewPr varScale="1">
        <p:scale>
          <a:sx n="153" d="100"/>
          <a:sy n="153" d="100"/>
        </p:scale>
        <p:origin x="216" y="10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139700" y="7620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88900" y="739775"/>
            <a:ext cx="6580188"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eaLnBrk="1" hangingPunct="1"/>
            <a:r>
              <a:rPr lang="en-US" altLang="zh-CN" sz="1800" dirty="0">
                <a:effectLst/>
                <a:latin typeface="Times New Roman" panose="02020603050405020304" pitchFamily="18" charset="0"/>
                <a:ea typeface="等线" panose="02010600030101010101" pitchFamily="2" charset="-122"/>
              </a:rPr>
              <a:t>Now Let’s begin today’s new lecture on the basic syntax of C++ programming. </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2667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Now let’s move on to constants. A constant is a type of variable that doesn’t change its value once it has been set. You define constants when you need fixed values throughout your program. Here’s an example: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const int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maxStudents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30;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this case,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maxStudents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will always be 30, and you can’t change it later in the code. It’s useful for things like defining limits or settings that remain unchanged.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Constants can be integers, floats, characters, or even strings.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10</a:t>
            </a:fld>
            <a:endParaRPr lang="en-US" altLang="zh-CN"/>
          </a:p>
        </p:txBody>
      </p:sp>
    </p:spTree>
    <p:extLst>
      <p:ext uri="{BB962C8B-B14F-4D97-AF65-F5344CB8AC3E}">
        <p14:creationId xmlns:p14="http://schemas.microsoft.com/office/powerpoint/2010/main" val="1475814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11</a:t>
            </a:fld>
            <a:endParaRPr lang="en-US" altLang="zh-CN"/>
          </a:p>
        </p:txBody>
      </p:sp>
    </p:spTree>
    <p:extLst>
      <p:ext uri="{BB962C8B-B14F-4D97-AF65-F5344CB8AC3E}">
        <p14:creationId xmlns:p14="http://schemas.microsoft.com/office/powerpoint/2010/main" val="487876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There are also different kinds of integer literal types in C++. For example, a number with a 0x prefix, like 0x10, represents the value 16. You can also represent numbers in octal or binary. </a:t>
            </a: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Question: Let’s do a test. what are the values stored inside the following variables?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1.int d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a standard decimal (base 10) assignment.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Value of d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 int o = 052;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uses the octal (base 8) notation because it starts with a 0.The octal value 052 is equivalent to the decimal value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Value of o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3.int x = 0x2a;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uses hexadecimal (base 16) notation, indicated by 0x. The hexadecimal value 2a is equivalent to the decimal value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Value of x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4. int X = 0X2A;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also uses hexadecimal (base 16) notation, indicated by 0X. The case of 'x' does not matter.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hexadecimal value 2A is equivalent to the decimal value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Value of X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5.int b = 0b101010;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uses binary (base 2) notation, indicated by 0b. The binary value 101010 is equivalent to the decimal value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Value of b = 42.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53D683C0-E034-4E23-B775-37545A5B928E}" type="slidenum">
              <a:rPr lang="zh-CN" altLang="en-US" smtClean="0"/>
              <a:t>12</a:t>
            </a:fld>
            <a:endParaRPr lang="zh-CN" altLang="en-US"/>
          </a:p>
        </p:txBody>
      </p:sp>
    </p:spTree>
    <p:extLst>
      <p:ext uri="{BB962C8B-B14F-4D97-AF65-F5344CB8AC3E}">
        <p14:creationId xmlns:p14="http://schemas.microsoft.com/office/powerpoint/2010/main" val="1263542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Similar to integer literals, floating-point numbers in C++ can also have literal types. These follow the scientific notation format where a number is represented as a significand, radix, and exponent. This notation helps manage very large or very small numbers efficiently. You will see this used often in calculations that involve decimal points.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All right, that's it for the first part of today's lecture! We've gone through the basics of variables, constants, and data types. In the next part, we’ll look at memory, size, and more about basic statements in C++. Feel free to ask any questions you have so far.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15</a:t>
            </a:fld>
            <a:endParaRPr lang="en-US" altLang="zh-CN"/>
          </a:p>
        </p:txBody>
      </p:sp>
    </p:spTree>
    <p:extLst>
      <p:ext uri="{BB962C8B-B14F-4D97-AF65-F5344CB8AC3E}">
        <p14:creationId xmlns:p14="http://schemas.microsoft.com/office/powerpoint/2010/main" val="166925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Now, let’s move on to memory and size. Every variable in C++ occupies a certain amount of memory, where is saved, and this size depends on the type of the variable. Variables are stored at specific memory addresses, and this is important when working with pointers and memory manipulation in advanced topics.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16</a:t>
            </a:fld>
            <a:endParaRPr lang="en-US" altLang="zh-CN"/>
          </a:p>
        </p:txBody>
      </p:sp>
    </p:spTree>
    <p:extLst>
      <p:ext uri="{BB962C8B-B14F-4D97-AF65-F5344CB8AC3E}">
        <p14:creationId xmlns:p14="http://schemas.microsoft.com/office/powerpoint/2010/main" val="76533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17</a:t>
            </a:fld>
            <a:endParaRPr lang="en-US" altLang="zh-CN"/>
          </a:p>
        </p:txBody>
      </p:sp>
    </p:spTree>
    <p:extLst>
      <p:ext uri="{BB962C8B-B14F-4D97-AF65-F5344CB8AC3E}">
        <p14:creationId xmlns:p14="http://schemas.microsoft.com/office/powerpoint/2010/main" val="424891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C++, different data types occupy varying amounts of memory. For example, a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boolean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type usually takes 1 byte, while integers might take 2, 4, or 8 bytes, depending on the system architecture. Floating-point types also vary, typically taking 4 or 8 bytes. You should be aware of this when writing programs, especially when memory is limited or when precision matters.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18</a:t>
            </a:fld>
            <a:endParaRPr lang="en-US" altLang="zh-CN"/>
          </a:p>
        </p:txBody>
      </p:sp>
    </p:spTree>
    <p:extLst>
      <p:ext uri="{BB962C8B-B14F-4D97-AF65-F5344CB8AC3E}">
        <p14:creationId xmlns:p14="http://schemas.microsoft.com/office/powerpoint/2010/main" val="37973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To determine the size of any data type or object in bytes, we use the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sizeof</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operator. This is particularly useful when working with large data structures, as it allows you to calculate how much memory a particular object or class will consume. You can use it with basic types, user-defined classes, structures, and more.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19</a:t>
            </a:fld>
            <a:endParaRPr lang="en-US" altLang="zh-CN"/>
          </a:p>
        </p:txBody>
      </p:sp>
    </p:spTree>
    <p:extLst>
      <p:ext uri="{BB962C8B-B14F-4D97-AF65-F5344CB8AC3E}">
        <p14:creationId xmlns:p14="http://schemas.microsoft.com/office/powerpoint/2010/main" val="1943489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 dealing with characters, C++ uses ASCII encoding by default, which represents characters as numbers between 0 and 127. Each character typically takes up 1 byte of memory. Understanding encoding is important when dealing with text data and file I/O.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20</a:t>
            </a:fld>
            <a:endParaRPr lang="en-US" altLang="zh-CN"/>
          </a:p>
        </p:txBody>
      </p:sp>
    </p:spTree>
    <p:extLst>
      <p:ext uri="{BB962C8B-B14F-4D97-AF65-F5344CB8AC3E}">
        <p14:creationId xmlns:p14="http://schemas.microsoft.com/office/powerpoint/2010/main" val="2815978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Then, Let’s talk about floating-point numbers. These numbers are represented in memory as a combination of a significand, radix, and exponent. The radix is usually base 2 in C++. This representation allows us to work with a wide range of values, but keep in mind that floating-point precision is limited. For example, not all decimal numbers can be represented exactly due to binary limitations. You will learn the method of floating-point number representation in your future study.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21</a:t>
            </a:fld>
            <a:endParaRPr lang="en-US" altLang="zh-CN"/>
          </a:p>
        </p:txBody>
      </p:sp>
    </p:spTree>
    <p:extLst>
      <p:ext uri="{BB962C8B-B14F-4D97-AF65-F5344CB8AC3E}">
        <p14:creationId xmlns:p14="http://schemas.microsoft.com/office/powerpoint/2010/main" val="3598214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We’ll be exploring fundamental elements such as variables, constants, memory allocation, and basic statements in C++. Understanding these foundational concepts will help you build more complex programs as we move forward.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a:t>
            </a:fld>
            <a:endParaRPr lang="en-US" altLang="zh-CN"/>
          </a:p>
        </p:txBody>
      </p:sp>
    </p:spTree>
    <p:extLst>
      <p:ext uri="{BB962C8B-B14F-4D97-AF65-F5344CB8AC3E}">
        <p14:creationId xmlns:p14="http://schemas.microsoft.com/office/powerpoint/2010/main" val="1795353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Now, we’ll move on to output statements. In C++, you’ll frequently need to display output to the user or get input from them. To print something on the screen, we use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cout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which is part of the iostream library. You’ll also need to use the &lt;&lt; operator to insert data into the output stream. Remember to always end each statement with a semicolon. For example,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cout</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&lt;&lt; "Hello, World!" &lt;&lt;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endl</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prints a string followed by moving to a new line.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Note that Never forget the semicolon!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22</a:t>
            </a:fld>
            <a:endParaRPr lang="en-US" altLang="zh-CN"/>
          </a:p>
        </p:txBody>
      </p:sp>
    </p:spTree>
    <p:extLst>
      <p:ext uri="{BB962C8B-B14F-4D97-AF65-F5344CB8AC3E}">
        <p14:creationId xmlns:p14="http://schemas.microsoft.com/office/powerpoint/2010/main" val="749615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Comments are important for making your code readable and maintainable. In C++, single-line comments start with //, and multi-line comments are enclosed within /* */. While comments are ignored by the compiler, they are crucial for explaining your code to others or reminding yourself what your code does when you revisit it.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23</a:t>
            </a:fld>
            <a:endParaRPr lang="en-US" altLang="zh-CN"/>
          </a:p>
        </p:txBody>
      </p:sp>
    </p:spTree>
    <p:extLst>
      <p:ext uri="{BB962C8B-B14F-4D97-AF65-F5344CB8AC3E}">
        <p14:creationId xmlns:p14="http://schemas.microsoft.com/office/powerpoint/2010/main" val="1926764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 you define a variable, you introduce its identifier and type to the compiler. This is a declaration. For example,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int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tells the compiler that you are declaring a variable called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of type integer. You can declare multiple variables of the same type in one line, separated by commas, like int a, b,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After declaring a variable, you need to assign it a value, which is known as initialization. For instance,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int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 2024;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assigns the value 2024 to the variable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24</a:t>
            </a:fld>
            <a:endParaRPr lang="en-US" altLang="zh-CN"/>
          </a:p>
        </p:txBody>
      </p:sp>
    </p:spTree>
    <p:extLst>
      <p:ext uri="{BB962C8B-B14F-4D97-AF65-F5344CB8AC3E}">
        <p14:creationId xmlns:p14="http://schemas.microsoft.com/office/powerpoint/2010/main" val="781274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In C++, the ‘=’ symbol is used for assignment. It is important to note that this is not the same as mathematical equality. Instead, it assigns the value on the right-hand side to the variable on the left-hand side.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value 2024 is an integer literal. A literal is a fixed value written directly in the code, and here it’s the number 2024. The literal is assigned to the variable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which means that after this line executes,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holds the value 2024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the right picture, we are both declaring and initializing the variable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my_number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in a single line. This is often preferred in C++ because it is more concise and avoids potential issues with uninitialized variables.</a:t>
            </a: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If you don’t initialize a variable, it contains a 'garbage' value, which could lead to unpredictable behavior in your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Because C++ does not automatically initialize most variables to a given value, the default value is whatever (garbage) value happens to already be in that memory address!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25</a:t>
            </a:fld>
            <a:endParaRPr lang="en-US" altLang="zh-CN"/>
          </a:p>
        </p:txBody>
      </p:sp>
    </p:spTree>
    <p:extLst>
      <p:ext uri="{BB962C8B-B14F-4D97-AF65-F5344CB8AC3E}">
        <p14:creationId xmlns:p14="http://schemas.microsoft.com/office/powerpoint/2010/main" val="1439332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You can also assign the same value to multiple variables in one line using multiple assignments. For example,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 b = c = 100;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assigns the value 100 to all three variables.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 ( b = (c =100)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just a different way of writing the same chained assignment but with parentheses () to show the order in which the assignments are performed explicitly.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Just like before: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 = 100 is evaluated first, setting c to 100.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result of c = 100 is then assigned to b, so b becomes 100.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Finally, the result of b = 100 is assigned to a, so now all three variables (a, b, and c) hold the value 100.</a:t>
            </a:r>
          </a:p>
          <a:p>
            <a:pPr indent="304800"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marR="0" lvl="0" indent="304800" algn="just"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Compound assignments, like a += 5;, are shorthand for a = a + 5;. We’ll explore compound assignments in more detail in the next lecture.</a:t>
            </a:r>
          </a:p>
          <a:p>
            <a:pPr marL="0" marR="0" lvl="0" indent="304800" algn="just" defTabSz="914400" rtl="0" eaLnBrk="0" fontAlgn="base" latinLnBrk="0" hangingPunct="0">
              <a:lnSpc>
                <a:spcPct val="100000"/>
              </a:lnSpc>
              <a:spcBef>
                <a:spcPct val="30000"/>
              </a:spcBef>
              <a:spcAft>
                <a:spcPct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You should pay attention to the Consistency of data types.</a:t>
            </a:r>
          </a:p>
          <a:p>
            <a:pPr marL="0" marR="0" lvl="0" indent="304800" algn="just" defTabSz="914400" rtl="0" eaLnBrk="0" fontAlgn="base" latinLnBrk="0" hangingPunct="0">
              <a:lnSpc>
                <a:spcPct val="100000"/>
              </a:lnSpc>
              <a:spcBef>
                <a:spcPct val="30000"/>
              </a:spcBef>
              <a:spcAft>
                <a:spcPct val="0"/>
              </a:spcAft>
              <a:buClrTx/>
              <a:buSzTx/>
              <a:buFontTx/>
              <a:buNone/>
              <a:tabLst/>
              <a:defRPr/>
            </a:pPr>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Case1: a is declared as a double float number, and you are assigning the value 1.414f.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double is short for "double precision floating-point number". It is used to represent real numbers (numbers with a decimal point) that require more precision than the float type can provide.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float typically uses 32 bits (4 bytes) to store a floating-point number.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 double typically uses 64 bits (8 bytes), allowing it to store numbers with a higher degree of precision and a larger range. So, it will output 1.414 naturally.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Case2: Here, a is declared as an int (integer), and you are assigning the value 1.414f, which is a floating-point number (with the f indicating it is a float).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an example of inconsistent data types, because a float value is being assigned to an int. What will happen is that C++ will truncate the floating-point value, meaning only the whole number part will be stored, and the decimal part will be lost. So, a will become 1, not 1.414.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Case 3:</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the variable a is declared as an int, but it is being assigned a string value ("Hello world").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an example of completely incompatible data types. C++ cannot convert a string to an integer. If you try to compile this, you’ll get a type mismatch error.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C++, it's crucial to maintain type consistency between variables and their assigned values to avoid such errors. In this case, a should be of type std::string if the intent is to store text.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26</a:t>
            </a:fld>
            <a:endParaRPr lang="en-US" altLang="zh-CN"/>
          </a:p>
        </p:txBody>
      </p:sp>
    </p:spTree>
    <p:extLst>
      <p:ext uri="{BB962C8B-B14F-4D97-AF65-F5344CB8AC3E}">
        <p14:creationId xmlns:p14="http://schemas.microsoft.com/office/powerpoint/2010/main" val="2907666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Data type conversion is another important topic. In C++, conversions can be automatic or explicit. For example, if you assign an int to a double, the conversion happens automatically. However, converting a double to an int can result in data loss because the fractional part is discarded. To perform explicit conversions, we can use C-style casting like (int) 3.14, which converts the floating-point number to an integer.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27</a:t>
            </a:fld>
            <a:endParaRPr lang="en-US" altLang="zh-CN"/>
          </a:p>
        </p:txBody>
      </p:sp>
    </p:spTree>
    <p:extLst>
      <p:ext uri="{BB962C8B-B14F-4D97-AF65-F5344CB8AC3E}">
        <p14:creationId xmlns:p14="http://schemas.microsoft.com/office/powerpoint/2010/main" val="664140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That is today’s lecture. We’ve covered some critical concepts like variables, constants, memory, and basic statements. These are foundational for writing efficient and understandable C++ code.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Make sure you practice these concepts in your assignments, as they’ll form the basis for everything else you do in C++.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28</a:t>
            </a:fld>
            <a:endParaRPr lang="en-US" altLang="zh-CN"/>
          </a:p>
        </p:txBody>
      </p:sp>
    </p:spTree>
    <p:extLst>
      <p:ext uri="{BB962C8B-B14F-4D97-AF65-F5344CB8AC3E}">
        <p14:creationId xmlns:p14="http://schemas.microsoft.com/office/powerpoint/2010/main" val="3570631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is the homework for this lecture, composed of four questions.</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29</a:t>
            </a:fld>
            <a:endParaRPr lang="en-US" altLang="zh-CN"/>
          </a:p>
        </p:txBody>
      </p:sp>
    </p:spTree>
    <p:extLst>
      <p:ext uri="{BB962C8B-B14F-4D97-AF65-F5344CB8AC3E}">
        <p14:creationId xmlns:p14="http://schemas.microsoft.com/office/powerpoint/2010/main" val="139978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Basic Syntax in C++ covers Data, Statements, Operators, Include statements, and Names. Here is an example showing the use of data type, identifier, and constant, which we will explain later.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3</a:t>
            </a:fld>
            <a:endParaRPr lang="en-US" altLang="zh-CN"/>
          </a:p>
        </p:txBody>
      </p:sp>
    </p:spTree>
    <p:extLst>
      <p:ext uri="{BB962C8B-B14F-4D97-AF65-F5344CB8AC3E}">
        <p14:creationId xmlns:p14="http://schemas.microsoft.com/office/powerpoint/2010/main" val="3197028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First, let’s talk about variables.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 uses variables and constants to store data. A variable can change its value throughout the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begin with an example that introduces basic C++ syntax. Here, you’ll see data statements, operators, and the structure of a basic C++ program. Remember that every C++ program must have a main() function and it must appear once and only, as this is where execution starts. Each line of code or statement is written inside curly braces {} and must end with a semicolon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structure is critical to creating any C++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These statements define the name and type of variables and assign value to variables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4</a:t>
            </a:fld>
            <a:endParaRPr lang="en-US" altLang="zh-CN"/>
          </a:p>
        </p:txBody>
      </p:sp>
    </p:spTree>
    <p:extLst>
      <p:ext uri="{BB962C8B-B14F-4D97-AF65-F5344CB8AC3E}">
        <p14:creationId xmlns:p14="http://schemas.microsoft.com/office/powerpoint/2010/main" val="21946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C++, a variable is like a box in your computer’s memory where you can store data. There are different types of data, such as integers, floats, and characters, and each type of data requires its own variable.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 we define a variable, we tell C++ what type of data it can hold. This process is called variable declaration. For example: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int age = 25;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int is the data type, and age is the variable name. We’ve assigned it the value of 25. Keep in mind, variable names, or identifiers, can contain letters, numbers, and underscores but must start with a letter or an underscore.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And it cannot be a keyword in C++. For example, you can't name your variable 'int' or 'return' because these are reserved words.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Identifiers are also case-sensitive, this means Age and age would be considered two different variables.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5</a:t>
            </a:fld>
            <a:endParaRPr lang="en-US" altLang="zh-CN"/>
          </a:p>
        </p:txBody>
      </p:sp>
    </p:spTree>
    <p:extLst>
      <p:ext uri="{BB962C8B-B14F-4D97-AF65-F5344CB8AC3E}">
        <p14:creationId xmlns:p14="http://schemas.microsoft.com/office/powerpoint/2010/main" val="3867558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are some Examples of valid identifiers. And as is shown in the picture, identifiers cannot be any of reserved keywords because they have special meaning.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6</a:t>
            </a:fld>
            <a:endParaRPr lang="en-US" altLang="zh-CN"/>
          </a:p>
        </p:txBody>
      </p:sp>
    </p:spTree>
    <p:extLst>
      <p:ext uri="{BB962C8B-B14F-4D97-AF65-F5344CB8AC3E}">
        <p14:creationId xmlns:p14="http://schemas.microsoft.com/office/powerpoint/2010/main" val="3597209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While you can name your variables anything that follows the above rules, it's better to follow good naming conventions. When naming variables, it’s important to use names that describe their purpose. This makes your code easier to understand. For example, instead of just calling a variable x, it's more helpful to name it something like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student_num</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This way, anyone reading your code can easily understand its purpose. </a:t>
            </a:r>
          </a:p>
          <a:p>
            <a:pPr marL="0" marR="0" lvl="0" indent="304800" algn="just"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There are some other common naming styles in C++: Camel Case – Where each word is capitalized except for the first one, like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numberErrors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7</a:t>
            </a:fld>
            <a:endParaRPr lang="en-US" altLang="zh-CN"/>
          </a:p>
        </p:txBody>
      </p:sp>
    </p:spTree>
    <p:extLst>
      <p:ext uri="{BB962C8B-B14F-4D97-AF65-F5344CB8AC3E}">
        <p14:creationId xmlns:p14="http://schemas.microsoft.com/office/powerpoint/2010/main" val="3759989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Underscore Case – Where words are separated by underscores, like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number_of_apples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Remember, well-named variables make your code cleaner and easier to read, especially when working in teams or revisiting your code after a long time. And descriptive names make your code more readable.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8</a:t>
            </a:fld>
            <a:endParaRPr lang="en-US" altLang="zh-CN"/>
          </a:p>
        </p:txBody>
      </p:sp>
    </p:spTree>
    <p:extLst>
      <p:ext uri="{BB962C8B-B14F-4D97-AF65-F5344CB8AC3E}">
        <p14:creationId xmlns:p14="http://schemas.microsoft.com/office/powerpoint/2010/main" val="358085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Now, let's move on to data types. In C++, we have several basic data types, including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boolean</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integer (both signed and unsigned),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floating-point numbers,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and characters.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It's crucial to understand the differences between these types because the data type determines the allocated memory space, the storage format of data, the valid range of values, and the types of operations it can participate in. For example, an int typically requires 4 bytes, while a char usually needs 1 byte.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9</a:t>
            </a:fld>
            <a:endParaRPr lang="en-US" altLang="zh-CN"/>
          </a:p>
        </p:txBody>
      </p:sp>
    </p:spTree>
    <p:extLst>
      <p:ext uri="{BB962C8B-B14F-4D97-AF65-F5344CB8AC3E}">
        <p14:creationId xmlns:p14="http://schemas.microsoft.com/office/powerpoint/2010/main" val="2986024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42349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90978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741417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sz="2000"/>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857128" y="3414168"/>
            <a:ext cx="10410092"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sz="2000"/>
            </a:p>
          </p:txBody>
        </p:sp>
      </p:grpSp>
      <p:sp>
        <p:nvSpPr>
          <p:cNvPr id="2" name="标题 1"/>
          <p:cNvSpPr>
            <a:spLocks noGrp="1"/>
          </p:cNvSpPr>
          <p:nvPr>
            <p:ph type="ctrTitle"/>
          </p:nvPr>
        </p:nvSpPr>
        <p:spPr>
          <a:xfrm>
            <a:off x="914400" y="1676401"/>
            <a:ext cx="103632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5"/>
            <a:ext cx="12192000" cy="1230823"/>
          </a:xfrm>
          <a:prstGeom prst="rect">
            <a:avLst/>
          </a:prstGeom>
        </p:spPr>
      </p:pic>
    </p:spTree>
    <p:extLst>
      <p:ext uri="{BB962C8B-B14F-4D97-AF65-F5344CB8AC3E}">
        <p14:creationId xmlns:p14="http://schemas.microsoft.com/office/powerpoint/2010/main" val="121219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653FEB3-48F0-4D8E-82E9-E9BD4E91E7A7}"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570339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82697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50234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694327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DAAE01C-575F-422D-8597-72189CC9C000}"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83595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4547B-D0C4-4CEB-A113-396BF07E222C}" type="datetime1">
              <a:rPr lang="zh-CN" altLang="en-US" smtClean="0"/>
              <a:t>2024/9/22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0FDBC7-1D34-447C-A744-7D4D39737AEE}" type="slidenum">
              <a:rPr lang="zh-CN" altLang="en-US" smtClean="0"/>
              <a:t>‹#›</a:t>
            </a:fld>
            <a:endParaRPr lang="zh-CN" altLang="en-US"/>
          </a:p>
        </p:txBody>
      </p:sp>
    </p:spTree>
    <p:extLst>
      <p:ext uri="{BB962C8B-B14F-4D97-AF65-F5344CB8AC3E}">
        <p14:creationId xmlns:p14="http://schemas.microsoft.com/office/powerpoint/2010/main" val="371961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482068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36971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34444420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9.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1415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1110704"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2: Basic Syntax</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dirty="0"/>
              <a:t>2.2 Constants</a:t>
            </a:r>
            <a:endParaRPr lang="zh-CN" altLang="en-US" dirty="0"/>
          </a:p>
        </p:txBody>
      </p:sp>
      <p:sp>
        <p:nvSpPr>
          <p:cNvPr id="3" name="内容占位符 2">
            <a:extLst>
              <a:ext uri="{FF2B5EF4-FFF2-40B4-BE49-F238E27FC236}">
                <a16:creationId xmlns:a16="http://schemas.microsoft.com/office/drawing/2014/main" id="{5EF251DC-3DDC-4641-B757-C92AEB327CBF}"/>
              </a:ext>
            </a:extLst>
          </p:cNvPr>
          <p:cNvSpPr>
            <a:spLocks noGrp="1"/>
          </p:cNvSpPr>
          <p:nvPr>
            <p:ph idx="1"/>
          </p:nvPr>
        </p:nvSpPr>
        <p:spPr>
          <a:xfrm>
            <a:off x="1343472" y="1446240"/>
            <a:ext cx="8915400" cy="4686300"/>
          </a:xfrm>
        </p:spPr>
        <p:txBody>
          <a:bodyPr/>
          <a:lstStyle/>
          <a:p>
            <a:pPr>
              <a:defRPr/>
            </a:pPr>
            <a:r>
              <a:rPr lang="en-US" altLang="zh-CN" b="1" dirty="0">
                <a:solidFill>
                  <a:srgbClr val="FF0000"/>
                </a:solidFill>
                <a:effectLst>
                  <a:outerShdw blurRad="38100" dist="38100" dir="2700000" algn="tl">
                    <a:srgbClr val="000000">
                      <a:alpha val="43137"/>
                    </a:srgbClr>
                  </a:outerShdw>
                </a:effectLst>
              </a:rPr>
              <a:t>Constants</a:t>
            </a:r>
            <a:r>
              <a:rPr lang="zh-CN" altLang="en-US" b="1" dirty="0"/>
              <a:t>：</a:t>
            </a:r>
            <a:r>
              <a:rPr lang="en-US" altLang="zh-CN" dirty="0"/>
              <a:t>does not change its value in a program.</a:t>
            </a:r>
            <a:endParaRPr lang="zh-CN" altLang="en-US" b="1" dirty="0"/>
          </a:p>
          <a:p>
            <a:pPr>
              <a:defRPr/>
            </a:pPr>
            <a:endParaRPr lang="zh-CN" altLang="en-US" dirty="0"/>
          </a:p>
        </p:txBody>
      </p:sp>
      <p:pic>
        <p:nvPicPr>
          <p:cNvPr id="5124" name="Picture 3">
            <a:extLst>
              <a:ext uri="{FF2B5EF4-FFF2-40B4-BE49-F238E27FC236}">
                <a16:creationId xmlns:a16="http://schemas.microsoft.com/office/drawing/2014/main" id="{FA01F17B-C164-4F79-A434-11516E104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2389894"/>
            <a:ext cx="7920880" cy="32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云形 5">
            <a:extLst>
              <a:ext uri="{FF2B5EF4-FFF2-40B4-BE49-F238E27FC236}">
                <a16:creationId xmlns:a16="http://schemas.microsoft.com/office/drawing/2014/main" id="{CCC88ADC-DB43-4BEF-9536-2AD87DB2458C}"/>
              </a:ext>
            </a:extLst>
          </p:cNvPr>
          <p:cNvSpPr/>
          <p:nvPr/>
        </p:nvSpPr>
        <p:spPr bwMode="auto">
          <a:xfrm>
            <a:off x="3366544" y="2993318"/>
            <a:ext cx="785811" cy="321469"/>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int</a:t>
            </a:r>
            <a:endParaRPr lang="zh-CN" altLang="en-US" dirty="0">
              <a:solidFill>
                <a:srgbClr val="FF0000"/>
              </a:solidFill>
            </a:endParaRPr>
          </a:p>
        </p:txBody>
      </p:sp>
      <p:sp>
        <p:nvSpPr>
          <p:cNvPr id="7" name="云形 6">
            <a:extLst>
              <a:ext uri="{FF2B5EF4-FFF2-40B4-BE49-F238E27FC236}">
                <a16:creationId xmlns:a16="http://schemas.microsoft.com/office/drawing/2014/main" id="{93227A9A-6822-4323-9C37-931451BE4899}"/>
              </a:ext>
            </a:extLst>
          </p:cNvPr>
          <p:cNvSpPr/>
          <p:nvPr/>
        </p:nvSpPr>
        <p:spPr bwMode="auto">
          <a:xfrm>
            <a:off x="3823848" y="3543249"/>
            <a:ext cx="785812" cy="432048"/>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float</a:t>
            </a:r>
            <a:endParaRPr lang="zh-CN" altLang="en-US" dirty="0">
              <a:solidFill>
                <a:srgbClr val="FF0000"/>
              </a:solidFill>
            </a:endParaRPr>
          </a:p>
        </p:txBody>
      </p:sp>
      <p:sp>
        <p:nvSpPr>
          <p:cNvPr id="8" name="云形 7">
            <a:extLst>
              <a:ext uri="{FF2B5EF4-FFF2-40B4-BE49-F238E27FC236}">
                <a16:creationId xmlns:a16="http://schemas.microsoft.com/office/drawing/2014/main" id="{48475B62-4DCC-47A0-A17E-5C4CABF007BF}"/>
              </a:ext>
            </a:extLst>
          </p:cNvPr>
          <p:cNvSpPr/>
          <p:nvPr/>
        </p:nvSpPr>
        <p:spPr bwMode="auto">
          <a:xfrm>
            <a:off x="3504319" y="3997289"/>
            <a:ext cx="1007542" cy="401163"/>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char</a:t>
            </a:r>
            <a:endParaRPr lang="zh-CN" altLang="en-US" dirty="0">
              <a:solidFill>
                <a:srgbClr val="FF0000"/>
              </a:solidFill>
            </a:endParaRPr>
          </a:p>
        </p:txBody>
      </p:sp>
      <p:sp>
        <p:nvSpPr>
          <p:cNvPr id="9" name="云形 8">
            <a:extLst>
              <a:ext uri="{FF2B5EF4-FFF2-40B4-BE49-F238E27FC236}">
                <a16:creationId xmlns:a16="http://schemas.microsoft.com/office/drawing/2014/main" id="{191B73D6-E3E8-4446-82E9-616D36DACDD8}"/>
              </a:ext>
            </a:extLst>
          </p:cNvPr>
          <p:cNvSpPr/>
          <p:nvPr/>
        </p:nvSpPr>
        <p:spPr bwMode="auto">
          <a:xfrm>
            <a:off x="3257328" y="4750414"/>
            <a:ext cx="1225973" cy="491717"/>
          </a:xfrm>
          <a:prstGeom prst="cloud">
            <a:avLst/>
          </a:prstGeom>
          <a:solidFill>
            <a:schemeClr val="accent5">
              <a:alpha val="20000"/>
            </a:schemeClr>
          </a:solidFill>
          <a:ln>
            <a:solidFill>
              <a:srgbClr val="00B0F0">
                <a:alpha val="50000"/>
              </a:srgbClr>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defRPr/>
            </a:pPr>
            <a:r>
              <a:rPr lang="en-US" altLang="zh-CN" dirty="0">
                <a:solidFill>
                  <a:srgbClr val="FF0000"/>
                </a:solidFill>
              </a:rPr>
              <a:t>string</a:t>
            </a:r>
            <a:endParaRPr lang="zh-CN" altLang="en-US" dirty="0">
              <a:solidFill>
                <a:srgbClr val="FF0000"/>
              </a:solidFill>
            </a:endParaRPr>
          </a:p>
        </p:txBody>
      </p:sp>
    </p:spTree>
    <p:extLst>
      <p:ext uri="{BB962C8B-B14F-4D97-AF65-F5344CB8AC3E}">
        <p14:creationId xmlns:p14="http://schemas.microsoft.com/office/powerpoint/2010/main" val="366809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dirty="0"/>
              <a:t>2.2 Constants</a:t>
            </a:r>
            <a:endParaRPr lang="zh-CN" altLang="en-US" dirty="0"/>
          </a:p>
        </p:txBody>
      </p:sp>
      <p:pic>
        <p:nvPicPr>
          <p:cNvPr id="5" name="图片 4">
            <a:extLst>
              <a:ext uri="{FF2B5EF4-FFF2-40B4-BE49-F238E27FC236}">
                <a16:creationId xmlns:a16="http://schemas.microsoft.com/office/drawing/2014/main" id="{E683641B-4CF3-4506-A731-98A1D4F2D64D}"/>
              </a:ext>
            </a:extLst>
          </p:cNvPr>
          <p:cNvPicPr>
            <a:picLocks noChangeAspect="1"/>
          </p:cNvPicPr>
          <p:nvPr/>
        </p:nvPicPr>
        <p:blipFill>
          <a:blip r:embed="rId3"/>
          <a:stretch>
            <a:fillRect/>
          </a:stretch>
        </p:blipFill>
        <p:spPr>
          <a:xfrm>
            <a:off x="1638300" y="1988841"/>
            <a:ext cx="5600700" cy="2371725"/>
          </a:xfrm>
          <a:prstGeom prst="rect">
            <a:avLst/>
          </a:prstGeom>
        </p:spPr>
      </p:pic>
      <p:pic>
        <p:nvPicPr>
          <p:cNvPr id="12" name="图片 11">
            <a:extLst>
              <a:ext uri="{FF2B5EF4-FFF2-40B4-BE49-F238E27FC236}">
                <a16:creationId xmlns:a16="http://schemas.microsoft.com/office/drawing/2014/main" id="{739366CC-DF1A-480F-81F7-4CA10D9F1C77}"/>
              </a:ext>
            </a:extLst>
          </p:cNvPr>
          <p:cNvPicPr>
            <a:picLocks noChangeAspect="1"/>
          </p:cNvPicPr>
          <p:nvPr/>
        </p:nvPicPr>
        <p:blipFill>
          <a:blip r:embed="rId4"/>
          <a:stretch>
            <a:fillRect/>
          </a:stretch>
        </p:blipFill>
        <p:spPr>
          <a:xfrm>
            <a:off x="7896200" y="1594550"/>
            <a:ext cx="2448272" cy="3668900"/>
          </a:xfrm>
          <a:prstGeom prst="rect">
            <a:avLst/>
          </a:prstGeom>
        </p:spPr>
      </p:pic>
      <p:grpSp>
        <p:nvGrpSpPr>
          <p:cNvPr id="13" name="组合 12">
            <a:extLst>
              <a:ext uri="{FF2B5EF4-FFF2-40B4-BE49-F238E27FC236}">
                <a16:creationId xmlns:a16="http://schemas.microsoft.com/office/drawing/2014/main" id="{E04F610F-AEBB-4815-81E8-5CB2B3765237}"/>
              </a:ext>
            </a:extLst>
          </p:cNvPr>
          <p:cNvGrpSpPr/>
          <p:nvPr/>
        </p:nvGrpSpPr>
        <p:grpSpPr>
          <a:xfrm>
            <a:off x="4330120" y="4869161"/>
            <a:ext cx="1080120" cy="1156667"/>
            <a:chOff x="2850261" y="5544343"/>
            <a:chExt cx="765654" cy="775318"/>
          </a:xfrm>
        </p:grpSpPr>
        <p:pic>
          <p:nvPicPr>
            <p:cNvPr id="14" name="图片 13">
              <a:extLst>
                <a:ext uri="{FF2B5EF4-FFF2-40B4-BE49-F238E27FC236}">
                  <a16:creationId xmlns:a16="http://schemas.microsoft.com/office/drawing/2014/main" id="{B4B37CCB-A733-4F74-9F35-F1229F5724C2}"/>
                </a:ext>
              </a:extLst>
            </p:cNvPr>
            <p:cNvPicPr>
              <a:picLocks noChangeAspect="1"/>
            </p:cNvPicPr>
            <p:nvPr/>
          </p:nvPicPr>
          <p:blipFill>
            <a:blip r:embed="rId5"/>
            <a:stretch>
              <a:fillRect/>
            </a:stretch>
          </p:blipFill>
          <p:spPr>
            <a:xfrm>
              <a:off x="2962468" y="5544343"/>
              <a:ext cx="653447" cy="407444"/>
            </a:xfrm>
            <a:prstGeom prst="rect">
              <a:avLst/>
            </a:prstGeom>
          </p:spPr>
        </p:pic>
        <p:pic>
          <p:nvPicPr>
            <p:cNvPr id="15" name="图片 14">
              <a:extLst>
                <a:ext uri="{FF2B5EF4-FFF2-40B4-BE49-F238E27FC236}">
                  <a16:creationId xmlns:a16="http://schemas.microsoft.com/office/drawing/2014/main" id="{FD659507-7C18-42C3-BA89-BADAC827ABDF}"/>
                </a:ext>
              </a:extLst>
            </p:cNvPr>
            <p:cNvPicPr>
              <a:picLocks noChangeAspect="1"/>
            </p:cNvPicPr>
            <p:nvPr/>
          </p:nvPicPr>
          <p:blipFill>
            <a:blip r:embed="rId6"/>
            <a:stretch>
              <a:fillRect/>
            </a:stretch>
          </p:blipFill>
          <p:spPr>
            <a:xfrm>
              <a:off x="2850261" y="6112096"/>
              <a:ext cx="745698" cy="207565"/>
            </a:xfrm>
            <a:prstGeom prst="rect">
              <a:avLst/>
            </a:prstGeom>
          </p:spPr>
        </p:pic>
      </p:grpSp>
      <p:sp>
        <p:nvSpPr>
          <p:cNvPr id="16" name="文本框 15">
            <a:extLst>
              <a:ext uri="{FF2B5EF4-FFF2-40B4-BE49-F238E27FC236}">
                <a16:creationId xmlns:a16="http://schemas.microsoft.com/office/drawing/2014/main" id="{ED8969CF-91BE-40C6-A3E9-F25C341A6715}"/>
              </a:ext>
            </a:extLst>
          </p:cNvPr>
          <p:cNvSpPr txBox="1"/>
          <p:nvPr/>
        </p:nvSpPr>
        <p:spPr>
          <a:xfrm>
            <a:off x="1803196" y="4934871"/>
            <a:ext cx="4487579"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Boolean literals:</a:t>
            </a:r>
          </a:p>
          <a:p>
            <a:endParaRPr lang="en-US" altLang="zh-CN" dirty="0"/>
          </a:p>
          <a:p>
            <a:pPr marL="285750" indent="-285750">
              <a:buFont typeface="Arial" panose="020B0604020202020204" pitchFamily="34" charset="0"/>
              <a:buChar char="•"/>
            </a:pPr>
            <a:r>
              <a:rPr lang="en-US" altLang="zh-CN" dirty="0"/>
              <a:t>Pointer literal:</a:t>
            </a:r>
          </a:p>
          <a:p>
            <a:pPr marL="285750" indent="-285750">
              <a:buFont typeface="Arial" panose="020B0604020202020204" pitchFamily="34" charset="0"/>
              <a:buChar char="•"/>
            </a:pPr>
            <a:endParaRPr lang="en-US" altLang="zh-CN" dirty="0">
              <a:solidFill>
                <a:srgbClr val="C00000"/>
              </a:solidFill>
            </a:endParaRPr>
          </a:p>
        </p:txBody>
      </p:sp>
      <p:pic>
        <p:nvPicPr>
          <p:cNvPr id="3" name="图片 2">
            <a:extLst>
              <a:ext uri="{FF2B5EF4-FFF2-40B4-BE49-F238E27FC236}">
                <a16:creationId xmlns:a16="http://schemas.microsoft.com/office/drawing/2014/main" id="{7119751B-3412-4953-983E-61063D6D496B}"/>
              </a:ext>
            </a:extLst>
          </p:cNvPr>
          <p:cNvPicPr>
            <a:picLocks noChangeAspect="1"/>
          </p:cNvPicPr>
          <p:nvPr/>
        </p:nvPicPr>
        <p:blipFill>
          <a:blip r:embed="rId7"/>
          <a:stretch>
            <a:fillRect/>
          </a:stretch>
        </p:blipFill>
        <p:spPr>
          <a:xfrm>
            <a:off x="2351584" y="4353919"/>
            <a:ext cx="2657475" cy="304800"/>
          </a:xfrm>
          <a:prstGeom prst="rect">
            <a:avLst/>
          </a:prstGeom>
        </p:spPr>
      </p:pic>
    </p:spTree>
    <p:extLst>
      <p:ext uri="{BB962C8B-B14F-4D97-AF65-F5344CB8AC3E}">
        <p14:creationId xmlns:p14="http://schemas.microsoft.com/office/powerpoint/2010/main" val="244607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670304" y="1499369"/>
            <a:ext cx="8327107" cy="583235"/>
          </a:xfrm>
          <a:solidFill>
            <a:schemeClr val="tx1">
              <a:lumMod val="75000"/>
              <a:lumOff val="25000"/>
            </a:schemeClr>
          </a:solidFill>
        </p:spPr>
        <p:txBody>
          <a:bodyPr/>
          <a:lstStyle/>
          <a:p>
            <a:r>
              <a:rPr lang="en-US" altLang="zh-CN" sz="2800" dirty="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0FF0870-4E1E-67DB-ACEF-F99F788B9B19}"/>
              </a:ext>
            </a:extLst>
          </p:cNvPr>
          <p:cNvSpPr txBox="1"/>
          <p:nvPr/>
        </p:nvSpPr>
        <p:spPr>
          <a:xfrm>
            <a:off x="1555588" y="2082604"/>
            <a:ext cx="8441823" cy="3316677"/>
          </a:xfrm>
          <a:prstGeom prst="rect">
            <a:avLst/>
          </a:prstGeom>
          <a:noFill/>
        </p:spPr>
        <p:txBody>
          <a:bodyPr wrap="square" rtlCol="0">
            <a:spAutoFit/>
          </a:bodyPr>
          <a:lstStyle/>
          <a:p>
            <a:pPr marL="232172" indent="-232172">
              <a:lnSpc>
                <a:spcPct val="12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Prefixes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base</a:t>
            </a:r>
            <a:r>
              <a:rPr lang="en-US" altLang="zh-CN" sz="2400" dirty="0">
                <a:latin typeface="Times New Roman" panose="02020603050405020304" pitchFamily="18" charset="0"/>
                <a:cs typeface="Times New Roman" panose="02020603050405020304" pitchFamily="18" charset="0"/>
              </a:rPr>
              <a:t>. For example, </a:t>
            </a:r>
            <a:r>
              <a:rPr lang="en-US" altLang="zh-CN" sz="2400" b="1" dirty="0">
                <a:latin typeface="Times New Roman" panose="02020603050405020304" pitchFamily="18" charset="0"/>
                <a:cs typeface="Times New Roman" panose="02020603050405020304" pitchFamily="18" charset="0"/>
              </a:rPr>
              <a:t>0x</a:t>
            </a:r>
            <a:r>
              <a:rPr lang="en-US" altLang="zh-CN" sz="2400" dirty="0">
                <a:latin typeface="Times New Roman" panose="02020603050405020304" pitchFamily="18" charset="0"/>
                <a:cs typeface="Times New Roman" panose="02020603050405020304" pitchFamily="18" charset="0"/>
              </a:rPr>
              <a:t>10 indicates the value 16 in hexadecimal having prefix </a:t>
            </a:r>
            <a:r>
              <a:rPr lang="en-US" altLang="zh-CN" sz="2400" b="1" dirty="0">
                <a:latin typeface="Times New Roman" panose="02020603050405020304" pitchFamily="18" charset="0"/>
                <a:cs typeface="Times New Roman" panose="02020603050405020304" pitchFamily="18" charset="0"/>
              </a:rPr>
              <a:t>0x</a:t>
            </a:r>
            <a:r>
              <a:rPr lang="en-US" altLang="zh-CN" sz="2400" dirty="0">
                <a:latin typeface="Times New Roman" panose="02020603050405020304" pitchFamily="18" charset="0"/>
                <a:cs typeface="Times New Roman" panose="02020603050405020304" pitchFamily="18" charset="0"/>
              </a:rPr>
              <a:t>.</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Decimal-literal</a:t>
            </a:r>
            <a:r>
              <a:rPr lang="en-US" altLang="zh-CN" sz="1600" dirty="0">
                <a:latin typeface="Times New Roman" panose="02020603050405020304" pitchFamily="18" charset="0"/>
                <a:cs typeface="Times New Roman" panose="02020603050405020304" pitchFamily="18" charset="0"/>
              </a:rPr>
              <a:t> (base 10):- </a:t>
            </a:r>
            <a:r>
              <a:rPr lang="en-US" altLang="zh-CN" sz="1600" b="1" dirty="0">
                <a:latin typeface="Times New Roman" panose="02020603050405020304" pitchFamily="18" charset="0"/>
                <a:cs typeface="Times New Roman" panose="02020603050405020304" pitchFamily="18" charset="0"/>
              </a:rPr>
              <a:t>a non-zero decimal digit </a:t>
            </a:r>
            <a:r>
              <a:rPr lang="en-US" altLang="zh-CN" sz="1600" dirty="0">
                <a:latin typeface="Times New Roman" panose="02020603050405020304" pitchFamily="18" charset="0"/>
                <a:cs typeface="Times New Roman" panose="02020603050405020304" pitchFamily="18" charset="0"/>
              </a:rPr>
              <a:t>followed by zero or more decimal digits(0, 1, 2, 3, 4, 5, 6, 7, 8, 9). For example, 56, 78.</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Octal-literal</a:t>
            </a:r>
            <a:r>
              <a:rPr lang="en-US" altLang="zh-CN" sz="1600" dirty="0">
                <a:latin typeface="Times New Roman" panose="02020603050405020304" pitchFamily="18" charset="0"/>
                <a:cs typeface="Times New Roman" panose="02020603050405020304" pitchFamily="18" charset="0"/>
              </a:rPr>
              <a:t> (base 8):- </a:t>
            </a:r>
            <a:r>
              <a:rPr lang="en-US" altLang="zh-CN" sz="1600" b="1" dirty="0">
                <a:latin typeface="Times New Roman" panose="02020603050405020304" pitchFamily="18" charset="0"/>
                <a:cs typeface="Times New Roman" panose="02020603050405020304" pitchFamily="18" charset="0"/>
              </a:rPr>
              <a:t>a zero</a:t>
            </a:r>
            <a:r>
              <a:rPr lang="en-US" altLang="zh-CN" sz="1600" dirty="0">
                <a:latin typeface="Times New Roman" panose="02020603050405020304" pitchFamily="18" charset="0"/>
                <a:cs typeface="Times New Roman" panose="02020603050405020304" pitchFamily="18" charset="0"/>
              </a:rPr>
              <a:t> followed by zero or more octal digits(0, 1, 2, 3, 4, 5, 6, 7). For example, 045, 076, 06210.</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Hex-literal</a:t>
            </a:r>
            <a:r>
              <a:rPr lang="en-US" altLang="zh-CN" sz="1600" dirty="0">
                <a:latin typeface="Times New Roman" panose="02020603050405020304" pitchFamily="18" charset="0"/>
                <a:cs typeface="Times New Roman" panose="02020603050405020304" pitchFamily="18" charset="0"/>
              </a:rPr>
              <a:t> (base 16):- </a:t>
            </a:r>
            <a:r>
              <a:rPr lang="en-US" altLang="zh-CN" sz="1600" b="1" dirty="0">
                <a:latin typeface="Times New Roman" panose="02020603050405020304" pitchFamily="18" charset="0"/>
                <a:cs typeface="Times New Roman" panose="02020603050405020304" pitchFamily="18" charset="0"/>
              </a:rPr>
              <a:t>0x or 0X</a:t>
            </a:r>
            <a:r>
              <a:rPr lang="en-US" altLang="zh-CN" sz="1600" dirty="0">
                <a:latin typeface="Times New Roman" panose="02020603050405020304" pitchFamily="18" charset="0"/>
                <a:cs typeface="Times New Roman" panose="02020603050405020304" pitchFamily="18" charset="0"/>
              </a:rPr>
              <a:t> followed by one or more hexadecimal digits(0, 1, 2, 3, 4, 5, 6, 7, 8, 9, a, A, b, B, c, C, d, D, e, E, f, F). For example, 0x23A, 0Xb4C, 0xFEA.</a:t>
            </a:r>
          </a:p>
          <a:p>
            <a:pPr marL="603647" lvl="1" indent="-232172">
              <a:lnSpc>
                <a:spcPct val="120000"/>
              </a:lnSpc>
              <a:buFont typeface="Arial" panose="020B0604020202020204" pitchFamily="34" charset="0"/>
              <a:buChar char="•"/>
            </a:pPr>
            <a:r>
              <a:rPr lang="en-US" altLang="zh-CN" sz="1600" b="1" dirty="0">
                <a:latin typeface="Times New Roman" panose="02020603050405020304" pitchFamily="18" charset="0"/>
                <a:cs typeface="Times New Roman" panose="02020603050405020304" pitchFamily="18" charset="0"/>
              </a:rPr>
              <a:t>Binary-literal</a:t>
            </a:r>
            <a:r>
              <a:rPr lang="en-US" altLang="zh-CN" sz="1600" dirty="0">
                <a:latin typeface="Times New Roman" panose="02020603050405020304" pitchFamily="18" charset="0"/>
                <a:cs typeface="Times New Roman" panose="02020603050405020304" pitchFamily="18" charset="0"/>
              </a:rPr>
              <a:t> (base 2):- </a:t>
            </a:r>
            <a:r>
              <a:rPr lang="en-US" altLang="zh-CN" sz="1600" b="1" dirty="0">
                <a:latin typeface="Times New Roman" panose="02020603050405020304" pitchFamily="18" charset="0"/>
                <a:cs typeface="Times New Roman" panose="02020603050405020304" pitchFamily="18" charset="0"/>
              </a:rPr>
              <a:t>0b or 0B </a:t>
            </a:r>
            <a:r>
              <a:rPr lang="en-US" altLang="zh-CN" sz="1600" dirty="0">
                <a:latin typeface="Times New Roman" panose="02020603050405020304" pitchFamily="18" charset="0"/>
                <a:cs typeface="Times New Roman" panose="02020603050405020304" pitchFamily="18" charset="0"/>
              </a:rPr>
              <a:t>followed by one or more binary digits(0, 1). For example, 0b101, 0B111.</a:t>
            </a:r>
          </a:p>
        </p:txBody>
      </p:sp>
      <p:pic>
        <p:nvPicPr>
          <p:cNvPr id="10" name="图片 9">
            <a:extLst>
              <a:ext uri="{FF2B5EF4-FFF2-40B4-BE49-F238E27FC236}">
                <a16:creationId xmlns:a16="http://schemas.microsoft.com/office/drawing/2014/main" id="{B4A6D60D-77E9-1EB7-BEAC-25B32993CB46}"/>
              </a:ext>
            </a:extLst>
          </p:cNvPr>
          <p:cNvPicPr>
            <a:picLocks noChangeAspect="1"/>
          </p:cNvPicPr>
          <p:nvPr/>
        </p:nvPicPr>
        <p:blipFill>
          <a:blip r:embed="rId3"/>
          <a:stretch>
            <a:fillRect/>
          </a:stretch>
        </p:blipFill>
        <p:spPr>
          <a:xfrm>
            <a:off x="6744072" y="5272474"/>
            <a:ext cx="2160240" cy="1332274"/>
          </a:xfrm>
          <a:prstGeom prst="rect">
            <a:avLst/>
          </a:prstGeom>
        </p:spPr>
      </p:pic>
      <p:sp>
        <p:nvSpPr>
          <p:cNvPr id="6" name="标题 1">
            <a:extLst>
              <a:ext uri="{FF2B5EF4-FFF2-40B4-BE49-F238E27FC236}">
                <a16:creationId xmlns:a16="http://schemas.microsoft.com/office/drawing/2014/main" id="{8628E59F-CC31-4ED4-8741-AFAA6A8BAF7F}"/>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5" name="文本框 4">
            <a:extLst>
              <a:ext uri="{FF2B5EF4-FFF2-40B4-BE49-F238E27FC236}">
                <a16:creationId xmlns:a16="http://schemas.microsoft.com/office/drawing/2014/main" id="{D777015D-E86D-4A6B-90A2-DCCE9F10E1C2}"/>
              </a:ext>
            </a:extLst>
          </p:cNvPr>
          <p:cNvSpPr txBox="1"/>
          <p:nvPr/>
        </p:nvSpPr>
        <p:spPr>
          <a:xfrm>
            <a:off x="1670303" y="5582792"/>
            <a:ext cx="4713729" cy="707886"/>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Question: </a:t>
            </a:r>
            <a:r>
              <a:rPr lang="en-US" altLang="zh-CN" dirty="0">
                <a:latin typeface="Times New Roman" panose="02020603050405020304" pitchFamily="18" charset="0"/>
                <a:cs typeface="Times New Roman" panose="02020603050405020304" pitchFamily="18" charset="0"/>
              </a:rPr>
              <a:t>what are the values stored inside the following variables?</a:t>
            </a:r>
          </a:p>
        </p:txBody>
      </p:sp>
    </p:spTree>
    <p:extLst>
      <p:ext uri="{BB962C8B-B14F-4D97-AF65-F5344CB8AC3E}">
        <p14:creationId xmlns:p14="http://schemas.microsoft.com/office/powerpoint/2010/main" val="3242095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FF0870-4E1E-67DB-ACEF-F99F788B9B19}"/>
              </a:ext>
            </a:extLst>
          </p:cNvPr>
          <p:cNvSpPr txBox="1"/>
          <p:nvPr/>
        </p:nvSpPr>
        <p:spPr>
          <a:xfrm>
            <a:off x="1487489" y="2169195"/>
            <a:ext cx="9410699" cy="3920560"/>
          </a:xfrm>
          <a:prstGeom prst="rect">
            <a:avLst/>
          </a:prstGeom>
          <a:noFill/>
        </p:spPr>
        <p:txBody>
          <a:bodyPr wrap="square" rtlCol="0">
            <a:spAutoFit/>
          </a:bodyPr>
          <a:lstStyle/>
          <a:p>
            <a:pPr marL="232172" indent="-232172">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Suffixes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data</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type</a:t>
            </a:r>
            <a:r>
              <a:rPr lang="en-US" altLang="zh-CN" sz="2400" dirty="0">
                <a:latin typeface="Times New Roman" panose="02020603050405020304" pitchFamily="18" charset="0"/>
                <a:cs typeface="Times New Roman" panose="02020603050405020304" pitchFamily="18" charset="0"/>
              </a:rPr>
              <a:t>. </a:t>
            </a:r>
          </a:p>
          <a:p>
            <a:pPr>
              <a:lnSpc>
                <a:spcPct val="150000"/>
              </a:lnSpc>
            </a:pPr>
            <a:r>
              <a:rPr lang="en-US" altLang="zh-CN" sz="1800" dirty="0">
                <a:latin typeface="Times New Roman" panose="02020603050405020304" pitchFamily="18" charset="0"/>
                <a:cs typeface="Times New Roman" panose="02020603050405020304" pitchFamily="18" charset="0"/>
              </a:rPr>
              <a:t>For example, 12345678901234</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 indicates the value 12345678901234 as an 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integer having suffix </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a:t>
            </a:r>
          </a:p>
          <a:p>
            <a:pPr marL="604800"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No suffix are required because integer constant are by default assigned as int data type.</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 or U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l or 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ul or UL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ll</a:t>
            </a:r>
            <a:r>
              <a:rPr lang="en-US" altLang="zh-CN" sz="1800" b="1" dirty="0">
                <a:latin typeface="Times New Roman" panose="02020603050405020304" pitchFamily="18" charset="0"/>
                <a:cs typeface="Times New Roman" panose="02020603050405020304" pitchFamily="18" charset="0"/>
              </a:rPr>
              <a:t> or LL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ull</a:t>
            </a:r>
            <a:r>
              <a:rPr lang="en-US" altLang="zh-CN" sz="1800" b="1" dirty="0">
                <a:latin typeface="Times New Roman" panose="02020603050405020304" pitchFamily="18" charset="0"/>
                <a:cs typeface="Times New Roman" panose="02020603050405020304" pitchFamily="18" charset="0"/>
              </a:rPr>
              <a:t> or ULL </a:t>
            </a:r>
            <a:r>
              <a:rPr lang="en-US" altLang="zh-CN" sz="1800" dirty="0">
                <a:latin typeface="Times New Roman" panose="02020603050405020304" pitchFamily="18" charset="0"/>
                <a:cs typeface="Times New Roman" panose="02020603050405020304" pitchFamily="18" charset="0"/>
              </a:rPr>
              <a:t>at the end of integer constant.</a:t>
            </a:r>
            <a:endParaRPr lang="en-US" altLang="zh-CN" sz="24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50856A0-FF45-4FE8-B115-B2380CBA7C5E}"/>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9" name="标题 1">
            <a:extLst>
              <a:ext uri="{FF2B5EF4-FFF2-40B4-BE49-F238E27FC236}">
                <a16:creationId xmlns:a16="http://schemas.microsoft.com/office/drawing/2014/main" id="{E13D6921-4E6E-4336-90B9-617184A2FEB4}"/>
              </a:ext>
            </a:extLst>
          </p:cNvPr>
          <p:cNvSpPr txBox="1">
            <a:spLocks/>
          </p:cNvSpPr>
          <p:nvPr/>
        </p:nvSpPr>
        <p:spPr bwMode="auto">
          <a:xfrm>
            <a:off x="1670304" y="1499369"/>
            <a:ext cx="8327107" cy="583235"/>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280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469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0FF0870-4E1E-67DB-ACEF-F99F788B9B19}"/>
              </a:ext>
            </a:extLst>
          </p:cNvPr>
          <p:cNvSpPr txBox="1"/>
          <p:nvPr/>
        </p:nvSpPr>
        <p:spPr>
          <a:xfrm>
            <a:off x="1487489" y="2169195"/>
            <a:ext cx="9410699" cy="3920560"/>
          </a:xfrm>
          <a:prstGeom prst="rect">
            <a:avLst/>
          </a:prstGeom>
          <a:noFill/>
        </p:spPr>
        <p:txBody>
          <a:bodyPr wrap="square" rtlCol="0">
            <a:spAutoFit/>
          </a:bodyPr>
          <a:lstStyle/>
          <a:p>
            <a:pPr marL="232172" indent="-232172">
              <a:lnSpc>
                <a:spcPct val="150000"/>
              </a:lnSpc>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Suffixes</a:t>
            </a:r>
            <a:r>
              <a:rPr lang="en-US" altLang="zh-CN" sz="2400" dirty="0">
                <a:latin typeface="Times New Roman" panose="02020603050405020304" pitchFamily="18" charset="0"/>
                <a:cs typeface="Times New Roman" panose="02020603050405020304" pitchFamily="18" charset="0"/>
              </a:rPr>
              <a:t> which indicates the </a:t>
            </a:r>
            <a:r>
              <a:rPr lang="en-US" altLang="zh-CN" sz="2400" b="1" dirty="0">
                <a:latin typeface="Times New Roman" panose="02020603050405020304" pitchFamily="18" charset="0"/>
                <a:cs typeface="Times New Roman" panose="02020603050405020304" pitchFamily="18" charset="0"/>
              </a:rPr>
              <a:t>data</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type</a:t>
            </a:r>
            <a:r>
              <a:rPr lang="en-US" altLang="zh-CN" sz="2400" dirty="0">
                <a:latin typeface="Times New Roman" panose="02020603050405020304" pitchFamily="18" charset="0"/>
                <a:cs typeface="Times New Roman" panose="02020603050405020304" pitchFamily="18" charset="0"/>
              </a:rPr>
              <a:t>. </a:t>
            </a:r>
          </a:p>
          <a:p>
            <a:pPr>
              <a:lnSpc>
                <a:spcPct val="150000"/>
              </a:lnSpc>
            </a:pPr>
            <a:r>
              <a:rPr lang="en-US" altLang="zh-CN" sz="1800" dirty="0">
                <a:latin typeface="Times New Roman" panose="02020603050405020304" pitchFamily="18" charset="0"/>
                <a:cs typeface="Times New Roman" panose="02020603050405020304" pitchFamily="18" charset="0"/>
              </a:rPr>
              <a:t>For example, 12345678901234</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 indicates the value 12345678901234 as an long </a:t>
            </a:r>
            <a:r>
              <a:rPr lang="en-US" altLang="zh-CN" sz="1800" dirty="0" err="1">
                <a:latin typeface="Times New Roman" panose="02020603050405020304" pitchFamily="18" charset="0"/>
                <a:cs typeface="Times New Roman" panose="02020603050405020304" pitchFamily="18" charset="0"/>
              </a:rPr>
              <a:t>long</a:t>
            </a:r>
            <a:r>
              <a:rPr lang="en-US" altLang="zh-CN" sz="1800" dirty="0">
                <a:latin typeface="Times New Roman" panose="02020603050405020304" pitchFamily="18" charset="0"/>
                <a:cs typeface="Times New Roman" panose="02020603050405020304" pitchFamily="18" charset="0"/>
              </a:rPr>
              <a:t> integer having suffix </a:t>
            </a:r>
            <a:r>
              <a:rPr lang="en-US" altLang="zh-CN" sz="1800" b="1" dirty="0">
                <a:latin typeface="Times New Roman" panose="02020603050405020304" pitchFamily="18" charset="0"/>
                <a:cs typeface="Times New Roman" panose="02020603050405020304" pitchFamily="18" charset="0"/>
              </a:rPr>
              <a:t>LL</a:t>
            </a:r>
            <a:r>
              <a:rPr lang="en-US" altLang="zh-CN" sz="1800" dirty="0">
                <a:latin typeface="Times New Roman" panose="02020603050405020304" pitchFamily="18" charset="0"/>
                <a:cs typeface="Times New Roman" panose="02020603050405020304" pitchFamily="18" charset="0"/>
              </a:rPr>
              <a:t>.</a:t>
            </a:r>
          </a:p>
          <a:p>
            <a:pPr marL="604800"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No suffix are required because integer constant are by default assigned as int data type.</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 or U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l or 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a:latin typeface="Times New Roman" panose="02020603050405020304" pitchFamily="18" charset="0"/>
                <a:cs typeface="Times New Roman" panose="02020603050405020304" pitchFamily="18" charset="0"/>
              </a:rPr>
              <a:t>ul or UL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ll</a:t>
            </a:r>
            <a:r>
              <a:rPr lang="en-US" altLang="zh-CN" sz="1800" b="1" dirty="0">
                <a:latin typeface="Times New Roman" panose="02020603050405020304" pitchFamily="18" charset="0"/>
                <a:cs typeface="Times New Roman" panose="02020603050405020304" pitchFamily="18" charset="0"/>
              </a:rPr>
              <a:t> or LL </a:t>
            </a:r>
            <a:r>
              <a:rPr lang="en-US" altLang="zh-CN" sz="1800" dirty="0">
                <a:latin typeface="Times New Roman" panose="02020603050405020304" pitchFamily="18" charset="0"/>
                <a:cs typeface="Times New Roman" panose="02020603050405020304" pitchFamily="18" charset="0"/>
              </a:rPr>
              <a:t>at the end of integer constant.</a:t>
            </a:r>
          </a:p>
          <a:p>
            <a:pPr marL="603647" lvl="1" indent="-232172">
              <a:lnSpc>
                <a:spcPct val="150000"/>
              </a:lnSpc>
              <a:buFont typeface="Arial" panose="020B0604020202020204" pitchFamily="34" charset="0"/>
              <a:buChar char="•"/>
            </a:pPr>
            <a:r>
              <a:rPr lang="en-US" altLang="zh-CN" sz="1800" b="1" dirty="0">
                <a:latin typeface="Times New Roman" panose="02020603050405020304" pitchFamily="18" charset="0"/>
                <a:cs typeface="Times New Roman" panose="02020603050405020304" pitchFamily="18" charset="0"/>
              </a:rPr>
              <a:t>unsigned long </a:t>
            </a:r>
            <a:r>
              <a:rPr lang="en-US" altLang="zh-CN" sz="1800" b="1" dirty="0" err="1">
                <a:latin typeface="Times New Roman" panose="02020603050405020304" pitchFamily="18" charset="0"/>
                <a:cs typeface="Times New Roman" panose="02020603050405020304" pitchFamily="18" charset="0"/>
              </a:rPr>
              <a:t>long</a:t>
            </a:r>
            <a:r>
              <a:rPr lang="en-US" altLang="zh-CN" sz="1800" b="1" dirty="0">
                <a:latin typeface="Times New Roman" panose="02020603050405020304" pitchFamily="18" charset="0"/>
                <a:cs typeface="Times New Roman" panose="02020603050405020304" pitchFamily="18" charset="0"/>
              </a:rPr>
              <a:t> int</a:t>
            </a:r>
            <a:r>
              <a:rPr lang="en-US" altLang="zh-CN" sz="1800" dirty="0">
                <a:latin typeface="Times New Roman" panose="02020603050405020304" pitchFamily="18" charset="0"/>
                <a:cs typeface="Times New Roman" panose="02020603050405020304" pitchFamily="18" charset="0"/>
              </a:rPr>
              <a:t>: character </a:t>
            </a:r>
            <a:r>
              <a:rPr lang="en-US" altLang="zh-CN" sz="1800" b="1" dirty="0" err="1">
                <a:latin typeface="Times New Roman" panose="02020603050405020304" pitchFamily="18" charset="0"/>
                <a:cs typeface="Times New Roman" panose="02020603050405020304" pitchFamily="18" charset="0"/>
              </a:rPr>
              <a:t>ull</a:t>
            </a:r>
            <a:r>
              <a:rPr lang="en-US" altLang="zh-CN" sz="1800" b="1" dirty="0">
                <a:latin typeface="Times New Roman" panose="02020603050405020304" pitchFamily="18" charset="0"/>
                <a:cs typeface="Times New Roman" panose="02020603050405020304" pitchFamily="18" charset="0"/>
              </a:rPr>
              <a:t> or ULL </a:t>
            </a:r>
            <a:r>
              <a:rPr lang="en-US" altLang="zh-CN" sz="1800" dirty="0">
                <a:latin typeface="Times New Roman" panose="02020603050405020304" pitchFamily="18" charset="0"/>
                <a:cs typeface="Times New Roman" panose="02020603050405020304" pitchFamily="18" charset="0"/>
              </a:rPr>
              <a:t>at the end of integer constant.</a:t>
            </a:r>
            <a:endParaRPr lang="en-US" altLang="zh-CN" sz="24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50856A0-FF45-4FE8-B115-B2380CBA7C5E}"/>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
        <p:nvSpPr>
          <p:cNvPr id="9" name="标题 1">
            <a:extLst>
              <a:ext uri="{FF2B5EF4-FFF2-40B4-BE49-F238E27FC236}">
                <a16:creationId xmlns:a16="http://schemas.microsoft.com/office/drawing/2014/main" id="{E13D6921-4E6E-4336-90B9-617184A2FEB4}"/>
              </a:ext>
            </a:extLst>
          </p:cNvPr>
          <p:cNvSpPr txBox="1">
            <a:spLocks/>
          </p:cNvSpPr>
          <p:nvPr/>
        </p:nvSpPr>
        <p:spPr bwMode="auto">
          <a:xfrm>
            <a:off x="1670304" y="1499369"/>
            <a:ext cx="8327107" cy="583235"/>
          </a:xfrm>
          <a:prstGeom prst="rect">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sz="2800">
                <a:solidFill>
                  <a:schemeClr val="bg1"/>
                </a:solidFill>
                <a:latin typeface="Times New Roman" panose="02020603050405020304" pitchFamily="18" charset="0"/>
                <a:cs typeface="Times New Roman" panose="02020603050405020304" pitchFamily="18" charset="0"/>
              </a:rPr>
              <a:t>Integer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39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773223" y="1550704"/>
            <a:ext cx="8645555" cy="583235"/>
          </a:xfr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sz="2800" dirty="0">
                <a:solidFill>
                  <a:schemeClr val="bg1"/>
                </a:solidFill>
                <a:latin typeface="Times New Roman" panose="02020603050405020304" pitchFamily="18" charset="0"/>
                <a:cs typeface="Times New Roman" panose="02020603050405020304" pitchFamily="18" charset="0"/>
              </a:rPr>
              <a:t>Floating-point literal types</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grpSp>
        <p:nvGrpSpPr>
          <p:cNvPr id="19" name="组合 18">
            <a:extLst>
              <a:ext uri="{FF2B5EF4-FFF2-40B4-BE49-F238E27FC236}">
                <a16:creationId xmlns:a16="http://schemas.microsoft.com/office/drawing/2014/main" id="{5652D885-987D-E5E5-032E-A1BA77A5F7C5}"/>
              </a:ext>
            </a:extLst>
          </p:cNvPr>
          <p:cNvGrpSpPr/>
          <p:nvPr/>
        </p:nvGrpSpPr>
        <p:grpSpPr>
          <a:xfrm>
            <a:off x="2209204" y="2546912"/>
            <a:ext cx="4440546" cy="2433250"/>
            <a:chOff x="1155414" y="1609417"/>
            <a:chExt cx="3898205" cy="2260884"/>
          </a:xfrm>
        </p:grpSpPr>
        <p:pic>
          <p:nvPicPr>
            <p:cNvPr id="5" name="图片 4">
              <a:extLst>
                <a:ext uri="{FF2B5EF4-FFF2-40B4-BE49-F238E27FC236}">
                  <a16:creationId xmlns:a16="http://schemas.microsoft.com/office/drawing/2014/main" id="{31E78E0E-93AC-32F3-F8B5-F3FD01ACC27A}"/>
                </a:ext>
              </a:extLst>
            </p:cNvPr>
            <p:cNvPicPr>
              <a:picLocks noChangeAspect="1"/>
            </p:cNvPicPr>
            <p:nvPr/>
          </p:nvPicPr>
          <p:blipFill>
            <a:blip r:embed="rId3"/>
            <a:stretch>
              <a:fillRect/>
            </a:stretch>
          </p:blipFill>
          <p:spPr>
            <a:xfrm>
              <a:off x="1155414" y="2269372"/>
              <a:ext cx="2228866" cy="928694"/>
            </a:xfrm>
            <a:prstGeom prst="rect">
              <a:avLst/>
            </a:prstGeom>
          </p:spPr>
        </p:pic>
        <p:pic>
          <p:nvPicPr>
            <p:cNvPr id="7" name="图片 6">
              <a:extLst>
                <a:ext uri="{FF2B5EF4-FFF2-40B4-BE49-F238E27FC236}">
                  <a16:creationId xmlns:a16="http://schemas.microsoft.com/office/drawing/2014/main" id="{6EA9F14D-7EB9-3D12-6B67-1329B6B884EF}"/>
                </a:ext>
              </a:extLst>
            </p:cNvPr>
            <p:cNvPicPr>
              <a:picLocks noChangeAspect="1"/>
            </p:cNvPicPr>
            <p:nvPr/>
          </p:nvPicPr>
          <p:blipFill>
            <a:blip r:embed="rId4"/>
            <a:stretch>
              <a:fillRect/>
            </a:stretch>
          </p:blipFill>
          <p:spPr>
            <a:xfrm>
              <a:off x="4003284" y="1609417"/>
              <a:ext cx="923932" cy="571504"/>
            </a:xfrm>
            <a:prstGeom prst="rect">
              <a:avLst/>
            </a:prstGeom>
          </p:spPr>
        </p:pic>
        <p:pic>
          <p:nvPicPr>
            <p:cNvPr id="9" name="图片 8">
              <a:extLst>
                <a:ext uri="{FF2B5EF4-FFF2-40B4-BE49-F238E27FC236}">
                  <a16:creationId xmlns:a16="http://schemas.microsoft.com/office/drawing/2014/main" id="{69396E66-E356-2C4B-C3F1-69C873DD30E2}"/>
                </a:ext>
              </a:extLst>
            </p:cNvPr>
            <p:cNvPicPr>
              <a:picLocks noChangeAspect="1"/>
            </p:cNvPicPr>
            <p:nvPr/>
          </p:nvPicPr>
          <p:blipFill>
            <a:blip r:embed="rId5"/>
            <a:stretch>
              <a:fillRect/>
            </a:stretch>
          </p:blipFill>
          <p:spPr>
            <a:xfrm>
              <a:off x="4003284" y="2517064"/>
              <a:ext cx="962032" cy="538166"/>
            </a:xfrm>
            <a:prstGeom prst="rect">
              <a:avLst/>
            </a:prstGeom>
          </p:spPr>
        </p:pic>
        <p:pic>
          <p:nvPicPr>
            <p:cNvPr id="11" name="图片 10">
              <a:extLst>
                <a:ext uri="{FF2B5EF4-FFF2-40B4-BE49-F238E27FC236}">
                  <a16:creationId xmlns:a16="http://schemas.microsoft.com/office/drawing/2014/main" id="{89C0AE9C-5BA7-008F-3182-FD7E1F810FE9}"/>
                </a:ext>
              </a:extLst>
            </p:cNvPr>
            <p:cNvPicPr>
              <a:picLocks noChangeAspect="1"/>
            </p:cNvPicPr>
            <p:nvPr/>
          </p:nvPicPr>
          <p:blipFill>
            <a:blip r:embed="rId6"/>
            <a:stretch>
              <a:fillRect/>
            </a:stretch>
          </p:blipFill>
          <p:spPr>
            <a:xfrm>
              <a:off x="4020149" y="3341660"/>
              <a:ext cx="1033470" cy="528641"/>
            </a:xfrm>
            <a:prstGeom prst="rect">
              <a:avLst/>
            </a:prstGeom>
          </p:spPr>
        </p:pic>
        <p:cxnSp>
          <p:nvCxnSpPr>
            <p:cNvPr id="13" name="直接连接符 12">
              <a:extLst>
                <a:ext uri="{FF2B5EF4-FFF2-40B4-BE49-F238E27FC236}">
                  <a16:creationId xmlns:a16="http://schemas.microsoft.com/office/drawing/2014/main" id="{111A0943-A3E1-A422-10B5-CE02DEA966B2}"/>
                </a:ext>
              </a:extLst>
            </p:cNvPr>
            <p:cNvCxnSpPr>
              <a:stCxn id="7" idx="1"/>
            </p:cNvCxnSpPr>
            <p:nvPr/>
          </p:nvCxnSpPr>
          <p:spPr>
            <a:xfrm flipH="1">
              <a:off x="2764269" y="1895169"/>
              <a:ext cx="1239015" cy="7131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E1A4FAD-88EC-8503-7FA4-7D176402AE8A}"/>
                </a:ext>
              </a:extLst>
            </p:cNvPr>
            <p:cNvCxnSpPr>
              <a:stCxn id="9" idx="1"/>
            </p:cNvCxnSpPr>
            <p:nvPr/>
          </p:nvCxnSpPr>
          <p:spPr>
            <a:xfrm flipH="1">
              <a:off x="2692634" y="2786147"/>
              <a:ext cx="1310650" cy="455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1BC3B5D-AA93-C7A7-CF99-BE1FC362C734}"/>
                </a:ext>
              </a:extLst>
            </p:cNvPr>
            <p:cNvCxnSpPr>
              <a:cxnSpLocks/>
              <a:stCxn id="11" idx="1"/>
            </p:cNvCxnSpPr>
            <p:nvPr/>
          </p:nvCxnSpPr>
          <p:spPr>
            <a:xfrm flipH="1" flipV="1">
              <a:off x="3269928" y="3095498"/>
              <a:ext cx="750221" cy="510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文本框 2">
            <a:extLst>
              <a:ext uri="{FF2B5EF4-FFF2-40B4-BE49-F238E27FC236}">
                <a16:creationId xmlns:a16="http://schemas.microsoft.com/office/drawing/2014/main" id="{DC1EB886-B44C-3011-5A56-48E8660A5748}"/>
              </a:ext>
            </a:extLst>
          </p:cNvPr>
          <p:cNvSpPr txBox="1"/>
          <p:nvPr/>
        </p:nvSpPr>
        <p:spPr>
          <a:xfrm>
            <a:off x="6669610" y="2667938"/>
            <a:ext cx="1530805"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-8</a:t>
            </a:r>
          </a:p>
        </p:txBody>
      </p:sp>
      <p:sp>
        <p:nvSpPr>
          <p:cNvPr id="4" name="文本框 3">
            <a:extLst>
              <a:ext uri="{FF2B5EF4-FFF2-40B4-BE49-F238E27FC236}">
                <a16:creationId xmlns:a16="http://schemas.microsoft.com/office/drawing/2014/main" id="{66027099-A53D-C41B-C155-368BE6F13352}"/>
              </a:ext>
            </a:extLst>
          </p:cNvPr>
          <p:cNvSpPr txBox="1"/>
          <p:nvPr/>
        </p:nvSpPr>
        <p:spPr>
          <a:xfrm>
            <a:off x="6649751" y="3606603"/>
            <a:ext cx="1505279"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-8</a:t>
            </a:r>
          </a:p>
        </p:txBody>
      </p:sp>
      <p:sp>
        <p:nvSpPr>
          <p:cNvPr id="6" name="文本框 5">
            <a:extLst>
              <a:ext uri="{FF2B5EF4-FFF2-40B4-BE49-F238E27FC236}">
                <a16:creationId xmlns:a16="http://schemas.microsoft.com/office/drawing/2014/main" id="{E900B3DC-C9B3-079F-FCFA-9EBCC1075C16}"/>
              </a:ext>
            </a:extLst>
          </p:cNvPr>
          <p:cNvSpPr txBox="1"/>
          <p:nvPr/>
        </p:nvSpPr>
        <p:spPr>
          <a:xfrm>
            <a:off x="6695136" y="4495635"/>
            <a:ext cx="1505279" cy="400110"/>
          </a:xfrm>
          <a:prstGeom prst="rect">
            <a:avLst/>
          </a:prstGeom>
          <a:noFill/>
        </p:spPr>
        <p:txBody>
          <a:bodyPr wrap="square">
            <a:spAutoFit/>
          </a:bodyPr>
          <a:lstStyle/>
          <a:p>
            <a:r>
              <a:rPr lang="en-US" altLang="zh-CN" sz="1600" dirty="0"/>
              <a:t>1.25 </a:t>
            </a:r>
            <a:r>
              <a:rPr lang="en-US" altLang="zh-CN" dirty="0">
                <a:sym typeface="Symbol" pitchFamily="2" charset="2"/>
              </a:rPr>
              <a:t> </a:t>
            </a:r>
            <a:r>
              <a:rPr lang="en-US" altLang="zh-CN" sz="1600" dirty="0">
                <a:sym typeface="Symbol" pitchFamily="2" charset="2"/>
              </a:rPr>
              <a:t>10</a:t>
            </a:r>
            <a:r>
              <a:rPr lang="en-US" altLang="zh-CN" baseline="46000" dirty="0">
                <a:sym typeface="Symbol" pitchFamily="2" charset="2"/>
              </a:rPr>
              <a:t>-20</a:t>
            </a:r>
          </a:p>
        </p:txBody>
      </p:sp>
      <p:sp>
        <p:nvSpPr>
          <p:cNvPr id="8" name="文本框 7">
            <a:extLst>
              <a:ext uri="{FF2B5EF4-FFF2-40B4-BE49-F238E27FC236}">
                <a16:creationId xmlns:a16="http://schemas.microsoft.com/office/drawing/2014/main" id="{9CEC4A5C-90BD-62EA-DFF6-46F8C713226C}"/>
              </a:ext>
            </a:extLst>
          </p:cNvPr>
          <p:cNvSpPr txBox="1"/>
          <p:nvPr/>
        </p:nvSpPr>
        <p:spPr>
          <a:xfrm>
            <a:off x="8204142" y="2919522"/>
            <a:ext cx="2199166" cy="1138773"/>
          </a:xfrm>
          <a:prstGeom prst="rect">
            <a:avLst/>
          </a:prstGeom>
          <a:noFill/>
        </p:spPr>
        <p:txBody>
          <a:bodyPr wrap="square">
            <a:spAutoFit/>
          </a:bodyPr>
          <a:lstStyle/>
          <a:p>
            <a:r>
              <a:rPr lang="en-US" altLang="zh-CN" sz="1600" b="1" dirty="0"/>
              <a:t>s </a:t>
            </a:r>
            <a:r>
              <a:rPr lang="en-US" altLang="zh-CN" b="1" dirty="0">
                <a:sym typeface="Symbol" pitchFamily="2" charset="2"/>
              </a:rPr>
              <a:t> r </a:t>
            </a:r>
            <a:r>
              <a:rPr lang="en-US" altLang="zh-CN" b="1" baseline="46000" dirty="0">
                <a:sym typeface="Symbol" pitchFamily="2" charset="2"/>
              </a:rPr>
              <a:t>j</a:t>
            </a:r>
          </a:p>
          <a:p>
            <a:r>
              <a:rPr lang="en-US" altLang="zh-CN" sz="1600" b="1" dirty="0"/>
              <a:t>Significand </a:t>
            </a:r>
            <a:r>
              <a:rPr lang="en-US" altLang="zh-CN" sz="1600" b="1" dirty="0">
                <a:cs typeface="Arial" panose="020B0604020202020204" pitchFamily="34" charset="0"/>
              </a:rPr>
              <a:t>s</a:t>
            </a:r>
            <a:endParaRPr lang="en-US" altLang="zh-CN" sz="1600" dirty="0">
              <a:cs typeface="Arial" panose="020B0604020202020204" pitchFamily="34" charset="0"/>
            </a:endParaRPr>
          </a:p>
          <a:p>
            <a:r>
              <a:rPr lang="en-US" altLang="zh-CN" sz="1600" b="1" dirty="0"/>
              <a:t>Exponent </a:t>
            </a:r>
            <a:r>
              <a:rPr lang="en-US" altLang="zh-CN" sz="1600" b="1" dirty="0">
                <a:cs typeface="Arial" panose="020B0604020202020204" pitchFamily="34" charset="0"/>
              </a:rPr>
              <a:t>j</a:t>
            </a:r>
          </a:p>
          <a:p>
            <a:r>
              <a:rPr lang="en-US" altLang="zh-CN" sz="1600" b="1" dirty="0"/>
              <a:t>Radix (base) </a:t>
            </a:r>
            <a:r>
              <a:rPr lang="en-US" altLang="zh-CN" sz="1600" b="1" dirty="0">
                <a:cs typeface="Arial" panose="020B0604020202020204" pitchFamily="34" charset="0"/>
              </a:rPr>
              <a:t>r</a:t>
            </a:r>
            <a:endParaRPr lang="en-US" altLang="zh-CN" sz="1600" b="1" dirty="0"/>
          </a:p>
        </p:txBody>
      </p:sp>
      <p:sp>
        <p:nvSpPr>
          <p:cNvPr id="16" name="标题 1">
            <a:extLst>
              <a:ext uri="{FF2B5EF4-FFF2-40B4-BE49-F238E27FC236}">
                <a16:creationId xmlns:a16="http://schemas.microsoft.com/office/drawing/2014/main" id="{10EA63EF-9A34-423E-96C5-D8B820530AC0}"/>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2.2 Constants</a:t>
            </a:r>
            <a:endParaRPr lang="zh-CN" altLang="en-US" dirty="0"/>
          </a:p>
        </p:txBody>
      </p:sp>
    </p:spTree>
    <p:extLst>
      <p:ext uri="{BB962C8B-B14F-4D97-AF65-F5344CB8AC3E}">
        <p14:creationId xmlns:p14="http://schemas.microsoft.com/office/powerpoint/2010/main" val="373483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84DE-E87A-8EB3-AA8B-FA062A636D84}"/>
              </a:ext>
            </a:extLst>
          </p:cNvPr>
          <p:cNvSpPr>
            <a:spLocks noGrp="1"/>
          </p:cNvSpPr>
          <p:nvPr>
            <p:ph type="title"/>
          </p:nvPr>
        </p:nvSpPr>
        <p:spPr>
          <a:xfrm>
            <a:off x="1314748" y="1412776"/>
            <a:ext cx="4824536" cy="680240"/>
          </a:xfrm>
          <a:noFill/>
          <a:ln>
            <a:noFill/>
          </a:ln>
        </p:spPr>
        <p:txBody>
          <a:bodyPr vert="horz" wrap="square" lIns="91440" tIns="45720" rIns="91440" bIns="45720" numCol="1" anchor="ctr" anchorCtr="0" compatLnSpc="1">
            <a:prstTxWarp prst="textNoShape">
              <a:avLst/>
            </a:prstTxWarp>
          </a:bodyPr>
          <a:lstStyle/>
          <a:p>
            <a:pPr algn="l"/>
            <a:r>
              <a:rPr lang="en-US" altLang="zh-CN" sz="2800" b="1" dirty="0">
                <a:solidFill>
                  <a:schemeClr val="tx1"/>
                </a:solidFill>
                <a:latin typeface="Times New Roman" panose="02020603050405020304" pitchFamily="18" charset="0"/>
                <a:cs typeface="Times New Roman" panose="02020603050405020304" pitchFamily="18" charset="0"/>
              </a:rPr>
              <a:t>Review: variable properties</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sp>
        <p:nvSpPr>
          <p:cNvPr id="16" name="标题 1">
            <a:extLst>
              <a:ext uri="{FF2B5EF4-FFF2-40B4-BE49-F238E27FC236}">
                <a16:creationId xmlns:a16="http://schemas.microsoft.com/office/drawing/2014/main" id="{10EA63EF-9A34-423E-96C5-D8B820530AC0}"/>
              </a:ext>
            </a:extLst>
          </p:cNvPr>
          <p:cNvSpPr txBox="1">
            <a:spLocks/>
          </p:cNvSpPr>
          <p:nvPr/>
        </p:nvSpPr>
        <p:spPr bwMode="auto">
          <a:xfrm>
            <a:off x="1638300" y="269776"/>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2.3 Memory and</a:t>
            </a:r>
            <a:r>
              <a:rPr lang="zh-CN" altLang="en-US" dirty="0"/>
              <a:t> </a:t>
            </a:r>
            <a:r>
              <a:rPr lang="en-US" altLang="zh-CN" dirty="0"/>
              <a:t>Size</a:t>
            </a:r>
            <a:endParaRPr lang="zh-CN" altLang="en-US" dirty="0"/>
          </a:p>
        </p:txBody>
      </p:sp>
      <p:pic>
        <p:nvPicPr>
          <p:cNvPr id="14" name="图片 13">
            <a:extLst>
              <a:ext uri="{FF2B5EF4-FFF2-40B4-BE49-F238E27FC236}">
                <a16:creationId xmlns:a16="http://schemas.microsoft.com/office/drawing/2014/main" id="{F192DB9B-862F-4B88-B901-3F153D8DC84A}"/>
              </a:ext>
            </a:extLst>
          </p:cNvPr>
          <p:cNvPicPr>
            <a:picLocks noChangeAspect="1"/>
          </p:cNvPicPr>
          <p:nvPr/>
        </p:nvPicPr>
        <p:blipFill>
          <a:blip r:embed="rId3"/>
          <a:stretch>
            <a:fillRect/>
          </a:stretch>
        </p:blipFill>
        <p:spPr>
          <a:xfrm>
            <a:off x="1775520" y="2348881"/>
            <a:ext cx="8936128" cy="2286771"/>
          </a:xfrm>
          <a:prstGeom prst="rect">
            <a:avLst/>
          </a:prstGeom>
        </p:spPr>
      </p:pic>
    </p:spTree>
    <p:extLst>
      <p:ext uri="{BB962C8B-B14F-4D97-AF65-F5344CB8AC3E}">
        <p14:creationId xmlns:p14="http://schemas.microsoft.com/office/powerpoint/2010/main" val="3894354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D5D04B8-7687-40E2-B519-2E9191399A0B}"/>
              </a:ext>
            </a:extLst>
          </p:cNvPr>
          <p:cNvPicPr>
            <a:picLocks noChangeAspect="1"/>
          </p:cNvPicPr>
          <p:nvPr/>
        </p:nvPicPr>
        <p:blipFill>
          <a:blip r:embed="rId3"/>
          <a:stretch>
            <a:fillRect/>
          </a:stretch>
        </p:blipFill>
        <p:spPr>
          <a:xfrm>
            <a:off x="1631504" y="2492896"/>
            <a:ext cx="3467100" cy="2552700"/>
          </a:xfrm>
          <a:prstGeom prst="rect">
            <a:avLst/>
          </a:prstGeom>
        </p:spPr>
      </p:pic>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pic>
        <p:nvPicPr>
          <p:cNvPr id="6" name="图片 5">
            <a:extLst>
              <a:ext uri="{FF2B5EF4-FFF2-40B4-BE49-F238E27FC236}">
                <a16:creationId xmlns:a16="http://schemas.microsoft.com/office/drawing/2014/main" id="{28D2E744-7EDF-4B3C-815D-FD13ECA6E608}"/>
              </a:ext>
            </a:extLst>
          </p:cNvPr>
          <p:cNvPicPr>
            <a:picLocks noChangeAspect="1"/>
          </p:cNvPicPr>
          <p:nvPr/>
        </p:nvPicPr>
        <p:blipFill>
          <a:blip r:embed="rId4"/>
          <a:stretch>
            <a:fillRect/>
          </a:stretch>
        </p:blipFill>
        <p:spPr>
          <a:xfrm>
            <a:off x="4810809" y="1556793"/>
            <a:ext cx="6026766" cy="4640671"/>
          </a:xfrm>
          <a:prstGeom prst="rect">
            <a:avLst/>
          </a:prstGeom>
        </p:spPr>
      </p:pic>
      <p:sp>
        <p:nvSpPr>
          <p:cNvPr id="8" name="标题 1">
            <a:extLst>
              <a:ext uri="{FF2B5EF4-FFF2-40B4-BE49-F238E27FC236}">
                <a16:creationId xmlns:a16="http://schemas.microsoft.com/office/drawing/2014/main" id="{ADA1AE1C-F853-4601-A684-EF29601A371B}"/>
              </a:ext>
            </a:extLst>
          </p:cNvPr>
          <p:cNvSpPr txBox="1">
            <a:spLocks/>
          </p:cNvSpPr>
          <p:nvPr/>
        </p:nvSpPr>
        <p:spPr bwMode="auto">
          <a:xfrm>
            <a:off x="1271464" y="1418451"/>
            <a:ext cx="4824536" cy="68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sz="2800" b="1" dirty="0">
                <a:solidFill>
                  <a:schemeClr val="tx1"/>
                </a:solidFill>
                <a:latin typeface="Times New Roman" panose="02020603050405020304" pitchFamily="18" charset="0"/>
                <a:cs typeface="Times New Roman" panose="02020603050405020304" pitchFamily="18" charset="0"/>
              </a:rPr>
              <a:t>Variable memory</a:t>
            </a:r>
            <a:endParaRPr lang="zh-CN" altLang="en-US" sz="2800" b="1" dirty="0">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84A124DF-E708-47B8-A974-3C157C51727D}"/>
              </a:ext>
            </a:extLst>
          </p:cNvPr>
          <p:cNvCxnSpPr>
            <a:cxnSpLocks/>
          </p:cNvCxnSpPr>
          <p:nvPr/>
        </p:nvCxnSpPr>
        <p:spPr>
          <a:xfrm>
            <a:off x="4007768" y="3356992"/>
            <a:ext cx="1368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标题 1">
            <a:extLst>
              <a:ext uri="{FF2B5EF4-FFF2-40B4-BE49-F238E27FC236}">
                <a16:creationId xmlns:a16="http://schemas.microsoft.com/office/drawing/2014/main" id="{2B455F63-5E9C-4A1E-9898-D5E77F12A1C1}"/>
              </a:ext>
            </a:extLst>
          </p:cNvPr>
          <p:cNvSpPr txBox="1">
            <a:spLocks/>
          </p:cNvSpPr>
          <p:nvPr/>
        </p:nvSpPr>
        <p:spPr bwMode="auto">
          <a:xfrm>
            <a:off x="1741589" y="5313008"/>
            <a:ext cx="3246931" cy="68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algn="l"/>
            <a:r>
              <a:rPr lang="en-US" altLang="zh-CN" sz="2400" b="1" dirty="0">
                <a:solidFill>
                  <a:schemeClr val="tx1"/>
                </a:solidFill>
                <a:latin typeface="Times New Roman" panose="02020603050405020304" pitchFamily="18" charset="0"/>
                <a:cs typeface="Times New Roman" panose="02020603050405020304" pitchFamily="18" charset="0"/>
              </a:rPr>
              <a:t>First address and size</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10" name="文本框 9">
            <a:extLst>
              <a:ext uri="{FF2B5EF4-FFF2-40B4-BE49-F238E27FC236}">
                <a16:creationId xmlns:a16="http://schemas.microsoft.com/office/drawing/2014/main" id="{11879C68-4A59-4FAC-8467-85BFC0CC71EC}"/>
              </a:ext>
            </a:extLst>
          </p:cNvPr>
          <p:cNvSpPr txBox="1"/>
          <p:nvPr/>
        </p:nvSpPr>
        <p:spPr>
          <a:xfrm>
            <a:off x="1415480" y="1484785"/>
            <a:ext cx="6634790" cy="513986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Boolean type</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Integer type</a:t>
            </a:r>
          </a:p>
          <a:p>
            <a:r>
              <a:rPr lang="en-US" altLang="zh-CN" sz="24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(signed and unsigned)</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Floating-point types</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Character types</a:t>
            </a:r>
          </a:p>
          <a:p>
            <a:r>
              <a:rPr lang="en-US" altLang="zh-CN" sz="1600" dirty="0">
                <a:latin typeface="Times New Roman" panose="02020603050405020304" pitchFamily="18" charset="0"/>
                <a:cs typeface="Times New Roman" panose="02020603050405020304" pitchFamily="18" charset="0"/>
              </a:rPr>
              <a:t>      (Note that </a:t>
            </a:r>
            <a:r>
              <a:rPr lang="en-US" altLang="zh-CN" sz="1600" b="1" dirty="0">
                <a:latin typeface="Times New Roman" panose="02020603050405020304" pitchFamily="18" charset="0"/>
                <a:cs typeface="Times New Roman" panose="02020603050405020304" pitchFamily="18" charset="0"/>
              </a:rPr>
              <a:t>char</a:t>
            </a:r>
            <a:r>
              <a:rPr lang="en-US" altLang="zh-CN" sz="1600" dirty="0">
                <a:latin typeface="Times New Roman" panose="02020603050405020304" pitchFamily="18" charset="0"/>
                <a:cs typeface="Times New Roman" panose="02020603050405020304" pitchFamily="18" charset="0"/>
              </a:rPr>
              <a:t> is distinct type from </a:t>
            </a:r>
            <a:r>
              <a:rPr lang="en-US" altLang="zh-CN" sz="1600" b="1" dirty="0">
                <a:latin typeface="Times New Roman" panose="02020603050405020304" pitchFamily="18" charset="0"/>
                <a:cs typeface="Times New Roman" panose="02020603050405020304" pitchFamily="18" charset="0"/>
              </a:rPr>
              <a:t>signed char </a:t>
            </a:r>
            <a:r>
              <a:rPr lang="en-US" altLang="zh-CN" sz="1600" dirty="0">
                <a:latin typeface="Times New Roman" panose="02020603050405020304" pitchFamily="18" charset="0"/>
                <a:cs typeface="Times New Roman" panose="02020603050405020304" pitchFamily="18" charset="0"/>
              </a:rPr>
              <a:t>and </a:t>
            </a:r>
            <a:r>
              <a:rPr lang="en-US" altLang="zh-CN" sz="1600" b="1" dirty="0">
                <a:latin typeface="Times New Roman" panose="02020603050405020304" pitchFamily="18" charset="0"/>
                <a:cs typeface="Times New Roman" panose="02020603050405020304" pitchFamily="18" charset="0"/>
              </a:rPr>
              <a:t>unsigned char</a:t>
            </a:r>
            <a:r>
              <a:rPr lang="en-US" altLang="zh-CN" sz="16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93D09082-3B67-4726-A62D-ED28D76F78EE}"/>
              </a:ext>
            </a:extLst>
          </p:cNvPr>
          <p:cNvPicPr>
            <a:picLocks noChangeAspect="1"/>
          </p:cNvPicPr>
          <p:nvPr/>
        </p:nvPicPr>
        <p:blipFill>
          <a:blip r:embed="rId3"/>
          <a:stretch>
            <a:fillRect/>
          </a:stretch>
        </p:blipFill>
        <p:spPr>
          <a:xfrm>
            <a:off x="3853381" y="1481088"/>
            <a:ext cx="873621" cy="447129"/>
          </a:xfrm>
          <a:prstGeom prst="rect">
            <a:avLst/>
          </a:prstGeom>
        </p:spPr>
      </p:pic>
      <p:pic>
        <p:nvPicPr>
          <p:cNvPr id="13" name="图片 12">
            <a:extLst>
              <a:ext uri="{FF2B5EF4-FFF2-40B4-BE49-F238E27FC236}">
                <a16:creationId xmlns:a16="http://schemas.microsoft.com/office/drawing/2014/main" id="{EE82E2EF-2981-41DF-BF76-3E6666443B21}"/>
              </a:ext>
            </a:extLst>
          </p:cNvPr>
          <p:cNvPicPr>
            <a:picLocks noChangeAspect="1"/>
          </p:cNvPicPr>
          <p:nvPr/>
        </p:nvPicPr>
        <p:blipFill>
          <a:blip r:embed="rId4"/>
          <a:stretch>
            <a:fillRect/>
          </a:stretch>
        </p:blipFill>
        <p:spPr>
          <a:xfrm>
            <a:off x="4517634" y="3883058"/>
            <a:ext cx="1722936" cy="792088"/>
          </a:xfrm>
          <a:prstGeom prst="rect">
            <a:avLst/>
          </a:prstGeom>
        </p:spPr>
      </p:pic>
      <p:pic>
        <p:nvPicPr>
          <p:cNvPr id="14" name="图片 13">
            <a:extLst>
              <a:ext uri="{FF2B5EF4-FFF2-40B4-BE49-F238E27FC236}">
                <a16:creationId xmlns:a16="http://schemas.microsoft.com/office/drawing/2014/main" id="{10D51E12-8E85-4907-9AEE-DB4B465171D1}"/>
              </a:ext>
            </a:extLst>
          </p:cNvPr>
          <p:cNvPicPr>
            <a:picLocks noChangeAspect="1"/>
          </p:cNvPicPr>
          <p:nvPr/>
        </p:nvPicPr>
        <p:blipFill>
          <a:blip r:embed="rId5"/>
          <a:stretch>
            <a:fillRect/>
          </a:stretch>
        </p:blipFill>
        <p:spPr>
          <a:xfrm>
            <a:off x="4333528" y="5517233"/>
            <a:ext cx="786947" cy="447129"/>
          </a:xfrm>
          <a:prstGeom prst="rect">
            <a:avLst/>
          </a:prstGeom>
        </p:spPr>
      </p:pic>
      <p:grpSp>
        <p:nvGrpSpPr>
          <p:cNvPr id="15" name="组合 14">
            <a:extLst>
              <a:ext uri="{FF2B5EF4-FFF2-40B4-BE49-F238E27FC236}">
                <a16:creationId xmlns:a16="http://schemas.microsoft.com/office/drawing/2014/main" id="{AAB5CB8B-D7A6-4C00-87F0-15A8CAAE194F}"/>
              </a:ext>
            </a:extLst>
          </p:cNvPr>
          <p:cNvGrpSpPr/>
          <p:nvPr/>
        </p:nvGrpSpPr>
        <p:grpSpPr>
          <a:xfrm>
            <a:off x="4283899" y="2096260"/>
            <a:ext cx="4764430" cy="1524540"/>
            <a:chOff x="5040304" y="1857221"/>
            <a:chExt cx="5199858" cy="952660"/>
          </a:xfrm>
        </p:grpSpPr>
        <p:pic>
          <p:nvPicPr>
            <p:cNvPr id="16" name="图片 15">
              <a:extLst>
                <a:ext uri="{FF2B5EF4-FFF2-40B4-BE49-F238E27FC236}">
                  <a16:creationId xmlns:a16="http://schemas.microsoft.com/office/drawing/2014/main" id="{55F92BBD-D792-4F1D-BCE2-0E546651C58C}"/>
                </a:ext>
              </a:extLst>
            </p:cNvPr>
            <p:cNvPicPr>
              <a:picLocks noChangeAspect="1"/>
            </p:cNvPicPr>
            <p:nvPr/>
          </p:nvPicPr>
          <p:blipFill>
            <a:blip r:embed="rId6"/>
            <a:stretch>
              <a:fillRect/>
            </a:stretch>
          </p:blipFill>
          <p:spPr>
            <a:xfrm>
              <a:off x="5040304" y="1859471"/>
              <a:ext cx="2317034" cy="950410"/>
            </a:xfrm>
            <a:prstGeom prst="rect">
              <a:avLst/>
            </a:prstGeom>
          </p:spPr>
        </p:pic>
        <p:pic>
          <p:nvPicPr>
            <p:cNvPr id="17" name="图片 16">
              <a:extLst>
                <a:ext uri="{FF2B5EF4-FFF2-40B4-BE49-F238E27FC236}">
                  <a16:creationId xmlns:a16="http://schemas.microsoft.com/office/drawing/2014/main" id="{B7ADE17E-E2A7-4E63-902D-F48F3B70B57A}"/>
                </a:ext>
              </a:extLst>
            </p:cNvPr>
            <p:cNvPicPr>
              <a:picLocks noChangeAspect="1"/>
            </p:cNvPicPr>
            <p:nvPr/>
          </p:nvPicPr>
          <p:blipFill>
            <a:blip r:embed="rId7"/>
            <a:stretch>
              <a:fillRect/>
            </a:stretch>
          </p:blipFill>
          <p:spPr>
            <a:xfrm>
              <a:off x="7626194" y="1857221"/>
              <a:ext cx="2613968" cy="952660"/>
            </a:xfrm>
            <a:prstGeom prst="rect">
              <a:avLst/>
            </a:prstGeom>
          </p:spPr>
        </p:pic>
      </p:grpSp>
      <p:graphicFrame>
        <p:nvGraphicFramePr>
          <p:cNvPr id="19" name="表格 18">
            <a:extLst>
              <a:ext uri="{FF2B5EF4-FFF2-40B4-BE49-F238E27FC236}">
                <a16:creationId xmlns:a16="http://schemas.microsoft.com/office/drawing/2014/main" id="{44F132EB-2656-4509-B449-C958A24902D2}"/>
              </a:ext>
            </a:extLst>
          </p:cNvPr>
          <p:cNvGraphicFramePr>
            <a:graphicFrameLocks noGrp="1"/>
          </p:cNvGraphicFramePr>
          <p:nvPr>
            <p:extLst>
              <p:ext uri="{D42A27DB-BD31-4B8C-83A1-F6EECF244321}">
                <p14:modId xmlns:p14="http://schemas.microsoft.com/office/powerpoint/2010/main" val="2782413146"/>
              </p:ext>
            </p:extLst>
          </p:nvPr>
        </p:nvGraphicFramePr>
        <p:xfrm>
          <a:off x="9262504" y="1578639"/>
          <a:ext cx="1656184" cy="2042160"/>
        </p:xfrm>
        <a:graphic>
          <a:graphicData uri="http://schemas.openxmlformats.org/drawingml/2006/table">
            <a:tbl>
              <a:tblPr firstRow="1" bandRow="1">
                <a:tableStyleId>{2D5ABB26-0587-4C30-8999-92F81FD0307C}</a:tableStyleId>
              </a:tblPr>
              <a:tblGrid>
                <a:gridCol w="1656184">
                  <a:extLst>
                    <a:ext uri="{9D8B030D-6E8A-4147-A177-3AD203B41FA5}">
                      <a16:colId xmlns:a16="http://schemas.microsoft.com/office/drawing/2014/main" val="1923392337"/>
                    </a:ext>
                  </a:extLst>
                </a:gridCol>
              </a:tblGrid>
              <a:tr h="460331">
                <a:tc>
                  <a:txBody>
                    <a:bodyPr/>
                    <a:lstStyle/>
                    <a:p>
                      <a:r>
                        <a:rPr lang="en-US" altLang="zh-CN" sz="1400" b="1" dirty="0">
                          <a:latin typeface="Times New Roman" panose="02020603050405020304" pitchFamily="18" charset="0"/>
                          <a:cs typeface="Times New Roman" panose="02020603050405020304" pitchFamily="18" charset="0"/>
                        </a:rPr>
                        <a:t>Typical size (differs by systems)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1620691"/>
                  </a:ext>
                </a:extLst>
              </a:tr>
              <a:tr h="283281">
                <a:tc>
                  <a:txBody>
                    <a:bodyPr/>
                    <a:lstStyle/>
                    <a:p>
                      <a:r>
                        <a:rPr lang="en-US" altLang="zh-CN" sz="1400" b="1" dirty="0">
                          <a:latin typeface="Times New Roman" panose="02020603050405020304" pitchFamily="18" charset="0"/>
                          <a:cs typeface="Times New Roman" panose="02020603050405020304" pitchFamily="18" charset="0"/>
                        </a:rPr>
                        <a:t>1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8369973"/>
                  </a:ext>
                </a:extLst>
              </a:tr>
              <a:tr h="283281">
                <a:tc>
                  <a:txBody>
                    <a:bodyPr/>
                    <a:lstStyle/>
                    <a:p>
                      <a:r>
                        <a:rPr lang="en-US" altLang="zh-CN" sz="1400" b="1" dirty="0">
                          <a:latin typeface="Times New Roman" panose="02020603050405020304" pitchFamily="18" charset="0"/>
                          <a:cs typeface="Times New Roman" panose="02020603050405020304" pitchFamily="18" charset="0"/>
                        </a:rPr>
                        <a:t>2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061218"/>
                  </a:ext>
                </a:extLst>
              </a:tr>
              <a:tr h="283281">
                <a:tc>
                  <a:txBody>
                    <a:bodyPr/>
                    <a:lstStyle/>
                    <a:p>
                      <a:r>
                        <a:rPr lang="en-US" altLang="zh-CN" sz="1400" b="1" dirty="0">
                          <a:latin typeface="Times New Roman" panose="02020603050405020304" pitchFamily="18" charset="0"/>
                          <a:cs typeface="Times New Roman" panose="02020603050405020304" pitchFamily="18" charset="0"/>
                        </a:rPr>
                        <a:t>4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896697"/>
                  </a:ext>
                </a:extLst>
              </a:tr>
              <a:tr h="283281">
                <a:tc>
                  <a:txBody>
                    <a:bodyPr/>
                    <a:lstStyle/>
                    <a:p>
                      <a:r>
                        <a:rPr lang="en-US" altLang="zh-CN" sz="1400" b="1" dirty="0">
                          <a:latin typeface="Times New Roman" panose="02020603050405020304" pitchFamily="18" charset="0"/>
                          <a:cs typeface="Times New Roman" panose="02020603050405020304" pitchFamily="18" charset="0"/>
                        </a:rPr>
                        <a:t>8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636482"/>
                  </a:ext>
                </a:extLst>
              </a:tr>
              <a:tr h="283281">
                <a:tc>
                  <a:txBody>
                    <a:bodyPr/>
                    <a:lstStyle/>
                    <a:p>
                      <a:r>
                        <a:rPr lang="en-US" altLang="zh-CN" sz="1400" b="1" dirty="0">
                          <a:latin typeface="Times New Roman" panose="02020603050405020304" pitchFamily="18" charset="0"/>
                          <a:cs typeface="Times New Roman" panose="02020603050405020304" pitchFamily="18" charset="0"/>
                        </a:rPr>
                        <a:t>8 Bytes</a:t>
                      </a:r>
                      <a:endParaRPr lang="zh-CN" alt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4442286"/>
                  </a:ext>
                </a:extLst>
              </a:tr>
            </a:tbl>
          </a:graphicData>
        </a:graphic>
      </p:graphicFrame>
      <p:sp>
        <p:nvSpPr>
          <p:cNvPr id="20" name="文本框 19">
            <a:extLst>
              <a:ext uri="{FF2B5EF4-FFF2-40B4-BE49-F238E27FC236}">
                <a16:creationId xmlns:a16="http://schemas.microsoft.com/office/drawing/2014/main" id="{38ADBD31-3A72-4831-A53F-536A36E46A56}"/>
              </a:ext>
            </a:extLst>
          </p:cNvPr>
          <p:cNvSpPr txBox="1"/>
          <p:nvPr/>
        </p:nvSpPr>
        <p:spPr>
          <a:xfrm>
            <a:off x="4987348" y="1550570"/>
            <a:ext cx="1468693"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1 Bytes</a:t>
            </a:r>
            <a:endParaRPr lang="zh-CN" altLang="en-US" sz="1600" b="1"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6F50FB5D-2027-40CD-BB21-6C57F11959EF}"/>
              </a:ext>
            </a:extLst>
          </p:cNvPr>
          <p:cNvSpPr txBox="1"/>
          <p:nvPr/>
        </p:nvSpPr>
        <p:spPr>
          <a:xfrm>
            <a:off x="5349880" y="5553435"/>
            <a:ext cx="1468693"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1 Bytes</a:t>
            </a:r>
            <a:endParaRPr lang="zh-CN" altLang="en-US" sz="1600" b="1" dirty="0">
              <a:latin typeface="Times New Roman" panose="02020603050405020304" pitchFamily="18" charset="0"/>
              <a:cs typeface="Times New Roman" panose="02020603050405020304" pitchFamily="18" charset="0"/>
            </a:endParaRPr>
          </a:p>
        </p:txBody>
      </p:sp>
      <p:graphicFrame>
        <p:nvGraphicFramePr>
          <p:cNvPr id="22" name="表格 21">
            <a:extLst>
              <a:ext uri="{FF2B5EF4-FFF2-40B4-BE49-F238E27FC236}">
                <a16:creationId xmlns:a16="http://schemas.microsoft.com/office/drawing/2014/main" id="{B04A3D25-CFAF-4D73-9DE1-21A987C601BE}"/>
              </a:ext>
            </a:extLst>
          </p:cNvPr>
          <p:cNvGraphicFramePr>
            <a:graphicFrameLocks noGrp="1"/>
          </p:cNvGraphicFramePr>
          <p:nvPr>
            <p:extLst>
              <p:ext uri="{D42A27DB-BD31-4B8C-83A1-F6EECF244321}">
                <p14:modId xmlns:p14="http://schemas.microsoft.com/office/powerpoint/2010/main" val="2358275787"/>
              </p:ext>
            </p:extLst>
          </p:nvPr>
        </p:nvGraphicFramePr>
        <p:xfrm>
          <a:off x="6557104" y="3883058"/>
          <a:ext cx="1293687" cy="822960"/>
        </p:xfrm>
        <a:graphic>
          <a:graphicData uri="http://schemas.openxmlformats.org/drawingml/2006/table">
            <a:tbl>
              <a:tblPr firstRow="1" bandRow="1">
                <a:tableStyleId>{2D5ABB26-0587-4C30-8999-92F81FD0307C}</a:tableStyleId>
              </a:tblPr>
              <a:tblGrid>
                <a:gridCol w="1293687">
                  <a:extLst>
                    <a:ext uri="{9D8B030D-6E8A-4147-A177-3AD203B41FA5}">
                      <a16:colId xmlns:a16="http://schemas.microsoft.com/office/drawing/2014/main" val="1923392337"/>
                    </a:ext>
                  </a:extLst>
                </a:gridCol>
              </a:tblGrid>
              <a:tr h="223512">
                <a:tc>
                  <a:txBody>
                    <a:bodyPr/>
                    <a:lstStyle/>
                    <a:p>
                      <a:r>
                        <a:rPr lang="en-US" altLang="zh-CN" sz="1200" b="1" dirty="0">
                          <a:latin typeface="Times New Roman" panose="02020603050405020304" pitchFamily="18" charset="0"/>
                          <a:cs typeface="Times New Roman" panose="02020603050405020304" pitchFamily="18" charset="0"/>
                        </a:rPr>
                        <a:t>4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061218"/>
                  </a:ext>
                </a:extLst>
              </a:tr>
              <a:tr h="223512">
                <a:tc>
                  <a:txBody>
                    <a:bodyPr/>
                    <a:lstStyle/>
                    <a:p>
                      <a:r>
                        <a:rPr lang="en-US" altLang="zh-CN" sz="1200" b="1" dirty="0">
                          <a:latin typeface="Times New Roman" panose="02020603050405020304" pitchFamily="18" charset="0"/>
                          <a:cs typeface="Times New Roman" panose="02020603050405020304" pitchFamily="18" charset="0"/>
                        </a:rPr>
                        <a:t>8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4896697"/>
                  </a:ext>
                </a:extLst>
              </a:tr>
              <a:tr h="223512">
                <a:tc>
                  <a:txBody>
                    <a:bodyPr/>
                    <a:lstStyle/>
                    <a:p>
                      <a:r>
                        <a:rPr lang="en-US" altLang="zh-CN" sz="1200" b="1" dirty="0">
                          <a:latin typeface="Times New Roman" panose="02020603050405020304" pitchFamily="18" charset="0"/>
                          <a:cs typeface="Times New Roman" panose="02020603050405020304" pitchFamily="18" charset="0"/>
                        </a:rPr>
                        <a:t>16 Bytes</a:t>
                      </a:r>
                      <a:endParaRPr lang="zh-CN" alt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2636482"/>
                  </a:ext>
                </a:extLst>
              </a:tr>
            </a:tbl>
          </a:graphicData>
        </a:graphic>
      </p:graphicFrame>
    </p:spTree>
    <p:extLst>
      <p:ext uri="{BB962C8B-B14F-4D97-AF65-F5344CB8AC3E}">
        <p14:creationId xmlns:p14="http://schemas.microsoft.com/office/powerpoint/2010/main" val="398439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pic>
        <p:nvPicPr>
          <p:cNvPr id="3" name="图片 2">
            <a:extLst>
              <a:ext uri="{FF2B5EF4-FFF2-40B4-BE49-F238E27FC236}">
                <a16:creationId xmlns:a16="http://schemas.microsoft.com/office/drawing/2014/main" id="{CCC84EB6-0095-499C-B590-3376AD67ECBF}"/>
              </a:ext>
            </a:extLst>
          </p:cNvPr>
          <p:cNvPicPr>
            <a:picLocks noChangeAspect="1"/>
          </p:cNvPicPr>
          <p:nvPr/>
        </p:nvPicPr>
        <p:blipFill>
          <a:blip r:embed="rId3"/>
          <a:stretch>
            <a:fillRect/>
          </a:stretch>
        </p:blipFill>
        <p:spPr>
          <a:xfrm>
            <a:off x="4799857" y="1556792"/>
            <a:ext cx="6077739" cy="2880320"/>
          </a:xfrm>
          <a:prstGeom prst="rect">
            <a:avLst/>
          </a:prstGeom>
        </p:spPr>
      </p:pic>
      <p:sp>
        <p:nvSpPr>
          <p:cNvPr id="18" name="文本框 17">
            <a:extLst>
              <a:ext uri="{FF2B5EF4-FFF2-40B4-BE49-F238E27FC236}">
                <a16:creationId xmlns:a16="http://schemas.microsoft.com/office/drawing/2014/main" id="{DDF3A11F-E290-4A0D-BF67-9E359CFEAEAF}"/>
              </a:ext>
            </a:extLst>
          </p:cNvPr>
          <p:cNvSpPr txBox="1"/>
          <p:nvPr/>
        </p:nvSpPr>
        <p:spPr>
          <a:xfrm>
            <a:off x="1135627" y="1444342"/>
            <a:ext cx="3592221" cy="2554545"/>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sizeof</a:t>
            </a:r>
            <a:r>
              <a:rPr lang="en-US" altLang="zh-CN" dirty="0">
                <a:latin typeface="Times New Roman" panose="02020603050405020304" pitchFamily="18" charset="0"/>
                <a:cs typeface="Times New Roman" panose="02020603050405020304" pitchFamily="18" charset="0"/>
              </a:rPr>
              <a:t> operator determines the size, in bytes, of a variable or data type;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Can be used to get the size of classes, structures, unions and any other user defined data type.</a:t>
            </a:r>
          </a:p>
        </p:txBody>
      </p:sp>
    </p:spTree>
    <p:extLst>
      <p:ext uri="{BB962C8B-B14F-4D97-AF65-F5344CB8AC3E}">
        <p14:creationId xmlns:p14="http://schemas.microsoft.com/office/powerpoint/2010/main" val="419666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1638300" y="269875"/>
            <a:ext cx="8915400" cy="1143000"/>
          </a:xfrm>
        </p:spPr>
        <p:txBody>
          <a:bodyPr/>
          <a:lstStyle/>
          <a:p>
            <a:pPr eaLnBrk="1" hangingPunct="1"/>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71464" y="1412875"/>
            <a:ext cx="9777536" cy="4699992"/>
          </a:xfrm>
        </p:spPr>
        <p:txBody>
          <a:bodyPr/>
          <a:lstStyle/>
          <a:p>
            <a:r>
              <a:rPr lang="en-US" altLang="zh-CN" dirty="0"/>
              <a:t>Variable</a:t>
            </a:r>
          </a:p>
          <a:p>
            <a:r>
              <a:rPr lang="en-US" altLang="zh-CN" dirty="0"/>
              <a:t>Constants</a:t>
            </a:r>
          </a:p>
          <a:p>
            <a:r>
              <a:rPr lang="en-US" altLang="zh-CN" dirty="0"/>
              <a:t>Memory and size</a:t>
            </a:r>
          </a:p>
          <a:p>
            <a:r>
              <a:rPr lang="en-US" altLang="zh-CN" dirty="0"/>
              <a:t>Basic statements</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5" name="文本框 4">
            <a:extLst>
              <a:ext uri="{FF2B5EF4-FFF2-40B4-BE49-F238E27FC236}">
                <a16:creationId xmlns:a16="http://schemas.microsoft.com/office/drawing/2014/main" id="{F72AD424-0B38-4B53-BAEC-CA90C9797E42}"/>
              </a:ext>
            </a:extLst>
          </p:cNvPr>
          <p:cNvSpPr txBox="1"/>
          <p:nvPr/>
        </p:nvSpPr>
        <p:spPr>
          <a:xfrm>
            <a:off x="1293482" y="1443109"/>
            <a:ext cx="3413342" cy="40011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Character encoded in 1 Byte</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EAB964B-D834-43FD-9558-47B8F8833906}"/>
              </a:ext>
            </a:extLst>
          </p:cNvPr>
          <p:cNvSpPr txBox="1"/>
          <p:nvPr/>
        </p:nvSpPr>
        <p:spPr>
          <a:xfrm>
            <a:off x="1293484" y="2190207"/>
            <a:ext cx="4853501" cy="1200329"/>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ASCII</a:t>
            </a:r>
            <a:r>
              <a:rPr lang="en-US" altLang="zh-CN" sz="1800" dirty="0">
                <a:latin typeface="Times New Roman" panose="02020603050405020304" pitchFamily="18" charset="0"/>
                <a:cs typeface="Times New Roman" panose="02020603050405020304" pitchFamily="18" charset="0"/>
              </a:rPr>
              <a:t> stands for American Standard Code for Information Interchange, and it defines a particular way to represent English characters (plus a few other symbols) as numbers between 0 and 127</a:t>
            </a:r>
            <a:endParaRPr lang="zh-CN" altLang="en-US" sz="18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D2F7919-6782-436B-A605-BC5248C26C64}"/>
              </a:ext>
            </a:extLst>
          </p:cNvPr>
          <p:cNvPicPr>
            <a:picLocks noChangeAspect="1"/>
          </p:cNvPicPr>
          <p:nvPr/>
        </p:nvPicPr>
        <p:blipFill>
          <a:blip r:embed="rId3"/>
          <a:stretch>
            <a:fillRect/>
          </a:stretch>
        </p:blipFill>
        <p:spPr>
          <a:xfrm>
            <a:off x="1825196" y="3737522"/>
            <a:ext cx="3790074" cy="1738566"/>
          </a:xfrm>
          <a:prstGeom prst="rect">
            <a:avLst/>
          </a:prstGeom>
        </p:spPr>
      </p:pic>
      <p:pic>
        <p:nvPicPr>
          <p:cNvPr id="9" name="图片 8">
            <a:extLst>
              <a:ext uri="{FF2B5EF4-FFF2-40B4-BE49-F238E27FC236}">
                <a16:creationId xmlns:a16="http://schemas.microsoft.com/office/drawing/2014/main" id="{6DBE87C6-94C9-4912-BCEE-679E741B5CE8}"/>
              </a:ext>
            </a:extLst>
          </p:cNvPr>
          <p:cNvPicPr>
            <a:picLocks noChangeAspect="1"/>
          </p:cNvPicPr>
          <p:nvPr/>
        </p:nvPicPr>
        <p:blipFill>
          <a:blip r:embed="rId4"/>
          <a:stretch>
            <a:fillRect/>
          </a:stretch>
        </p:blipFill>
        <p:spPr>
          <a:xfrm>
            <a:off x="6211410" y="1453762"/>
            <a:ext cx="4032448" cy="5225875"/>
          </a:xfrm>
          <a:prstGeom prst="rect">
            <a:avLst/>
          </a:prstGeom>
        </p:spPr>
      </p:pic>
      <p:sp>
        <p:nvSpPr>
          <p:cNvPr id="10" name="矩形 9">
            <a:extLst>
              <a:ext uri="{FF2B5EF4-FFF2-40B4-BE49-F238E27FC236}">
                <a16:creationId xmlns:a16="http://schemas.microsoft.com/office/drawing/2014/main" id="{ECE940A5-C0A5-4A6C-B7F1-A550E0218BCA}"/>
              </a:ext>
            </a:extLst>
          </p:cNvPr>
          <p:cNvSpPr/>
          <p:nvPr/>
        </p:nvSpPr>
        <p:spPr>
          <a:xfrm>
            <a:off x="8497120" y="1772816"/>
            <a:ext cx="623217" cy="47525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71948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E05E992-07A6-4785-9615-AA257D20670D}"/>
              </a:ext>
            </a:extLst>
          </p:cNvPr>
          <p:cNvPicPr>
            <a:picLocks noChangeAspect="1"/>
          </p:cNvPicPr>
          <p:nvPr/>
        </p:nvPicPr>
        <p:blipFill>
          <a:blip r:embed="rId3"/>
          <a:stretch>
            <a:fillRect/>
          </a:stretch>
        </p:blipFill>
        <p:spPr>
          <a:xfrm>
            <a:off x="4655840" y="1899449"/>
            <a:ext cx="6336704" cy="2202655"/>
          </a:xfrm>
          <a:prstGeom prst="rect">
            <a:avLst/>
          </a:prstGeom>
        </p:spPr>
      </p:pic>
      <p:sp>
        <p:nvSpPr>
          <p:cNvPr id="8" name="标题 1">
            <a:extLst>
              <a:ext uri="{FF2B5EF4-FFF2-40B4-BE49-F238E27FC236}">
                <a16:creationId xmlns:a16="http://schemas.microsoft.com/office/drawing/2014/main" id="{F664B05F-BD52-4687-80E9-335BB3F38424}"/>
              </a:ext>
            </a:extLst>
          </p:cNvPr>
          <p:cNvSpPr>
            <a:spLocks noGrp="1"/>
          </p:cNvSpPr>
          <p:nvPr>
            <p:ph type="title"/>
          </p:nvPr>
        </p:nvSpPr>
        <p:spPr>
          <a:xfrm>
            <a:off x="1143000" y="269776"/>
            <a:ext cx="9906000" cy="1143000"/>
          </a:xfrm>
        </p:spPr>
        <p:txBody>
          <a:bodyPr/>
          <a:lstStyle/>
          <a:p>
            <a:r>
              <a:rPr lang="en-US" altLang="zh-CN" dirty="0"/>
              <a:t>2.3 Memory and</a:t>
            </a:r>
            <a:r>
              <a:rPr lang="zh-CN" altLang="en-US" dirty="0"/>
              <a:t> </a:t>
            </a:r>
            <a:r>
              <a:rPr lang="en-US" altLang="zh-CN" dirty="0"/>
              <a:t>Size</a:t>
            </a:r>
          </a:p>
        </p:txBody>
      </p:sp>
      <p:sp>
        <p:nvSpPr>
          <p:cNvPr id="10" name="文本框 9">
            <a:extLst>
              <a:ext uri="{FF2B5EF4-FFF2-40B4-BE49-F238E27FC236}">
                <a16:creationId xmlns:a16="http://schemas.microsoft.com/office/drawing/2014/main" id="{DC46E400-9E33-4F39-BAFC-2B3ED33E0082}"/>
              </a:ext>
            </a:extLst>
          </p:cNvPr>
          <p:cNvSpPr txBox="1"/>
          <p:nvPr/>
        </p:nvSpPr>
        <p:spPr>
          <a:xfrm>
            <a:off x="1271464" y="1408989"/>
            <a:ext cx="3672408"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Floating-point types</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C0A420E-DCDC-49FA-B7CB-112D37A58283}"/>
                  </a:ext>
                </a:extLst>
              </p:cNvPr>
              <p:cNvSpPr txBox="1"/>
              <p:nvPr/>
            </p:nvSpPr>
            <p:spPr>
              <a:xfrm>
                <a:off x="1487488" y="4143105"/>
                <a:ext cx="5256584" cy="1015663"/>
              </a:xfrm>
              <a:prstGeom prst="rect">
                <a:avLst/>
              </a:prstGeom>
              <a:noFill/>
            </p:spPr>
            <p:txBody>
              <a:bodyPr wrap="square" rtlCol="0">
                <a:spAutoFit/>
              </a:bodyPr>
              <a:lstStyle/>
              <a:p>
                <a:pPr algn="r"/>
                <a14:m>
                  <m:oMath xmlns:m="http://schemas.openxmlformats.org/officeDocument/2006/math">
                    <m:r>
                      <a:rPr lang="en-US" altLang="zh-CN" i="1">
                        <a:latin typeface="Cambria Math" panose="02040503050406030204" pitchFamily="18" charset="0"/>
                      </a:rPr>
                      <m:t>0.75=0.5+0.25=</m:t>
                    </m:r>
                    <m:sSub>
                      <m:sSubPr>
                        <m:ctrlPr>
                          <a:rPr lang="en-US" altLang="zh-CN" i="1">
                            <a:latin typeface="Cambria Math" panose="02040503050406030204" pitchFamily="18" charset="0"/>
                          </a:rPr>
                        </m:ctrlPr>
                      </m:sSubPr>
                      <m:e>
                        <m:r>
                          <a:rPr lang="en-US" altLang="zh-CN" i="1">
                            <a:latin typeface="Cambria Math" panose="02040503050406030204" pitchFamily="18" charset="0"/>
                          </a:rPr>
                          <m:t>0.11</m:t>
                        </m:r>
                      </m:e>
                      <m:sub>
                        <m:r>
                          <m:rPr>
                            <m:sty m:val="p"/>
                          </m:rPr>
                          <a:rPr lang="en-US" altLang="zh-CN">
                            <a:latin typeface="Cambria Math" panose="02040503050406030204" pitchFamily="18" charset="0"/>
                          </a:rPr>
                          <m:t>b</m:t>
                        </m:r>
                      </m:sub>
                    </m:sSub>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0</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1</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−1</m:t>
                        </m:r>
                      </m:sup>
                    </m:sSup>
                  </m:oMath>
                </a14:m>
                <a:endParaRPr lang="en-US" altLang="zh-CN" dirty="0"/>
              </a:p>
              <a:p>
                <a:pPr algn="r"/>
                <a14:m>
                  <m:oMath xmlns:m="http://schemas.openxmlformats.org/officeDocument/2006/math">
                    <m:r>
                      <a:rPr lang="en-US" altLang="zh-CN" i="1">
                        <a:latin typeface="Cambria Math" panose="02040503050406030204" pitchFamily="18" charset="0"/>
                      </a:rPr>
                      <m:t>1.25=1+0.25=</m:t>
                    </m:r>
                    <m:sSub>
                      <m:sSubPr>
                        <m:ctrlPr>
                          <a:rPr lang="en-US" altLang="zh-CN" i="1">
                            <a:latin typeface="Cambria Math" panose="02040503050406030204" pitchFamily="18" charset="0"/>
                          </a:rPr>
                        </m:ctrlPr>
                      </m:sSubPr>
                      <m:e>
                        <m:r>
                          <a:rPr lang="en-US" altLang="zh-CN" i="1">
                            <a:latin typeface="Cambria Math" panose="02040503050406030204" pitchFamily="18" charset="0"/>
                          </a:rPr>
                          <m:t>1.01</m:t>
                        </m:r>
                      </m:e>
                      <m:sub>
                        <m:r>
                          <m:rPr>
                            <m:sty m:val="p"/>
                          </m:rPr>
                          <a:rPr lang="en-US" altLang="zh-CN">
                            <a:latin typeface="Cambria Math" panose="02040503050406030204" pitchFamily="18" charset="0"/>
                          </a:rPr>
                          <m:t>b</m:t>
                        </m:r>
                      </m:sub>
                    </m:sSub>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0</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01</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0</m:t>
                        </m:r>
                      </m:sup>
                    </m:sSup>
                  </m:oMath>
                </a14:m>
                <a:endParaRPr lang="zh-CN" altLang="en-US" dirty="0"/>
              </a:p>
              <a:p>
                <a:pPr algn="r"/>
                <a14:m>
                  <m:oMath xmlns:m="http://schemas.openxmlformats.org/officeDocument/2006/math">
                    <m:r>
                      <a:rPr lang="en-US" altLang="zh-CN" i="1">
                        <a:latin typeface="Cambria Math" panose="02040503050406030204" pitchFamily="18" charset="0"/>
                      </a:rPr>
                      <m:t>−0.5=−</m:t>
                    </m:r>
                    <m:sSub>
                      <m:sSubPr>
                        <m:ctrlPr>
                          <a:rPr lang="en-US" altLang="zh-CN" i="1">
                            <a:latin typeface="Cambria Math" panose="02040503050406030204" pitchFamily="18" charset="0"/>
                          </a:rPr>
                        </m:ctrlPr>
                      </m:sSubPr>
                      <m:e>
                        <m:r>
                          <a:rPr lang="en-US" altLang="zh-CN" i="1">
                            <a:latin typeface="Cambria Math" panose="02040503050406030204" pitchFamily="18" charset="0"/>
                          </a:rPr>
                          <m:t>0.1</m:t>
                        </m:r>
                      </m:e>
                      <m:sub>
                        <m:r>
                          <m:rPr>
                            <m:sty m:val="p"/>
                          </m:rPr>
                          <a:rPr lang="en-US" altLang="zh-CN">
                            <a:latin typeface="Cambria Math" panose="02040503050406030204" pitchFamily="18" charset="0"/>
                          </a:rPr>
                          <m:t>b</m:t>
                        </m:r>
                      </m:sub>
                    </m:sSub>
                  </m:oMath>
                </a14:m>
                <a:r>
                  <a:rPr lang="en-US" altLang="zh-CN" dirty="0"/>
                  <a:t>=</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solidFill>
                              <a:schemeClr val="accent5">
                                <a:lumMod val="75000"/>
                              </a:schemeClr>
                            </a:solidFill>
                            <a:latin typeface="Cambria Math" panose="02040503050406030204" pitchFamily="18" charset="0"/>
                          </a:rPr>
                          <m:t>1</m:t>
                        </m:r>
                      </m:sup>
                    </m:sSup>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r>
                          <a:rPr lang="en-US" altLang="zh-CN" i="1">
                            <a:solidFill>
                              <a:srgbClr val="FF0000"/>
                            </a:solidFill>
                            <a:latin typeface="Cambria Math" panose="02040503050406030204" pitchFamily="18" charset="0"/>
                          </a:rPr>
                          <m:t>0</m:t>
                        </m:r>
                      </m:e>
                      <m:sub>
                        <m:r>
                          <m:rPr>
                            <m:sty m:val="p"/>
                          </m:rPr>
                          <a:rPr lang="en-US" altLang="zh-CN">
                            <a:latin typeface="Cambria Math" panose="02040503050406030204" pitchFamily="18" charset="0"/>
                          </a:rPr>
                          <m:t>b</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solidFill>
                              <a:schemeClr val="accent6">
                                <a:lumMod val="75000"/>
                              </a:schemeClr>
                            </a:solidFill>
                            <a:latin typeface="Cambria Math" panose="02040503050406030204" pitchFamily="18" charset="0"/>
                          </a:rPr>
                          <m:t>−1</m:t>
                        </m:r>
                      </m:sup>
                    </m:sSup>
                  </m:oMath>
                </a14:m>
                <a:endParaRPr lang="en-US" altLang="zh-CN" dirty="0"/>
              </a:p>
            </p:txBody>
          </p:sp>
        </mc:Choice>
        <mc:Fallback xmlns="">
          <p:sp>
            <p:nvSpPr>
              <p:cNvPr id="11" name="文本框 10">
                <a:extLst>
                  <a:ext uri="{FF2B5EF4-FFF2-40B4-BE49-F238E27FC236}">
                    <a16:creationId xmlns:a16="http://schemas.microsoft.com/office/drawing/2014/main" id="{BC0A420E-DCDC-49FA-B7CB-112D37A58283}"/>
                  </a:ext>
                </a:extLst>
              </p:cNvPr>
              <p:cNvSpPr txBox="1">
                <a:spLocks noRot="1" noChangeAspect="1" noMove="1" noResize="1" noEditPoints="1" noAdjustHandles="1" noChangeArrowheads="1" noChangeShapeType="1" noTextEdit="1"/>
              </p:cNvSpPr>
              <p:nvPr/>
            </p:nvSpPr>
            <p:spPr>
              <a:xfrm>
                <a:off x="1487488" y="4143105"/>
                <a:ext cx="5256584" cy="1015663"/>
              </a:xfrm>
              <a:prstGeom prst="rect">
                <a:avLst/>
              </a:prstGeom>
              <a:blipFill>
                <a:blip r:embed="rId4"/>
                <a:stretch>
                  <a:fillRect t="-3614"/>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3ACFBF5-6BB1-4B76-9BDF-6E6C158C82AF}"/>
              </a:ext>
            </a:extLst>
          </p:cNvPr>
          <p:cNvSpPr txBox="1"/>
          <p:nvPr/>
        </p:nvSpPr>
        <p:spPr>
          <a:xfrm>
            <a:off x="1143001" y="2659400"/>
            <a:ext cx="3672409" cy="1138773"/>
          </a:xfrm>
          <a:prstGeom prst="rect">
            <a:avLst/>
          </a:prstGeom>
          <a:noFill/>
        </p:spPr>
        <p:txBody>
          <a:bodyPr wrap="square">
            <a:spAutoFit/>
          </a:bodyPr>
          <a:lstStyle/>
          <a:p>
            <a:r>
              <a:rPr lang="en-US" altLang="zh-CN" sz="1600" b="1" dirty="0"/>
              <a:t>A floating-point number x = s </a:t>
            </a:r>
            <a:r>
              <a:rPr lang="en-US" altLang="zh-CN" b="1" dirty="0">
                <a:sym typeface="Symbol" pitchFamily="2" charset="2"/>
              </a:rPr>
              <a:t> r </a:t>
            </a:r>
            <a:r>
              <a:rPr lang="en-US" altLang="zh-CN" b="1" baseline="46000" dirty="0">
                <a:sym typeface="Symbol" pitchFamily="2" charset="2"/>
              </a:rPr>
              <a:t>j</a:t>
            </a:r>
          </a:p>
          <a:p>
            <a:r>
              <a:rPr lang="en-US" altLang="zh-CN" sz="1600" b="1" dirty="0"/>
              <a:t>Significand </a:t>
            </a:r>
            <a:r>
              <a:rPr lang="en-US" altLang="zh-CN" sz="1600" b="1" dirty="0">
                <a:cs typeface="Arial" panose="020B0604020202020204" pitchFamily="34" charset="0"/>
              </a:rPr>
              <a:t>s </a:t>
            </a:r>
            <a:r>
              <a:rPr lang="en-US" altLang="zh-CN" sz="1600" dirty="0">
                <a:cs typeface="Arial" panose="020B0604020202020204" pitchFamily="34" charset="0"/>
              </a:rPr>
              <a:t>with</a:t>
            </a:r>
            <a:r>
              <a:rPr lang="en-US" altLang="zh-CN" sz="1600" b="1" dirty="0">
                <a:cs typeface="Arial" panose="020B0604020202020204" pitchFamily="34" charset="0"/>
              </a:rPr>
              <a:t> </a:t>
            </a:r>
            <a:r>
              <a:rPr lang="en-US" altLang="zh-CN" sz="1600" b="1" i="1" dirty="0">
                <a:cs typeface="Arial" panose="020B0604020202020204" pitchFamily="34" charset="0"/>
              </a:rPr>
              <a:t>p</a:t>
            </a:r>
            <a:r>
              <a:rPr lang="en-US" altLang="zh-CN" sz="1600" b="1" dirty="0">
                <a:cs typeface="Arial" panose="020B0604020202020204" pitchFamily="34" charset="0"/>
              </a:rPr>
              <a:t> </a:t>
            </a:r>
            <a:r>
              <a:rPr lang="en-US" altLang="zh-CN" sz="1600" dirty="0">
                <a:cs typeface="Arial" panose="020B0604020202020204" pitchFamily="34" charset="0"/>
              </a:rPr>
              <a:t>significant bits</a:t>
            </a:r>
          </a:p>
          <a:p>
            <a:r>
              <a:rPr lang="en-US" altLang="zh-CN" sz="1600" b="1" dirty="0"/>
              <a:t>Exponent </a:t>
            </a:r>
            <a:r>
              <a:rPr lang="en-US" altLang="zh-CN" sz="1600" b="1" dirty="0">
                <a:cs typeface="Arial" panose="020B0604020202020204" pitchFamily="34" charset="0"/>
              </a:rPr>
              <a:t>j</a:t>
            </a:r>
          </a:p>
          <a:p>
            <a:r>
              <a:rPr lang="en-US" altLang="zh-CN" sz="1600" b="1" dirty="0"/>
              <a:t>Radix </a:t>
            </a:r>
            <a:r>
              <a:rPr lang="en-US" altLang="zh-CN" sz="1600" b="1" dirty="0">
                <a:cs typeface="Arial" panose="020B0604020202020204" pitchFamily="34" charset="0"/>
              </a:rPr>
              <a:t>r</a:t>
            </a:r>
            <a:r>
              <a:rPr lang="en-US" altLang="zh-CN" sz="1600" dirty="0">
                <a:cs typeface="Arial" panose="020B0604020202020204" pitchFamily="34" charset="0"/>
              </a:rPr>
              <a:t>,</a:t>
            </a:r>
            <a:r>
              <a:rPr lang="en-US" altLang="zh-CN" sz="1600" dirty="0"/>
              <a:t> and typically </a:t>
            </a:r>
            <a:r>
              <a:rPr lang="en-US" altLang="zh-CN" sz="1600" b="1" dirty="0"/>
              <a:t>r = 2</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C12044F-5630-4EAE-B7E1-29680A82BF99}"/>
                  </a:ext>
                </a:extLst>
              </p:cNvPr>
              <p:cNvSpPr txBox="1"/>
              <p:nvPr/>
            </p:nvSpPr>
            <p:spPr>
              <a:xfrm>
                <a:off x="1346669" y="5348726"/>
                <a:ext cx="9498662" cy="923330"/>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For a fixed r, representation of a particular x is not unique if no constraints placed on s and j; to maximize the number of significant digits in significand, s and j are usually chosen such that first nonzero digit in significand is to immediate left of radix point: </a:t>
                </a:r>
                <a14:m>
                  <m:oMath xmlns:m="http://schemas.openxmlformats.org/officeDocument/2006/math">
                    <m:r>
                      <a:rPr lang="en-US" altLang="zh-CN" sz="1800" i="1">
                        <a:latin typeface="Cambria Math" panose="02040503050406030204" pitchFamily="18" charset="0"/>
                      </a:rPr>
                      <m:t>1≤</m:t>
                    </m:r>
                    <m:d>
                      <m:dPr>
                        <m:begChr m:val="|"/>
                        <m:endChr m:val="|"/>
                        <m:ctrlPr>
                          <a:rPr lang="en-US" altLang="zh-CN" sz="1800" i="1">
                            <a:latin typeface="Cambria Math" panose="02040503050406030204" pitchFamily="18" charset="0"/>
                          </a:rPr>
                        </m:ctrlPr>
                      </m:dPr>
                      <m:e>
                        <m:r>
                          <a:rPr lang="en-US" altLang="zh-CN" sz="1800" i="1">
                            <a:latin typeface="Cambria Math" panose="02040503050406030204" pitchFamily="18" charset="0"/>
                          </a:rPr>
                          <m:t>𝑠</m:t>
                        </m:r>
                      </m:e>
                    </m:d>
                    <m:r>
                      <a:rPr lang="en-US" altLang="zh-CN" sz="1800" i="1">
                        <a:latin typeface="Cambria Math" panose="02040503050406030204" pitchFamily="18" charset="0"/>
                      </a:rPr>
                      <m:t>&lt;</m:t>
                    </m:r>
                    <m:r>
                      <a:rPr lang="en-US" altLang="zh-CN" sz="1800" i="1">
                        <a:latin typeface="Cambria Math" panose="02040503050406030204" pitchFamily="18" charset="0"/>
                      </a:rPr>
                      <m:t>𝑟</m:t>
                    </m:r>
                  </m:oMath>
                </a14:m>
                <a:endParaRPr lang="en-US" altLang="zh-CN" sz="1800" baseline="46000" dirty="0">
                  <a:latin typeface="Times New Roman" panose="02020603050405020304" pitchFamily="18" charset="0"/>
                  <a:cs typeface="Times New Roman" panose="02020603050405020304" pitchFamily="18" charset="0"/>
                  <a:sym typeface="Symbol" pitchFamily="2" charset="2"/>
                </a:endParaRPr>
              </a:p>
            </p:txBody>
          </p:sp>
        </mc:Choice>
        <mc:Fallback xmlns="">
          <p:sp>
            <p:nvSpPr>
              <p:cNvPr id="13" name="文本框 12">
                <a:extLst>
                  <a:ext uri="{FF2B5EF4-FFF2-40B4-BE49-F238E27FC236}">
                    <a16:creationId xmlns:a16="http://schemas.microsoft.com/office/drawing/2014/main" id="{7C12044F-5630-4EAE-B7E1-29680A82BF99}"/>
                  </a:ext>
                </a:extLst>
              </p:cNvPr>
              <p:cNvSpPr txBox="1">
                <a:spLocks noRot="1" noChangeAspect="1" noMove="1" noResize="1" noEditPoints="1" noAdjustHandles="1" noChangeArrowheads="1" noChangeShapeType="1" noTextEdit="1"/>
              </p:cNvSpPr>
              <p:nvPr/>
            </p:nvSpPr>
            <p:spPr>
              <a:xfrm>
                <a:off x="1346669" y="5348726"/>
                <a:ext cx="9498662" cy="923330"/>
              </a:xfrm>
              <a:prstGeom prst="rect">
                <a:avLst/>
              </a:prstGeom>
              <a:blipFill>
                <a:blip r:embed="rId5"/>
                <a:stretch>
                  <a:fillRect l="-578" t="-3289" b="-9211"/>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3413702" y="1530923"/>
            <a:ext cx="5364596"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Simple output to the screen</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4459C4FE-9830-4E22-85EA-5B77E660F992}"/>
              </a:ext>
            </a:extLst>
          </p:cNvPr>
          <p:cNvSpPr txBox="1"/>
          <p:nvPr/>
        </p:nvSpPr>
        <p:spPr>
          <a:xfrm>
            <a:off x="8544272" y="1530923"/>
            <a:ext cx="2232248" cy="707886"/>
          </a:xfrm>
          <a:prstGeom prst="rect">
            <a:avLst/>
          </a:prstGeom>
          <a:noFill/>
        </p:spPr>
        <p:txBody>
          <a:bodyPr wrap="square" rtlCol="0">
            <a:spAutoFit/>
          </a:bodyPr>
          <a:lstStyle/>
          <a:p>
            <a:r>
              <a:rPr lang="en-US" altLang="zh-CN" dirty="0">
                <a:solidFill>
                  <a:srgbClr val="FF0000"/>
                </a:solidFill>
              </a:rPr>
              <a:t>Never forget the semicolon!</a:t>
            </a:r>
            <a:endParaRPr lang="zh-CN" altLang="en-US" dirty="0">
              <a:solidFill>
                <a:srgbClr val="FF0000"/>
              </a:solidFill>
            </a:endParaRPr>
          </a:p>
        </p:txBody>
      </p:sp>
      <p:pic>
        <p:nvPicPr>
          <p:cNvPr id="3" name="图片 2">
            <a:extLst>
              <a:ext uri="{FF2B5EF4-FFF2-40B4-BE49-F238E27FC236}">
                <a16:creationId xmlns:a16="http://schemas.microsoft.com/office/drawing/2014/main" id="{66275C28-A741-438A-BFB4-6DA2F433FC2F}"/>
              </a:ext>
            </a:extLst>
          </p:cNvPr>
          <p:cNvPicPr>
            <a:picLocks noChangeAspect="1"/>
          </p:cNvPicPr>
          <p:nvPr/>
        </p:nvPicPr>
        <p:blipFill>
          <a:blip r:embed="rId3"/>
          <a:stretch>
            <a:fillRect/>
          </a:stretch>
        </p:blipFill>
        <p:spPr>
          <a:xfrm>
            <a:off x="6304351" y="2524982"/>
            <a:ext cx="4634187" cy="3632974"/>
          </a:xfrm>
          <a:prstGeom prst="rect">
            <a:avLst/>
          </a:prstGeom>
        </p:spPr>
      </p:pic>
      <p:cxnSp>
        <p:nvCxnSpPr>
          <p:cNvPr id="13" name="直接箭头连接符 12">
            <a:extLst>
              <a:ext uri="{FF2B5EF4-FFF2-40B4-BE49-F238E27FC236}">
                <a16:creationId xmlns:a16="http://schemas.microsoft.com/office/drawing/2014/main" id="{88A6AF3A-6564-4037-B2FB-62C93C6CFA9C}"/>
              </a:ext>
            </a:extLst>
          </p:cNvPr>
          <p:cNvCxnSpPr>
            <a:cxnSpLocks/>
            <a:stCxn id="12" idx="2"/>
          </p:cNvCxnSpPr>
          <p:nvPr/>
        </p:nvCxnSpPr>
        <p:spPr>
          <a:xfrm>
            <a:off x="9660396" y="2238810"/>
            <a:ext cx="828092" cy="26303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50818E64-D3F2-4B36-8D68-C6F479C3E314}"/>
              </a:ext>
            </a:extLst>
          </p:cNvPr>
          <p:cNvSpPr/>
          <p:nvPr/>
        </p:nvSpPr>
        <p:spPr bwMode="auto">
          <a:xfrm>
            <a:off x="1221065" y="2054144"/>
            <a:ext cx="4921268" cy="166288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sz="1800" b="1" dirty="0">
                <a:solidFill>
                  <a:schemeClr val="tx1"/>
                </a:solidFill>
                <a:latin typeface="Times New Roman" panose="02020603050405020304" pitchFamily="18" charset="0"/>
                <a:cs typeface="Times New Roman" panose="02020603050405020304" pitchFamily="18" charset="0"/>
              </a:rPr>
              <a:t>#include &lt;</a:t>
            </a:r>
            <a:r>
              <a:rPr lang="en-US" altLang="zh-CN" sz="1800" b="1" dirty="0" err="1">
                <a:solidFill>
                  <a:schemeClr val="tx1"/>
                </a:solidFill>
                <a:latin typeface="Times New Roman" panose="02020603050405020304" pitchFamily="18" charset="0"/>
                <a:cs typeface="Times New Roman" panose="02020603050405020304" pitchFamily="18" charset="0"/>
              </a:rPr>
              <a:t>iostream.h</a:t>
            </a:r>
            <a:r>
              <a:rPr lang="en-US" altLang="zh-CN" sz="1800" b="1" dirty="0">
                <a:solidFill>
                  <a:schemeClr val="tx1"/>
                </a:solidFill>
                <a:latin typeface="Times New Roman" panose="02020603050405020304" pitchFamily="18" charset="0"/>
                <a:cs typeface="Times New Roman" panose="02020603050405020304" pitchFamily="18" charset="0"/>
              </a:rPr>
              <a:t>&gt;</a:t>
            </a:r>
            <a:r>
              <a:rPr lang="zh-CN" altLang="en-US" sz="1800" b="1"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 </a:t>
            </a:r>
            <a:endParaRPr lang="en-US" altLang="zh-CN" sz="1800" dirty="0">
              <a:solidFill>
                <a:schemeClr val="tx1"/>
              </a:solidFill>
              <a:latin typeface="Times New Roman" panose="02020603050405020304" pitchFamily="18" charset="0"/>
              <a:cs typeface="Times New Roman" panose="02020603050405020304" pitchFamily="18" charset="0"/>
            </a:endParaRPr>
          </a:p>
          <a:p>
            <a:pPr>
              <a:defRPr/>
            </a:pPr>
            <a:r>
              <a:rPr lang="en-US" altLang="zh-CN" sz="1800" dirty="0">
                <a:solidFill>
                  <a:schemeClr val="tx1"/>
                </a:solidFill>
                <a:latin typeface="Times New Roman" panose="02020603050405020304" pitchFamily="18" charset="0"/>
                <a:cs typeface="Times New Roman" panose="02020603050405020304" pitchFamily="18" charset="0"/>
              </a:rPr>
              <a:t>make </a:t>
            </a:r>
            <a:r>
              <a:rPr lang="en-US" altLang="zh-CN" sz="1800" b="1" dirty="0" err="1">
                <a:solidFill>
                  <a:schemeClr val="tx1"/>
                </a:solidFill>
                <a:latin typeface="Times New Roman" panose="02020603050405020304" pitchFamily="18" charset="0"/>
                <a:cs typeface="Times New Roman" panose="02020603050405020304" pitchFamily="18" charset="0"/>
              </a:rPr>
              <a:t>iostream.h</a:t>
            </a:r>
            <a:r>
              <a:rPr lang="en-US" altLang="zh-CN" sz="1800" dirty="0">
                <a:solidFill>
                  <a:schemeClr val="tx1"/>
                </a:solidFill>
                <a:latin typeface="Times New Roman" panose="02020603050405020304" pitchFamily="18" charset="0"/>
                <a:cs typeface="Times New Roman" panose="02020603050405020304" pitchFamily="18" charset="0"/>
              </a:rPr>
              <a:t> available to the program.</a:t>
            </a:r>
          </a:p>
          <a:p>
            <a:pPr>
              <a:defRPr/>
            </a:pPr>
            <a:r>
              <a:rPr lang="en-US" altLang="zh-CN" sz="1600" dirty="0">
                <a:solidFill>
                  <a:schemeClr val="tx1"/>
                </a:solidFill>
                <a:latin typeface="Times New Roman" panose="02020603050405020304" pitchFamily="18" charset="0"/>
                <a:cs typeface="Times New Roman" panose="02020603050405020304" pitchFamily="18" charset="0"/>
              </a:rPr>
              <a:t>It contains some C++ statements to make it easy to perform input and output</a:t>
            </a:r>
          </a:p>
          <a:p>
            <a:pPr>
              <a:defRPr/>
            </a:pPr>
            <a:r>
              <a:rPr lang="en-US" altLang="zh-CN" sz="1600" b="1" dirty="0">
                <a:solidFill>
                  <a:schemeClr val="tx1"/>
                </a:solidFill>
                <a:latin typeface="Times New Roman" panose="02020603050405020304" pitchFamily="18" charset="0"/>
                <a:cs typeface="Times New Roman" panose="02020603050405020304" pitchFamily="18" charset="0"/>
              </a:rPr>
              <a:t>using namespace std: </a:t>
            </a:r>
            <a:r>
              <a:rPr lang="en-US" altLang="zh-CN" sz="1600" dirty="0">
                <a:solidFill>
                  <a:schemeClr val="tx1"/>
                </a:solidFill>
                <a:latin typeface="Times New Roman" panose="02020603050405020304" pitchFamily="18" charset="0"/>
                <a:cs typeface="Times New Roman" panose="02020603050405020304" pitchFamily="18" charset="0"/>
              </a:rPr>
              <a:t>available std available the program, otherwise std::</a:t>
            </a:r>
            <a:r>
              <a:rPr lang="en-US" altLang="zh-CN" sz="1600" dirty="0" err="1">
                <a:solidFill>
                  <a:schemeClr val="tx1"/>
                </a:solidFill>
                <a:latin typeface="Times New Roman" panose="02020603050405020304" pitchFamily="18" charset="0"/>
                <a:cs typeface="Times New Roman" panose="02020603050405020304" pitchFamily="18" charset="0"/>
              </a:rPr>
              <a:t>cout</a:t>
            </a:r>
            <a:r>
              <a:rPr lang="en-US" altLang="zh-CN" sz="1600" dirty="0">
                <a:solidFill>
                  <a:schemeClr val="tx1"/>
                </a:solidFill>
                <a:latin typeface="Times New Roman" panose="02020603050405020304" pitchFamily="18" charset="0"/>
                <a:cs typeface="Times New Roman" panose="02020603050405020304" pitchFamily="18" charset="0"/>
              </a:rPr>
              <a:t>, std::</a:t>
            </a:r>
            <a:r>
              <a:rPr lang="en-US" altLang="zh-CN" sz="1600" dirty="0" err="1">
                <a:solidFill>
                  <a:schemeClr val="tx1"/>
                </a:solidFill>
                <a:latin typeface="Times New Roman" panose="02020603050405020304" pitchFamily="18" charset="0"/>
                <a:cs typeface="Times New Roman" panose="02020603050405020304" pitchFamily="18" charset="0"/>
              </a:rPr>
              <a:t>endl</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06CAF61F-EB17-40BD-B8F4-4DBBC5B96B60}"/>
              </a:ext>
            </a:extLst>
          </p:cNvPr>
          <p:cNvSpPr/>
          <p:nvPr/>
        </p:nvSpPr>
        <p:spPr bwMode="auto">
          <a:xfrm>
            <a:off x="1253464" y="3998359"/>
            <a:ext cx="4895885" cy="216024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r>
              <a:rPr lang="en-US" altLang="zh-CN" sz="1800" b="1" dirty="0" err="1">
                <a:solidFill>
                  <a:schemeClr val="tx1"/>
                </a:solidFill>
                <a:latin typeface="Times New Roman" panose="02020603050405020304" pitchFamily="18" charset="0"/>
                <a:cs typeface="Times New Roman" panose="02020603050405020304" pitchFamily="18" charset="0"/>
              </a:rPr>
              <a:t>cout</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sends the data to </a:t>
            </a:r>
            <a:r>
              <a:rPr lang="en-US" altLang="zh-CN" sz="1800" dirty="0" err="1">
                <a:solidFill>
                  <a:schemeClr val="tx1"/>
                </a:solidFill>
                <a:latin typeface="Times New Roman" panose="02020603050405020304" pitchFamily="18" charset="0"/>
                <a:cs typeface="Times New Roman" panose="02020603050405020304" pitchFamily="18" charset="0"/>
              </a:rPr>
              <a:t>cout</a:t>
            </a:r>
            <a:endParaRPr lang="zh-CN" altLang="en-US" sz="1800" dirty="0">
              <a:solidFill>
                <a:schemeClr val="tx1"/>
              </a:solidFill>
              <a:latin typeface="Times New Roman" panose="02020603050405020304" pitchFamily="18" charset="0"/>
              <a:cs typeface="Times New Roman" panose="02020603050405020304" pitchFamily="18" charset="0"/>
            </a:endParaRPr>
          </a:p>
          <a:p>
            <a:r>
              <a:rPr lang="en-US" altLang="zh-CN" sz="1600" dirty="0">
                <a:solidFill>
                  <a:schemeClr val="tx1"/>
                </a:solidFill>
                <a:latin typeface="Times New Roman" panose="02020603050405020304" pitchFamily="18" charset="0"/>
                <a:cs typeface="Times New Roman" panose="02020603050405020304" pitchFamily="18" charset="0"/>
              </a:rPr>
              <a:t>the stream insertion operator &lt;&lt; is used to insert a string of characters into the output stream object </a:t>
            </a:r>
            <a:r>
              <a:rPr lang="en-US" altLang="zh-CN" sz="1600" dirty="0" err="1">
                <a:solidFill>
                  <a:schemeClr val="tx1"/>
                </a:solidFill>
                <a:latin typeface="Times New Roman" panose="02020603050405020304" pitchFamily="18" charset="0"/>
                <a:cs typeface="Times New Roman" panose="02020603050405020304" pitchFamily="18" charset="0"/>
              </a:rPr>
              <a:t>cout</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1600" dirty="0">
                <a:solidFill>
                  <a:schemeClr val="tx1"/>
                </a:solidFill>
              </a:rPr>
              <a:t>a string of characters:  letters or numbers enclosed in “ ”</a:t>
            </a:r>
          </a:p>
          <a:p>
            <a:pPr marL="285750" indent="-285750">
              <a:buFont typeface="Arial" panose="020B0604020202020204" pitchFamily="34" charset="0"/>
              <a:buChar char="•"/>
            </a:pPr>
            <a:r>
              <a:rPr lang="en-US" altLang="zh-CN" sz="1600" dirty="0">
                <a:solidFill>
                  <a:schemeClr val="tx1"/>
                </a:solidFill>
              </a:rPr>
              <a:t>The variable name is not in quotation marks</a:t>
            </a:r>
          </a:p>
          <a:p>
            <a:endParaRPr lang="en-US" altLang="zh-CN" sz="1600" dirty="0">
              <a:solidFill>
                <a:schemeClr val="tx1"/>
              </a:solidFill>
              <a:latin typeface="Times New Roman" panose="02020603050405020304" pitchFamily="18" charset="0"/>
              <a:cs typeface="Times New Roman" panose="02020603050405020304" pitchFamily="18" charset="0"/>
            </a:endParaRPr>
          </a:p>
          <a:p>
            <a:r>
              <a:rPr lang="en-US" altLang="zh-CN" sz="1800" b="1" dirty="0" err="1">
                <a:solidFill>
                  <a:schemeClr val="tx1"/>
                </a:solidFill>
                <a:latin typeface="Times New Roman" panose="02020603050405020304" pitchFamily="18" charset="0"/>
                <a:cs typeface="Times New Roman" panose="02020603050405020304" pitchFamily="18" charset="0"/>
              </a:rPr>
              <a:t>endl</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go the start of the next line on the screen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6" name="内容占位符 2">
            <a:extLst>
              <a:ext uri="{FF2B5EF4-FFF2-40B4-BE49-F238E27FC236}">
                <a16:creationId xmlns:a16="http://schemas.microsoft.com/office/drawing/2014/main" id="{EECEFF38-660E-4BC0-AEA4-1D42B5B0E45F}"/>
              </a:ext>
            </a:extLst>
          </p:cNvPr>
          <p:cNvSpPr>
            <a:spLocks noGrp="1"/>
          </p:cNvSpPr>
          <p:nvPr>
            <p:ph idx="1"/>
          </p:nvPr>
        </p:nvSpPr>
        <p:spPr>
          <a:xfrm>
            <a:off x="1242550" y="2028015"/>
            <a:ext cx="4741605" cy="2369691"/>
          </a:xfrm>
        </p:spPr>
        <p:txBody>
          <a:bodyPr/>
          <a:lstStyle/>
          <a:p>
            <a:pPr>
              <a:defRPr/>
            </a:pPr>
            <a:r>
              <a:rPr lang="en-US" altLang="zh-CN" sz="1800" dirty="0"/>
              <a:t>Comments are added to a C++ program to make it more readable for the programmer</a:t>
            </a:r>
          </a:p>
          <a:p>
            <a:pPr lvl="1">
              <a:defRPr/>
            </a:pPr>
            <a:r>
              <a:rPr lang="en-US" altLang="zh-CN" sz="1600" dirty="0"/>
              <a:t>completely ignored by the compiler. </a:t>
            </a:r>
          </a:p>
          <a:p>
            <a:pPr lvl="1">
              <a:defRPr/>
            </a:pPr>
            <a:r>
              <a:rPr lang="en-US" altLang="zh-CN" sz="1600" dirty="0"/>
              <a:t>comments start with the characters </a:t>
            </a:r>
            <a:r>
              <a:rPr lang="en-US" altLang="zh-CN" b="1" dirty="0">
                <a:solidFill>
                  <a:srgbClr val="FF0000"/>
                </a:solidFill>
                <a:effectLst>
                  <a:outerShdw blurRad="38100" dist="38100" dir="2700000" algn="tl">
                    <a:srgbClr val="000000">
                      <a:alpha val="43137"/>
                    </a:srgbClr>
                  </a:outerShdw>
                </a:effectLst>
              </a:rPr>
              <a:t>// </a:t>
            </a:r>
            <a:r>
              <a:rPr lang="en-US" altLang="zh-CN" sz="1600" dirty="0"/>
              <a:t>and end at the end of the line.</a:t>
            </a:r>
          </a:p>
          <a:p>
            <a:pPr lvl="1">
              <a:defRPr/>
            </a:pPr>
            <a:r>
              <a:rPr lang="en-US" altLang="zh-CN" sz="1600" dirty="0"/>
              <a:t>C-style comments begin with the characters /* and end with the characters */ is also used in C++</a:t>
            </a:r>
          </a:p>
          <a:p>
            <a:pPr lvl="1">
              <a:defRPr/>
            </a:pPr>
            <a:endParaRPr lang="en-US" altLang="zh-CN" sz="1600" dirty="0"/>
          </a:p>
          <a:p>
            <a:pPr>
              <a:defRPr/>
            </a:pP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69693" y="1458784"/>
            <a:ext cx="210623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Comments</a:t>
            </a:r>
            <a:endParaRPr lang="zh-CN" altLang="en-US" sz="28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8C0FDA8-199D-4C0D-87B8-E123BA578EA3}"/>
              </a:ext>
            </a:extLst>
          </p:cNvPr>
          <p:cNvPicPr>
            <a:picLocks noChangeAspect="1"/>
          </p:cNvPicPr>
          <p:nvPr/>
        </p:nvPicPr>
        <p:blipFill>
          <a:blip r:embed="rId3"/>
          <a:stretch>
            <a:fillRect/>
          </a:stretch>
        </p:blipFill>
        <p:spPr>
          <a:xfrm>
            <a:off x="6185302" y="2450356"/>
            <a:ext cx="4863698" cy="1008112"/>
          </a:xfrm>
          <a:prstGeom prst="rect">
            <a:avLst/>
          </a:prstGeom>
        </p:spPr>
      </p:pic>
      <p:pic>
        <p:nvPicPr>
          <p:cNvPr id="6" name="图片 5">
            <a:extLst>
              <a:ext uri="{FF2B5EF4-FFF2-40B4-BE49-F238E27FC236}">
                <a16:creationId xmlns:a16="http://schemas.microsoft.com/office/drawing/2014/main" id="{E0695D16-F78B-4795-8386-2F73A01C3E9C}"/>
              </a:ext>
            </a:extLst>
          </p:cNvPr>
          <p:cNvPicPr>
            <a:picLocks noChangeAspect="1"/>
          </p:cNvPicPr>
          <p:nvPr/>
        </p:nvPicPr>
        <p:blipFill>
          <a:blip r:embed="rId4"/>
          <a:stretch>
            <a:fillRect/>
          </a:stretch>
        </p:blipFill>
        <p:spPr>
          <a:xfrm>
            <a:off x="5910084" y="4397706"/>
            <a:ext cx="5029692" cy="1354783"/>
          </a:xfrm>
          <a:prstGeom prst="rect">
            <a:avLst/>
          </a:prstGeom>
        </p:spPr>
      </p:pic>
      <p:sp>
        <p:nvSpPr>
          <p:cNvPr id="17" name="文本框 16">
            <a:extLst>
              <a:ext uri="{FF2B5EF4-FFF2-40B4-BE49-F238E27FC236}">
                <a16:creationId xmlns:a16="http://schemas.microsoft.com/office/drawing/2014/main" id="{577D02D4-36A3-41FA-9F1A-86AD6977FE34}"/>
              </a:ext>
            </a:extLst>
          </p:cNvPr>
          <p:cNvSpPr txBox="1"/>
          <p:nvPr/>
        </p:nvSpPr>
        <p:spPr>
          <a:xfrm>
            <a:off x="1269694" y="5012942"/>
            <a:ext cx="4714461" cy="707886"/>
          </a:xfrm>
          <a:prstGeom prst="rect">
            <a:avLst/>
          </a:prstGeom>
          <a:noFill/>
        </p:spPr>
        <p:txBody>
          <a:bodyPr wrap="square">
            <a:spAutoFit/>
          </a:bodyPr>
          <a:lstStyle/>
          <a:p>
            <a:pPr marL="0" lvl="1" indent="-342900">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Get into the habit of using comments !</a:t>
            </a:r>
          </a:p>
          <a:p>
            <a:pPr marL="0" lvl="1" indent="-342900">
              <a:buSzPct val="50000"/>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Bad comments can lead to confusion !</a:t>
            </a:r>
          </a:p>
        </p:txBody>
      </p:sp>
    </p:spTree>
    <p:extLst>
      <p:ext uri="{BB962C8B-B14F-4D97-AF65-F5344CB8AC3E}">
        <p14:creationId xmlns:p14="http://schemas.microsoft.com/office/powerpoint/2010/main" val="197973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507185" y="1412776"/>
            <a:ext cx="486054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definition</a:t>
            </a:r>
            <a:r>
              <a:rPr lang="zh-CN" altLang="en-US" sz="2800" b="1" dirty="0">
                <a:latin typeface="Times New Roman" panose="02020603050405020304" pitchFamily="18" charset="0"/>
                <a:cs typeface="Times New Roman" panose="02020603050405020304" pitchFamily="18" charset="0"/>
              </a:rPr>
              <a:t> operations</a:t>
            </a:r>
          </a:p>
        </p:txBody>
      </p:sp>
      <p:sp>
        <p:nvSpPr>
          <p:cNvPr id="6" name="文本框 5">
            <a:extLst>
              <a:ext uri="{FF2B5EF4-FFF2-40B4-BE49-F238E27FC236}">
                <a16:creationId xmlns:a16="http://schemas.microsoft.com/office/drawing/2014/main" id="{6E953961-4DF3-4989-98D7-484078A7CEBA}"/>
              </a:ext>
            </a:extLst>
          </p:cNvPr>
          <p:cNvSpPr txBox="1"/>
          <p:nvPr/>
        </p:nvSpPr>
        <p:spPr>
          <a:xfrm>
            <a:off x="1507185" y="2132857"/>
            <a:ext cx="8568952" cy="4031873"/>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Definition introduces identifier for variable </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Each identifier must be declared before it can be used</a:t>
            </a:r>
          </a:p>
          <a:p>
            <a:pPr marL="285750" indent="-285750">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Variables of the same type can be declared together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pic>
        <p:nvPicPr>
          <p:cNvPr id="9" name="图片 8">
            <a:extLst>
              <a:ext uri="{FF2B5EF4-FFF2-40B4-BE49-F238E27FC236}">
                <a16:creationId xmlns:a16="http://schemas.microsoft.com/office/drawing/2014/main" id="{FFC04ED3-8FD4-4062-AF21-ACD46FA04D84}"/>
              </a:ext>
            </a:extLst>
          </p:cNvPr>
          <p:cNvPicPr>
            <a:picLocks noChangeAspect="1"/>
          </p:cNvPicPr>
          <p:nvPr/>
        </p:nvPicPr>
        <p:blipFill rotWithShape="1">
          <a:blip r:embed="rId3"/>
          <a:srcRect l="12168" t="30958" r="54805" b="64662"/>
          <a:stretch/>
        </p:blipFill>
        <p:spPr>
          <a:xfrm>
            <a:off x="3937455" y="3840244"/>
            <a:ext cx="4320480" cy="377932"/>
          </a:xfrm>
          <a:prstGeom prst="rect">
            <a:avLst/>
          </a:prstGeom>
        </p:spPr>
      </p:pic>
      <p:pic>
        <p:nvPicPr>
          <p:cNvPr id="10" name="图片 9">
            <a:extLst>
              <a:ext uri="{FF2B5EF4-FFF2-40B4-BE49-F238E27FC236}">
                <a16:creationId xmlns:a16="http://schemas.microsoft.com/office/drawing/2014/main" id="{3B1F69FE-46CD-4DF4-839F-524DE7E8CCA6}"/>
              </a:ext>
            </a:extLst>
          </p:cNvPr>
          <p:cNvPicPr>
            <a:picLocks noChangeAspect="1"/>
          </p:cNvPicPr>
          <p:nvPr/>
        </p:nvPicPr>
        <p:blipFill>
          <a:blip r:embed="rId4"/>
          <a:stretch>
            <a:fillRect/>
          </a:stretch>
        </p:blipFill>
        <p:spPr>
          <a:xfrm>
            <a:off x="8362756" y="5012492"/>
            <a:ext cx="2341756" cy="504056"/>
          </a:xfrm>
          <a:prstGeom prst="rect">
            <a:avLst/>
          </a:prstGeom>
        </p:spPr>
      </p:pic>
      <p:pic>
        <p:nvPicPr>
          <p:cNvPr id="12" name="图片 11">
            <a:extLst>
              <a:ext uri="{FF2B5EF4-FFF2-40B4-BE49-F238E27FC236}">
                <a16:creationId xmlns:a16="http://schemas.microsoft.com/office/drawing/2014/main" id="{47A4AE66-90E2-4C98-A7EF-E1CEC95F4328}"/>
              </a:ext>
            </a:extLst>
          </p:cNvPr>
          <p:cNvPicPr>
            <a:picLocks noChangeAspect="1"/>
          </p:cNvPicPr>
          <p:nvPr/>
        </p:nvPicPr>
        <p:blipFill>
          <a:blip r:embed="rId5"/>
          <a:stretch>
            <a:fillRect/>
          </a:stretch>
        </p:blipFill>
        <p:spPr>
          <a:xfrm>
            <a:off x="3719513" y="2659896"/>
            <a:ext cx="4752975" cy="838200"/>
          </a:xfrm>
          <a:prstGeom prst="rect">
            <a:avLst/>
          </a:prstGeom>
        </p:spPr>
      </p:pic>
    </p:spTree>
    <p:extLst>
      <p:ext uri="{BB962C8B-B14F-4D97-AF65-F5344CB8AC3E}">
        <p14:creationId xmlns:p14="http://schemas.microsoft.com/office/powerpoint/2010/main" val="240393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57195" y="1471056"/>
            <a:ext cx="531030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assignment</a:t>
            </a:r>
            <a:r>
              <a:rPr lang="zh-CN" altLang="en-US" sz="2800" b="1" dirty="0">
                <a:latin typeface="Times New Roman" panose="02020603050405020304" pitchFamily="18" charset="0"/>
                <a:cs typeface="Times New Roman" panose="02020603050405020304" pitchFamily="18" charset="0"/>
              </a:rPr>
              <a:t> operations</a:t>
            </a:r>
          </a:p>
        </p:txBody>
      </p:sp>
      <p:sp>
        <p:nvSpPr>
          <p:cNvPr id="13" name="文本框 12">
            <a:extLst>
              <a:ext uri="{FF2B5EF4-FFF2-40B4-BE49-F238E27FC236}">
                <a16:creationId xmlns:a16="http://schemas.microsoft.com/office/drawing/2014/main" id="{4CDBCDD2-B3A6-45A2-9259-DA07D4E5D769}"/>
              </a:ext>
            </a:extLst>
          </p:cNvPr>
          <p:cNvSpPr txBox="1"/>
          <p:nvPr/>
        </p:nvSpPr>
        <p:spPr>
          <a:xfrm>
            <a:off x="1257195" y="1994277"/>
            <a:ext cx="8496944" cy="255454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Initialize a variable</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What is value stored inside a variable if it is declared but not initialized?</a:t>
            </a:r>
          </a:p>
          <a:p>
            <a:pPr marL="285750" indent="-285750">
              <a:buFont typeface="Arial" panose="020B0604020202020204" pitchFamily="34" charset="0"/>
              <a:buChar char="•"/>
            </a:pPr>
            <a:endParaRPr lang="en-US" altLang="zh-CN" dirty="0">
              <a:solidFill>
                <a:srgbClr val="C00000"/>
              </a:solidFill>
            </a:endParaRPr>
          </a:p>
        </p:txBody>
      </p:sp>
      <p:pic>
        <p:nvPicPr>
          <p:cNvPr id="3" name="图片 2">
            <a:extLst>
              <a:ext uri="{FF2B5EF4-FFF2-40B4-BE49-F238E27FC236}">
                <a16:creationId xmlns:a16="http://schemas.microsoft.com/office/drawing/2014/main" id="{32C18929-DAB8-4008-9E18-9A2B9F245C1A}"/>
              </a:ext>
            </a:extLst>
          </p:cNvPr>
          <p:cNvPicPr>
            <a:picLocks noChangeAspect="1"/>
          </p:cNvPicPr>
          <p:nvPr/>
        </p:nvPicPr>
        <p:blipFill>
          <a:blip r:embed="rId3"/>
          <a:stretch>
            <a:fillRect/>
          </a:stretch>
        </p:blipFill>
        <p:spPr>
          <a:xfrm>
            <a:off x="2545012" y="2423783"/>
            <a:ext cx="7073439" cy="1368152"/>
          </a:xfrm>
          <a:prstGeom prst="rect">
            <a:avLst/>
          </a:prstGeom>
        </p:spPr>
      </p:pic>
      <p:sp>
        <p:nvSpPr>
          <p:cNvPr id="14" name="文本框 13">
            <a:extLst>
              <a:ext uri="{FF2B5EF4-FFF2-40B4-BE49-F238E27FC236}">
                <a16:creationId xmlns:a16="http://schemas.microsoft.com/office/drawing/2014/main" id="{6440F5B5-08CE-4873-BDFB-6AD84645F015}"/>
              </a:ext>
            </a:extLst>
          </p:cNvPr>
          <p:cNvSpPr txBox="1"/>
          <p:nvPr/>
        </p:nvSpPr>
        <p:spPr>
          <a:xfrm>
            <a:off x="5209214" y="4421618"/>
            <a:ext cx="5112568" cy="707886"/>
          </a:xfrm>
          <a:prstGeom prst="rect">
            <a:avLst/>
          </a:prstGeom>
          <a:noFill/>
        </p:spPr>
        <p:txBody>
          <a:bodyPr wrap="square">
            <a:spAutoFit/>
          </a:bodyPr>
          <a:lstStyle/>
          <a:p>
            <a:r>
              <a:rPr lang="en-US" altLang="zh-CN" b="1" dirty="0">
                <a:solidFill>
                  <a:srgbClr val="FF0000"/>
                </a:solidFill>
                <a:latin typeface="Times New Roman" panose="02020603050405020304" pitchFamily="18" charset="0"/>
                <a:cs typeface="Times New Roman" panose="02020603050405020304" pitchFamily="18" charset="0"/>
              </a:rPr>
              <a:t>Using the values of uninitialized variables can lead to unexpected results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87B0BE14-81FA-4748-8765-945003407CF2}"/>
              </a:ext>
            </a:extLst>
          </p:cNvPr>
          <p:cNvSpPr txBox="1"/>
          <p:nvPr/>
        </p:nvSpPr>
        <p:spPr>
          <a:xfrm>
            <a:off x="5073619" y="5274069"/>
            <a:ext cx="5854068" cy="923330"/>
          </a:xfrm>
          <a:prstGeom prst="rect">
            <a:avLst/>
          </a:prstGeom>
          <a:noFill/>
        </p:spPr>
        <p:txBody>
          <a:bodyPr wrap="square">
            <a:spAutoFit/>
          </a:bodyPr>
          <a:lstStyle/>
          <a:p>
            <a:r>
              <a:rPr lang="en-US" altLang="zh-CN" sz="1800" dirty="0">
                <a:solidFill>
                  <a:srgbClr val="FF0000"/>
                </a:solidFill>
                <a:latin typeface="Times New Roman" panose="02020603050405020304" pitchFamily="18" charset="0"/>
                <a:cs typeface="Times New Roman" panose="02020603050405020304" pitchFamily="18" charset="0"/>
              </a:rPr>
              <a:t>C/C++ does not automatically initialize most variables to a given value, the default value is whatever (garbage) value happens to already be in that memory address! </a:t>
            </a:r>
            <a:endParaRPr lang="zh-CN" altLang="en-US" sz="1800" dirty="0">
              <a:solidFill>
                <a:srgbClr val="FF000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1822651" y="4275464"/>
            <a:ext cx="2818921" cy="1997211"/>
          </a:xfrm>
          <a:prstGeom prst="rect">
            <a:avLst/>
          </a:prstGeom>
        </p:spPr>
      </p:pic>
    </p:spTree>
    <p:extLst>
      <p:ext uri="{BB962C8B-B14F-4D97-AF65-F5344CB8AC3E}">
        <p14:creationId xmlns:p14="http://schemas.microsoft.com/office/powerpoint/2010/main" val="557161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71464" y="1490288"/>
            <a:ext cx="5310304"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Variable assignment</a:t>
            </a:r>
            <a:r>
              <a:rPr lang="zh-CN" altLang="en-US" sz="2800" b="1" dirty="0">
                <a:latin typeface="Times New Roman" panose="02020603050405020304" pitchFamily="18" charset="0"/>
                <a:cs typeface="Times New Roman" panose="02020603050405020304" pitchFamily="18" charset="0"/>
              </a:rPr>
              <a:t> operations</a:t>
            </a:r>
          </a:p>
        </p:txBody>
      </p:sp>
      <p:sp>
        <p:nvSpPr>
          <p:cNvPr id="9" name="文本框 8">
            <a:extLst>
              <a:ext uri="{FF2B5EF4-FFF2-40B4-BE49-F238E27FC236}">
                <a16:creationId xmlns:a16="http://schemas.microsoft.com/office/drawing/2014/main" id="{C205BC53-FC13-4EDD-9C6C-D4CFF5055267}"/>
              </a:ext>
            </a:extLst>
          </p:cNvPr>
          <p:cNvSpPr txBox="1"/>
          <p:nvPr/>
        </p:nvSpPr>
        <p:spPr>
          <a:xfrm>
            <a:off x="1271464" y="1916833"/>
            <a:ext cx="9236560" cy="4401205"/>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Multiple assignment</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Compound assignment </a:t>
            </a:r>
          </a:p>
          <a:p>
            <a:r>
              <a:rPr lang="en-US" altLang="zh-CN" dirty="0"/>
              <a:t>   (more details in next lecture)</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Consistency of data types </a:t>
            </a:r>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grpSp>
        <p:nvGrpSpPr>
          <p:cNvPr id="10" name="组合 9">
            <a:extLst>
              <a:ext uri="{FF2B5EF4-FFF2-40B4-BE49-F238E27FC236}">
                <a16:creationId xmlns:a16="http://schemas.microsoft.com/office/drawing/2014/main" id="{6C98D8F7-DD78-4C52-91BA-9B3EDEE1F683}"/>
              </a:ext>
            </a:extLst>
          </p:cNvPr>
          <p:cNvGrpSpPr/>
          <p:nvPr/>
        </p:nvGrpSpPr>
        <p:grpSpPr>
          <a:xfrm>
            <a:off x="4338324" y="2075308"/>
            <a:ext cx="2189724" cy="921645"/>
            <a:chOff x="1300991" y="3300433"/>
            <a:chExt cx="1768216" cy="741969"/>
          </a:xfrm>
        </p:grpSpPr>
        <p:pic>
          <p:nvPicPr>
            <p:cNvPr id="12" name="图片 11">
              <a:extLst>
                <a:ext uri="{FF2B5EF4-FFF2-40B4-BE49-F238E27FC236}">
                  <a16:creationId xmlns:a16="http://schemas.microsoft.com/office/drawing/2014/main" id="{0DE0DEBD-8BDE-431F-8C95-EA599522D421}"/>
                </a:ext>
              </a:extLst>
            </p:cNvPr>
            <p:cNvPicPr>
              <a:picLocks noChangeAspect="1"/>
            </p:cNvPicPr>
            <p:nvPr/>
          </p:nvPicPr>
          <p:blipFill>
            <a:blip r:embed="rId3"/>
            <a:stretch>
              <a:fillRect/>
            </a:stretch>
          </p:blipFill>
          <p:spPr>
            <a:xfrm>
              <a:off x="1300991" y="3300433"/>
              <a:ext cx="1457336" cy="476253"/>
            </a:xfrm>
            <a:prstGeom prst="rect">
              <a:avLst/>
            </a:prstGeom>
          </p:spPr>
        </p:pic>
        <p:pic>
          <p:nvPicPr>
            <p:cNvPr id="16" name="图片 15">
              <a:extLst>
                <a:ext uri="{FF2B5EF4-FFF2-40B4-BE49-F238E27FC236}">
                  <a16:creationId xmlns:a16="http://schemas.microsoft.com/office/drawing/2014/main" id="{557A3926-2CF7-4234-9C81-56C8EA573F4F}"/>
                </a:ext>
              </a:extLst>
            </p:cNvPr>
            <p:cNvPicPr>
              <a:picLocks noChangeAspect="1"/>
            </p:cNvPicPr>
            <p:nvPr/>
          </p:nvPicPr>
          <p:blipFill>
            <a:blip r:embed="rId4"/>
            <a:stretch>
              <a:fillRect/>
            </a:stretch>
          </p:blipFill>
          <p:spPr>
            <a:xfrm>
              <a:off x="1335644" y="3780463"/>
              <a:ext cx="1733563" cy="261939"/>
            </a:xfrm>
            <a:prstGeom prst="rect">
              <a:avLst/>
            </a:prstGeom>
          </p:spPr>
        </p:pic>
      </p:grpSp>
      <p:pic>
        <p:nvPicPr>
          <p:cNvPr id="17" name="图片 16">
            <a:extLst>
              <a:ext uri="{FF2B5EF4-FFF2-40B4-BE49-F238E27FC236}">
                <a16:creationId xmlns:a16="http://schemas.microsoft.com/office/drawing/2014/main" id="{0E7F97DD-72F0-4C6D-9467-81BB5B13944D}"/>
              </a:ext>
            </a:extLst>
          </p:cNvPr>
          <p:cNvPicPr>
            <a:picLocks noChangeAspect="1"/>
          </p:cNvPicPr>
          <p:nvPr/>
        </p:nvPicPr>
        <p:blipFill>
          <a:blip r:embed="rId5"/>
          <a:stretch>
            <a:fillRect/>
          </a:stretch>
        </p:blipFill>
        <p:spPr>
          <a:xfrm>
            <a:off x="5076394" y="3395866"/>
            <a:ext cx="1626700" cy="755009"/>
          </a:xfrm>
          <a:prstGeom prst="rect">
            <a:avLst/>
          </a:prstGeom>
        </p:spPr>
      </p:pic>
      <p:pic>
        <p:nvPicPr>
          <p:cNvPr id="4" name="图片 3">
            <a:extLst>
              <a:ext uri="{FF2B5EF4-FFF2-40B4-BE49-F238E27FC236}">
                <a16:creationId xmlns:a16="http://schemas.microsoft.com/office/drawing/2014/main" id="{3987D9DA-7447-4C47-891E-69CF7EC3278A}"/>
              </a:ext>
            </a:extLst>
          </p:cNvPr>
          <p:cNvPicPr>
            <a:picLocks noChangeAspect="1"/>
          </p:cNvPicPr>
          <p:nvPr/>
        </p:nvPicPr>
        <p:blipFill>
          <a:blip r:embed="rId6"/>
          <a:stretch>
            <a:fillRect/>
          </a:stretch>
        </p:blipFill>
        <p:spPr>
          <a:xfrm>
            <a:off x="4655841" y="4413923"/>
            <a:ext cx="2276925" cy="2046085"/>
          </a:xfrm>
          <a:prstGeom prst="rect">
            <a:avLst/>
          </a:prstGeom>
        </p:spPr>
      </p:pic>
      <p:pic>
        <p:nvPicPr>
          <p:cNvPr id="7" name="图片 6">
            <a:extLst>
              <a:ext uri="{FF2B5EF4-FFF2-40B4-BE49-F238E27FC236}">
                <a16:creationId xmlns:a16="http://schemas.microsoft.com/office/drawing/2014/main" id="{B4765DB6-AF62-4F81-8D1B-B97B176C1984}"/>
              </a:ext>
            </a:extLst>
          </p:cNvPr>
          <p:cNvPicPr>
            <a:picLocks noChangeAspect="1"/>
          </p:cNvPicPr>
          <p:nvPr/>
        </p:nvPicPr>
        <p:blipFill>
          <a:blip r:embed="rId7"/>
          <a:stretch>
            <a:fillRect/>
          </a:stretch>
        </p:blipFill>
        <p:spPr>
          <a:xfrm>
            <a:off x="6918920" y="4434648"/>
            <a:ext cx="2071130" cy="2025359"/>
          </a:xfrm>
          <a:prstGeom prst="rect">
            <a:avLst/>
          </a:prstGeom>
        </p:spPr>
      </p:pic>
      <p:pic>
        <p:nvPicPr>
          <p:cNvPr id="19" name="图片 18">
            <a:extLst>
              <a:ext uri="{FF2B5EF4-FFF2-40B4-BE49-F238E27FC236}">
                <a16:creationId xmlns:a16="http://schemas.microsoft.com/office/drawing/2014/main" id="{1C1CD7A3-1A8D-408F-9B28-CDDB9CA584F8}"/>
              </a:ext>
            </a:extLst>
          </p:cNvPr>
          <p:cNvPicPr>
            <a:picLocks noChangeAspect="1"/>
          </p:cNvPicPr>
          <p:nvPr/>
        </p:nvPicPr>
        <p:blipFill>
          <a:blip r:embed="rId8"/>
          <a:stretch>
            <a:fillRect/>
          </a:stretch>
        </p:blipFill>
        <p:spPr>
          <a:xfrm>
            <a:off x="8990050" y="4436956"/>
            <a:ext cx="1693716" cy="2023050"/>
          </a:xfrm>
          <a:prstGeom prst="rect">
            <a:avLst/>
          </a:prstGeom>
        </p:spPr>
      </p:pic>
    </p:spTree>
    <p:extLst>
      <p:ext uri="{BB962C8B-B14F-4D97-AF65-F5344CB8AC3E}">
        <p14:creationId xmlns:p14="http://schemas.microsoft.com/office/powerpoint/2010/main" val="1897902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2.4 Basic Statements</a:t>
            </a:r>
            <a:endParaRPr lang="zh-CN" altLang="en-US" dirty="0"/>
          </a:p>
        </p:txBody>
      </p:sp>
      <p:sp>
        <p:nvSpPr>
          <p:cNvPr id="11" name="文本框 10">
            <a:extLst>
              <a:ext uri="{FF2B5EF4-FFF2-40B4-BE49-F238E27FC236}">
                <a16:creationId xmlns:a16="http://schemas.microsoft.com/office/drawing/2014/main" id="{460CA7F7-355B-4736-8301-6EBD7549F934}"/>
              </a:ext>
            </a:extLst>
          </p:cNvPr>
          <p:cNvSpPr txBox="1"/>
          <p:nvPr/>
        </p:nvSpPr>
        <p:spPr>
          <a:xfrm>
            <a:off x="1230770" y="1469637"/>
            <a:ext cx="3672408"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Data type conversion</a:t>
            </a:r>
            <a:endParaRPr lang="zh-CN" altLang="en-US" sz="28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205BC53-FC13-4EDD-9C6C-D4CFF5055267}"/>
              </a:ext>
            </a:extLst>
          </p:cNvPr>
          <p:cNvSpPr txBox="1"/>
          <p:nvPr/>
        </p:nvSpPr>
        <p:spPr>
          <a:xfrm>
            <a:off x="1230770" y="1832862"/>
            <a:ext cx="9236560"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Automatic conversion</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Explicit conversion</a:t>
            </a:r>
          </a:p>
          <a:p>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solidFill>
                <a:srgbClr val="C00000"/>
              </a:solidFill>
            </a:endParaRPr>
          </a:p>
        </p:txBody>
      </p:sp>
      <p:pic>
        <p:nvPicPr>
          <p:cNvPr id="13" name="图片 12">
            <a:extLst>
              <a:ext uri="{FF2B5EF4-FFF2-40B4-BE49-F238E27FC236}">
                <a16:creationId xmlns:a16="http://schemas.microsoft.com/office/drawing/2014/main" id="{566ABB89-AC05-44E1-932C-24A408C5BAA8}"/>
              </a:ext>
            </a:extLst>
          </p:cNvPr>
          <p:cNvPicPr>
            <a:picLocks noChangeAspect="1"/>
          </p:cNvPicPr>
          <p:nvPr/>
        </p:nvPicPr>
        <p:blipFill>
          <a:blip r:embed="rId3"/>
          <a:stretch>
            <a:fillRect/>
          </a:stretch>
        </p:blipFill>
        <p:spPr>
          <a:xfrm>
            <a:off x="4155673" y="2063206"/>
            <a:ext cx="1864431" cy="580170"/>
          </a:xfrm>
          <a:prstGeom prst="rect">
            <a:avLst/>
          </a:prstGeom>
        </p:spPr>
      </p:pic>
      <p:grpSp>
        <p:nvGrpSpPr>
          <p:cNvPr id="14" name="组合 13">
            <a:extLst>
              <a:ext uri="{FF2B5EF4-FFF2-40B4-BE49-F238E27FC236}">
                <a16:creationId xmlns:a16="http://schemas.microsoft.com/office/drawing/2014/main" id="{597E3F8C-CA83-4D17-AFB3-5D898BF3ABDF}"/>
              </a:ext>
            </a:extLst>
          </p:cNvPr>
          <p:cNvGrpSpPr/>
          <p:nvPr/>
        </p:nvGrpSpPr>
        <p:grpSpPr>
          <a:xfrm>
            <a:off x="2741325" y="2764202"/>
            <a:ext cx="4354361" cy="358426"/>
            <a:chOff x="1172679" y="2665178"/>
            <a:chExt cx="4354361" cy="358426"/>
          </a:xfrm>
        </p:grpSpPr>
        <p:pic>
          <p:nvPicPr>
            <p:cNvPr id="15" name="图片 14">
              <a:extLst>
                <a:ext uri="{FF2B5EF4-FFF2-40B4-BE49-F238E27FC236}">
                  <a16:creationId xmlns:a16="http://schemas.microsoft.com/office/drawing/2014/main" id="{93007E49-ABCE-469D-861B-C2BBC9D5F0A3}"/>
                </a:ext>
              </a:extLst>
            </p:cNvPr>
            <p:cNvPicPr>
              <a:picLocks noChangeAspect="1"/>
            </p:cNvPicPr>
            <p:nvPr/>
          </p:nvPicPr>
          <p:blipFill>
            <a:blip r:embed="rId4"/>
            <a:stretch>
              <a:fillRect/>
            </a:stretch>
          </p:blipFill>
          <p:spPr>
            <a:xfrm>
              <a:off x="1172679" y="2665178"/>
              <a:ext cx="819796" cy="355030"/>
            </a:xfrm>
            <a:prstGeom prst="rect">
              <a:avLst/>
            </a:prstGeom>
          </p:spPr>
        </p:pic>
        <p:sp>
          <p:nvSpPr>
            <p:cNvPr id="18" name="文本框 17">
              <a:extLst>
                <a:ext uri="{FF2B5EF4-FFF2-40B4-BE49-F238E27FC236}">
                  <a16:creationId xmlns:a16="http://schemas.microsoft.com/office/drawing/2014/main" id="{36917BEC-1FFA-4B4E-B89D-AF24AB7BDBC3}"/>
                </a:ext>
              </a:extLst>
            </p:cNvPr>
            <p:cNvSpPr txBox="1"/>
            <p:nvPr/>
          </p:nvSpPr>
          <p:spPr>
            <a:xfrm>
              <a:off x="2118360" y="2685050"/>
              <a:ext cx="3408680" cy="338554"/>
            </a:xfrm>
            <a:prstGeom prst="rect">
              <a:avLst/>
            </a:prstGeom>
            <a:noFill/>
          </p:spPr>
          <p:txBody>
            <a:bodyPr wrap="square">
              <a:spAutoFit/>
            </a:bodyPr>
            <a:lstStyle/>
            <a:p>
              <a:r>
                <a:rPr lang="en-US" altLang="zh-CN" sz="1600" dirty="0"/>
                <a:t>Conversion from </a:t>
              </a:r>
              <a:r>
                <a:rPr lang="en-US" altLang="zh-CN" sz="1600" b="1" dirty="0"/>
                <a:t>int</a:t>
              </a:r>
              <a:r>
                <a:rPr lang="en-US" altLang="zh-CN" sz="1600" dirty="0"/>
                <a:t> to </a:t>
              </a:r>
              <a:r>
                <a:rPr lang="en-US" altLang="zh-CN" sz="1600" b="1" dirty="0"/>
                <a:t>double</a:t>
              </a:r>
            </a:p>
          </p:txBody>
        </p:sp>
      </p:grpSp>
      <p:grpSp>
        <p:nvGrpSpPr>
          <p:cNvPr id="20" name="组合 19">
            <a:extLst>
              <a:ext uri="{FF2B5EF4-FFF2-40B4-BE49-F238E27FC236}">
                <a16:creationId xmlns:a16="http://schemas.microsoft.com/office/drawing/2014/main" id="{E083FF67-0976-4EE1-A5A0-33266BDDF734}"/>
              </a:ext>
            </a:extLst>
          </p:cNvPr>
          <p:cNvGrpSpPr/>
          <p:nvPr/>
        </p:nvGrpSpPr>
        <p:grpSpPr>
          <a:xfrm>
            <a:off x="2739333" y="3138670"/>
            <a:ext cx="6000281" cy="346426"/>
            <a:chOff x="1172679" y="3116293"/>
            <a:chExt cx="6000281" cy="346426"/>
          </a:xfrm>
        </p:grpSpPr>
        <p:pic>
          <p:nvPicPr>
            <p:cNvPr id="21" name="图片 20">
              <a:extLst>
                <a:ext uri="{FF2B5EF4-FFF2-40B4-BE49-F238E27FC236}">
                  <a16:creationId xmlns:a16="http://schemas.microsoft.com/office/drawing/2014/main" id="{C7CA9E7A-81D6-45DB-AC23-1296491BE862}"/>
                </a:ext>
              </a:extLst>
            </p:cNvPr>
            <p:cNvPicPr>
              <a:picLocks noChangeAspect="1"/>
            </p:cNvPicPr>
            <p:nvPr/>
          </p:nvPicPr>
          <p:blipFill>
            <a:blip r:embed="rId5"/>
            <a:stretch>
              <a:fillRect/>
            </a:stretch>
          </p:blipFill>
          <p:spPr>
            <a:xfrm>
              <a:off x="1172679" y="3116293"/>
              <a:ext cx="821788" cy="332340"/>
            </a:xfrm>
            <a:prstGeom prst="rect">
              <a:avLst/>
            </a:prstGeom>
          </p:spPr>
        </p:pic>
        <p:sp>
          <p:nvSpPr>
            <p:cNvPr id="22" name="文本框 21">
              <a:extLst>
                <a:ext uri="{FF2B5EF4-FFF2-40B4-BE49-F238E27FC236}">
                  <a16:creationId xmlns:a16="http://schemas.microsoft.com/office/drawing/2014/main" id="{6779C4B4-1224-4108-9822-1717214F3553}"/>
                </a:ext>
              </a:extLst>
            </p:cNvPr>
            <p:cNvSpPr txBox="1"/>
            <p:nvPr/>
          </p:nvSpPr>
          <p:spPr>
            <a:xfrm>
              <a:off x="2118360" y="3124165"/>
              <a:ext cx="5054600" cy="338554"/>
            </a:xfrm>
            <a:prstGeom prst="rect">
              <a:avLst/>
            </a:prstGeom>
            <a:noFill/>
          </p:spPr>
          <p:txBody>
            <a:bodyPr wrap="square">
              <a:spAutoFit/>
            </a:bodyPr>
            <a:lstStyle/>
            <a:p>
              <a:r>
                <a:rPr lang="en-US" altLang="zh-CN" sz="1600" dirty="0"/>
                <a:t>Conversion from </a:t>
              </a:r>
              <a:r>
                <a:rPr lang="en-US" altLang="zh-CN" sz="1600" b="1" dirty="0"/>
                <a:t>double</a:t>
              </a:r>
              <a:r>
                <a:rPr lang="en-US" altLang="zh-CN" sz="1600" dirty="0"/>
                <a:t> to </a:t>
              </a:r>
              <a:r>
                <a:rPr lang="en-US" altLang="zh-CN" sz="1600" b="1" dirty="0"/>
                <a:t>int</a:t>
              </a:r>
              <a:r>
                <a:rPr lang="en-US" altLang="zh-CN" sz="1600" dirty="0"/>
                <a:t>     </a:t>
              </a:r>
              <a:r>
                <a:rPr lang="en-US" altLang="zh-CN" sz="1600" b="1" dirty="0">
                  <a:solidFill>
                    <a:srgbClr val="FF0000"/>
                  </a:solidFill>
                </a:rPr>
                <a:t>Data Loss! </a:t>
              </a:r>
            </a:p>
          </p:txBody>
        </p:sp>
      </p:grpSp>
      <p:pic>
        <p:nvPicPr>
          <p:cNvPr id="23" name="图片 22">
            <a:extLst>
              <a:ext uri="{FF2B5EF4-FFF2-40B4-BE49-F238E27FC236}">
                <a16:creationId xmlns:a16="http://schemas.microsoft.com/office/drawing/2014/main" id="{36182B67-FED2-460F-BA85-05DCAC0F9FD9}"/>
              </a:ext>
            </a:extLst>
          </p:cNvPr>
          <p:cNvPicPr>
            <a:picLocks noChangeAspect="1"/>
          </p:cNvPicPr>
          <p:nvPr/>
        </p:nvPicPr>
        <p:blipFill>
          <a:blip r:embed="rId6"/>
          <a:stretch>
            <a:fillRect/>
          </a:stretch>
        </p:blipFill>
        <p:spPr>
          <a:xfrm>
            <a:off x="7908961" y="1124744"/>
            <a:ext cx="2825139" cy="5044587"/>
          </a:xfrm>
          <a:prstGeom prst="rect">
            <a:avLst/>
          </a:prstGeom>
        </p:spPr>
      </p:pic>
      <p:pic>
        <p:nvPicPr>
          <p:cNvPr id="24" name="图片 23">
            <a:extLst>
              <a:ext uri="{FF2B5EF4-FFF2-40B4-BE49-F238E27FC236}">
                <a16:creationId xmlns:a16="http://schemas.microsoft.com/office/drawing/2014/main" id="{4F098419-5474-4F0D-BF8B-2828F8719E81}"/>
              </a:ext>
            </a:extLst>
          </p:cNvPr>
          <p:cNvPicPr>
            <a:picLocks noChangeAspect="1"/>
          </p:cNvPicPr>
          <p:nvPr/>
        </p:nvPicPr>
        <p:blipFill>
          <a:blip r:embed="rId7"/>
          <a:stretch>
            <a:fillRect/>
          </a:stretch>
        </p:blipFill>
        <p:spPr>
          <a:xfrm>
            <a:off x="2665831" y="4677332"/>
            <a:ext cx="1489735" cy="355030"/>
          </a:xfrm>
          <a:prstGeom prst="rect">
            <a:avLst/>
          </a:prstGeom>
        </p:spPr>
      </p:pic>
      <p:sp>
        <p:nvSpPr>
          <p:cNvPr id="25" name="文本框 24">
            <a:extLst>
              <a:ext uri="{FF2B5EF4-FFF2-40B4-BE49-F238E27FC236}">
                <a16:creationId xmlns:a16="http://schemas.microsoft.com/office/drawing/2014/main" id="{88232AF8-3488-467A-A60A-F498DCDF3EDD}"/>
              </a:ext>
            </a:extLst>
          </p:cNvPr>
          <p:cNvSpPr txBox="1"/>
          <p:nvPr/>
        </p:nvSpPr>
        <p:spPr>
          <a:xfrm>
            <a:off x="4367808" y="4705260"/>
            <a:ext cx="2204720" cy="338554"/>
          </a:xfrm>
          <a:prstGeom prst="rect">
            <a:avLst/>
          </a:prstGeom>
          <a:noFill/>
        </p:spPr>
        <p:txBody>
          <a:bodyPr wrap="square">
            <a:spAutoFit/>
          </a:bodyPr>
          <a:lstStyle/>
          <a:p>
            <a:r>
              <a:rPr lang="en-US" altLang="zh-CN" sz="1600" dirty="0"/>
              <a:t>C-style Type Casting</a:t>
            </a:r>
          </a:p>
        </p:txBody>
      </p:sp>
    </p:spTree>
    <p:extLst>
      <p:ext uri="{BB962C8B-B14F-4D97-AF65-F5344CB8AC3E}">
        <p14:creationId xmlns:p14="http://schemas.microsoft.com/office/powerpoint/2010/main" val="360232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1992313" y="220503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698" r:id="rId4" imgW="771429" imgH="714286" progId="">
                    <p:embed/>
                  </p:oleObj>
                </mc:Choice>
                <mc:Fallback>
                  <p:oleObj r:id="rId4" imgW="771429" imgH="714286"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7051675" y="3429001"/>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Tree>
  </p:cSld>
  <p:clrMapOvr>
    <a:masterClrMapping/>
  </p:clrMapOvr>
  <p:transition>
    <p:newsfla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1.Which of the following are valid C++ variable names? If valid, do you think the name is good mnemonic(i.e. reminds you of its purpose)?</a:t>
            </a:r>
          </a:p>
          <a:p>
            <a:pPr marL="457200" lvl="1" indent="0">
              <a:buNone/>
            </a:pPr>
            <a:r>
              <a:rPr lang="en-US" altLang="zh-CN" dirty="0">
                <a:solidFill>
                  <a:schemeClr val="tx1"/>
                </a:solidFill>
              </a:rPr>
              <a:t>(a) </a:t>
            </a:r>
            <a:r>
              <a:rPr lang="en-US" altLang="zh-CN" dirty="0" err="1">
                <a:solidFill>
                  <a:schemeClr val="tx1"/>
                </a:solidFill>
              </a:rPr>
              <a:t>stock_code</a:t>
            </a:r>
            <a:r>
              <a:rPr lang="en-US" altLang="zh-CN" dirty="0">
                <a:solidFill>
                  <a:schemeClr val="tx1"/>
                </a:solidFill>
              </a:rPr>
              <a:t>	(b) money$	(c) </a:t>
            </a:r>
            <a:r>
              <a:rPr lang="en-US" altLang="zh-CN" dirty="0" err="1">
                <a:solidFill>
                  <a:schemeClr val="tx1"/>
                </a:solidFill>
              </a:rPr>
              <a:t>Jan_Sales</a:t>
            </a:r>
            <a:r>
              <a:rPr lang="en-US" altLang="zh-CN" dirty="0">
                <a:solidFill>
                  <a:schemeClr val="tx1"/>
                </a:solidFill>
              </a:rPr>
              <a:t>	(d) X-RAY</a:t>
            </a:r>
          </a:p>
          <a:p>
            <a:pPr marL="457200" lvl="1" indent="0">
              <a:buNone/>
            </a:pPr>
            <a:r>
              <a:rPr lang="en-US" altLang="zh-CN" dirty="0">
                <a:solidFill>
                  <a:schemeClr val="tx1"/>
                </a:solidFill>
              </a:rPr>
              <a:t>(e) int	            (f) xyz	            (g) la	            (h) </a:t>
            </a:r>
            <a:r>
              <a:rPr lang="en-US" altLang="zh-CN" dirty="0" err="1">
                <a:solidFill>
                  <a:schemeClr val="tx1"/>
                </a:solidFill>
              </a:rPr>
              <a:t>invoce_total</a:t>
            </a:r>
            <a:r>
              <a:rPr lang="en-US" altLang="zh-CN" dirty="0">
                <a:solidFill>
                  <a:schemeClr val="tx1"/>
                </a:solidFill>
              </a:rPr>
              <a:t> </a:t>
            </a:r>
          </a:p>
          <a:p>
            <a:pPr marL="457200" lvl="1" indent="0">
              <a:buNone/>
            </a:pPr>
            <a:r>
              <a:rPr lang="en-US" altLang="zh-CN" dirty="0">
                <a:solidFill>
                  <a:schemeClr val="tx1"/>
                </a:solidFill>
              </a:rPr>
              <a:t>(</a:t>
            </a:r>
            <a:r>
              <a:rPr lang="en-US" altLang="zh-CN" dirty="0" err="1">
                <a:solidFill>
                  <a:schemeClr val="tx1"/>
                </a:solidFill>
              </a:rPr>
              <a:t>i</a:t>
            </a:r>
            <a:r>
              <a:rPr lang="en-US" altLang="zh-CN" dirty="0">
                <a:solidFill>
                  <a:schemeClr val="tx1"/>
                </a:solidFill>
              </a:rPr>
              <a:t>) </a:t>
            </a:r>
            <a:r>
              <a:rPr lang="en-US" altLang="zh-CN" dirty="0" err="1">
                <a:solidFill>
                  <a:schemeClr val="tx1"/>
                </a:solidFill>
              </a:rPr>
              <a:t>John’s_exam_mark</a:t>
            </a:r>
            <a:r>
              <a:rPr lang="en-US" altLang="zh-CN" dirty="0"/>
              <a:t>	</a:t>
            </a:r>
          </a:p>
          <a:p>
            <a:pPr lvl="0">
              <a:buClr>
                <a:srgbClr val="2F2F2F"/>
              </a:buClr>
            </a:pPr>
            <a:r>
              <a:rPr lang="en-US" altLang="zh-CN" dirty="0">
                <a:solidFill>
                  <a:prstClr val="black"/>
                </a:solidFill>
              </a:rPr>
              <a:t>2.Which of the following are valid variable definitions?</a:t>
            </a:r>
          </a:p>
          <a:p>
            <a:pPr marL="457200" lvl="1" indent="0">
              <a:buClr>
                <a:srgbClr val="2F2F2F"/>
              </a:buClr>
              <a:buNone/>
            </a:pPr>
            <a:r>
              <a:rPr lang="en-US" altLang="zh-CN" dirty="0">
                <a:solidFill>
                  <a:schemeClr val="tx1"/>
                </a:solidFill>
              </a:rPr>
              <a:t>(a) integer </a:t>
            </a:r>
            <a:r>
              <a:rPr lang="en-US" altLang="zh-CN" dirty="0" err="1">
                <a:solidFill>
                  <a:schemeClr val="tx1"/>
                </a:solidFill>
              </a:rPr>
              <a:t>account_code</a:t>
            </a:r>
            <a:r>
              <a:rPr lang="en-US" altLang="zh-CN" dirty="0">
                <a:solidFill>
                  <a:schemeClr val="tx1"/>
                </a:solidFill>
              </a:rPr>
              <a:t>;	   (b) float balance;	(c)decimal total;</a:t>
            </a:r>
          </a:p>
          <a:p>
            <a:pPr marL="457200" lvl="1" indent="0">
              <a:buClr>
                <a:srgbClr val="2F2F2F"/>
              </a:buClr>
              <a:buNone/>
            </a:pPr>
            <a:r>
              <a:rPr lang="en-US" altLang="zh-CN" dirty="0">
                <a:solidFill>
                  <a:schemeClr val="tx1"/>
                </a:solidFill>
              </a:rPr>
              <a:t>(d) </a:t>
            </a:r>
            <a:r>
              <a:rPr lang="en-US" altLang="zh-CN" dirty="0" err="1">
                <a:solidFill>
                  <a:schemeClr val="tx1"/>
                </a:solidFill>
              </a:rPr>
              <a:t>int</a:t>
            </a:r>
            <a:r>
              <a:rPr lang="en-US" altLang="zh-CN" dirty="0">
                <a:solidFill>
                  <a:schemeClr val="tx1"/>
                </a:solidFill>
              </a:rPr>
              <a:t> age;    	               (e) double </a:t>
            </a:r>
            <a:r>
              <a:rPr lang="en-US" altLang="zh-CN" dirty="0" err="1">
                <a:solidFill>
                  <a:schemeClr val="tx1"/>
                </a:solidFill>
              </a:rPr>
              <a:t>int</a:t>
            </a:r>
            <a:r>
              <a:rPr lang="en-US" altLang="zh-CN" dirty="0">
                <a:solidFill>
                  <a:schemeClr val="tx1"/>
                </a:solidFill>
              </a:rPr>
              <a:t>;</a:t>
            </a:r>
            <a:endParaRPr lang="zh-CN" alt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8163CAB-DB09-43C3-AC9E-B9F364678FD5}"/>
              </a:ext>
            </a:extLst>
          </p:cNvPr>
          <p:cNvSpPr>
            <a:spLocks noGrp="1"/>
          </p:cNvSpPr>
          <p:nvPr>
            <p:ph type="title"/>
          </p:nvPr>
        </p:nvSpPr>
        <p:spPr/>
        <p:txBody>
          <a:bodyPr/>
          <a:lstStyle/>
          <a:p>
            <a:r>
              <a:rPr lang="en-US" altLang="zh-CN"/>
              <a:t>An </a:t>
            </a:r>
            <a:r>
              <a:rPr lang="en-US" altLang="zh-CN" dirty="0"/>
              <a:t>Opening Example</a:t>
            </a:r>
            <a:endParaRPr lang="zh-CN" altLang="en-US" dirty="0"/>
          </a:p>
        </p:txBody>
      </p:sp>
      <p:sp>
        <p:nvSpPr>
          <p:cNvPr id="10" name="文本框 9">
            <a:extLst>
              <a:ext uri="{FF2B5EF4-FFF2-40B4-BE49-F238E27FC236}">
                <a16:creationId xmlns:a16="http://schemas.microsoft.com/office/drawing/2014/main" id="{9DFEC0BD-974E-47ED-BA9A-36DA1A14D758}"/>
              </a:ext>
            </a:extLst>
          </p:cNvPr>
          <p:cNvSpPr txBox="1"/>
          <p:nvPr/>
        </p:nvSpPr>
        <p:spPr>
          <a:xfrm>
            <a:off x="1868444" y="1696742"/>
            <a:ext cx="7848872" cy="400110"/>
          </a:xfrm>
          <a:prstGeom prst="rect">
            <a:avLst/>
          </a:prstGeom>
          <a:noFill/>
        </p:spPr>
        <p:txBody>
          <a:bodyPr wrap="square" rtlCol="0">
            <a:spAutoFit/>
          </a:bodyPr>
          <a:lstStyle/>
          <a:p>
            <a:r>
              <a:rPr lang="en-US" altLang="zh-CN" dirty="0"/>
              <a:t>Basic Syntax: Data, Statements, Operators, Include, Names, ……</a:t>
            </a:r>
            <a:endParaRPr lang="zh-CN" altLang="en-US" dirty="0"/>
          </a:p>
        </p:txBody>
      </p:sp>
      <p:pic>
        <p:nvPicPr>
          <p:cNvPr id="12" name="图片 11">
            <a:extLst>
              <a:ext uri="{FF2B5EF4-FFF2-40B4-BE49-F238E27FC236}">
                <a16:creationId xmlns:a16="http://schemas.microsoft.com/office/drawing/2014/main" id="{EF017FA3-9502-4874-B690-46CE5EAF91BD}"/>
              </a:ext>
            </a:extLst>
          </p:cNvPr>
          <p:cNvPicPr>
            <a:picLocks noChangeAspect="1"/>
          </p:cNvPicPr>
          <p:nvPr/>
        </p:nvPicPr>
        <p:blipFill>
          <a:blip r:embed="rId3"/>
          <a:stretch>
            <a:fillRect/>
          </a:stretch>
        </p:blipFill>
        <p:spPr>
          <a:xfrm>
            <a:off x="1868445" y="2377854"/>
            <a:ext cx="7976407" cy="2838543"/>
          </a:xfrm>
          <a:prstGeom prst="rect">
            <a:avLst/>
          </a:prstGeom>
        </p:spPr>
      </p:pic>
    </p:spTree>
    <p:extLst>
      <p:ext uri="{BB962C8B-B14F-4D97-AF65-F5344CB8AC3E}">
        <p14:creationId xmlns:p14="http://schemas.microsoft.com/office/powerpoint/2010/main" val="2350415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3.Write variable definitions for each of the following:</a:t>
            </a:r>
          </a:p>
          <a:p>
            <a:pPr marL="457200" lvl="1" indent="0">
              <a:buNone/>
            </a:pPr>
            <a:r>
              <a:rPr lang="en-US" altLang="zh-CN" dirty="0">
                <a:solidFill>
                  <a:schemeClr val="tx1"/>
                </a:solidFill>
              </a:rPr>
              <a:t>(a) integer variables </a:t>
            </a:r>
            <a:r>
              <a:rPr lang="en-US" altLang="zh-CN" dirty="0" err="1">
                <a:solidFill>
                  <a:srgbClr val="0070C0"/>
                </a:solidFill>
              </a:rPr>
              <a:t>number_of_transactions</a:t>
            </a:r>
            <a:r>
              <a:rPr lang="en-US" altLang="zh-CN" dirty="0">
                <a:solidFill>
                  <a:schemeClr val="tx1"/>
                </a:solidFill>
              </a:rPr>
              <a:t> and </a:t>
            </a:r>
            <a:r>
              <a:rPr lang="en-US" altLang="zh-CN" dirty="0" err="1">
                <a:solidFill>
                  <a:srgbClr val="0070C0"/>
                </a:solidFill>
              </a:rPr>
              <a:t>age_in_years</a:t>
            </a:r>
            <a:r>
              <a:rPr lang="en-US" altLang="zh-CN" dirty="0">
                <a:solidFill>
                  <a:schemeClr val="tx1"/>
                </a:solidFill>
              </a:rPr>
              <a:t>	</a:t>
            </a:r>
          </a:p>
          <a:p>
            <a:pPr marL="457200" lvl="1" indent="0">
              <a:buNone/>
            </a:pPr>
            <a:r>
              <a:rPr lang="en-US" altLang="zh-CN" dirty="0">
                <a:solidFill>
                  <a:schemeClr val="tx1"/>
                </a:solidFill>
              </a:rPr>
              <a:t>(b) floating-point variables </a:t>
            </a:r>
            <a:r>
              <a:rPr lang="en-US" altLang="zh-CN" dirty="0" err="1">
                <a:solidFill>
                  <a:srgbClr val="0070C0"/>
                </a:solidFill>
              </a:rPr>
              <a:t>total_pay</a:t>
            </a:r>
            <a:r>
              <a:rPr lang="en-US" altLang="zh-CN" dirty="0">
                <a:solidFill>
                  <a:schemeClr val="tx1"/>
                </a:solidFill>
              </a:rPr>
              <a:t>, </a:t>
            </a:r>
            <a:r>
              <a:rPr lang="en-US" altLang="zh-CN" dirty="0" err="1">
                <a:solidFill>
                  <a:srgbClr val="0070C0"/>
                </a:solidFill>
              </a:rPr>
              <a:t>tax_payment</a:t>
            </a:r>
            <a:r>
              <a:rPr lang="en-US" altLang="zh-CN" dirty="0">
                <a:solidFill>
                  <a:schemeClr val="tx1"/>
                </a:solidFill>
              </a:rPr>
              <a:t>, </a:t>
            </a:r>
            <a:r>
              <a:rPr lang="en-US" altLang="zh-CN" dirty="0">
                <a:solidFill>
                  <a:srgbClr val="0070C0"/>
                </a:solidFill>
              </a:rPr>
              <a:t>distance</a:t>
            </a:r>
            <a:r>
              <a:rPr lang="en-US" altLang="zh-CN" dirty="0">
                <a:solidFill>
                  <a:schemeClr val="tx1"/>
                </a:solidFill>
              </a:rPr>
              <a:t> and </a:t>
            </a:r>
            <a:r>
              <a:rPr lang="en-US" altLang="zh-CN" dirty="0">
                <a:solidFill>
                  <a:srgbClr val="0070C0"/>
                </a:solidFill>
              </a:rPr>
              <a:t>average</a:t>
            </a:r>
            <a:r>
              <a:rPr lang="en-US" altLang="zh-CN" dirty="0">
                <a:solidFill>
                  <a:schemeClr val="tx1"/>
                </a:solidFill>
              </a:rPr>
              <a:t>	</a:t>
            </a:r>
          </a:p>
          <a:p>
            <a:pPr marL="457200" lvl="1" indent="0">
              <a:buNone/>
            </a:pPr>
            <a:r>
              <a:rPr lang="en-US" altLang="zh-CN" dirty="0">
                <a:solidFill>
                  <a:schemeClr val="tx1"/>
                </a:solidFill>
              </a:rPr>
              <a:t>(c) long integer variables </a:t>
            </a:r>
            <a:r>
              <a:rPr lang="en-US" altLang="zh-CN" dirty="0" err="1">
                <a:solidFill>
                  <a:srgbClr val="0070C0"/>
                </a:solidFill>
              </a:rPr>
              <a:t>record_position</a:t>
            </a:r>
            <a:r>
              <a:rPr lang="en-US" altLang="zh-CN" dirty="0">
                <a:solidFill>
                  <a:schemeClr val="tx1"/>
                </a:solidFill>
              </a:rPr>
              <a:t> and </a:t>
            </a:r>
            <a:r>
              <a:rPr lang="en-US" altLang="zh-CN" dirty="0">
                <a:solidFill>
                  <a:srgbClr val="0070C0"/>
                </a:solidFill>
              </a:rPr>
              <a:t>count</a:t>
            </a:r>
            <a:r>
              <a:rPr lang="en-US" altLang="zh-CN" dirty="0"/>
              <a:t>	</a:t>
            </a:r>
          </a:p>
          <a:p>
            <a:pPr marL="457200" lvl="1" indent="0">
              <a:buNone/>
            </a:pPr>
            <a:r>
              <a:rPr lang="en-US" altLang="zh-CN" dirty="0">
                <a:solidFill>
                  <a:schemeClr val="tx1"/>
                </a:solidFill>
              </a:rPr>
              <a:t>(d) a character variable </a:t>
            </a:r>
            <a:r>
              <a:rPr lang="en-US" altLang="zh-CN" dirty="0" err="1">
                <a:solidFill>
                  <a:srgbClr val="0070C0"/>
                </a:solidFill>
              </a:rPr>
              <a:t>account_type</a:t>
            </a:r>
            <a:endParaRPr lang="en-US" altLang="zh-CN" dirty="0">
              <a:solidFill>
                <a:srgbClr val="0070C0"/>
              </a:solidFill>
            </a:endParaRPr>
          </a:p>
          <a:p>
            <a:pPr marL="457200" lvl="1" indent="0">
              <a:buNone/>
            </a:pPr>
            <a:r>
              <a:rPr lang="en-US" altLang="zh-CN" dirty="0">
                <a:solidFill>
                  <a:schemeClr val="tx1"/>
                </a:solidFill>
              </a:rPr>
              <a:t>(e) a double variable </a:t>
            </a:r>
            <a:r>
              <a:rPr lang="en-US" altLang="zh-CN" dirty="0" err="1">
                <a:solidFill>
                  <a:srgbClr val="0070C0"/>
                </a:solidFill>
              </a:rPr>
              <a:t>gross_pay</a:t>
            </a:r>
            <a:endParaRPr lang="en-US" altLang="zh-CN" dirty="0">
              <a:solidFill>
                <a:srgbClr val="0070C0"/>
              </a:solidFill>
            </a:endParaRPr>
          </a:p>
        </p:txBody>
      </p:sp>
    </p:spTree>
    <p:extLst>
      <p:ext uri="{BB962C8B-B14F-4D97-AF65-F5344CB8AC3E}">
        <p14:creationId xmlns:p14="http://schemas.microsoft.com/office/powerpoint/2010/main" val="175432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4. Write a C++ program to assign values to the variables in exercise 3 and display the value of each variable on a separate line.</a:t>
            </a:r>
            <a:endParaRPr lang="en-US" altLang="zh-CN" dirty="0">
              <a:solidFill>
                <a:srgbClr val="0070C0"/>
              </a:solidFill>
            </a:endParaRPr>
          </a:p>
        </p:txBody>
      </p:sp>
    </p:spTree>
    <p:extLst>
      <p:ext uri="{BB962C8B-B14F-4D97-AF65-F5344CB8AC3E}">
        <p14:creationId xmlns:p14="http://schemas.microsoft.com/office/powerpoint/2010/main" val="37926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E1B33FBB-8C7C-489A-9906-5E4EDD48809B}"/>
              </a:ext>
            </a:extLst>
          </p:cNvPr>
          <p:cNvSpPr>
            <a:spLocks noGrp="1"/>
          </p:cNvSpPr>
          <p:nvPr>
            <p:ph type="title"/>
          </p:nvPr>
        </p:nvSpPr>
        <p:spPr/>
        <p:txBody>
          <a:bodyPr/>
          <a:lstStyle/>
          <a:p>
            <a:r>
              <a:rPr lang="en-US" altLang="zh-CN" dirty="0"/>
              <a:t>2.1 Variables</a:t>
            </a:r>
            <a:endParaRPr lang="zh-CN" altLang="en-US" dirty="0"/>
          </a:p>
        </p:txBody>
      </p:sp>
      <p:sp>
        <p:nvSpPr>
          <p:cNvPr id="6147" name="内容占位符 2">
            <a:extLst>
              <a:ext uri="{FF2B5EF4-FFF2-40B4-BE49-F238E27FC236}">
                <a16:creationId xmlns:a16="http://schemas.microsoft.com/office/drawing/2014/main" id="{5B164F63-E3BB-482F-92E0-B4BBA75EE1B7}"/>
              </a:ext>
            </a:extLst>
          </p:cNvPr>
          <p:cNvSpPr>
            <a:spLocks noGrp="1"/>
          </p:cNvSpPr>
          <p:nvPr>
            <p:ph idx="1"/>
          </p:nvPr>
        </p:nvSpPr>
        <p:spPr>
          <a:xfrm>
            <a:off x="1415480" y="1412776"/>
            <a:ext cx="9410700" cy="4686300"/>
          </a:xfrm>
        </p:spPr>
        <p:txBody>
          <a:bodyPr/>
          <a:lstStyle/>
          <a:p>
            <a:r>
              <a:rPr lang="en-US" altLang="zh-CN" b="1" dirty="0"/>
              <a:t>Data in C++</a:t>
            </a:r>
            <a:r>
              <a:rPr lang="zh-CN" altLang="en-US" dirty="0"/>
              <a:t>：</a:t>
            </a:r>
            <a:r>
              <a:rPr lang="en-US" altLang="zh-CN" i="1" dirty="0"/>
              <a:t> Variables</a:t>
            </a:r>
            <a:r>
              <a:rPr lang="zh-CN" altLang="en-US" i="1" dirty="0"/>
              <a:t> ；</a:t>
            </a:r>
            <a:r>
              <a:rPr lang="en-US" altLang="zh-CN" i="1" dirty="0"/>
              <a:t> Constants</a:t>
            </a:r>
            <a:endParaRPr lang="en-US" altLang="zh-CN" b="1" dirty="0"/>
          </a:p>
          <a:p>
            <a:r>
              <a:rPr lang="en-US" altLang="zh-CN" b="1" dirty="0"/>
              <a:t>Variables</a:t>
            </a:r>
            <a:r>
              <a:rPr lang="zh-CN" altLang="en-US" b="1" dirty="0"/>
              <a:t>：</a:t>
            </a:r>
            <a:r>
              <a:rPr lang="en-US" altLang="zh-CN" dirty="0"/>
              <a:t>can vary its values in a program</a:t>
            </a:r>
            <a:endParaRPr lang="en-US" altLang="zh-CN" b="1" dirty="0"/>
          </a:p>
        </p:txBody>
      </p:sp>
      <p:pic>
        <p:nvPicPr>
          <p:cNvPr id="6148" name="Picture 2">
            <a:extLst>
              <a:ext uri="{FF2B5EF4-FFF2-40B4-BE49-F238E27FC236}">
                <a16:creationId xmlns:a16="http://schemas.microsoft.com/office/drawing/2014/main" id="{2E662DFD-BBC3-4BFC-A8C8-8136422EA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701" y="3025553"/>
            <a:ext cx="2643187" cy="3095625"/>
          </a:xfrm>
          <a:prstGeom prst="rect">
            <a:avLst/>
          </a:prstGeom>
          <a:solidFill>
            <a:srgbClr val="0070C0"/>
          </a:solidFill>
          <a:ln>
            <a:noFill/>
          </a:ln>
        </p:spPr>
      </p:pic>
      <p:sp>
        <p:nvSpPr>
          <p:cNvPr id="5" name="矩形 4">
            <a:extLst>
              <a:ext uri="{FF2B5EF4-FFF2-40B4-BE49-F238E27FC236}">
                <a16:creationId xmlns:a16="http://schemas.microsoft.com/office/drawing/2014/main" id="{263332C6-6E7D-4EA7-A134-72D059662835}"/>
              </a:ext>
            </a:extLst>
          </p:cNvPr>
          <p:cNvSpPr>
            <a:spLocks noChangeArrowheads="1"/>
          </p:cNvSpPr>
          <p:nvPr/>
        </p:nvSpPr>
        <p:spPr bwMode="auto">
          <a:xfrm>
            <a:off x="2052762" y="3739928"/>
            <a:ext cx="2286000" cy="1000125"/>
          </a:xfrm>
          <a:prstGeom prst="rect">
            <a:avLst/>
          </a:prstGeom>
          <a:solidFill>
            <a:srgbClr val="0070C0">
              <a:alpha val="30000"/>
            </a:srgbClr>
          </a:solidFill>
          <a:ln w="28575" algn="ctr">
            <a:solidFill>
              <a:srgbClr val="0070C0"/>
            </a:solidFill>
            <a:round/>
            <a:headEnd/>
            <a:tailEnd/>
          </a:ln>
        </p:spPr>
        <p:txBody>
          <a:bodyPr lIns="90187" tIns="45094" rIns="90187" bIns="45094"/>
          <a:lstStyle/>
          <a:p>
            <a:pPr>
              <a:defRPr/>
            </a:pPr>
            <a:endParaRPr lang="zh-CN" altLang="en-US">
              <a:latin typeface="Arial" charset="0"/>
            </a:endParaRPr>
          </a:p>
        </p:txBody>
      </p:sp>
      <p:sp>
        <p:nvSpPr>
          <p:cNvPr id="6" name="矩形 5">
            <a:extLst>
              <a:ext uri="{FF2B5EF4-FFF2-40B4-BE49-F238E27FC236}">
                <a16:creationId xmlns:a16="http://schemas.microsoft.com/office/drawing/2014/main" id="{D37A1552-CA49-4D7B-89CF-A6D4269470EA}"/>
              </a:ext>
            </a:extLst>
          </p:cNvPr>
          <p:cNvSpPr>
            <a:spLocks noChangeArrowheads="1"/>
          </p:cNvSpPr>
          <p:nvPr/>
        </p:nvSpPr>
        <p:spPr bwMode="auto">
          <a:xfrm>
            <a:off x="2052762" y="4811490"/>
            <a:ext cx="2286000" cy="1000125"/>
          </a:xfrm>
          <a:prstGeom prst="rect">
            <a:avLst/>
          </a:prstGeom>
          <a:solidFill>
            <a:srgbClr val="0070C0">
              <a:alpha val="30000"/>
            </a:srgbClr>
          </a:solidFill>
          <a:ln w="28575" algn="ctr">
            <a:solidFill>
              <a:srgbClr val="0070C0"/>
            </a:solidFill>
            <a:round/>
            <a:headEnd/>
            <a:tailEnd/>
          </a:ln>
        </p:spPr>
        <p:txBody>
          <a:bodyPr lIns="90187" tIns="45094" rIns="90187" bIns="45094"/>
          <a:lstStyle/>
          <a:p>
            <a:pPr>
              <a:defRPr/>
            </a:pPr>
            <a:endParaRPr lang="zh-CN" altLang="en-US">
              <a:latin typeface="Arial" charset="0"/>
            </a:endParaRPr>
          </a:p>
        </p:txBody>
      </p:sp>
      <p:sp>
        <p:nvSpPr>
          <p:cNvPr id="7" name="矩形 6">
            <a:extLst>
              <a:ext uri="{FF2B5EF4-FFF2-40B4-BE49-F238E27FC236}">
                <a16:creationId xmlns:a16="http://schemas.microsoft.com/office/drawing/2014/main" id="{B7584F5A-166A-45E9-BD8A-2E9A263D3949}"/>
              </a:ext>
            </a:extLst>
          </p:cNvPr>
          <p:cNvSpPr/>
          <p:nvPr/>
        </p:nvSpPr>
        <p:spPr bwMode="auto">
          <a:xfrm>
            <a:off x="5225109" y="3031828"/>
            <a:ext cx="5472608" cy="7858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dirty="0"/>
              <a:t>main( ) marks the point where a C++ program starts to execute and must  </a:t>
            </a:r>
            <a:r>
              <a:rPr lang="en-US" altLang="zh-CN" b="1" dirty="0">
                <a:solidFill>
                  <a:srgbClr val="FF0000"/>
                </a:solidFill>
              </a:rPr>
              <a:t>appear once</a:t>
            </a:r>
            <a:endParaRPr lang="zh-CN" altLang="en-US" dirty="0">
              <a:solidFill>
                <a:srgbClr val="FF0000"/>
              </a:solidFill>
            </a:endParaRPr>
          </a:p>
          <a:p>
            <a:pPr>
              <a:defRPr/>
            </a:pPr>
            <a:endParaRPr lang="zh-CN" altLang="en-US" dirty="0">
              <a:solidFill>
                <a:schemeClr val="tx1"/>
              </a:solidFill>
            </a:endParaRPr>
          </a:p>
        </p:txBody>
      </p:sp>
      <p:sp>
        <p:nvSpPr>
          <p:cNvPr id="8" name="矩形 7">
            <a:extLst>
              <a:ext uri="{FF2B5EF4-FFF2-40B4-BE49-F238E27FC236}">
                <a16:creationId xmlns:a16="http://schemas.microsoft.com/office/drawing/2014/main" id="{1FAB0BB9-27D5-4A75-A49A-6BFF0499160F}"/>
              </a:ext>
            </a:extLst>
          </p:cNvPr>
          <p:cNvSpPr/>
          <p:nvPr/>
        </p:nvSpPr>
        <p:spPr bwMode="auto">
          <a:xfrm>
            <a:off x="5585149" y="5144559"/>
            <a:ext cx="5112569" cy="1143000"/>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buFont typeface="Arial" pitchFamily="34" charset="0"/>
              <a:buChar char="•"/>
              <a:defRPr/>
            </a:pPr>
            <a:r>
              <a:rPr lang="en-US" altLang="zh-CN" dirty="0"/>
              <a:t>The program statements are contained within the braces { and }</a:t>
            </a:r>
          </a:p>
          <a:p>
            <a:pPr>
              <a:buFont typeface="Arial" pitchFamily="34" charset="0"/>
              <a:buChar char="•"/>
              <a:defRPr/>
            </a:pPr>
            <a:r>
              <a:rPr lang="en-US" altLang="zh-CN" dirty="0"/>
              <a:t>Each statement ends with ’ </a:t>
            </a:r>
            <a:r>
              <a:rPr lang="en-US" altLang="zh-CN" sz="2400" b="1" dirty="0">
                <a:solidFill>
                  <a:srgbClr val="FF0000"/>
                </a:solidFill>
                <a:effectLst>
                  <a:outerShdw blurRad="38100" dist="38100" dir="2700000" algn="tl">
                    <a:srgbClr val="000000">
                      <a:alpha val="43137"/>
                    </a:srgbClr>
                  </a:outerShdw>
                </a:effectLst>
              </a:rPr>
              <a:t>;</a:t>
            </a:r>
            <a:r>
              <a:rPr lang="en-US" altLang="zh-CN" dirty="0"/>
              <a:t>’</a:t>
            </a:r>
          </a:p>
          <a:p>
            <a:pPr>
              <a:buFont typeface="Arial" pitchFamily="34" charset="0"/>
              <a:buChar char="•"/>
              <a:defRPr/>
            </a:pPr>
            <a:endParaRPr lang="en-US" altLang="zh-CN" dirty="0"/>
          </a:p>
          <a:p>
            <a:pPr algn="ctr">
              <a:defRPr/>
            </a:pPr>
            <a:endParaRPr lang="zh-CN" altLang="en-US" dirty="0"/>
          </a:p>
          <a:p>
            <a:pPr>
              <a:defRPr/>
            </a:pPr>
            <a:endParaRPr lang="zh-CN" altLang="en-US" dirty="0">
              <a:solidFill>
                <a:schemeClr val="tx1"/>
              </a:solidFill>
            </a:endParaRPr>
          </a:p>
        </p:txBody>
      </p:sp>
      <p:sp>
        <p:nvSpPr>
          <p:cNvPr id="9" name="矩形 8">
            <a:extLst>
              <a:ext uri="{FF2B5EF4-FFF2-40B4-BE49-F238E27FC236}">
                <a16:creationId xmlns:a16="http://schemas.microsoft.com/office/drawing/2014/main" id="{63C9AA73-D6D6-459E-85C0-421C1F47594A}"/>
              </a:ext>
            </a:extLst>
          </p:cNvPr>
          <p:cNvSpPr>
            <a:spLocks noChangeArrowheads="1"/>
          </p:cNvSpPr>
          <p:nvPr/>
        </p:nvSpPr>
        <p:spPr bwMode="auto">
          <a:xfrm>
            <a:off x="2052762" y="3025553"/>
            <a:ext cx="928688" cy="357187"/>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0" name="矩形 9">
            <a:extLst>
              <a:ext uri="{FF2B5EF4-FFF2-40B4-BE49-F238E27FC236}">
                <a16:creationId xmlns:a16="http://schemas.microsoft.com/office/drawing/2014/main" id="{EE0967D7-95A7-4E1D-ACA5-B03BB1693FB2}"/>
              </a:ext>
            </a:extLst>
          </p:cNvPr>
          <p:cNvSpPr>
            <a:spLocks noChangeArrowheads="1"/>
          </p:cNvSpPr>
          <p:nvPr/>
        </p:nvSpPr>
        <p:spPr bwMode="auto">
          <a:xfrm>
            <a:off x="2052762" y="3355031"/>
            <a:ext cx="357188" cy="357188"/>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1" name="矩形 10">
            <a:extLst>
              <a:ext uri="{FF2B5EF4-FFF2-40B4-BE49-F238E27FC236}">
                <a16:creationId xmlns:a16="http://schemas.microsoft.com/office/drawing/2014/main" id="{2DAAF500-A6B7-40BE-9945-0C7D8F576757}"/>
              </a:ext>
            </a:extLst>
          </p:cNvPr>
          <p:cNvSpPr>
            <a:spLocks noChangeArrowheads="1"/>
          </p:cNvSpPr>
          <p:nvPr/>
        </p:nvSpPr>
        <p:spPr bwMode="auto">
          <a:xfrm>
            <a:off x="2052762" y="5857794"/>
            <a:ext cx="357188" cy="357188"/>
          </a:xfrm>
          <a:prstGeom prst="rect">
            <a:avLst/>
          </a:prstGeom>
          <a:solidFill>
            <a:schemeClr val="bg1">
              <a:lumMod val="40000"/>
              <a:lumOff val="60000"/>
              <a:alpha val="32000"/>
            </a:schemeClr>
          </a:solidFill>
          <a:ln w="28575" algn="ctr">
            <a:solidFill>
              <a:schemeClr val="bg1">
                <a:lumMod val="40000"/>
                <a:lumOff val="60000"/>
              </a:schemeClr>
            </a:solidFill>
            <a:round/>
            <a:headEnd/>
            <a:tailEnd/>
          </a:ln>
        </p:spPr>
        <p:txBody>
          <a:bodyPr lIns="90187" tIns="45094" rIns="90187" bIns="45094"/>
          <a:lstStyle/>
          <a:p>
            <a:pPr>
              <a:defRPr/>
            </a:pPr>
            <a:endParaRPr lang="zh-CN" altLang="en-US">
              <a:latin typeface="Arial" charset="0"/>
            </a:endParaRPr>
          </a:p>
        </p:txBody>
      </p:sp>
      <p:sp>
        <p:nvSpPr>
          <p:cNvPr id="13" name="矩形 12">
            <a:extLst>
              <a:ext uri="{FF2B5EF4-FFF2-40B4-BE49-F238E27FC236}">
                <a16:creationId xmlns:a16="http://schemas.microsoft.com/office/drawing/2014/main" id="{13D15C60-E454-4EC6-AA5F-2CA3B610CF66}"/>
              </a:ext>
            </a:extLst>
          </p:cNvPr>
          <p:cNvSpPr/>
          <p:nvPr/>
        </p:nvSpPr>
        <p:spPr bwMode="auto">
          <a:xfrm>
            <a:off x="5801742" y="3908121"/>
            <a:ext cx="4391918" cy="500063"/>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dirty="0"/>
              <a:t>defines the name and type of variables</a:t>
            </a:r>
            <a:endParaRPr lang="zh-CN" altLang="en-US" dirty="0"/>
          </a:p>
        </p:txBody>
      </p:sp>
      <p:sp>
        <p:nvSpPr>
          <p:cNvPr id="14" name="矩形 13">
            <a:extLst>
              <a:ext uri="{FF2B5EF4-FFF2-40B4-BE49-F238E27FC236}">
                <a16:creationId xmlns:a16="http://schemas.microsoft.com/office/drawing/2014/main" id="{13F87D5A-6B00-4C7E-ADF0-B5A86FFB5D60}"/>
              </a:ext>
            </a:extLst>
          </p:cNvPr>
          <p:cNvSpPr/>
          <p:nvPr/>
        </p:nvSpPr>
        <p:spPr bwMode="auto">
          <a:xfrm>
            <a:off x="5873181" y="4504074"/>
            <a:ext cx="3000375" cy="500063"/>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t>assign value to variables</a:t>
            </a:r>
            <a:endParaRPr lang="zh-CN" altLang="en-US" dirty="0"/>
          </a:p>
          <a:p>
            <a:pPr>
              <a:defRPr/>
            </a:pPr>
            <a:endParaRPr lang="zh-CN" altLang="en-US" dirty="0">
              <a:solidFill>
                <a:schemeClr val="tx1"/>
              </a:solidFill>
            </a:endParaRPr>
          </a:p>
        </p:txBody>
      </p:sp>
      <p:cxnSp>
        <p:nvCxnSpPr>
          <p:cNvPr id="16" name="直接箭头连接符 15">
            <a:extLst>
              <a:ext uri="{FF2B5EF4-FFF2-40B4-BE49-F238E27FC236}">
                <a16:creationId xmlns:a16="http://schemas.microsoft.com/office/drawing/2014/main" id="{614DA709-D2AB-4335-A7D1-4E804113F494}"/>
              </a:ext>
            </a:extLst>
          </p:cNvPr>
          <p:cNvCxnSpPr>
            <a:cxnSpLocks noChangeShapeType="1"/>
            <a:stCxn id="7" idx="1"/>
            <a:endCxn id="9" idx="3"/>
          </p:cNvCxnSpPr>
          <p:nvPr/>
        </p:nvCxnSpPr>
        <p:spPr bwMode="auto">
          <a:xfrm flipH="1" flipV="1">
            <a:off x="2981451" y="3204146"/>
            <a:ext cx="2243659" cy="220588"/>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17">
            <a:extLst>
              <a:ext uri="{FF2B5EF4-FFF2-40B4-BE49-F238E27FC236}">
                <a16:creationId xmlns:a16="http://schemas.microsoft.com/office/drawing/2014/main" id="{8DE13FB3-D129-4EA4-A255-D267BEC1CF8F}"/>
              </a:ext>
            </a:extLst>
          </p:cNvPr>
          <p:cNvCxnSpPr>
            <a:cxnSpLocks noChangeShapeType="1"/>
            <a:stCxn id="13" idx="1"/>
            <a:endCxn id="5" idx="3"/>
          </p:cNvCxnSpPr>
          <p:nvPr/>
        </p:nvCxnSpPr>
        <p:spPr bwMode="auto">
          <a:xfrm flipH="1">
            <a:off x="4338762" y="4158152"/>
            <a:ext cx="1462980" cy="81838"/>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44BE50DC-91DD-4370-B700-C77BE95AD3C8}"/>
              </a:ext>
            </a:extLst>
          </p:cNvPr>
          <p:cNvCxnSpPr>
            <a:cxnSpLocks noChangeShapeType="1"/>
            <a:stCxn id="14" idx="1"/>
            <a:endCxn id="6" idx="3"/>
          </p:cNvCxnSpPr>
          <p:nvPr/>
        </p:nvCxnSpPr>
        <p:spPr bwMode="auto">
          <a:xfrm flipH="1">
            <a:off x="4338762" y="4754106"/>
            <a:ext cx="1534419" cy="557447"/>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21">
            <a:extLst>
              <a:ext uri="{FF2B5EF4-FFF2-40B4-BE49-F238E27FC236}">
                <a16:creationId xmlns:a16="http://schemas.microsoft.com/office/drawing/2014/main" id="{2D4B5542-4EDE-4959-8987-8093BCCAF482}"/>
              </a:ext>
            </a:extLst>
          </p:cNvPr>
          <p:cNvCxnSpPr>
            <a:cxnSpLocks noChangeShapeType="1"/>
          </p:cNvCxnSpPr>
          <p:nvPr/>
        </p:nvCxnSpPr>
        <p:spPr bwMode="auto">
          <a:xfrm flipH="1" flipV="1">
            <a:off x="3647729" y="5661249"/>
            <a:ext cx="1937419" cy="288031"/>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23">
            <a:extLst>
              <a:ext uri="{FF2B5EF4-FFF2-40B4-BE49-F238E27FC236}">
                <a16:creationId xmlns:a16="http://schemas.microsoft.com/office/drawing/2014/main" id="{C211D2B2-26AF-44C8-A86C-993F8159F87C}"/>
              </a:ext>
            </a:extLst>
          </p:cNvPr>
          <p:cNvCxnSpPr>
            <a:cxnSpLocks noChangeShapeType="1"/>
          </p:cNvCxnSpPr>
          <p:nvPr/>
        </p:nvCxnSpPr>
        <p:spPr bwMode="auto">
          <a:xfrm flipH="1" flipV="1">
            <a:off x="4070128" y="5348127"/>
            <a:ext cx="1515020" cy="601153"/>
          </a:xfrm>
          <a:prstGeom prst="straightConnector1">
            <a:avLst/>
          </a:prstGeom>
          <a:noFill/>
          <a:ln w="9525" algn="ctr">
            <a:solidFill>
              <a:srgbClr val="0070C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374776" y="1412777"/>
            <a:ext cx="9401745" cy="5033987"/>
          </a:xfrm>
        </p:spPr>
        <p:txBody>
          <a:bodyPr/>
          <a:lstStyle/>
          <a:p>
            <a:r>
              <a:rPr lang="en-US" altLang="zh-CN" sz="2400" dirty="0"/>
              <a:t>A variable must be defined before it can be used.  A variable is defined by giving it a data type and a name</a:t>
            </a:r>
          </a:p>
          <a:p>
            <a:endParaRPr lang="en-US" altLang="zh-CN" sz="2400" dirty="0"/>
          </a:p>
          <a:p>
            <a:r>
              <a:rPr lang="en-US" altLang="zh-CN" sz="2400" dirty="0"/>
              <a:t>A variable can be given any name, called an </a:t>
            </a:r>
            <a:r>
              <a:rPr lang="en-US" altLang="zh-CN" sz="2400" i="1" dirty="0">
                <a:solidFill>
                  <a:srgbClr val="FF0000"/>
                </a:solidFill>
              </a:rPr>
              <a:t>identifier</a:t>
            </a:r>
            <a:r>
              <a:rPr lang="en-US" altLang="zh-CN" sz="2400" i="1" dirty="0"/>
              <a:t> </a:t>
            </a:r>
            <a:r>
              <a:rPr lang="en-US" altLang="zh-CN" sz="2400" dirty="0"/>
              <a:t>in</a:t>
            </a:r>
            <a:r>
              <a:rPr lang="en-US" altLang="zh-CN" sz="2400" i="1" dirty="0"/>
              <a:t> C++, </a:t>
            </a:r>
            <a:r>
              <a:rPr lang="en-US" altLang="zh-CN" sz="2400" dirty="0"/>
              <a:t>provided it is within the following rules</a:t>
            </a:r>
          </a:p>
          <a:p>
            <a:pPr lvl="1">
              <a:lnSpc>
                <a:spcPct val="100000"/>
              </a:lnSpc>
            </a:pPr>
            <a:r>
              <a:rPr lang="en-US" altLang="zh-CN" sz="2000" dirty="0"/>
              <a:t>An identifier can only be constructed using </a:t>
            </a:r>
            <a:r>
              <a:rPr lang="en-US" altLang="zh-CN" sz="2000" dirty="0">
                <a:solidFill>
                  <a:srgbClr val="FF0000"/>
                </a:solidFill>
              </a:rPr>
              <a:t>letters</a:t>
            </a:r>
            <a:r>
              <a:rPr lang="en-US" altLang="zh-CN" sz="2000" dirty="0"/>
              <a:t>, </a:t>
            </a:r>
            <a:r>
              <a:rPr lang="en-US" altLang="zh-CN" sz="2000" dirty="0">
                <a:solidFill>
                  <a:srgbClr val="FF0000"/>
                </a:solidFill>
              </a:rPr>
              <a:t>numerals </a:t>
            </a:r>
            <a:r>
              <a:rPr lang="en-US" altLang="zh-CN" sz="2000" dirty="0"/>
              <a:t>or </a:t>
            </a:r>
            <a:r>
              <a:rPr lang="en-US" altLang="zh-CN" sz="2000" dirty="0">
                <a:solidFill>
                  <a:srgbClr val="FF0000"/>
                </a:solidFill>
              </a:rPr>
              <a:t>underscores</a:t>
            </a:r>
            <a:r>
              <a:rPr lang="en-US" altLang="zh-CN" sz="2000" dirty="0"/>
              <a:t> (</a:t>
            </a:r>
            <a:r>
              <a:rPr lang="en-US" altLang="zh-CN" sz="2000" dirty="0">
                <a:solidFill>
                  <a:srgbClr val="FF0000"/>
                </a:solidFill>
              </a:rPr>
              <a:t>_</a:t>
            </a:r>
            <a:r>
              <a:rPr lang="en-US" altLang="zh-CN" sz="2000" dirty="0"/>
              <a:t>).</a:t>
            </a:r>
          </a:p>
          <a:p>
            <a:pPr lvl="1">
              <a:lnSpc>
                <a:spcPct val="100000"/>
              </a:lnSpc>
            </a:pPr>
            <a:r>
              <a:rPr lang="en-US" altLang="zh-CN" sz="2000" dirty="0"/>
              <a:t>An identifier must </a:t>
            </a:r>
            <a:r>
              <a:rPr lang="en-US" altLang="zh-CN" sz="2000" dirty="0">
                <a:solidFill>
                  <a:srgbClr val="FF0000"/>
                </a:solidFill>
              </a:rPr>
              <a:t>start with a letter or an underscore</a:t>
            </a:r>
            <a:r>
              <a:rPr lang="en-US" altLang="zh-CN" sz="2000" dirty="0"/>
              <a:t>.</a:t>
            </a:r>
          </a:p>
          <a:p>
            <a:pPr lvl="1">
              <a:lnSpc>
                <a:spcPct val="100000"/>
              </a:lnSpc>
            </a:pPr>
            <a:r>
              <a:rPr lang="en-US" altLang="zh-CN" sz="2000" dirty="0"/>
              <a:t>An identifier cannot be a C++ </a:t>
            </a:r>
            <a:r>
              <a:rPr lang="en-US" altLang="zh-CN" sz="2000" i="1" dirty="0"/>
              <a:t>keyword. </a:t>
            </a:r>
            <a:r>
              <a:rPr lang="en-US" altLang="zh-CN" sz="2000" dirty="0"/>
              <a:t>A keyword is a word that has a special meaning. </a:t>
            </a:r>
          </a:p>
          <a:p>
            <a:pPr lvl="1">
              <a:lnSpc>
                <a:spcPct val="100000"/>
              </a:lnSpc>
            </a:pPr>
            <a:r>
              <a:rPr lang="en-US" altLang="zh-CN" sz="2000" dirty="0"/>
              <a:t>An identifier can contain any number of characters, but only the first thirty-one characters are significant to the C++ compiler.</a:t>
            </a:r>
          </a:p>
          <a:p>
            <a:pPr>
              <a:lnSpc>
                <a:spcPct val="100000"/>
              </a:lnSpc>
            </a:pPr>
            <a:r>
              <a:rPr lang="en-US" altLang="zh-CN" sz="2400" dirty="0"/>
              <a:t>A variable is like a box in the memory of the computer.</a:t>
            </a:r>
          </a:p>
          <a:p>
            <a:pPr lvl="1">
              <a:lnSpc>
                <a:spcPct val="100000"/>
              </a:lnSpc>
            </a:pPr>
            <a:endParaRPr lang="en-US" altLang="zh-CN" sz="2000" dirty="0"/>
          </a:p>
        </p:txBody>
      </p:sp>
      <p:pic>
        <p:nvPicPr>
          <p:cNvPr id="3" name="图片 2">
            <a:extLst>
              <a:ext uri="{FF2B5EF4-FFF2-40B4-BE49-F238E27FC236}">
                <a16:creationId xmlns:a16="http://schemas.microsoft.com/office/drawing/2014/main" id="{24E3182C-8646-4A51-942A-4B86A6BD528D}"/>
              </a:ext>
            </a:extLst>
          </p:cNvPr>
          <p:cNvPicPr>
            <a:picLocks noChangeAspect="1"/>
          </p:cNvPicPr>
          <p:nvPr/>
        </p:nvPicPr>
        <p:blipFill>
          <a:blip r:embed="rId3"/>
          <a:stretch>
            <a:fillRect/>
          </a:stretch>
        </p:blipFill>
        <p:spPr>
          <a:xfrm>
            <a:off x="4367808" y="2106960"/>
            <a:ext cx="2715504" cy="6054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623392" y="1412776"/>
            <a:ext cx="5904210" cy="4896544"/>
          </a:xfrm>
        </p:spPr>
        <p:txBody>
          <a:bodyPr/>
          <a:lstStyle/>
          <a:p>
            <a:r>
              <a:rPr lang="en-US" altLang="zh-CN" dirty="0"/>
              <a:t>Example of valid identifiers:</a:t>
            </a:r>
          </a:p>
          <a:p>
            <a:pPr marL="0" indent="0">
              <a:buNone/>
            </a:pPr>
            <a:endParaRPr lang="en-US" altLang="zh-CN" dirty="0"/>
          </a:p>
          <a:p>
            <a:r>
              <a:rPr lang="en-US" altLang="zh-CN" dirty="0"/>
              <a:t>Identifiers are case sensitive</a:t>
            </a:r>
            <a:r>
              <a:rPr lang="zh-CN" altLang="en-US" dirty="0"/>
              <a:t>：</a:t>
            </a:r>
            <a:endParaRPr lang="en-US" altLang="zh-CN" dirty="0"/>
          </a:p>
          <a:p>
            <a:endParaRPr lang="en-US" altLang="zh-CN" dirty="0"/>
          </a:p>
          <a:p>
            <a:r>
              <a:rPr lang="en-US" altLang="zh-CN" dirty="0"/>
              <a:t>Identifiers cannot be any of reserved keywords</a:t>
            </a:r>
            <a:r>
              <a:rPr lang="zh-CN" altLang="en-US" dirty="0"/>
              <a:t>：</a:t>
            </a:r>
            <a:endParaRPr lang="en-US" altLang="zh-CN" dirty="0"/>
          </a:p>
          <a:p>
            <a:endParaRPr lang="en-US" altLang="zh-CN" dirty="0"/>
          </a:p>
          <a:p>
            <a:endParaRPr lang="en-US" altLang="zh-CN" dirty="0"/>
          </a:p>
          <a:p>
            <a:pPr marL="457200" lvl="1" indent="0">
              <a:buNone/>
            </a:pPr>
            <a:endParaRPr lang="en-US" altLang="zh-CN" dirty="0"/>
          </a:p>
        </p:txBody>
      </p:sp>
      <p:pic>
        <p:nvPicPr>
          <p:cNvPr id="6" name="图片 5">
            <a:extLst>
              <a:ext uri="{FF2B5EF4-FFF2-40B4-BE49-F238E27FC236}">
                <a16:creationId xmlns:a16="http://schemas.microsoft.com/office/drawing/2014/main" id="{29504EC9-4B88-4035-80D8-D8F7DEED8ADC}"/>
              </a:ext>
            </a:extLst>
          </p:cNvPr>
          <p:cNvPicPr>
            <a:picLocks noChangeAspect="1"/>
          </p:cNvPicPr>
          <p:nvPr/>
        </p:nvPicPr>
        <p:blipFill>
          <a:blip r:embed="rId3"/>
          <a:stretch>
            <a:fillRect/>
          </a:stretch>
        </p:blipFill>
        <p:spPr>
          <a:xfrm>
            <a:off x="6672065" y="1579782"/>
            <a:ext cx="1881201" cy="976320"/>
          </a:xfrm>
          <a:prstGeom prst="rect">
            <a:avLst/>
          </a:prstGeom>
        </p:spPr>
      </p:pic>
      <p:grpSp>
        <p:nvGrpSpPr>
          <p:cNvPr id="7" name="组合 6">
            <a:extLst>
              <a:ext uri="{FF2B5EF4-FFF2-40B4-BE49-F238E27FC236}">
                <a16:creationId xmlns:a16="http://schemas.microsoft.com/office/drawing/2014/main" id="{D6850623-B9AF-4554-BCB5-E4FB57FC5873}"/>
              </a:ext>
            </a:extLst>
          </p:cNvPr>
          <p:cNvGrpSpPr/>
          <p:nvPr/>
        </p:nvGrpSpPr>
        <p:grpSpPr>
          <a:xfrm>
            <a:off x="6649717" y="3046608"/>
            <a:ext cx="3332756" cy="303039"/>
            <a:chOff x="3537744" y="2561938"/>
            <a:chExt cx="2886301" cy="262444"/>
          </a:xfrm>
        </p:grpSpPr>
        <p:pic>
          <p:nvPicPr>
            <p:cNvPr id="8" name="图片 7">
              <a:extLst>
                <a:ext uri="{FF2B5EF4-FFF2-40B4-BE49-F238E27FC236}">
                  <a16:creationId xmlns:a16="http://schemas.microsoft.com/office/drawing/2014/main" id="{6513C5C0-D530-4934-AA1E-F573D09F7E2B}"/>
                </a:ext>
              </a:extLst>
            </p:cNvPr>
            <p:cNvPicPr>
              <a:picLocks noChangeAspect="1"/>
            </p:cNvPicPr>
            <p:nvPr/>
          </p:nvPicPr>
          <p:blipFill>
            <a:blip r:embed="rId4"/>
            <a:stretch>
              <a:fillRect/>
            </a:stretch>
          </p:blipFill>
          <p:spPr>
            <a:xfrm>
              <a:off x="3537744" y="2561938"/>
              <a:ext cx="885831" cy="257177"/>
            </a:xfrm>
            <a:prstGeom prst="rect">
              <a:avLst/>
            </a:prstGeom>
          </p:spPr>
        </p:pic>
        <p:pic>
          <p:nvPicPr>
            <p:cNvPr id="9" name="图片 8">
              <a:extLst>
                <a:ext uri="{FF2B5EF4-FFF2-40B4-BE49-F238E27FC236}">
                  <a16:creationId xmlns:a16="http://schemas.microsoft.com/office/drawing/2014/main" id="{E86AFA9B-502B-4DF9-B616-57696675EAB0}"/>
                </a:ext>
              </a:extLst>
            </p:cNvPr>
            <p:cNvPicPr>
              <a:picLocks noChangeAspect="1"/>
            </p:cNvPicPr>
            <p:nvPr/>
          </p:nvPicPr>
          <p:blipFill>
            <a:blip r:embed="rId5"/>
            <a:stretch>
              <a:fillRect/>
            </a:stretch>
          </p:blipFill>
          <p:spPr>
            <a:xfrm>
              <a:off x="5557264" y="2567205"/>
              <a:ext cx="866781" cy="257177"/>
            </a:xfrm>
            <a:prstGeom prst="rect">
              <a:avLst/>
            </a:prstGeom>
          </p:spPr>
        </p:pic>
      </p:grpSp>
      <p:pic>
        <p:nvPicPr>
          <p:cNvPr id="10" name="图片 9">
            <a:extLst>
              <a:ext uri="{FF2B5EF4-FFF2-40B4-BE49-F238E27FC236}">
                <a16:creationId xmlns:a16="http://schemas.microsoft.com/office/drawing/2014/main" id="{C07B5298-56A6-40CB-9D85-6A6D4DD841E5}"/>
              </a:ext>
            </a:extLst>
          </p:cNvPr>
          <p:cNvPicPr>
            <a:picLocks noChangeAspect="1"/>
          </p:cNvPicPr>
          <p:nvPr/>
        </p:nvPicPr>
        <p:blipFill>
          <a:blip r:embed="rId6"/>
          <a:stretch>
            <a:fillRect/>
          </a:stretch>
        </p:blipFill>
        <p:spPr>
          <a:xfrm>
            <a:off x="6600056" y="3645024"/>
            <a:ext cx="4290754" cy="3100644"/>
          </a:xfrm>
          <a:prstGeom prst="rect">
            <a:avLst/>
          </a:prstGeom>
        </p:spPr>
      </p:pic>
    </p:spTree>
    <p:extLst>
      <p:ext uri="{BB962C8B-B14F-4D97-AF65-F5344CB8AC3E}">
        <p14:creationId xmlns:p14="http://schemas.microsoft.com/office/powerpoint/2010/main" val="304867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271464" y="1412776"/>
            <a:ext cx="9505056" cy="4896544"/>
          </a:xfrm>
        </p:spPr>
        <p:txBody>
          <a:bodyPr/>
          <a:lstStyle/>
          <a:p>
            <a:r>
              <a:rPr lang="en-US" altLang="zh-CN" dirty="0"/>
              <a:t>Identifiers are better to be with good naming convention.</a:t>
            </a:r>
          </a:p>
          <a:p>
            <a:pPr lvl="1"/>
            <a:r>
              <a:rPr lang="en-US" altLang="zh-CN" sz="2000" dirty="0"/>
              <a:t>Function naming, variable naming, and file naming should be descriptive, with fewer abbreviations. Use descriptive naming wherever possible to make code easy to understand.</a:t>
            </a:r>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en-US" altLang="zh-CN" sz="2000" dirty="0"/>
              <a:t>Camel case</a:t>
            </a:r>
            <a:r>
              <a:rPr lang="zh-CN" altLang="en-US" sz="2000" dirty="0"/>
              <a:t>： </a:t>
            </a:r>
            <a:r>
              <a:rPr lang="en-US" altLang="zh-CN" sz="2000" dirty="0"/>
              <a:t>The first letter of the variable name is lowercase, and the first letter of each subsequent word is capitalized without underscores.</a:t>
            </a:r>
          </a:p>
          <a:p>
            <a:pPr lvl="1"/>
            <a:endParaRPr lang="en-US" altLang="zh-CN" sz="2000" dirty="0"/>
          </a:p>
          <a:p>
            <a:endParaRPr lang="en-US" altLang="zh-CN" dirty="0"/>
          </a:p>
          <a:p>
            <a:pPr marL="457200" lvl="1" indent="0">
              <a:buNone/>
            </a:pPr>
            <a:endParaRPr lang="en-US" altLang="zh-CN" dirty="0"/>
          </a:p>
        </p:txBody>
      </p:sp>
      <p:pic>
        <p:nvPicPr>
          <p:cNvPr id="2" name="图片 1"/>
          <p:cNvPicPr>
            <a:picLocks noChangeAspect="1"/>
          </p:cNvPicPr>
          <p:nvPr/>
        </p:nvPicPr>
        <p:blipFill>
          <a:blip r:embed="rId3"/>
          <a:stretch>
            <a:fillRect/>
          </a:stretch>
        </p:blipFill>
        <p:spPr>
          <a:xfrm>
            <a:off x="3935760" y="2775868"/>
            <a:ext cx="4076492" cy="1224136"/>
          </a:xfrm>
          <a:prstGeom prst="rect">
            <a:avLst/>
          </a:prstGeom>
        </p:spPr>
      </p:pic>
      <p:pic>
        <p:nvPicPr>
          <p:cNvPr id="3" name="图片 2"/>
          <p:cNvPicPr>
            <a:picLocks noChangeAspect="1"/>
          </p:cNvPicPr>
          <p:nvPr/>
        </p:nvPicPr>
        <p:blipFill>
          <a:blip r:embed="rId4"/>
          <a:stretch>
            <a:fillRect/>
          </a:stretch>
        </p:blipFill>
        <p:spPr>
          <a:xfrm>
            <a:off x="4727848" y="4797152"/>
            <a:ext cx="1931509" cy="648072"/>
          </a:xfrm>
          <a:prstGeom prst="rect">
            <a:avLst/>
          </a:prstGeom>
        </p:spPr>
      </p:pic>
    </p:spTree>
    <p:extLst>
      <p:ext uri="{BB962C8B-B14F-4D97-AF65-F5344CB8AC3E}">
        <p14:creationId xmlns:p14="http://schemas.microsoft.com/office/powerpoint/2010/main" val="367074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4F7CC6F0-3865-4F45-9ECF-108F45CC57E3}"/>
              </a:ext>
            </a:extLst>
          </p:cNvPr>
          <p:cNvSpPr>
            <a:spLocks noGrp="1"/>
          </p:cNvSpPr>
          <p:nvPr>
            <p:ph type="title"/>
          </p:nvPr>
        </p:nvSpPr>
        <p:spPr/>
        <p:txBody>
          <a:bodyPr/>
          <a:lstStyle/>
          <a:p>
            <a:r>
              <a:rPr lang="en-US" altLang="zh-CN" dirty="0"/>
              <a:t>2.1 Variables</a:t>
            </a:r>
            <a:endParaRPr lang="zh-CN" altLang="en-US" dirty="0"/>
          </a:p>
        </p:txBody>
      </p:sp>
      <p:sp>
        <p:nvSpPr>
          <p:cNvPr id="7171" name="内容占位符 2">
            <a:extLst>
              <a:ext uri="{FF2B5EF4-FFF2-40B4-BE49-F238E27FC236}">
                <a16:creationId xmlns:a16="http://schemas.microsoft.com/office/drawing/2014/main" id="{1A1130D6-2A32-430E-8950-673BE440FCC6}"/>
              </a:ext>
            </a:extLst>
          </p:cNvPr>
          <p:cNvSpPr>
            <a:spLocks noGrp="1"/>
          </p:cNvSpPr>
          <p:nvPr>
            <p:ph idx="1"/>
          </p:nvPr>
        </p:nvSpPr>
        <p:spPr>
          <a:xfrm>
            <a:off x="1343472" y="1432598"/>
            <a:ext cx="9361040" cy="4896544"/>
          </a:xfrm>
        </p:spPr>
        <p:txBody>
          <a:bodyPr/>
          <a:lstStyle/>
          <a:p>
            <a:r>
              <a:rPr lang="en-US" altLang="zh-CN" dirty="0"/>
              <a:t>Identifiers are better to be with good naming convention.</a:t>
            </a:r>
          </a:p>
          <a:p>
            <a:pPr lvl="1"/>
            <a:r>
              <a:rPr lang="en-US" altLang="zh-CN" sz="2000" dirty="0"/>
              <a:t>Underscore case</a:t>
            </a:r>
            <a:r>
              <a:rPr lang="zh-CN" altLang="en-US" sz="2000" dirty="0"/>
              <a:t>：</a:t>
            </a:r>
            <a:r>
              <a:rPr lang="en-US" altLang="zh-CN" sz="2000" dirty="0"/>
              <a:t>Words are separated by underscores. Variable names are usually in all lowercase.</a:t>
            </a:r>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marL="457200" lvl="1" indent="0">
              <a:buNone/>
            </a:pPr>
            <a:endParaRPr lang="en-US" altLang="zh-CN" sz="2000" dirty="0"/>
          </a:p>
          <a:p>
            <a:pPr lvl="1"/>
            <a:r>
              <a:rPr lang="en-US" altLang="zh-CN" sz="2000" dirty="0"/>
              <a:t>Use easily understandable abbreviations: If abbreviations are necessary to simplify variable names, ensure that the abbreviations are common, easily understandable, and comment in the code to explain their meanings.</a:t>
            </a:r>
          </a:p>
          <a:p>
            <a:endParaRPr lang="en-US" altLang="zh-CN" dirty="0"/>
          </a:p>
          <a:p>
            <a:pPr marL="457200" lvl="1" indent="0">
              <a:buNone/>
            </a:pPr>
            <a:endParaRPr lang="en-US" altLang="zh-CN" dirty="0"/>
          </a:p>
        </p:txBody>
      </p:sp>
      <p:pic>
        <p:nvPicPr>
          <p:cNvPr id="4" name="图片 3"/>
          <p:cNvPicPr>
            <a:picLocks noChangeAspect="1"/>
          </p:cNvPicPr>
          <p:nvPr/>
        </p:nvPicPr>
        <p:blipFill>
          <a:blip r:embed="rId3"/>
          <a:stretch>
            <a:fillRect/>
          </a:stretch>
        </p:blipFill>
        <p:spPr>
          <a:xfrm>
            <a:off x="4367808" y="2607575"/>
            <a:ext cx="2823310" cy="672349"/>
          </a:xfrm>
          <a:prstGeom prst="rect">
            <a:avLst/>
          </a:prstGeom>
        </p:spPr>
      </p:pic>
      <p:pic>
        <p:nvPicPr>
          <p:cNvPr id="5" name="图片 4"/>
          <p:cNvPicPr>
            <a:picLocks noChangeAspect="1"/>
          </p:cNvPicPr>
          <p:nvPr/>
        </p:nvPicPr>
        <p:blipFill>
          <a:blip r:embed="rId4"/>
          <a:stretch>
            <a:fillRect/>
          </a:stretch>
        </p:blipFill>
        <p:spPr>
          <a:xfrm>
            <a:off x="3988383" y="4869161"/>
            <a:ext cx="4215235" cy="767811"/>
          </a:xfrm>
          <a:prstGeom prst="rect">
            <a:avLst/>
          </a:prstGeom>
        </p:spPr>
      </p:pic>
    </p:spTree>
    <p:extLst>
      <p:ext uri="{BB962C8B-B14F-4D97-AF65-F5344CB8AC3E}">
        <p14:creationId xmlns:p14="http://schemas.microsoft.com/office/powerpoint/2010/main" val="338769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AE292B66-41D1-4BF3-8468-6EAF57DED2E9}"/>
              </a:ext>
            </a:extLst>
          </p:cNvPr>
          <p:cNvSpPr>
            <a:spLocks noGrp="1"/>
          </p:cNvSpPr>
          <p:nvPr>
            <p:ph idx="1"/>
          </p:nvPr>
        </p:nvSpPr>
        <p:spPr>
          <a:xfrm>
            <a:off x="1269496" y="1426785"/>
            <a:ext cx="8915400" cy="4686300"/>
          </a:xfrm>
        </p:spPr>
        <p:txBody>
          <a:bodyPr/>
          <a:lstStyle/>
          <a:p>
            <a:r>
              <a:rPr lang="en-US" altLang="zh-CN" dirty="0"/>
              <a:t>Data types</a:t>
            </a:r>
            <a:endParaRPr lang="zh-CN" altLang="en-US" dirty="0"/>
          </a:p>
        </p:txBody>
      </p:sp>
      <p:sp>
        <p:nvSpPr>
          <p:cNvPr id="10" name="标题 1">
            <a:extLst>
              <a:ext uri="{FF2B5EF4-FFF2-40B4-BE49-F238E27FC236}">
                <a16:creationId xmlns:a16="http://schemas.microsoft.com/office/drawing/2014/main" id="{55EF4E81-B592-4251-BE6E-1570EDF4A033}"/>
              </a:ext>
            </a:extLst>
          </p:cNvPr>
          <p:cNvSpPr txBox="1">
            <a:spLocks/>
          </p:cNvSpPr>
          <p:nvPr/>
        </p:nvSpPr>
        <p:spPr>
          <a:xfrm>
            <a:off x="1638300" y="269776"/>
            <a:ext cx="89154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Arial" panose="020B0604020202020204" pitchFamily="34" charset="0"/>
                <a:ea typeface="+mn-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r>
              <a:rPr lang="en-US" altLang="zh-CN" dirty="0"/>
              <a:t>2.1 Variables</a:t>
            </a:r>
            <a:endParaRPr lang="zh-CN" altLang="en-US" dirty="0"/>
          </a:p>
        </p:txBody>
      </p:sp>
      <p:pic>
        <p:nvPicPr>
          <p:cNvPr id="8" name="图片 7">
            <a:extLst>
              <a:ext uri="{FF2B5EF4-FFF2-40B4-BE49-F238E27FC236}">
                <a16:creationId xmlns:a16="http://schemas.microsoft.com/office/drawing/2014/main" id="{FAAA9FB6-CC32-4FCF-8840-EEE39569FDF4}"/>
              </a:ext>
            </a:extLst>
          </p:cNvPr>
          <p:cNvPicPr>
            <a:picLocks noChangeAspect="1"/>
          </p:cNvPicPr>
          <p:nvPr/>
        </p:nvPicPr>
        <p:blipFill>
          <a:blip r:embed="rId3"/>
          <a:stretch>
            <a:fillRect/>
          </a:stretch>
        </p:blipFill>
        <p:spPr>
          <a:xfrm>
            <a:off x="4014853" y="1449192"/>
            <a:ext cx="6971728" cy="1943100"/>
          </a:xfrm>
          <a:prstGeom prst="rect">
            <a:avLst/>
          </a:prstGeom>
        </p:spPr>
      </p:pic>
      <p:sp>
        <p:nvSpPr>
          <p:cNvPr id="15" name="文本框 14">
            <a:extLst>
              <a:ext uri="{FF2B5EF4-FFF2-40B4-BE49-F238E27FC236}">
                <a16:creationId xmlns:a16="http://schemas.microsoft.com/office/drawing/2014/main" id="{9417158F-4799-4FF7-8B90-C3C9A0280EF1}"/>
              </a:ext>
            </a:extLst>
          </p:cNvPr>
          <p:cNvSpPr txBox="1"/>
          <p:nvPr/>
        </p:nvSpPr>
        <p:spPr>
          <a:xfrm>
            <a:off x="1212016" y="3724422"/>
            <a:ext cx="8441823" cy="2862322"/>
          </a:xfrm>
          <a:prstGeom prst="rect">
            <a:avLst/>
          </a:prstGeom>
          <a:noFill/>
        </p:spPr>
        <p:txBody>
          <a:bodyPr wrap="square" rtlCol="0">
            <a:spAutoFit/>
          </a:bodyPr>
          <a:lstStyle/>
          <a:p>
            <a:r>
              <a:rPr lang="en-US" altLang="zh-CN" b="1" dirty="0">
                <a:latin typeface="+mn-lt"/>
              </a:rPr>
              <a:t>Boolean type</a:t>
            </a:r>
          </a:p>
          <a:p>
            <a:pPr marL="232172" indent="-232172">
              <a:buFont typeface="Arial" panose="020B0604020202020204" pitchFamily="34" charset="0"/>
              <a:buChar char="•"/>
            </a:pPr>
            <a:endParaRPr lang="en-US" altLang="zh-CN" b="1" dirty="0">
              <a:latin typeface="+mn-lt"/>
            </a:endParaRPr>
          </a:p>
          <a:p>
            <a:r>
              <a:rPr lang="en-US" altLang="zh-CN" b="1" dirty="0">
                <a:latin typeface="+mn-lt"/>
              </a:rPr>
              <a:t>Integer type (signed and unsigned)</a:t>
            </a:r>
          </a:p>
          <a:p>
            <a:pPr marL="232172" indent="-232172">
              <a:buFont typeface="Arial" panose="020B0604020202020204" pitchFamily="34" charset="0"/>
              <a:buChar char="•"/>
            </a:pPr>
            <a:endParaRPr lang="en-US" altLang="zh-CN" b="1" dirty="0">
              <a:latin typeface="+mn-lt"/>
            </a:endParaRPr>
          </a:p>
          <a:p>
            <a:endParaRPr lang="en-US" altLang="zh-CN" b="1" dirty="0">
              <a:latin typeface="+mn-lt"/>
            </a:endParaRPr>
          </a:p>
          <a:p>
            <a:r>
              <a:rPr lang="en-US" altLang="zh-CN" b="1" dirty="0">
                <a:latin typeface="+mn-lt"/>
              </a:rPr>
              <a:t>Floating-point types</a:t>
            </a:r>
          </a:p>
          <a:p>
            <a:endParaRPr lang="en-US" altLang="zh-CN" b="1" dirty="0">
              <a:latin typeface="+mn-lt"/>
            </a:endParaRPr>
          </a:p>
          <a:p>
            <a:pPr marL="232172" indent="-232172">
              <a:buFont typeface="Arial" panose="020B0604020202020204" pitchFamily="34" charset="0"/>
              <a:buChar char="•"/>
            </a:pPr>
            <a:endParaRPr lang="en-US" altLang="zh-CN" b="1" dirty="0">
              <a:latin typeface="+mn-lt"/>
            </a:endParaRPr>
          </a:p>
          <a:p>
            <a:r>
              <a:rPr lang="en-US" altLang="zh-CN" b="1" dirty="0">
                <a:latin typeface="+mn-lt"/>
              </a:rPr>
              <a:t>Character types</a:t>
            </a:r>
          </a:p>
        </p:txBody>
      </p:sp>
      <p:pic>
        <p:nvPicPr>
          <p:cNvPr id="16" name="图片 15">
            <a:extLst>
              <a:ext uri="{FF2B5EF4-FFF2-40B4-BE49-F238E27FC236}">
                <a16:creationId xmlns:a16="http://schemas.microsoft.com/office/drawing/2014/main" id="{E22F5972-F36D-4420-9123-0C98EEBDE235}"/>
              </a:ext>
            </a:extLst>
          </p:cNvPr>
          <p:cNvPicPr>
            <a:picLocks noChangeAspect="1"/>
          </p:cNvPicPr>
          <p:nvPr/>
        </p:nvPicPr>
        <p:blipFill>
          <a:blip r:embed="rId4"/>
          <a:stretch>
            <a:fillRect/>
          </a:stretch>
        </p:blipFill>
        <p:spPr>
          <a:xfrm>
            <a:off x="3181523" y="3722417"/>
            <a:ext cx="833330" cy="426508"/>
          </a:xfrm>
          <a:prstGeom prst="rect">
            <a:avLst/>
          </a:prstGeom>
        </p:spPr>
      </p:pic>
      <p:grpSp>
        <p:nvGrpSpPr>
          <p:cNvPr id="17" name="组合 16">
            <a:extLst>
              <a:ext uri="{FF2B5EF4-FFF2-40B4-BE49-F238E27FC236}">
                <a16:creationId xmlns:a16="http://schemas.microsoft.com/office/drawing/2014/main" id="{35E0A74F-50ED-4EEE-B965-D58B8AFC61BF}"/>
              </a:ext>
            </a:extLst>
          </p:cNvPr>
          <p:cNvGrpSpPr/>
          <p:nvPr/>
        </p:nvGrpSpPr>
        <p:grpSpPr>
          <a:xfrm>
            <a:off x="5419192" y="3692758"/>
            <a:ext cx="5398747" cy="1368152"/>
            <a:chOff x="5040304" y="1857221"/>
            <a:chExt cx="5199858" cy="952660"/>
          </a:xfrm>
        </p:grpSpPr>
        <p:pic>
          <p:nvPicPr>
            <p:cNvPr id="18" name="图片 17">
              <a:extLst>
                <a:ext uri="{FF2B5EF4-FFF2-40B4-BE49-F238E27FC236}">
                  <a16:creationId xmlns:a16="http://schemas.microsoft.com/office/drawing/2014/main" id="{69822335-FE88-4E63-A366-B58C479C982D}"/>
                </a:ext>
              </a:extLst>
            </p:cNvPr>
            <p:cNvPicPr>
              <a:picLocks noChangeAspect="1"/>
            </p:cNvPicPr>
            <p:nvPr/>
          </p:nvPicPr>
          <p:blipFill>
            <a:blip r:embed="rId5"/>
            <a:stretch>
              <a:fillRect/>
            </a:stretch>
          </p:blipFill>
          <p:spPr>
            <a:xfrm>
              <a:off x="5040304" y="1859471"/>
              <a:ext cx="2317034" cy="950410"/>
            </a:xfrm>
            <a:prstGeom prst="rect">
              <a:avLst/>
            </a:prstGeom>
          </p:spPr>
        </p:pic>
        <p:pic>
          <p:nvPicPr>
            <p:cNvPr id="20" name="图片 19">
              <a:extLst>
                <a:ext uri="{FF2B5EF4-FFF2-40B4-BE49-F238E27FC236}">
                  <a16:creationId xmlns:a16="http://schemas.microsoft.com/office/drawing/2014/main" id="{64C87955-76AA-4645-A2D7-056E23EF9690}"/>
                </a:ext>
              </a:extLst>
            </p:cNvPr>
            <p:cNvPicPr>
              <a:picLocks noChangeAspect="1"/>
            </p:cNvPicPr>
            <p:nvPr/>
          </p:nvPicPr>
          <p:blipFill>
            <a:blip r:embed="rId6"/>
            <a:stretch>
              <a:fillRect/>
            </a:stretch>
          </p:blipFill>
          <p:spPr>
            <a:xfrm>
              <a:off x="7626194" y="1857221"/>
              <a:ext cx="2613968" cy="952660"/>
            </a:xfrm>
            <a:prstGeom prst="rect">
              <a:avLst/>
            </a:prstGeom>
          </p:spPr>
        </p:pic>
      </p:grpSp>
      <p:pic>
        <p:nvPicPr>
          <p:cNvPr id="21" name="图片 20">
            <a:extLst>
              <a:ext uri="{FF2B5EF4-FFF2-40B4-BE49-F238E27FC236}">
                <a16:creationId xmlns:a16="http://schemas.microsoft.com/office/drawing/2014/main" id="{91395BF7-537F-44A9-806F-C76A8EF612A4}"/>
              </a:ext>
            </a:extLst>
          </p:cNvPr>
          <p:cNvPicPr>
            <a:picLocks noChangeAspect="1"/>
          </p:cNvPicPr>
          <p:nvPr/>
        </p:nvPicPr>
        <p:blipFill>
          <a:blip r:embed="rId7"/>
          <a:stretch>
            <a:fillRect/>
          </a:stretch>
        </p:blipFill>
        <p:spPr>
          <a:xfrm>
            <a:off x="3598188" y="4922374"/>
            <a:ext cx="1745671" cy="802539"/>
          </a:xfrm>
          <a:prstGeom prst="rect">
            <a:avLst/>
          </a:prstGeom>
        </p:spPr>
      </p:pic>
      <p:pic>
        <p:nvPicPr>
          <p:cNvPr id="22" name="图片 21">
            <a:extLst>
              <a:ext uri="{FF2B5EF4-FFF2-40B4-BE49-F238E27FC236}">
                <a16:creationId xmlns:a16="http://schemas.microsoft.com/office/drawing/2014/main" id="{AF326FF0-3C49-4BF7-AEB7-4BD5D45397C8}"/>
              </a:ext>
            </a:extLst>
          </p:cNvPr>
          <p:cNvPicPr>
            <a:picLocks noChangeAspect="1"/>
          </p:cNvPicPr>
          <p:nvPr/>
        </p:nvPicPr>
        <p:blipFill>
          <a:blip r:embed="rId8"/>
          <a:stretch>
            <a:fillRect/>
          </a:stretch>
        </p:blipFill>
        <p:spPr>
          <a:xfrm>
            <a:off x="3679515" y="6003870"/>
            <a:ext cx="809566" cy="459981"/>
          </a:xfrm>
          <a:prstGeom prst="rect">
            <a:avLst/>
          </a:prstGeom>
        </p:spPr>
      </p:pic>
    </p:spTree>
    <p:extLst>
      <p:ext uri="{BB962C8B-B14F-4D97-AF65-F5344CB8AC3E}">
        <p14:creationId xmlns:p14="http://schemas.microsoft.com/office/powerpoint/2010/main" val="1196521488"/>
      </p:ext>
    </p:extLst>
  </p:cSld>
  <p:clrMapOvr>
    <a:masterClrMapping/>
  </p:clrMapOvr>
</p:sld>
</file>

<file path=ppt/theme/theme1.xml><?xml version="1.0" encoding="utf-8"?>
<a:theme xmlns:a="http://schemas.openxmlformats.org/drawingml/2006/main" name="暗香扑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3210</TotalTime>
  <Words>4423</Words>
  <Application>Microsoft Office PowerPoint</Application>
  <PresentationFormat>宽屏</PresentationFormat>
  <Paragraphs>386</Paragraphs>
  <Slides>31</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0</vt:i4>
      </vt:variant>
      <vt:variant>
        <vt:lpstr>幻灯片标题</vt:lpstr>
      </vt:variant>
      <vt:variant>
        <vt:i4>31</vt:i4>
      </vt:variant>
    </vt:vector>
  </HeadingPairs>
  <TitlesOfParts>
    <vt:vector size="43" baseType="lpstr">
      <vt:lpstr>Monotype Sorts</vt:lpstr>
      <vt:lpstr>等线</vt:lpstr>
      <vt:lpstr>黑体</vt:lpstr>
      <vt:lpstr>Arial</vt:lpstr>
      <vt:lpstr>Brush Script MT</vt:lpstr>
      <vt:lpstr>Calibri</vt:lpstr>
      <vt:lpstr>Calibri Light</vt:lpstr>
      <vt:lpstr>Cambria Math</vt:lpstr>
      <vt:lpstr>Monotype Corsiva</vt:lpstr>
      <vt:lpstr>Times New Roman</vt:lpstr>
      <vt:lpstr>Wingdings</vt:lpstr>
      <vt:lpstr>暗香扑面</vt:lpstr>
      <vt:lpstr>PowerPoint 演示文稿</vt:lpstr>
      <vt:lpstr>Overview</vt:lpstr>
      <vt:lpstr>An Opening Example</vt:lpstr>
      <vt:lpstr>2.1 Variables</vt:lpstr>
      <vt:lpstr>2.1 Variables</vt:lpstr>
      <vt:lpstr>2.1 Variables</vt:lpstr>
      <vt:lpstr>2.1 Variables</vt:lpstr>
      <vt:lpstr>2.1 Variables</vt:lpstr>
      <vt:lpstr>PowerPoint 演示文稿</vt:lpstr>
      <vt:lpstr>2.2 Constants</vt:lpstr>
      <vt:lpstr>2.2 Constants</vt:lpstr>
      <vt:lpstr>Integer literal types</vt:lpstr>
      <vt:lpstr>PowerPoint 演示文稿</vt:lpstr>
      <vt:lpstr>PowerPoint 演示文稿</vt:lpstr>
      <vt:lpstr>Floating-point literal types</vt:lpstr>
      <vt:lpstr>Review: variable properties</vt:lpstr>
      <vt:lpstr>2.3 Memory and Size</vt:lpstr>
      <vt:lpstr>2.3 Memory and Size</vt:lpstr>
      <vt:lpstr>2.3 Memory and Size</vt:lpstr>
      <vt:lpstr>2.3 Memory and Size</vt:lpstr>
      <vt:lpstr>2.3 Memory and Size</vt:lpstr>
      <vt:lpstr>2.4 Basic Statements</vt:lpstr>
      <vt:lpstr>2.4 Basic Statements</vt:lpstr>
      <vt:lpstr>2.4 Basic Statements</vt:lpstr>
      <vt:lpstr>2.4 Basic Statements</vt:lpstr>
      <vt:lpstr>2.4 Basic Statements</vt:lpstr>
      <vt:lpstr>2.4 Basic Statements</vt:lpstr>
      <vt:lpstr>PowerPoint 演示文稿</vt:lpstr>
      <vt:lpstr>Homework</vt:lpstr>
      <vt:lpstr>Homework</vt:lpstr>
      <vt:lpstr>Homework</vt:lpstr>
    </vt:vector>
  </TitlesOfParts>
  <Company>Digidata Information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DBB</dc:creator>
  <cp:lastModifiedBy>masonzms</cp:lastModifiedBy>
  <cp:revision>1402</cp:revision>
  <dcterms:created xsi:type="dcterms:W3CDTF">2002-10-30T03:57:16Z</dcterms:created>
  <dcterms:modified xsi:type="dcterms:W3CDTF">2024-09-22T05:35:58Z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