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146847057" r:id="rId9"/>
    <p:sldId id="266" r:id="rId10"/>
    <p:sldId id="2146847058" r:id="rId11"/>
    <p:sldId id="2146847059" r:id="rId12"/>
    <p:sldId id="2146847060" r:id="rId13"/>
    <p:sldId id="2146847061" r:id="rId14"/>
    <p:sldId id="2146847062" r:id="rId15"/>
    <p:sldId id="2146847056" r:id="rId16"/>
    <p:sldId id="268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-learning-employee-salary-prediction.streamlit.app/" TargetMode="External"/><Relationship Id="rId2" Type="http://schemas.openxmlformats.org/officeDocument/2006/relationships/hyperlink" Target="https://github.com/Fakruddin002/Employee-Salary-Prediction.g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introduction.html" TargetMode="External"/><Relationship Id="rId3" Type="http://schemas.openxmlformats.org/officeDocument/2006/relationships/hyperlink" Target="https://catboost.ai/en/docs/" TargetMode="External"/><Relationship Id="rId7" Type="http://schemas.openxmlformats.org/officeDocument/2006/relationships/hyperlink" Target="https://xgboost.readthedocs.io/en/stable/" TargetMode="External"/><Relationship Id="rId2" Type="http://schemas.openxmlformats.org/officeDocument/2006/relationships/hyperlink" Target="https://scikit-learn.org/stable/document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arch?q=salary+prediction" TargetMode="External"/><Relationship Id="rId5" Type="http://schemas.openxmlformats.org/officeDocument/2006/relationships/hyperlink" Target="https://towardsdatascience.com/feature-engineering-for-machine-learning-3a5e293a5114" TargetMode="External"/><Relationship Id="rId4" Type="http://schemas.openxmlformats.org/officeDocument/2006/relationships/hyperlink" Target="https://www.kaggle.com/discussio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FAKRUDDIN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College/Institute: REVA UNIVERSITY </a:t>
            </a:r>
          </a:p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Program: MCA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0F8605AA-0A99-5F17-613E-05BFE023BC75}"/>
              </a:ext>
            </a:extLst>
          </p:cNvPr>
          <p:cNvSpPr txBox="1">
            <a:spLocks/>
          </p:cNvSpPr>
          <p:nvPr/>
        </p:nvSpPr>
        <p:spPr>
          <a:xfrm>
            <a:off x="587631" y="70215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B4EDB-3EB7-292E-1BAB-4366A924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08" y="1138894"/>
            <a:ext cx="7044744" cy="37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5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A5304F1-0D59-2B70-2D62-EC2319B4DEF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F1741-CEBC-BB5A-A469-BD20222E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42" y="1517085"/>
            <a:ext cx="5570358" cy="2964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BB328-1674-40CA-2915-22690945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19" y="1517084"/>
            <a:ext cx="5493736" cy="29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24E2984-31FA-4797-E9FC-C62D402BE56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LINKS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35B30-7ABB-1606-D71F-8F82A05AE61C}"/>
              </a:ext>
            </a:extLst>
          </p:cNvPr>
          <p:cNvSpPr txBox="1"/>
          <p:nvPr/>
        </p:nvSpPr>
        <p:spPr>
          <a:xfrm>
            <a:off x="581192" y="1322027"/>
            <a:ext cx="108890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/>
            <a:r>
              <a:rPr lang="en-US" sz="2800" b="1" dirty="0"/>
              <a:t>GitHub:</a:t>
            </a:r>
          </a:p>
          <a:p>
            <a:pPr marL="305435" indent="-305435"/>
            <a:endParaRPr lang="en-US" b="1" dirty="0"/>
          </a:p>
          <a:p>
            <a:pPr marL="305435" indent="-305435"/>
            <a:r>
              <a:rPr lang="en-US" b="1" dirty="0"/>
              <a:t>Attach your </a:t>
            </a:r>
            <a:r>
              <a:rPr lang="en-US" b="1" dirty="0" err="1"/>
              <a:t>Github</a:t>
            </a:r>
            <a:r>
              <a:rPr lang="en-US" b="1" dirty="0"/>
              <a:t> link:</a:t>
            </a:r>
          </a:p>
          <a:p>
            <a:pPr marL="305435" indent="-305435"/>
            <a:endParaRPr lang="en-US" b="1" dirty="0"/>
          </a:p>
          <a:p>
            <a:pPr marL="305435" indent="-305435"/>
            <a:r>
              <a:rPr lang="en-US" sz="2200" dirty="0">
                <a:ea typeface="+mn-lt"/>
                <a:cs typeface="+mn-lt"/>
                <a:hlinkClick r:id="rId2"/>
              </a:rPr>
              <a:t>https://github.com/Fakruddin002/Employee-Salary-Prediction.git</a:t>
            </a:r>
            <a:endParaRPr lang="en-IN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93A38D-1CE2-3D10-E833-AEEBB71C9F73}"/>
              </a:ext>
            </a:extLst>
          </p:cNvPr>
          <p:cNvSpPr txBox="1"/>
          <p:nvPr/>
        </p:nvSpPr>
        <p:spPr>
          <a:xfrm>
            <a:off x="581191" y="3165341"/>
            <a:ext cx="108890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305435"/>
            <a:r>
              <a:rPr lang="en-US" sz="2800" b="1" dirty="0"/>
              <a:t>Deployed Link:</a:t>
            </a:r>
          </a:p>
          <a:p>
            <a:pPr marL="305435" indent="-305435"/>
            <a:endParaRPr lang="en-US" b="1" dirty="0"/>
          </a:p>
          <a:p>
            <a:pPr marL="305435" indent="-305435"/>
            <a:r>
              <a:rPr lang="en-US" b="1" dirty="0"/>
              <a:t>Project Deployed Live link:</a:t>
            </a:r>
          </a:p>
          <a:p>
            <a:pPr marL="305435" indent="-305435"/>
            <a:endParaRPr lang="en-US" b="1" dirty="0"/>
          </a:p>
          <a:p>
            <a:pPr marL="305435" indent="-305435"/>
            <a:r>
              <a:rPr lang="en-US" sz="2200" dirty="0">
                <a:ea typeface="+mn-lt"/>
                <a:cs typeface="+mn-lt"/>
                <a:hlinkClick r:id="rId3"/>
              </a:rPr>
              <a:t>https://machine-learning-employee-salary-prediction.streamlit.app/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5086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582400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The project successfully predicts employee salaries with decent accuracy using </a:t>
            </a:r>
            <a:r>
              <a:rPr lang="en-GB" sz="2200" dirty="0" err="1">
                <a:solidFill>
                  <a:srgbClr val="0F0F0F"/>
                </a:solidFill>
                <a:ea typeface="+mn-lt"/>
                <a:cs typeface="+mn-lt"/>
              </a:rPr>
              <a:t>CatBoost</a:t>
            </a: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sz="2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It demonstrates how machine learning can assist in real-world HR analytics.</a:t>
            </a:r>
          </a:p>
          <a:p>
            <a:pPr marL="305435" indent="-305435"/>
            <a:endParaRPr lang="en-GB" sz="2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Challenges: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Handling outliers in salary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Encoding diverse job titles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Small sample size for some job roles</a:t>
            </a:r>
          </a:p>
          <a:p>
            <a:pPr marL="305435" indent="-305435"/>
            <a:endParaRPr lang="en-GB" sz="2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F0F0F"/>
                </a:solidFill>
                <a:ea typeface="+mn-lt"/>
                <a:cs typeface="+mn-lt"/>
              </a:rPr>
              <a:t>The model can be expanded by including more features like education, industry type, or city tier.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GB" sz="2200" b="1" dirty="0"/>
              <a:t>Deploy the model as a web app (</a:t>
            </a:r>
            <a:r>
              <a:rPr lang="en-GB" sz="2200" b="1" dirty="0" err="1"/>
              <a:t>Streamlit</a:t>
            </a:r>
            <a:r>
              <a:rPr lang="en-GB" sz="2200" b="1" dirty="0"/>
              <a:t> or Flask)</a:t>
            </a:r>
          </a:p>
          <a:p>
            <a:pPr marL="514350" indent="-514350">
              <a:buFont typeface="+mj-lt"/>
              <a:buAutoNum type="romanUcPeriod"/>
            </a:pPr>
            <a:endParaRPr lang="en-GB" sz="2200" b="1" dirty="0"/>
          </a:p>
          <a:p>
            <a:pPr marL="514350" indent="-514350">
              <a:buFont typeface="+mj-lt"/>
              <a:buAutoNum type="romanUcPeriod"/>
            </a:pPr>
            <a:r>
              <a:rPr lang="en-GB" sz="2200" b="1" dirty="0"/>
              <a:t>Add NLP to parse job descriptions automatically</a:t>
            </a:r>
          </a:p>
          <a:p>
            <a:pPr marL="514350" indent="-514350">
              <a:buFont typeface="+mj-lt"/>
              <a:buAutoNum type="romanUcPeriod"/>
            </a:pPr>
            <a:endParaRPr lang="en-GB" sz="2200" b="1" dirty="0"/>
          </a:p>
          <a:p>
            <a:pPr marL="514350" indent="-514350">
              <a:buFont typeface="+mj-lt"/>
              <a:buAutoNum type="romanUcPeriod"/>
            </a:pPr>
            <a:r>
              <a:rPr lang="en-GB" sz="2200" b="1" dirty="0"/>
              <a:t>Integrate with LinkedIn or Naukri job listings</a:t>
            </a:r>
          </a:p>
          <a:p>
            <a:pPr marL="514350" indent="-514350">
              <a:buFont typeface="+mj-lt"/>
              <a:buAutoNum type="romanUcPeriod"/>
            </a:pPr>
            <a:endParaRPr lang="en-GB" sz="2200" b="1" dirty="0"/>
          </a:p>
          <a:p>
            <a:pPr marL="514350" indent="-514350">
              <a:buFont typeface="+mj-lt"/>
              <a:buAutoNum type="romanUcPeriod"/>
            </a:pPr>
            <a:r>
              <a:rPr lang="en-GB" sz="2200" b="1" dirty="0"/>
              <a:t>Continuous model retraining using real-time salary data</a:t>
            </a:r>
            <a:endParaRPr lang="en-US" sz="2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94AC7C-7E54-27D4-310C-DF4020A83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421" y="1323752"/>
            <a:ext cx="1166886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https://scikit-learn.org/stable/documentation.html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https://catboost.ai/en/docs/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- Salary Prediction Discussions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https://www.kaggle.com/discussions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 Guide – Towards Data Science (Medium)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https://towardsdatascience.com/feature-engineering-for-machine-learning-3a5e293a5114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– Salary Prediction Projects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https://github.com/search?q=salary+prediction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https://xgboost.readthedocs.io/en/stable/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 Visualization Docs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https://seaborn.pydata.org/introduction.html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BFC666-87E4-1186-C1B8-A0867918002E}"/>
              </a:ext>
            </a:extLst>
          </p:cNvPr>
          <p:cNvSpPr txBox="1"/>
          <p:nvPr/>
        </p:nvSpPr>
        <p:spPr>
          <a:xfrm>
            <a:off x="581192" y="1577662"/>
            <a:ext cx="1102961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The project aims to build a machine learning model to predict employee salaries based on various features like job title, experience, company, location, and employment status.</a:t>
            </a:r>
          </a:p>
          <a:p>
            <a:endParaRPr lang="en-GB" sz="2200" dirty="0"/>
          </a:p>
          <a:p>
            <a:r>
              <a:rPr lang="en-GB" sz="2200" dirty="0"/>
              <a:t>Many job seekers and companies struggle to estimate fair and competitive salaries. Traditional methods lack accuracy and adaptability to changing market trends.</a:t>
            </a:r>
          </a:p>
          <a:p>
            <a:endParaRPr lang="en-GB" sz="2200" dirty="0"/>
          </a:p>
          <a:p>
            <a:r>
              <a:rPr lang="en-GB" sz="2200" dirty="0"/>
              <a:t>This system is designed to help both employers and job seekers make data-driven salary decisions.</a:t>
            </a:r>
          </a:p>
          <a:p>
            <a:endParaRPr lang="en-GB" sz="2200" dirty="0"/>
          </a:p>
          <a:p>
            <a:r>
              <a:rPr lang="en-GB" sz="2200" dirty="0"/>
              <a:t>The model attempts to reach an R² accuracy of 80–85% by using proper feature engineering, encoding, and model tuning.</a:t>
            </a:r>
          </a:p>
          <a:p>
            <a:endParaRPr lang="en-GB" sz="2200" dirty="0"/>
          </a:p>
          <a:p>
            <a:r>
              <a:rPr lang="en-GB" sz="2200" dirty="0"/>
              <a:t>This project can serve as a decision support tool in HR analytics and recruitment.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0596D16-2161-04B0-A2C8-76A9DE0E1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639454"/>
          </a:xfrm>
        </p:spPr>
        <p:txBody>
          <a:bodyPr>
            <a:normAutofit fontScale="90000"/>
          </a:bodyPr>
          <a:lstStyle/>
          <a:p>
            <a:pPr marL="305435" indent="-305435"/>
            <a:r>
              <a:rPr lang="en-US" sz="4400" b="1" dirty="0">
                <a:solidFill>
                  <a:schemeClr val="accent1"/>
                </a:solidFill>
                <a:latin typeface="Arial"/>
                <a:ea typeface="+mn-lt"/>
                <a:cs typeface="Arial"/>
              </a:rPr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53" y="662572"/>
            <a:ext cx="11029616" cy="63945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5361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System 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b="1" dirty="0" err="1">
                <a:solidFill>
                  <a:srgbClr val="0F0F0F"/>
                </a:solidFill>
                <a:ea typeface="+mn-lt"/>
                <a:cs typeface="+mn-lt"/>
              </a:rPr>
              <a:t>Jupyter</a:t>
            </a:r>
            <a:r>
              <a:rPr lang="en-IN" sz="2200" b="1" dirty="0">
                <a:solidFill>
                  <a:srgbClr val="0F0F0F"/>
                </a:solidFill>
                <a:ea typeface="+mn-lt"/>
                <a:cs typeface="+mn-lt"/>
              </a:rPr>
              <a:t> Notebook, Python 3.x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b="1" dirty="0">
                <a:solidFill>
                  <a:srgbClr val="0F0F0F"/>
                </a:solidFill>
                <a:ea typeface="+mn-lt"/>
                <a:cs typeface="+mn-lt"/>
              </a:rPr>
              <a:t>RAM: Min 4GB, Internet for API access</a:t>
            </a:r>
          </a:p>
          <a:p>
            <a:pPr>
              <a:buFontTx/>
              <a:buChar char="-"/>
            </a:pPr>
            <a:endParaRPr lang="en-IN" sz="15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Libraries Used: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b="1" dirty="0">
                <a:solidFill>
                  <a:srgbClr val="0F0F0F"/>
                </a:solidFill>
                <a:ea typeface="+mn-lt"/>
                <a:cs typeface="+mn-lt"/>
              </a:rPr>
              <a:t>pandas, </a:t>
            </a:r>
            <a:r>
              <a:rPr lang="en-IN" sz="2200" b="1" dirty="0" err="1">
                <a:solidFill>
                  <a:srgbClr val="0F0F0F"/>
                </a:solidFill>
                <a:ea typeface="+mn-lt"/>
                <a:cs typeface="+mn-lt"/>
              </a:rPr>
              <a:t>numpy</a:t>
            </a:r>
            <a:endParaRPr lang="en-IN" sz="22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b="1" dirty="0">
                <a:solidFill>
                  <a:srgbClr val="0F0F0F"/>
                </a:solidFill>
                <a:ea typeface="+mn-lt"/>
                <a:cs typeface="+mn-lt"/>
              </a:rPr>
              <a:t>matplotlib, seaborn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b="1" dirty="0">
                <a:solidFill>
                  <a:srgbClr val="0F0F0F"/>
                </a:solidFill>
                <a:ea typeface="+mn-lt"/>
                <a:cs typeface="+mn-lt"/>
              </a:rPr>
              <a:t>scikit-learn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b="1" dirty="0" err="1">
                <a:solidFill>
                  <a:srgbClr val="0F0F0F"/>
                </a:solidFill>
                <a:ea typeface="+mn-lt"/>
                <a:cs typeface="+mn-lt"/>
              </a:rPr>
              <a:t>xgboost</a:t>
            </a:r>
            <a:r>
              <a:rPr lang="en-IN" sz="2200" b="1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IN" sz="2200" b="1" dirty="0" err="1">
                <a:solidFill>
                  <a:srgbClr val="0F0F0F"/>
                </a:solidFill>
                <a:ea typeface="+mn-lt"/>
                <a:cs typeface="+mn-lt"/>
              </a:rPr>
              <a:t>catboost</a:t>
            </a:r>
            <a:endParaRPr lang="en-IN" sz="22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200" b="1" dirty="0" err="1">
                <a:solidFill>
                  <a:srgbClr val="0F0F0F"/>
                </a:solidFill>
                <a:ea typeface="+mn-lt"/>
                <a:cs typeface="+mn-lt"/>
              </a:rPr>
              <a:t>Joblib</a:t>
            </a:r>
            <a:endParaRPr lang="en-IN" sz="22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70BA4-C8BB-984A-2C4E-A6615C7BD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753" y="1527761"/>
            <a:ext cx="11029615" cy="241961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chemeClr val="tx1"/>
                </a:solidFill>
              </a:rPr>
              <a:t>Dataset: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Contains columns like experience, company name, job title, employment status, location, and salary.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FE6EE3E-3F6C-1F1C-D825-51804BCF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53" y="662572"/>
            <a:ext cx="11029616" cy="63945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30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6811B-DF12-A83A-4A5C-4FB87E9D8F8E}"/>
              </a:ext>
            </a:extLst>
          </p:cNvPr>
          <p:cNvSpPr txBox="1"/>
          <p:nvPr/>
        </p:nvSpPr>
        <p:spPr>
          <a:xfrm>
            <a:off x="689020" y="1577662"/>
            <a:ext cx="10921788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Step-by-Step Procedure:</a:t>
            </a:r>
          </a:p>
          <a:p>
            <a:endParaRPr lang="en-IN" dirty="0"/>
          </a:p>
          <a:p>
            <a:r>
              <a:rPr lang="en-IN" sz="2500" b="1" dirty="0"/>
              <a:t>1. Data Cleaning: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200" dirty="0"/>
              <a:t>Removed nulls and duplicates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200" dirty="0"/>
              <a:t>Converted salary to numeric values</a:t>
            </a:r>
          </a:p>
          <a:p>
            <a:endParaRPr lang="en-IN" dirty="0"/>
          </a:p>
          <a:p>
            <a:r>
              <a:rPr lang="en-IN" sz="2500" b="1" dirty="0"/>
              <a:t>2. Feature Engineering: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200" dirty="0"/>
              <a:t>Label/Ordinal encoding for categorical data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200" dirty="0"/>
              <a:t>Created custom salary buckets (optional)</a:t>
            </a:r>
          </a:p>
          <a:p>
            <a:endParaRPr lang="en-IN" dirty="0"/>
          </a:p>
          <a:p>
            <a:r>
              <a:rPr lang="en-IN" sz="2500" dirty="0"/>
              <a:t>3. Model Selection: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200" dirty="0"/>
              <a:t>Tried Random Forest, </a:t>
            </a:r>
            <a:r>
              <a:rPr lang="en-IN" sz="2200" dirty="0" err="1"/>
              <a:t>XGBoost</a:t>
            </a:r>
            <a:r>
              <a:rPr lang="en-IN" sz="2200" dirty="0"/>
              <a:t>, </a:t>
            </a:r>
            <a:r>
              <a:rPr lang="en-IN" sz="2200" dirty="0" err="1"/>
              <a:t>CatBoost</a:t>
            </a:r>
            <a:endParaRPr lang="en-IN" sz="22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200" dirty="0" err="1"/>
              <a:t>CatBoost</a:t>
            </a:r>
            <a:r>
              <a:rPr lang="en-IN" sz="2200" dirty="0"/>
              <a:t> performed the best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C870D5-044B-669C-E1EE-35A15D655E0F}"/>
              </a:ext>
            </a:extLst>
          </p:cNvPr>
          <p:cNvSpPr txBox="1"/>
          <p:nvPr/>
        </p:nvSpPr>
        <p:spPr>
          <a:xfrm>
            <a:off x="581192" y="1558346"/>
            <a:ext cx="110296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4. Model Evaluation: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Used R² Score and MAE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Tuned hyperparameters using </a:t>
            </a:r>
            <a:r>
              <a:rPr lang="en-IN" sz="2200" dirty="0" err="1"/>
              <a:t>GridSearchCV</a:t>
            </a:r>
            <a:endParaRPr lang="en-IN" sz="2200" dirty="0"/>
          </a:p>
          <a:p>
            <a:endParaRPr lang="en-IN" dirty="0"/>
          </a:p>
          <a:p>
            <a:r>
              <a:rPr lang="en-IN" sz="2500" dirty="0"/>
              <a:t>5. Deployment: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Saved the model using </a:t>
            </a:r>
            <a:r>
              <a:rPr lang="en-IN" sz="2200" dirty="0" err="1"/>
              <a:t>joblib</a:t>
            </a:r>
            <a:endParaRPr lang="en-IN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/>
              <a:t>Prepared for </a:t>
            </a:r>
            <a:r>
              <a:rPr lang="en-IN" sz="2200" dirty="0" err="1"/>
              <a:t>Streamlit</a:t>
            </a:r>
            <a:r>
              <a:rPr lang="en-IN" sz="2200" dirty="0"/>
              <a:t> UI and web-based deployment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9BED3A-DAC5-91BE-6A78-F23D1FE8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8F425C3-4ED4-4CD8-C40D-D0C4A68E138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C9BD4-E296-53C5-E4B5-E8CF3E1C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64783"/>
            <a:ext cx="5214301" cy="2955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8C856-8C42-7D70-A124-1C0B2322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87" y="1592956"/>
            <a:ext cx="5675290" cy="30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60B9903B-4FE5-6B45-FF6C-602B2DC3A3A1}"/>
              </a:ext>
            </a:extLst>
          </p:cNvPr>
          <p:cNvSpPr txBox="1">
            <a:spLocks/>
          </p:cNvSpPr>
          <p:nvPr/>
        </p:nvSpPr>
        <p:spPr>
          <a:xfrm>
            <a:off x="587631" y="70215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075C6-C59C-0CD5-A539-A1798C16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0" y="1566820"/>
            <a:ext cx="5492839" cy="2921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B95E1-AAEA-E3A7-21C2-36EDB1D9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95" y="1515896"/>
            <a:ext cx="5588588" cy="29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37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</TotalTime>
  <Words>550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Employee Salary Prediction using Machine Learning </vt:lpstr>
      <vt:lpstr>OUTLINE</vt:lpstr>
      <vt:lpstr>Problem Statement </vt:lpstr>
      <vt:lpstr>System  Approach</vt:lpstr>
      <vt:lpstr>System  Approach</vt:lpstr>
      <vt:lpstr>Algorithm &amp; Deployment</vt:lpstr>
      <vt:lpstr>Algorithm &amp;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Fakruddin .</cp:lastModifiedBy>
  <cp:revision>45</cp:revision>
  <dcterms:created xsi:type="dcterms:W3CDTF">2021-05-26T16:50:10Z</dcterms:created>
  <dcterms:modified xsi:type="dcterms:W3CDTF">2025-07-30T14:57:19Z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