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4"/>
    <p:sldMasterId id="2147483702" r:id="rId5"/>
  </p:sldMasterIdLst>
  <p:notesMasterIdLst>
    <p:notesMasterId r:id="rId23"/>
  </p:notesMasterIdLst>
  <p:sldIdLst>
    <p:sldId id="292" r:id="rId6"/>
    <p:sldId id="1282" r:id="rId7"/>
    <p:sldId id="1290" r:id="rId8"/>
    <p:sldId id="1291" r:id="rId9"/>
    <p:sldId id="1292" r:id="rId10"/>
    <p:sldId id="1293" r:id="rId11"/>
    <p:sldId id="1294" r:id="rId12"/>
    <p:sldId id="1296" r:id="rId13"/>
    <p:sldId id="1297" r:id="rId14"/>
    <p:sldId id="1298" r:id="rId15"/>
    <p:sldId id="1299" r:id="rId16"/>
    <p:sldId id="1300" r:id="rId17"/>
    <p:sldId id="1301" r:id="rId18"/>
    <p:sldId id="1302" r:id="rId19"/>
    <p:sldId id="1303" r:id="rId20"/>
    <p:sldId id="1295" r:id="rId21"/>
    <p:sldId id="1250" r:id="rId2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588" userDrawn="1">
          <p15:clr>
            <a:srgbClr val="A4A3A4"/>
          </p15:clr>
        </p15:guide>
        <p15:guide id="2" pos="144" userDrawn="1">
          <p15:clr>
            <a:srgbClr val="A4A3A4"/>
          </p15:clr>
        </p15:guide>
        <p15:guide id="3" orient="horz" pos="852" userDrawn="1">
          <p15:clr>
            <a:srgbClr val="A4A3A4"/>
          </p15:clr>
        </p15:guide>
      </p15:sldGuideLst>
    </p:ext>
    <p:ext uri="http://customooxmlschemas.google.com/">
      <go:slidesCustomData xmlns=""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17D"/>
    <a:srgbClr val="223366"/>
    <a:srgbClr val="E8ECF8"/>
    <a:srgbClr val="C9D2ED"/>
    <a:srgbClr val="851910"/>
    <a:srgbClr val="0000FF"/>
    <a:srgbClr val="FFCD8C"/>
    <a:srgbClr val="9F5900"/>
    <a:srgbClr val="FF33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384B79-7360-5AB9-DD75-8A808655C326}" v="3" dt="2024-03-18T09:31:49.711"/>
    <p1510:client id="{99C44797-0E56-F5AF-678D-7848B61E9AF5}" v="8" dt="2024-03-19T08:12:55.126"/>
    <p1510:client id="{A00404A6-CA5D-529F-E841-B3080AD8BC10}" v="1" dt="2024-03-18T13:45:15.59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442" y="77"/>
      </p:cViewPr>
      <p:guideLst>
        <p:guide orient="horz" pos="588"/>
        <p:guide pos="144"/>
        <p:guide orient="horz" pos="85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222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26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2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20" Type="http://customschemas.google.com/relationships/presentationmetadata" Target="metadata"/><Relationship Id="rId225" Type="http://schemas.microsoft.com/office/2016/11/relationships/changesInfo" Target="changesInfos/changesInfo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22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23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A00404A6-CA5D-529F-E841-B3080AD8BC10}"/>
    <pc:docChg chg="delSld">
      <pc:chgData name="" userId="" providerId="" clId="Web-{A00404A6-CA5D-529F-E841-B3080AD8BC10}" dt="2024-03-18T13:45:15.593" v="0"/>
      <pc:docMkLst>
        <pc:docMk/>
      </pc:docMkLst>
      <pc:sldChg chg="del">
        <pc:chgData name="" userId="" providerId="" clId="Web-{A00404A6-CA5D-529F-E841-B3080AD8BC10}" dt="2024-03-18T13:45:15.593" v="0"/>
        <pc:sldMkLst>
          <pc:docMk/>
          <pc:sldMk cId="3987024532" sldId="1249"/>
        </pc:sldMkLst>
      </pc:sldChg>
    </pc:docChg>
  </pc:docChgLst>
  <pc:docChgLst>
    <pc:chgData name="Vikrant Nath Nagar" userId="S::vikrant@edunetfoundation.org::4271d355-f673-482e-abc9-b8b4b8546a7e" providerId="AD" clId="Web-{25384B79-7360-5AB9-DD75-8A808655C326}"/>
    <pc:docChg chg="modSld">
      <pc:chgData name="Vikrant Nath Nagar" userId="S::vikrant@edunetfoundation.org::4271d355-f673-482e-abc9-b8b4b8546a7e" providerId="AD" clId="Web-{25384B79-7360-5AB9-DD75-8A808655C326}" dt="2024-03-18T09:31:49.711" v="2" actId="1076"/>
      <pc:docMkLst>
        <pc:docMk/>
      </pc:docMkLst>
      <pc:sldChg chg="modSp">
        <pc:chgData name="Vikrant Nath Nagar" userId="S::vikrant@edunetfoundation.org::4271d355-f673-482e-abc9-b8b4b8546a7e" providerId="AD" clId="Web-{25384B79-7360-5AB9-DD75-8A808655C326}" dt="2024-03-18T09:31:21.976" v="1" actId="1076"/>
        <pc:sldMkLst>
          <pc:docMk/>
          <pc:sldMk cId="2621200212" sldId="1293"/>
        </pc:sldMkLst>
        <pc:spChg chg="mod">
          <ac:chgData name="Vikrant Nath Nagar" userId="S::vikrant@edunetfoundation.org::4271d355-f673-482e-abc9-b8b4b8546a7e" providerId="AD" clId="Web-{25384B79-7360-5AB9-DD75-8A808655C326}" dt="2024-03-18T09:31:21.976" v="1" actId="1076"/>
          <ac:spMkLst>
            <pc:docMk/>
            <pc:sldMk cId="2621200212" sldId="1293"/>
            <ac:spMk id="3" creationId="{796BFA82-8AB0-23BA-909F-C886C3F7A669}"/>
          </ac:spMkLst>
        </pc:spChg>
      </pc:sldChg>
      <pc:sldChg chg="modSp">
        <pc:chgData name="Vikrant Nath Nagar" userId="S::vikrant@edunetfoundation.org::4271d355-f673-482e-abc9-b8b4b8546a7e" providerId="AD" clId="Web-{25384B79-7360-5AB9-DD75-8A808655C326}" dt="2024-03-18T09:31:49.711" v="2" actId="1076"/>
        <pc:sldMkLst>
          <pc:docMk/>
          <pc:sldMk cId="4017130557" sldId="1294"/>
        </pc:sldMkLst>
        <pc:spChg chg="mod">
          <ac:chgData name="Vikrant Nath Nagar" userId="S::vikrant@edunetfoundation.org::4271d355-f673-482e-abc9-b8b4b8546a7e" providerId="AD" clId="Web-{25384B79-7360-5AB9-DD75-8A808655C326}" dt="2024-03-18T09:31:49.711" v="2" actId="1076"/>
          <ac:spMkLst>
            <pc:docMk/>
            <pc:sldMk cId="4017130557" sldId="1294"/>
            <ac:spMk id="3" creationId="{A111D00F-E3D6-896E-4001-492D6D1DC85F}"/>
          </ac:spMkLst>
        </pc:spChg>
      </pc:sldChg>
    </pc:docChg>
  </pc:docChgLst>
  <pc:docChgLst>
    <pc:chgData name="Shashank Shekhar" userId="S::shashank@edunetfoundation.org::0008d1ff-90e7-469a-9966-0dcad996503d" providerId="AD" clId="Web-{99C44797-0E56-F5AF-678D-7848B61E9AF5}"/>
    <pc:docChg chg="modSld">
      <pc:chgData name="Shashank Shekhar" userId="S::shashank@edunetfoundation.org::0008d1ff-90e7-469a-9966-0dcad996503d" providerId="AD" clId="Web-{99C44797-0E56-F5AF-678D-7848B61E9AF5}" dt="2024-03-19T08:12:55.126" v="7" actId="1076"/>
      <pc:docMkLst>
        <pc:docMk/>
      </pc:docMkLst>
      <pc:sldChg chg="modSp">
        <pc:chgData name="Shashank Shekhar" userId="S::shashank@edunetfoundation.org::0008d1ff-90e7-469a-9966-0dcad996503d" providerId="AD" clId="Web-{99C44797-0E56-F5AF-678D-7848B61E9AF5}" dt="2024-03-19T08:09:28.422" v="3" actId="1076"/>
        <pc:sldMkLst>
          <pc:docMk/>
          <pc:sldMk cId="2746043547" sldId="1291"/>
        </pc:sldMkLst>
        <pc:spChg chg="mod">
          <ac:chgData name="Shashank Shekhar" userId="S::shashank@edunetfoundation.org::0008d1ff-90e7-469a-9966-0dcad996503d" providerId="AD" clId="Web-{99C44797-0E56-F5AF-678D-7848B61E9AF5}" dt="2024-03-19T08:09:28.422" v="3" actId="1076"/>
          <ac:spMkLst>
            <pc:docMk/>
            <pc:sldMk cId="2746043547" sldId="1291"/>
            <ac:spMk id="9" creationId="{091B843F-6928-3290-2287-5FA1F531B685}"/>
          </ac:spMkLst>
        </pc:spChg>
        <pc:grpChg chg="mod">
          <ac:chgData name="Shashank Shekhar" userId="S::shashank@edunetfoundation.org::0008d1ff-90e7-469a-9966-0dcad996503d" providerId="AD" clId="Web-{99C44797-0E56-F5AF-678D-7848B61E9AF5}" dt="2024-03-19T08:09:23.484" v="1" actId="1076"/>
          <ac:grpSpMkLst>
            <pc:docMk/>
            <pc:sldMk cId="2746043547" sldId="1291"/>
            <ac:grpSpMk id="3" creationId="{328E85CD-DF89-87DD-6181-DCDD73B5625F}"/>
          </ac:grpSpMkLst>
        </pc:grpChg>
      </pc:sldChg>
      <pc:sldChg chg="modSp">
        <pc:chgData name="Shashank Shekhar" userId="S::shashank@edunetfoundation.org::0008d1ff-90e7-469a-9966-0dcad996503d" providerId="AD" clId="Web-{99C44797-0E56-F5AF-678D-7848B61E9AF5}" dt="2024-03-19T08:09:33.969" v="5" actId="14100"/>
        <pc:sldMkLst>
          <pc:docMk/>
          <pc:sldMk cId="2975191714" sldId="1292"/>
        </pc:sldMkLst>
        <pc:spChg chg="mod">
          <ac:chgData name="Shashank Shekhar" userId="S::shashank@edunetfoundation.org::0008d1ff-90e7-469a-9966-0dcad996503d" providerId="AD" clId="Web-{99C44797-0E56-F5AF-678D-7848B61E9AF5}" dt="2024-03-19T08:09:33.969" v="5" actId="14100"/>
          <ac:spMkLst>
            <pc:docMk/>
            <pc:sldMk cId="2975191714" sldId="1292"/>
            <ac:spMk id="3" creationId="{0C511917-B5EE-88C1-A75B-AC3ADE14BEB8}"/>
          </ac:spMkLst>
        </pc:spChg>
        <pc:picChg chg="mod">
          <ac:chgData name="Shashank Shekhar" userId="S::shashank@edunetfoundation.org::0008d1ff-90e7-469a-9966-0dcad996503d" providerId="AD" clId="Web-{99C44797-0E56-F5AF-678D-7848B61E9AF5}" dt="2024-03-19T08:09:32.234" v="4" actId="14100"/>
          <ac:picMkLst>
            <pc:docMk/>
            <pc:sldMk cId="2975191714" sldId="1292"/>
            <ac:picMk id="5" creationId="{6858EAD1-D312-BBBA-4C50-43B9E76BB53F}"/>
          </ac:picMkLst>
        </pc:picChg>
      </pc:sldChg>
      <pc:sldChg chg="modSp">
        <pc:chgData name="Shashank Shekhar" userId="S::shashank@edunetfoundation.org::0008d1ff-90e7-469a-9966-0dcad996503d" providerId="AD" clId="Web-{99C44797-0E56-F5AF-678D-7848B61E9AF5}" dt="2024-03-19T08:12:55.126" v="7" actId="1076"/>
        <pc:sldMkLst>
          <pc:docMk/>
          <pc:sldMk cId="4168856024" sldId="1298"/>
        </pc:sldMkLst>
        <pc:spChg chg="mod">
          <ac:chgData name="Shashank Shekhar" userId="S::shashank@edunetfoundation.org::0008d1ff-90e7-469a-9966-0dcad996503d" providerId="AD" clId="Web-{99C44797-0E56-F5AF-678D-7848B61E9AF5}" dt="2024-03-19T08:12:55.126" v="7" actId="1076"/>
          <ac:spMkLst>
            <pc:docMk/>
            <pc:sldMk cId="4168856024" sldId="1298"/>
            <ac:spMk id="6" creationId="{3B7F6AB1-00E0-C56D-4BC6-78BBB15ACC7E}"/>
          </ac:spMkLst>
        </pc:spChg>
        <pc:grpChg chg="mod">
          <ac:chgData name="Shashank Shekhar" userId="S::shashank@edunetfoundation.org::0008d1ff-90e7-469a-9966-0dcad996503d" providerId="AD" clId="Web-{99C44797-0E56-F5AF-678D-7848B61E9AF5}" dt="2024-03-19T08:12:51.376" v="6" actId="1076"/>
          <ac:grpSpMkLst>
            <pc:docMk/>
            <pc:sldMk cId="4168856024" sldId="1298"/>
            <ac:grpSpMk id="4" creationId="{77315F7D-BDA3-3D19-664A-5108316858FF}"/>
          </ac:grpSpMkLst>
        </pc:gr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308025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023E65BA-FB28-47C4-A217-44F00343302E}" type="slidenum">
              <a:rPr lang="en-US" sz="1400" b="0" strike="noStrike" spc="-1">
                <a:latin typeface="Times New Roman"/>
              </a:rPr>
              <a:t>1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369362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218482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>
          <a:extLst>
            <a:ext uri="{FF2B5EF4-FFF2-40B4-BE49-F238E27FC236}">
              <a16:creationId xmlns:a16="http://schemas.microsoft.com/office/drawing/2014/main" id="{D9287C45-833C-36AD-4BE4-8F39E6F942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>
            <a:extLst>
              <a:ext uri="{FF2B5EF4-FFF2-40B4-BE49-F238E27FC236}">
                <a16:creationId xmlns:a16="http://schemas.microsoft.com/office/drawing/2014/main" id="{B38FCA48-3F08-5280-BF7F-1D516DDD0FB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>
            <a:extLst>
              <a:ext uri="{FF2B5EF4-FFF2-40B4-BE49-F238E27FC236}">
                <a16:creationId xmlns:a16="http://schemas.microsoft.com/office/drawing/2014/main" id="{BDE9F4C7-F4E8-D58B-CBBE-ECDF42D8EF7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625103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>
          <a:extLst>
            <a:ext uri="{FF2B5EF4-FFF2-40B4-BE49-F238E27FC236}">
              <a16:creationId xmlns:a16="http://schemas.microsoft.com/office/drawing/2014/main" id="{64DF5314-98F9-D587-2798-32410D548F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>
            <a:extLst>
              <a:ext uri="{FF2B5EF4-FFF2-40B4-BE49-F238E27FC236}">
                <a16:creationId xmlns:a16="http://schemas.microsoft.com/office/drawing/2014/main" id="{17A5EB03-B120-CA28-5BD8-650AFD8A101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>
            <a:extLst>
              <a:ext uri="{FF2B5EF4-FFF2-40B4-BE49-F238E27FC236}">
                <a16:creationId xmlns:a16="http://schemas.microsoft.com/office/drawing/2014/main" id="{11992DEA-E354-17E3-1E49-177D55F6D3E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994220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>
          <a:extLst>
            <a:ext uri="{FF2B5EF4-FFF2-40B4-BE49-F238E27FC236}">
              <a16:creationId xmlns:a16="http://schemas.microsoft.com/office/drawing/2014/main" id="{4EA808AC-D74D-47CA-D8EC-E0AD6F23FF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>
            <a:extLst>
              <a:ext uri="{FF2B5EF4-FFF2-40B4-BE49-F238E27FC236}">
                <a16:creationId xmlns:a16="http://schemas.microsoft.com/office/drawing/2014/main" id="{AC878D89-55BE-A5D3-2AA2-BA4BBB8416B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>
            <a:extLst>
              <a:ext uri="{FF2B5EF4-FFF2-40B4-BE49-F238E27FC236}">
                <a16:creationId xmlns:a16="http://schemas.microsoft.com/office/drawing/2014/main" id="{2E9B2E31-F63C-6EB0-56F2-5EC27ED1E6B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211971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>
          <a:extLst>
            <a:ext uri="{FF2B5EF4-FFF2-40B4-BE49-F238E27FC236}">
              <a16:creationId xmlns:a16="http://schemas.microsoft.com/office/drawing/2014/main" id="{F36FE023-AC98-5EE7-255E-56E9A12831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>
            <a:extLst>
              <a:ext uri="{FF2B5EF4-FFF2-40B4-BE49-F238E27FC236}">
                <a16:creationId xmlns:a16="http://schemas.microsoft.com/office/drawing/2014/main" id="{4C8040A2-C9C5-1659-E323-8C5CA6231BA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>
            <a:extLst>
              <a:ext uri="{FF2B5EF4-FFF2-40B4-BE49-F238E27FC236}">
                <a16:creationId xmlns:a16="http://schemas.microsoft.com/office/drawing/2014/main" id="{F7AC74B4-5A09-2043-B8E9-61EC2293A0E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906438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>
          <a:extLst>
            <a:ext uri="{FF2B5EF4-FFF2-40B4-BE49-F238E27FC236}">
              <a16:creationId xmlns:a16="http://schemas.microsoft.com/office/drawing/2014/main" id="{2CF0E7CF-08AE-9544-BF6C-4AC4AAFDA2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>
            <a:extLst>
              <a:ext uri="{FF2B5EF4-FFF2-40B4-BE49-F238E27FC236}">
                <a16:creationId xmlns:a16="http://schemas.microsoft.com/office/drawing/2014/main" id="{5E153BE2-4E67-3BB8-F736-F1E7F24CEB3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>
            <a:extLst>
              <a:ext uri="{FF2B5EF4-FFF2-40B4-BE49-F238E27FC236}">
                <a16:creationId xmlns:a16="http://schemas.microsoft.com/office/drawing/2014/main" id="{68EDD66D-36B1-85AF-A1BE-6FFED15DC91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30055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48123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spc="-5">
                <a:solidFill>
                  <a:srgbClr val="223366"/>
                </a:solidFill>
              </a:rPr>
              <a:t>Thank You !!</a:t>
            </a:r>
            <a:endParaRPr lang="en-US" sz="1100" b="1" spc="-5">
              <a:solidFill>
                <a:srgbClr val="22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4203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207278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811687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110891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458256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453239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671224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880271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71342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F82D9E-CF8F-D821-0EF0-82F39D6875D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20-03-2025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3170A1-58D7-78F7-D58A-811ADFF73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A898F9-6042-211C-FE5E-E3195182B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9744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8AA64-E432-8D59-6526-E68F7AC80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D2085-944B-0B62-B557-11D0053DE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B889BD-8520-EE29-14ED-24E88F0C13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9AA8EC-BC22-DD8C-CC7C-5CD2AD69637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20-03-2025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7ED4E8-E1B9-BC44-48DF-EA2B09D99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28F55D-018D-571C-11FF-8F79FAAA5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48996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F3725-BD84-E963-3DD7-9EDA57001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1B5E6C-B120-BDBD-A118-74E930F953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0ED917-6757-883A-86C3-14AFBCE31F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38C69D-33B2-26F1-3AFC-2A4C100F9E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20-03-2025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20A899-749A-96A6-52E3-5513E02E1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5EE06A-6BB2-C7F9-0A30-ECA5F6491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41278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4C180-BF96-096D-0F74-E23F93095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A78D2F-2EAD-1FA2-9475-C228A7E9B4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914C92-1C92-C326-AE2B-EE64852E687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20-03-2025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2D40DF-8956-65BF-5B16-FCF84638A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E2B801-4415-647B-D7B8-398663FE2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80878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935E50-9753-5324-3CBE-2DB02823BA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96334F-1BF5-5B8C-3F90-84BF75B51B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37E210-CB85-84DD-090A-44C7C1797C0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20-03-2025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46FBE5-BF73-7C52-C3DF-B06D7641E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4D43C-F065-8BD6-C622-543D4321E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4261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userDrawn="1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71877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EBA23-5FDD-5D7E-F6FC-E4A6A7F5FD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1DBF0E-B651-D205-69BC-E38929484D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EAFE9-FEB4-90FA-7604-E71268E9BE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20-03-2025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042C0C-D784-7894-6E7A-A3163E7BD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7E244B-37C0-9DC6-22CD-EB660918F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2296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357B7-1A74-AE21-4231-6A3BD6FFA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8CC2F-5827-22D5-D0CD-6AB9F4163E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5C6FD5-C3C6-194C-CBBF-F0992989045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20-03-2025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574B56-D685-4165-F13B-086D869C7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A53AD0-652A-8B63-B4F8-E64E7976E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0378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D8776-064D-C947-6F0A-07C1157DB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97AF1F-1E9E-C1AB-35F2-7FCF85FEA1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0203F7-4A67-44F8-1EBE-73C704B5F3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20-03-2025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2099F4-B0B6-A02C-D33D-42B8CF9C4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63AEAC-197E-65FD-B921-6662926A1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0917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DC773-098A-371D-576C-4D005AAD1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678A3-157A-338B-1D0E-5DEA10A095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F0D3D6-28A0-B7DB-AA55-7E1AB265D8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D759DB-2EFB-5AB8-F2C0-4594FD8EF7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20-03-2025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0AB47A-E9F3-E30E-4D25-BDB935FA9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F4B1E9-6E84-BC5A-9F68-AC8BD08A6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7681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11BC7-998D-6DF5-4AE4-39C9EA003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86AF4A-23F2-79CA-C667-8C4F35BF57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17276D-1914-7EB5-3698-A01774DF17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ACDF0B-5FBC-8A48-3967-A5A9B60BBE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AD8437-251D-CB33-46CE-F1B208C3DE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3DB15A-3C4B-088C-31D9-9D7FADA411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20-03-2025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FCD596-67EF-7A66-AED7-23CF46204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D5DBB6-49F0-7026-4382-9F1CC71BD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4819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E66A4-83CF-94A2-2F9D-EB0EA91EF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6E68E2-F84C-3629-3FE2-83DD00EACA5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20-03-2025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4CCCF5-8802-F0B8-E635-C4316F70E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3F6E91-77AB-EEFA-9CDE-D8D369E6A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2999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97B0C45-392E-206A-6503-A52CA087AB64}"/>
              </a:ext>
            </a:extLst>
          </p:cNvPr>
          <p:cNvSpPr/>
          <p:nvPr userDrawn="1"/>
        </p:nvSpPr>
        <p:spPr>
          <a:xfrm>
            <a:off x="0" y="122877"/>
            <a:ext cx="9144000" cy="467289"/>
          </a:xfrm>
          <a:prstGeom prst="rect">
            <a:avLst/>
          </a:prstGeom>
          <a:solidFill>
            <a:srgbClr val="223366"/>
          </a:solidFill>
          <a:ln>
            <a:solidFill>
              <a:srgbClr val="223366"/>
            </a:solidFill>
          </a:ln>
          <a:effectLst>
            <a:outerShdw blurRad="50800" dist="38100" dir="54000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F9D9AD1-C7C2-FFF1-54BA-8514D18B8369}"/>
              </a:ext>
            </a:extLst>
          </p:cNvPr>
          <p:cNvSpPr/>
          <p:nvPr userDrawn="1"/>
        </p:nvSpPr>
        <p:spPr>
          <a:xfrm>
            <a:off x="0" y="4935061"/>
            <a:ext cx="9144000" cy="208439"/>
          </a:xfrm>
          <a:prstGeom prst="rect">
            <a:avLst/>
          </a:prstGeom>
          <a:solidFill>
            <a:srgbClr val="8519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759FAC2-2004-4EAC-FA79-8395FA9E5834}"/>
              </a:ext>
            </a:extLst>
          </p:cNvPr>
          <p:cNvSpPr/>
          <p:nvPr userDrawn="1"/>
        </p:nvSpPr>
        <p:spPr>
          <a:xfrm>
            <a:off x="7283428" y="62784"/>
            <a:ext cx="1109472" cy="584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CE849A3B-BCF0-B774-F89E-81965C71F93E}"/>
              </a:ext>
            </a:extLst>
          </p:cNvPr>
          <p:cNvPicPr preferRelativeResize="0"/>
          <p:nvPr userDrawn="1"/>
        </p:nvPicPr>
        <p:blipFill rotWithShape="1">
          <a:blip r:embed="rId5">
            <a:alphaModFix/>
          </a:blip>
          <a:srcRect/>
          <a:stretch/>
        </p:blipFill>
        <p:spPr>
          <a:xfrm>
            <a:off x="7411959" y="234964"/>
            <a:ext cx="852410" cy="28495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964A484-2963-FBA3-E733-1A64254407DC}"/>
              </a:ext>
            </a:extLst>
          </p:cNvPr>
          <p:cNvSpPr txBox="1"/>
          <p:nvPr userDrawn="1"/>
        </p:nvSpPr>
        <p:spPr>
          <a:xfrm>
            <a:off x="138743" y="189386"/>
            <a:ext cx="34535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</a:rPr>
              <a:t>Creating A Future-ready Workforce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701" r:id="rId2"/>
    <p:sldLayoutId id="2147483714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8726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7670BE75-ABC6-B8F8-14C2-4329F082BA10}"/>
              </a:ext>
            </a:extLst>
          </p:cNvPr>
          <p:cNvSpPr/>
          <p:nvPr/>
        </p:nvSpPr>
        <p:spPr>
          <a:xfrm>
            <a:off x="5044697" y="5066794"/>
            <a:ext cx="4122549" cy="161945"/>
          </a:xfrm>
          <a:prstGeom prst="rect">
            <a:avLst/>
          </a:prstGeom>
          <a:solidFill>
            <a:srgbClr val="8519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14A44FD-99EF-2386-CD7F-94CC9736D290}"/>
              </a:ext>
            </a:extLst>
          </p:cNvPr>
          <p:cNvSpPr/>
          <p:nvPr/>
        </p:nvSpPr>
        <p:spPr>
          <a:xfrm>
            <a:off x="6137328" y="122877"/>
            <a:ext cx="3006671" cy="467289"/>
          </a:xfrm>
          <a:prstGeom prst="rect">
            <a:avLst/>
          </a:prstGeom>
          <a:solidFill>
            <a:srgbClr val="223366"/>
          </a:solidFill>
          <a:ln>
            <a:solidFill>
              <a:srgbClr val="223366"/>
            </a:solidFill>
          </a:ln>
          <a:effectLst>
            <a:outerShdw blurRad="50800" dist="38100" dir="54000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A person in a suit talking on a cell phone&#10;&#10;Description automatically generated">
            <a:extLst>
              <a:ext uri="{FF2B5EF4-FFF2-40B4-BE49-F238E27FC236}">
                <a16:creationId xmlns:a16="http://schemas.microsoft.com/office/drawing/2014/main" id="{5CFB3317-FBB6-E882-D2A0-9D6E7CF982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98" y="0"/>
            <a:ext cx="9144000" cy="51435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1520DAD-F8CC-E505-163A-1A40C1FCC226}"/>
              </a:ext>
            </a:extLst>
          </p:cNvPr>
          <p:cNvSpPr txBox="1"/>
          <p:nvPr/>
        </p:nvSpPr>
        <p:spPr>
          <a:xfrm>
            <a:off x="219934" y="983057"/>
            <a:ext cx="396523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161D23"/>
                </a:solidFill>
              </a:rPr>
              <a:t>NEXT GEN EMPLOYABILITY PROGRAM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4CF228-26B3-09C5-44DF-CA8F345519C2}"/>
              </a:ext>
            </a:extLst>
          </p:cNvPr>
          <p:cNvSpPr/>
          <p:nvPr/>
        </p:nvSpPr>
        <p:spPr>
          <a:xfrm>
            <a:off x="338619" y="2452456"/>
            <a:ext cx="23461" cy="1124328"/>
          </a:xfrm>
          <a:prstGeom prst="rect">
            <a:avLst/>
          </a:prstGeom>
          <a:solidFill>
            <a:srgbClr val="851910"/>
          </a:solidFill>
          <a:ln>
            <a:solidFill>
              <a:srgbClr val="85191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54292D-CF71-BD6B-6494-F0C14CB8262D}"/>
              </a:ext>
            </a:extLst>
          </p:cNvPr>
          <p:cNvSpPr txBox="1"/>
          <p:nvPr/>
        </p:nvSpPr>
        <p:spPr>
          <a:xfrm>
            <a:off x="389183" y="2453126"/>
            <a:ext cx="27279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161D23"/>
                </a:solidFill>
              </a:rPr>
              <a:t>CREATING A FUTURE-READY WORKFORCE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E916418-C932-83FF-F890-E41BEED5285B}"/>
              </a:ext>
            </a:extLst>
          </p:cNvPr>
          <p:cNvSpPr/>
          <p:nvPr/>
        </p:nvSpPr>
        <p:spPr>
          <a:xfrm>
            <a:off x="7283428" y="62784"/>
            <a:ext cx="1109472" cy="584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69DAD0D2-2C07-BEEA-4C8D-0FC32AA5BDFD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11959" y="234964"/>
            <a:ext cx="852410" cy="284955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2909C0C7-360A-0B80-38D4-82EEF27C8CA1}"/>
              </a:ext>
            </a:extLst>
          </p:cNvPr>
          <p:cNvSpPr txBox="1"/>
          <p:nvPr/>
        </p:nvSpPr>
        <p:spPr>
          <a:xfrm>
            <a:off x="218705" y="3931116"/>
            <a:ext cx="133887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b="1" dirty="0">
                <a:solidFill>
                  <a:srgbClr val="161D23"/>
                </a:solidFill>
              </a:rPr>
              <a:t>Student Name :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16863D8-C016-5DAB-A496-2E7822EE5CC8}"/>
              </a:ext>
            </a:extLst>
          </p:cNvPr>
          <p:cNvSpPr txBox="1"/>
          <p:nvPr/>
        </p:nvSpPr>
        <p:spPr>
          <a:xfrm>
            <a:off x="5466719" y="4420857"/>
            <a:ext cx="133887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b="1" dirty="0">
                <a:solidFill>
                  <a:srgbClr val="161D23"/>
                </a:solidFill>
              </a:rPr>
              <a:t>College Name :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0D7A7F1-88E8-0735-5FF0-08C11362F157}"/>
              </a:ext>
            </a:extLst>
          </p:cNvPr>
          <p:cNvSpPr txBox="1"/>
          <p:nvPr/>
        </p:nvSpPr>
        <p:spPr>
          <a:xfrm>
            <a:off x="207099" y="4131286"/>
            <a:ext cx="164495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>
                <a:solidFill>
                  <a:srgbClr val="161D23"/>
                </a:solidFill>
              </a:rPr>
              <a:t>FAKRUDDIN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B3A60C8-4356-D37F-0DDF-A39B87F184C1}"/>
              </a:ext>
            </a:extLst>
          </p:cNvPr>
          <p:cNvSpPr txBox="1"/>
          <p:nvPr/>
        </p:nvSpPr>
        <p:spPr>
          <a:xfrm>
            <a:off x="218705" y="4465385"/>
            <a:ext cx="133887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b="1" dirty="0">
                <a:solidFill>
                  <a:srgbClr val="161D23"/>
                </a:solidFill>
              </a:rPr>
              <a:t>Student ID :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52A72D2-9BA5-CD7D-B4C1-CFD904CD627D}"/>
              </a:ext>
            </a:extLst>
          </p:cNvPr>
          <p:cNvSpPr txBox="1"/>
          <p:nvPr/>
        </p:nvSpPr>
        <p:spPr>
          <a:xfrm>
            <a:off x="207099" y="4665555"/>
            <a:ext cx="2394277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 sz="12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STU6763031ae16ef1734542106</a:t>
            </a:r>
            <a:endParaRPr lang="en-US" sz="1200" dirty="0">
              <a:solidFill>
                <a:srgbClr val="161D2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4E78094-5E7B-659F-FF09-871190F3DD5A}"/>
              </a:ext>
            </a:extLst>
          </p:cNvPr>
          <p:cNvSpPr txBox="1"/>
          <p:nvPr/>
        </p:nvSpPr>
        <p:spPr>
          <a:xfrm>
            <a:off x="5468585" y="4625223"/>
            <a:ext cx="300667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>
                <a:solidFill>
                  <a:srgbClr val="161D23"/>
                </a:solidFill>
              </a:rPr>
              <a:t>REVA UNIVERSITY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D92B2FF-8614-61F9-FFA7-45E78700C2CC}"/>
              </a:ext>
            </a:extLst>
          </p:cNvPr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Modelling &amp; Result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B7F6AB1-00E0-C56D-4BC6-78BBB15ACC7E}"/>
              </a:ext>
            </a:extLst>
          </p:cNvPr>
          <p:cNvSpPr/>
          <p:nvPr/>
        </p:nvSpPr>
        <p:spPr>
          <a:xfrm>
            <a:off x="1456841" y="1167779"/>
            <a:ext cx="6548034" cy="3483567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70AC817-BD8D-13D5-C467-DC60B71428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6842" y="1167779"/>
            <a:ext cx="6548034" cy="3483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8560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>
          <a:extLst>
            <a:ext uri="{FF2B5EF4-FFF2-40B4-BE49-F238E27FC236}">
              <a16:creationId xmlns:a16="http://schemas.microsoft.com/office/drawing/2014/main" id="{3F31E835-A911-7ADE-A475-1C3AB8A184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122C7C6-2CCC-2041-F3C1-D7C099347163}"/>
              </a:ext>
            </a:extLst>
          </p:cNvPr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Modelling &amp; Result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C5E595B-9561-BEA5-7F02-EDA928D66C18}"/>
              </a:ext>
            </a:extLst>
          </p:cNvPr>
          <p:cNvSpPr/>
          <p:nvPr/>
        </p:nvSpPr>
        <p:spPr>
          <a:xfrm>
            <a:off x="1456841" y="1167779"/>
            <a:ext cx="6548034" cy="3483567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DDF2528-CFD4-2448-FCA2-48175703D2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6840" y="1167778"/>
            <a:ext cx="6548033" cy="3483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6891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>
          <a:extLst>
            <a:ext uri="{FF2B5EF4-FFF2-40B4-BE49-F238E27FC236}">
              <a16:creationId xmlns:a16="http://schemas.microsoft.com/office/drawing/2014/main" id="{75FA3821-FAB9-2517-00EB-007620D54D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A9D99E6-F9CB-22BF-5FC2-D90078B27537}"/>
              </a:ext>
            </a:extLst>
          </p:cNvPr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Modelling &amp; Result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FCD488C-C5A5-942A-84B8-DE6693932F41}"/>
              </a:ext>
            </a:extLst>
          </p:cNvPr>
          <p:cNvSpPr/>
          <p:nvPr/>
        </p:nvSpPr>
        <p:spPr>
          <a:xfrm>
            <a:off x="1456841" y="1167779"/>
            <a:ext cx="6548034" cy="3483567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D90DB01-6650-B0DA-976B-8B02BC7EAE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6841" y="1167779"/>
            <a:ext cx="6548034" cy="3483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3522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>
          <a:extLst>
            <a:ext uri="{FF2B5EF4-FFF2-40B4-BE49-F238E27FC236}">
              <a16:creationId xmlns:a16="http://schemas.microsoft.com/office/drawing/2014/main" id="{CB9A3C0D-39BB-921A-1066-63C8EF2725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89F0774-17A6-A0C5-D9BE-0EE9BFE9BA68}"/>
              </a:ext>
            </a:extLst>
          </p:cNvPr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Modelling &amp; Result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591D32-69F7-C649-29BA-D98C9DC625D3}"/>
              </a:ext>
            </a:extLst>
          </p:cNvPr>
          <p:cNvSpPr/>
          <p:nvPr/>
        </p:nvSpPr>
        <p:spPr>
          <a:xfrm>
            <a:off x="1456841" y="1167779"/>
            <a:ext cx="6548034" cy="3483567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F06C70-B969-C58A-0F47-065C5F471B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6841" y="1167779"/>
            <a:ext cx="6548034" cy="3483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881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>
          <a:extLst>
            <a:ext uri="{FF2B5EF4-FFF2-40B4-BE49-F238E27FC236}">
              <a16:creationId xmlns:a16="http://schemas.microsoft.com/office/drawing/2014/main" id="{8A75BC35-CE17-0A3D-0310-5906DD8735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FD8B220-E192-E1F7-3788-3570530FADB4}"/>
              </a:ext>
            </a:extLst>
          </p:cNvPr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Modelling &amp; Result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D55DEF3-815D-F2C2-578F-8DD82B1A5312}"/>
              </a:ext>
            </a:extLst>
          </p:cNvPr>
          <p:cNvSpPr/>
          <p:nvPr/>
        </p:nvSpPr>
        <p:spPr>
          <a:xfrm>
            <a:off x="1456841" y="1167779"/>
            <a:ext cx="6548034" cy="3483567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044F2CD-2FF1-473A-9FBA-C87B846A83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6841" y="1167779"/>
            <a:ext cx="6548034" cy="3483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5855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>
          <a:extLst>
            <a:ext uri="{FF2B5EF4-FFF2-40B4-BE49-F238E27FC236}">
              <a16:creationId xmlns:a16="http://schemas.microsoft.com/office/drawing/2014/main" id="{D95EB0FB-B901-B69C-3E00-75099DE2C7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6211257-968B-574D-A5F5-45303225C8DB}"/>
              </a:ext>
            </a:extLst>
          </p:cNvPr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Modelling &amp; Result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37E110-CE7E-E239-9E25-1CC52746CC4C}"/>
              </a:ext>
            </a:extLst>
          </p:cNvPr>
          <p:cNvSpPr/>
          <p:nvPr/>
        </p:nvSpPr>
        <p:spPr>
          <a:xfrm>
            <a:off x="1456841" y="1167779"/>
            <a:ext cx="6548034" cy="3483567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987289-7D77-10EB-FC68-68F9076E73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6841" y="1167779"/>
            <a:ext cx="6548034" cy="3483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9994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2C0F50E-3048-BEA6-6962-A48C023C0388}"/>
              </a:ext>
            </a:extLst>
          </p:cNvPr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Conclusion</a:t>
            </a:r>
            <a:endParaRPr lang="en-IN" sz="1600" dirty="0">
              <a:solidFill>
                <a:srgbClr val="213163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8B546F-F91E-160B-DC7F-688AFB5A50EA}"/>
              </a:ext>
            </a:extLst>
          </p:cNvPr>
          <p:cNvSpPr txBox="1"/>
          <p:nvPr/>
        </p:nvSpPr>
        <p:spPr>
          <a:xfrm>
            <a:off x="142495" y="1149763"/>
            <a:ext cx="444500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None/>
            </a:pPr>
            <a:r>
              <a:rPr lang="en-US" sz="1200" dirty="0"/>
              <a:t>The </a:t>
            </a:r>
            <a:r>
              <a:rPr lang="en-US" sz="1200" b="1" dirty="0"/>
              <a:t>Crowdfunding Platform</a:t>
            </a:r>
            <a:r>
              <a:rPr lang="en-US" sz="1200" dirty="0"/>
              <a:t> built with </a:t>
            </a:r>
            <a:r>
              <a:rPr lang="en-US" sz="1200" b="1" dirty="0"/>
              <a:t>React.js and Express.js</a:t>
            </a:r>
            <a:r>
              <a:rPr lang="en-US" sz="1200" dirty="0"/>
              <a:t> provides an </a:t>
            </a:r>
            <a:r>
              <a:rPr lang="en-US" sz="1200" b="1" dirty="0"/>
              <a:t>efficient, transparent, and secure</a:t>
            </a:r>
            <a:r>
              <a:rPr lang="en-US" sz="1200" dirty="0"/>
              <a:t> way for individuals, startups, and NGOs to raise funds. By leveraging modern web technologies, the platform ensures:</a:t>
            </a:r>
          </a:p>
          <a:p>
            <a:pPr>
              <a:buNone/>
            </a:pPr>
            <a:endParaRPr lang="en-US" sz="1200" dirty="0"/>
          </a:p>
          <a:p>
            <a:pPr>
              <a:buNone/>
            </a:pPr>
            <a:r>
              <a:rPr lang="en-US" sz="1200" dirty="0"/>
              <a:t>✔️ </a:t>
            </a:r>
            <a:r>
              <a:rPr lang="en-US" sz="1200" b="1" dirty="0"/>
              <a:t>User-Friendly Interface</a:t>
            </a:r>
            <a:r>
              <a:rPr lang="en-US" sz="1200" dirty="0"/>
              <a:t> – Easy campaign creation and fund tracking.</a:t>
            </a:r>
            <a:br>
              <a:rPr lang="en-US" sz="1200" dirty="0"/>
            </a:br>
            <a:r>
              <a:rPr lang="en-US" sz="1200" dirty="0"/>
              <a:t>✔️ </a:t>
            </a:r>
            <a:r>
              <a:rPr lang="en-US" sz="1200" b="1" dirty="0"/>
              <a:t>Secure Transactions</a:t>
            </a:r>
            <a:r>
              <a:rPr lang="en-US" sz="1200" dirty="0"/>
              <a:t> – Safe payment processing with fraud prevention.</a:t>
            </a:r>
            <a:br>
              <a:rPr lang="en-US" sz="1200" dirty="0"/>
            </a:br>
            <a:r>
              <a:rPr lang="en-US" sz="1200" dirty="0"/>
              <a:t>✔️ </a:t>
            </a:r>
            <a:r>
              <a:rPr lang="en-US" sz="1200" b="1" dirty="0"/>
              <a:t>Transparency &amp; Trust</a:t>
            </a:r>
            <a:r>
              <a:rPr lang="en-US" sz="1200" dirty="0"/>
              <a:t> – Real-time updates and progress tracking.</a:t>
            </a:r>
            <a:br>
              <a:rPr lang="en-US" sz="1200" dirty="0"/>
            </a:br>
            <a:r>
              <a:rPr lang="en-US" sz="1200" dirty="0"/>
              <a:t>✔️ </a:t>
            </a:r>
            <a:r>
              <a:rPr lang="en-US" sz="1200" b="1" dirty="0"/>
              <a:t>Scalability</a:t>
            </a:r>
            <a:r>
              <a:rPr lang="en-US" sz="1200" dirty="0"/>
              <a:t> – Can accommodate growing user demand and fundraising campaigns.</a:t>
            </a:r>
          </a:p>
          <a:p>
            <a:pPr>
              <a:buNone/>
            </a:pPr>
            <a:endParaRPr lang="en-US" sz="1200" dirty="0"/>
          </a:p>
          <a:p>
            <a:pPr algn="just"/>
            <a:r>
              <a:rPr lang="en-US" sz="1200" dirty="0"/>
              <a:t>🔹 </a:t>
            </a:r>
            <a:r>
              <a:rPr lang="en-US" sz="1200" b="1" dirty="0"/>
              <a:t>Final Impact:</a:t>
            </a:r>
            <a:r>
              <a:rPr lang="en-US" sz="1200" dirty="0"/>
              <a:t> This project empowers </a:t>
            </a:r>
            <a:r>
              <a:rPr lang="en-US" sz="1200" b="1" dirty="0"/>
              <a:t>innovators, entrepreneurs, and social causes</a:t>
            </a:r>
            <a:r>
              <a:rPr lang="en-US" sz="1200" dirty="0"/>
              <a:t> by bridging the gap between fundraisers and backers, making fundraising more </a:t>
            </a:r>
            <a:r>
              <a:rPr lang="en-US" sz="1200" b="1" dirty="0"/>
              <a:t>accessible and efficient</a:t>
            </a:r>
            <a:r>
              <a:rPr lang="en-US" sz="1200" dirty="0"/>
              <a:t>.</a:t>
            </a:r>
          </a:p>
        </p:txBody>
      </p:sp>
      <p:pic>
        <p:nvPicPr>
          <p:cNvPr id="2" name="Picture 1" descr="A pen and papers with check marks&#10;&#10;Description automatically generated">
            <a:extLst>
              <a:ext uri="{FF2B5EF4-FFF2-40B4-BE49-F238E27FC236}">
                <a16:creationId xmlns:a16="http://schemas.microsoft.com/office/drawing/2014/main" id="{911873D4-6E45-41A1-3B3A-557C66561EE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" r="7" b="14"/>
          <a:stretch/>
        </p:blipFill>
        <p:spPr>
          <a:xfrm>
            <a:off x="4798082" y="1398625"/>
            <a:ext cx="4104015" cy="2893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3212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close-up of a thank you card&#10;&#10;Description automatically generated">
            <a:extLst>
              <a:ext uri="{FF2B5EF4-FFF2-40B4-BE49-F238E27FC236}">
                <a16:creationId xmlns:a16="http://schemas.microsoft.com/office/drawing/2014/main" id="{A93903B1-E7A1-B168-DEC2-0635A4163F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710" t="21904" r="9339"/>
          <a:stretch/>
        </p:blipFill>
        <p:spPr>
          <a:xfrm>
            <a:off x="575375" y="402956"/>
            <a:ext cx="7993251" cy="4337588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CEE0173B-95AD-2DE9-9875-1230DDB2626C}"/>
              </a:ext>
            </a:extLst>
          </p:cNvPr>
          <p:cNvGrpSpPr/>
          <p:nvPr/>
        </p:nvGrpSpPr>
        <p:grpSpPr>
          <a:xfrm>
            <a:off x="3471621" y="3184902"/>
            <a:ext cx="2200759" cy="813661"/>
            <a:chOff x="3246895" y="3184902"/>
            <a:chExt cx="2200759" cy="813661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7DB8DC4F-8F3C-8864-0B3A-2CEA4109D402}"/>
                </a:ext>
              </a:extLst>
            </p:cNvPr>
            <p:cNvSpPr/>
            <p:nvPr/>
          </p:nvSpPr>
          <p:spPr>
            <a:xfrm>
              <a:off x="3246895" y="3184902"/>
              <a:ext cx="2200759" cy="813661"/>
            </a:xfrm>
            <a:prstGeom prst="roundRect">
              <a:avLst>
                <a:gd name="adj" fmla="val 12730"/>
              </a:avLst>
            </a:prstGeom>
            <a:solidFill>
              <a:schemeClr val="bg1">
                <a:alpha val="44000"/>
              </a:schemeClr>
            </a:solidFill>
            <a:ln>
              <a:solidFill>
                <a:schemeClr val="tx2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6" name="Picture 5" descr="A close up of a logo&#10;&#10;Description automatically generated">
              <a:extLst>
                <a:ext uri="{FF2B5EF4-FFF2-40B4-BE49-F238E27FC236}">
                  <a16:creationId xmlns:a16="http://schemas.microsoft.com/office/drawing/2014/main" id="{D1CBC941-B5EE-0296-38A5-2CB11104E0D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51416" y="3332885"/>
              <a:ext cx="1591717" cy="5176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44365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80D2C29E-66A5-D13B-1825-539B2100EB68}"/>
              </a:ext>
            </a:extLst>
          </p:cNvPr>
          <p:cNvGrpSpPr/>
          <p:nvPr/>
        </p:nvGrpSpPr>
        <p:grpSpPr>
          <a:xfrm>
            <a:off x="743919" y="1340601"/>
            <a:ext cx="7656162" cy="3161654"/>
            <a:chOff x="922150" y="1325103"/>
            <a:chExt cx="7656162" cy="3161654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DDCC566-B000-7B3E-F778-C19DE993DFF5}"/>
                </a:ext>
              </a:extLst>
            </p:cNvPr>
            <p:cNvSpPr/>
            <p:nvPr/>
          </p:nvSpPr>
          <p:spPr>
            <a:xfrm>
              <a:off x="1376643" y="1571218"/>
              <a:ext cx="7201669" cy="2623250"/>
            </a:xfrm>
            <a:prstGeom prst="rect">
              <a:avLst/>
            </a:prstGeom>
            <a:solidFill>
              <a:srgbClr val="E8ECF8"/>
            </a:solidFill>
            <a:ln>
              <a:solidFill>
                <a:srgbClr val="22336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1640C382-94E9-1DDA-BE8A-521BEB626F59}"/>
                </a:ext>
              </a:extLst>
            </p:cNvPr>
            <p:cNvSpPr/>
            <p:nvPr/>
          </p:nvSpPr>
          <p:spPr>
            <a:xfrm>
              <a:off x="922150" y="1325103"/>
              <a:ext cx="697424" cy="3161654"/>
            </a:xfrm>
            <a:prstGeom prst="rect">
              <a:avLst/>
            </a:prstGeom>
            <a:solidFill>
              <a:srgbClr val="223366"/>
            </a:solidFill>
            <a:ln>
              <a:solidFill>
                <a:srgbClr val="22336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8B2F1D2-B3CD-47D4-C97B-3CE2F64AFC82}"/>
                </a:ext>
              </a:extLst>
            </p:cNvPr>
            <p:cNvSpPr txBox="1"/>
            <p:nvPr/>
          </p:nvSpPr>
          <p:spPr>
            <a:xfrm>
              <a:off x="2859380" y="1823109"/>
              <a:ext cx="4409149" cy="307777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sz="2000" b="1" dirty="0">
                  <a:solidFill>
                    <a:srgbClr val="223366"/>
                  </a:solidFill>
                  <a:latin typeface="Arial"/>
                  <a:cs typeface="Arial"/>
                </a:rPr>
                <a:t>CAPSTONE PROJECT SHOWCASE</a:t>
              </a:r>
            </a:p>
          </p:txBody>
        </p:sp>
        <p:sp>
          <p:nvSpPr>
            <p:cNvPr id="9" name="TextBox 7">
              <a:extLst>
                <a:ext uri="{FF2B5EF4-FFF2-40B4-BE49-F238E27FC236}">
                  <a16:creationId xmlns:a16="http://schemas.microsoft.com/office/drawing/2014/main" id="{9AF297CE-9F11-2600-2058-A27EC2B5D9D4}"/>
                </a:ext>
              </a:extLst>
            </p:cNvPr>
            <p:cNvSpPr txBox="1"/>
            <p:nvPr/>
          </p:nvSpPr>
          <p:spPr>
            <a:xfrm>
              <a:off x="1899598" y="3431892"/>
              <a:ext cx="6328712" cy="51232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996"/>
                </a:lnSpc>
                <a:spcBef>
                  <a:spcPct val="0"/>
                </a:spcBef>
              </a:pPr>
              <a:r>
                <a:rPr lang="en-US" sz="1600" dirty="0">
                  <a:solidFill>
                    <a:schemeClr val="accent2">
                      <a:lumMod val="75000"/>
                    </a:schemeClr>
                  </a:solidFill>
                  <a:latin typeface="+mj-lt"/>
                </a:rPr>
                <a:t>Abstract | Problem Statement | Project Overview |</a:t>
              </a:r>
              <a:r>
                <a:rPr lang="en-US" sz="1600" dirty="0">
                  <a:solidFill>
                    <a:schemeClr val="accent2">
                      <a:lumMod val="75000"/>
                    </a:schemeClr>
                  </a:solidFill>
                  <a:latin typeface="+mj-lt"/>
                  <a:ea typeface="+mn-lt"/>
                  <a:cs typeface="Poppins"/>
                </a:rPr>
                <a:t> Proposed </a:t>
              </a:r>
              <a:r>
                <a:rPr lang="en-US" sz="1600" dirty="0">
                  <a:solidFill>
                    <a:schemeClr val="accent2">
                      <a:lumMod val="75000"/>
                    </a:schemeClr>
                  </a:solidFill>
                  <a:latin typeface="+mj-lt"/>
                  <a:ea typeface="+mn-lt"/>
                  <a:cs typeface="+mn-lt"/>
                </a:rPr>
                <a:t>Solution </a:t>
              </a:r>
              <a:r>
                <a:rPr lang="en-US" sz="1600" dirty="0">
                  <a:solidFill>
                    <a:schemeClr val="accent2">
                      <a:lumMod val="75000"/>
                    </a:schemeClr>
                  </a:solidFill>
                  <a:latin typeface="+mj-lt"/>
                </a:rPr>
                <a:t>| </a:t>
              </a:r>
              <a:r>
                <a:rPr lang="en-US" sz="1600" dirty="0">
                  <a:solidFill>
                    <a:schemeClr val="accent2">
                      <a:lumMod val="75000"/>
                    </a:schemeClr>
                  </a:solidFill>
                  <a:latin typeface="+mj-lt"/>
                  <a:ea typeface="+mn-lt"/>
                  <a:cs typeface="Poppins"/>
                </a:rPr>
                <a:t>Technology Used</a:t>
              </a:r>
              <a:r>
                <a:rPr lang="en-US" sz="1600" dirty="0">
                  <a:solidFill>
                    <a:schemeClr val="accent2">
                      <a:lumMod val="75000"/>
                    </a:schemeClr>
                  </a:solidFill>
                  <a:latin typeface="+mj-lt"/>
                </a:rPr>
                <a:t> | Modelling &amp; Results </a:t>
              </a:r>
              <a:r>
                <a:rPr lang="en-US" sz="1600" dirty="0">
                  <a:solidFill>
                    <a:schemeClr val="accent2">
                      <a:lumMod val="75000"/>
                    </a:schemeClr>
                  </a:solidFill>
                  <a:latin typeface="+mj-lt"/>
                  <a:ea typeface="+mn-lt"/>
                  <a:cs typeface="+mn-lt"/>
                </a:rPr>
                <a:t>| Conclusion</a:t>
              </a:r>
              <a:endParaRPr lang="en-US" sz="1600" dirty="0">
                <a:solidFill>
                  <a:schemeClr val="accent2">
                    <a:lumMod val="75000"/>
                  </a:schemeClr>
                </a:solidFill>
                <a:latin typeface="+mj-lt"/>
                <a:cs typeface="Poppins"/>
              </a:endParaRPr>
            </a:p>
          </p:txBody>
        </p:sp>
        <p:sp>
          <p:nvSpPr>
            <p:cNvPr id="8" name="TextBox 10">
              <a:extLst>
                <a:ext uri="{FF2B5EF4-FFF2-40B4-BE49-F238E27FC236}">
                  <a16:creationId xmlns:a16="http://schemas.microsoft.com/office/drawing/2014/main" id="{D4240D32-9BCC-D793-EF34-3F436C714765}"/>
                </a:ext>
              </a:extLst>
            </p:cNvPr>
            <p:cNvSpPr txBox="1"/>
            <p:nvPr/>
          </p:nvSpPr>
          <p:spPr>
            <a:xfrm>
              <a:off x="2052238" y="2533629"/>
              <a:ext cx="6176072" cy="49552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996"/>
                </a:lnSpc>
                <a:spcBef>
                  <a:spcPct val="0"/>
                </a:spcBef>
              </a:pPr>
              <a:r>
                <a:rPr lang="en-US" sz="1600" dirty="0">
                  <a:latin typeface="+mj-lt"/>
                </a:rPr>
                <a:t>Project Title</a:t>
              </a:r>
            </a:p>
            <a:p>
              <a:pPr algn="ctr">
                <a:lnSpc>
                  <a:spcPts val="1996"/>
                </a:lnSpc>
                <a:spcBef>
                  <a:spcPct val="0"/>
                </a:spcBef>
              </a:pPr>
              <a:r>
                <a:rPr lang="en-US" sz="1600" b="1" i="0" dirty="0">
                  <a:effectLst/>
                  <a:latin typeface="+mj-lt"/>
                </a:rPr>
                <a:t>Crowdfunding Platform with React and ExpressJS Framework</a:t>
              </a:r>
              <a:r>
                <a:rPr lang="en-US" sz="1600" b="1" dirty="0">
                  <a:latin typeface="+mj-lt"/>
                </a:rPr>
                <a:t>  </a:t>
              </a:r>
              <a:endParaRPr lang="en-US" sz="1600" b="1" dirty="0">
                <a:latin typeface="+mj-lt"/>
                <a:cs typeface="Poppi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32110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4E3A995-569D-073F-9467-C96E076827FA}"/>
              </a:ext>
            </a:extLst>
          </p:cNvPr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Abstract</a:t>
            </a:r>
            <a:endParaRPr lang="en-IN" sz="1600" dirty="0">
              <a:solidFill>
                <a:srgbClr val="213163"/>
              </a:solidFill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726C2F8-3E16-2C0C-B71C-BDFE7C703F1C}"/>
              </a:ext>
            </a:extLst>
          </p:cNvPr>
          <p:cNvGrpSpPr/>
          <p:nvPr/>
        </p:nvGrpSpPr>
        <p:grpSpPr>
          <a:xfrm>
            <a:off x="735884" y="1338243"/>
            <a:ext cx="7719937" cy="3330046"/>
            <a:chOff x="712031" y="1234880"/>
            <a:chExt cx="7719937" cy="3330046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465A22E0-5D6D-1B1A-F09A-169A2C2E55D1}"/>
                </a:ext>
              </a:extLst>
            </p:cNvPr>
            <p:cNvGrpSpPr/>
            <p:nvPr/>
          </p:nvGrpSpPr>
          <p:grpSpPr>
            <a:xfrm>
              <a:off x="712031" y="1234880"/>
              <a:ext cx="7719937" cy="643467"/>
              <a:chOff x="712031" y="1234880"/>
              <a:chExt cx="7719937" cy="643467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992A4C9-DAB8-80D3-B09E-07655DAEBB65}"/>
                  </a:ext>
                </a:extLst>
              </p:cNvPr>
              <p:cNvSpPr/>
              <p:nvPr/>
            </p:nvSpPr>
            <p:spPr>
              <a:xfrm>
                <a:off x="1372430" y="1234880"/>
                <a:ext cx="7059538" cy="643466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marL="91440" algn="just"/>
                <a:r>
                  <a:rPr lang="en-US" sz="1200" b="1" dirty="0">
                    <a:solidFill>
                      <a:schemeClr val="tx1"/>
                    </a:solidFill>
                  </a:rPr>
                  <a:t>Purpose:</a:t>
                </a:r>
                <a:r>
                  <a:rPr lang="en-US" sz="1200" dirty="0">
                    <a:solidFill>
                      <a:schemeClr val="tx1"/>
                    </a:solidFill>
                  </a:rPr>
                  <a:t> The project aims to develop a web-based </a:t>
                </a:r>
                <a:r>
                  <a:rPr lang="en-US" sz="1200" b="1" dirty="0">
                    <a:solidFill>
                      <a:schemeClr val="tx1"/>
                    </a:solidFill>
                  </a:rPr>
                  <a:t>Crowdfunding Platform</a:t>
                </a:r>
                <a:r>
                  <a:rPr lang="en-US" sz="1200" dirty="0">
                    <a:solidFill>
                      <a:schemeClr val="tx1"/>
                    </a:solidFill>
                  </a:rPr>
                  <a:t> using </a:t>
                </a:r>
                <a:r>
                  <a:rPr lang="en-US" sz="1200" b="1" dirty="0">
                    <a:solidFill>
                      <a:schemeClr val="tx1"/>
                    </a:solidFill>
                  </a:rPr>
                  <a:t>React.js and Express.js</a:t>
                </a:r>
                <a:r>
                  <a:rPr lang="en-US" sz="1200" dirty="0">
                    <a:solidFill>
                      <a:schemeClr val="tx1"/>
                    </a:solidFill>
                  </a:rPr>
                  <a:t> to facilitate fundraising for startups, social causes, and creative projects.</a:t>
                </a:r>
                <a:endParaRPr lang="en-US" sz="12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37A0F124-FCC7-043A-F32C-33314AB146BD}"/>
                  </a:ext>
                </a:extLst>
              </p:cNvPr>
              <p:cNvSpPr/>
              <p:nvPr/>
            </p:nvSpPr>
            <p:spPr>
              <a:xfrm>
                <a:off x="712031" y="1234880"/>
                <a:ext cx="677333" cy="643467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 w="12700">
                <a:solidFill>
                  <a:srgbClr val="00717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algn="ctr"/>
                <a:r>
                  <a:rPr lang="en-US"/>
                  <a:t>1</a:t>
                </a: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437AEA5F-38C7-2EAC-B55A-A52C642C7997}"/>
                </a:ext>
              </a:extLst>
            </p:cNvPr>
            <p:cNvGrpSpPr/>
            <p:nvPr/>
          </p:nvGrpSpPr>
          <p:grpSpPr>
            <a:xfrm>
              <a:off x="712031" y="2128260"/>
              <a:ext cx="7719937" cy="643467"/>
              <a:chOff x="712031" y="1974905"/>
              <a:chExt cx="7719937" cy="643467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0874972-970E-AB20-28FF-DE51D45409C5}"/>
                  </a:ext>
                </a:extLst>
              </p:cNvPr>
              <p:cNvSpPr/>
              <p:nvPr/>
            </p:nvSpPr>
            <p:spPr>
              <a:xfrm>
                <a:off x="1372430" y="1974905"/>
                <a:ext cx="7059538" cy="643466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12700">
                <a:solidFill>
                  <a:schemeClr val="bg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marL="91440" algn="just"/>
                <a:r>
                  <a:rPr lang="en-US" sz="1200" b="1" dirty="0">
                    <a:solidFill>
                      <a:schemeClr val="tx1"/>
                    </a:solidFill>
                  </a:rPr>
                  <a:t>Challenges Addressed:</a:t>
                </a:r>
                <a:r>
                  <a:rPr lang="en-US" sz="1200" dirty="0">
                    <a:solidFill>
                      <a:schemeClr val="tx1"/>
                    </a:solidFill>
                  </a:rPr>
                  <a:t> Traditional fundraising methods suffer from </a:t>
                </a:r>
                <a:r>
                  <a:rPr lang="en-US" sz="1200" b="1" dirty="0">
                    <a:solidFill>
                      <a:schemeClr val="tx1"/>
                    </a:solidFill>
                  </a:rPr>
                  <a:t>limited reach, slow processing, and lack of transparency</a:t>
                </a:r>
                <a:r>
                  <a:rPr lang="en-US" sz="1200" dirty="0">
                    <a:solidFill>
                      <a:schemeClr val="tx1"/>
                    </a:solidFill>
                  </a:rPr>
                  <a:t>. This platform provides a </a:t>
                </a:r>
                <a:r>
                  <a:rPr lang="en-US" sz="1200" b="1" dirty="0">
                    <a:solidFill>
                      <a:schemeClr val="tx1"/>
                    </a:solidFill>
                  </a:rPr>
                  <a:t>digital, efficient, and secure</a:t>
                </a:r>
                <a:r>
                  <a:rPr lang="en-US" sz="1200" dirty="0">
                    <a:solidFill>
                      <a:schemeClr val="tx1"/>
                    </a:solidFill>
                  </a:rPr>
                  <a:t> alternative.</a:t>
                </a:r>
                <a:endParaRPr lang="en-US" sz="12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A7560D0E-33BB-8564-4F1A-5B42E2343E74}"/>
                  </a:ext>
                </a:extLst>
              </p:cNvPr>
              <p:cNvSpPr/>
              <p:nvPr/>
            </p:nvSpPr>
            <p:spPr>
              <a:xfrm>
                <a:off x="712031" y="1974905"/>
                <a:ext cx="677333" cy="643467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algn="ctr"/>
                <a:r>
                  <a:rPr lang="en-US" dirty="0"/>
                  <a:t>2</a:t>
                </a: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86049283-7CB4-2083-CE02-53D7ACA583B3}"/>
                </a:ext>
              </a:extLst>
            </p:cNvPr>
            <p:cNvGrpSpPr/>
            <p:nvPr/>
          </p:nvGrpSpPr>
          <p:grpSpPr>
            <a:xfrm>
              <a:off x="712031" y="3021640"/>
              <a:ext cx="7719937" cy="643467"/>
              <a:chOff x="712031" y="2737676"/>
              <a:chExt cx="7719937" cy="643467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789435FA-EFC7-1B3A-6F80-B45135BCF4A8}"/>
                  </a:ext>
                </a:extLst>
              </p:cNvPr>
              <p:cNvSpPr/>
              <p:nvPr/>
            </p:nvSpPr>
            <p:spPr>
              <a:xfrm>
                <a:off x="1372430" y="2737676"/>
                <a:ext cx="7059538" cy="643466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marL="91440" algn="just"/>
                <a:r>
                  <a:rPr lang="en-US" sz="1200" b="1" dirty="0">
                    <a:solidFill>
                      <a:schemeClr val="tx1"/>
                    </a:solidFill>
                  </a:rPr>
                  <a:t>Solution Approach:</a:t>
                </a:r>
                <a:r>
                  <a:rPr lang="en-US" sz="1200" dirty="0">
                    <a:solidFill>
                      <a:schemeClr val="tx1"/>
                    </a:solidFill>
                  </a:rPr>
                  <a:t> The platform enables users to </a:t>
                </a:r>
                <a:r>
                  <a:rPr lang="en-US" sz="1200" b="1" dirty="0">
                    <a:solidFill>
                      <a:schemeClr val="tx1"/>
                    </a:solidFill>
                  </a:rPr>
                  <a:t>create, manage, and contribute to campaigns</a:t>
                </a:r>
                <a:r>
                  <a:rPr lang="en-US" sz="1200" dirty="0">
                    <a:solidFill>
                      <a:schemeClr val="tx1"/>
                    </a:solidFill>
                  </a:rPr>
                  <a:t>, with features like </a:t>
                </a:r>
                <a:r>
                  <a:rPr lang="en-US" sz="1200" b="1" dirty="0">
                    <a:solidFill>
                      <a:schemeClr val="tx1"/>
                    </a:solidFill>
                  </a:rPr>
                  <a:t>real-time progress tracking, secure payments, and user authentication</a:t>
                </a:r>
                <a:r>
                  <a:rPr lang="en-US" sz="1200" dirty="0">
                    <a:solidFill>
                      <a:schemeClr val="tx1"/>
                    </a:solidFill>
                  </a:rPr>
                  <a:t>.</a:t>
                </a:r>
                <a:endParaRPr lang="en-US" sz="12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9A3D3CC1-3E19-CE2E-3B8B-3365B8B567CE}"/>
                  </a:ext>
                </a:extLst>
              </p:cNvPr>
              <p:cNvSpPr/>
              <p:nvPr/>
            </p:nvSpPr>
            <p:spPr>
              <a:xfrm>
                <a:off x="712031" y="2737676"/>
                <a:ext cx="677333" cy="643467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 w="12700">
                <a:solidFill>
                  <a:srgbClr val="00717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algn="ctr"/>
                <a:r>
                  <a:rPr lang="en-US" dirty="0"/>
                  <a:t>3</a:t>
                </a:r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C1242A9F-48C4-1D0E-E275-B12238388CD4}"/>
                </a:ext>
              </a:extLst>
            </p:cNvPr>
            <p:cNvGrpSpPr/>
            <p:nvPr/>
          </p:nvGrpSpPr>
          <p:grpSpPr>
            <a:xfrm>
              <a:off x="712031" y="3915021"/>
              <a:ext cx="7719937" cy="649905"/>
              <a:chOff x="712031" y="3477701"/>
              <a:chExt cx="7719937" cy="649905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90E1A962-5B8D-A408-D117-8F43055D9FCC}"/>
                  </a:ext>
                </a:extLst>
              </p:cNvPr>
              <p:cNvSpPr/>
              <p:nvPr/>
            </p:nvSpPr>
            <p:spPr>
              <a:xfrm>
                <a:off x="1372430" y="3484140"/>
                <a:ext cx="7059538" cy="643466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12700">
                <a:solidFill>
                  <a:schemeClr val="bg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marL="91440" algn="just"/>
                <a:r>
                  <a:rPr lang="en-US" sz="1200" b="1" dirty="0">
                    <a:solidFill>
                      <a:schemeClr val="tx1"/>
                    </a:solidFill>
                  </a:rPr>
                  <a:t>Expected Outcome:</a:t>
                </a:r>
                <a:r>
                  <a:rPr lang="en-US" sz="1200" dirty="0">
                    <a:solidFill>
                      <a:schemeClr val="tx1"/>
                    </a:solidFill>
                  </a:rPr>
                  <a:t> A </a:t>
                </a:r>
                <a:r>
                  <a:rPr lang="en-US" sz="1200" b="1" dirty="0">
                    <a:solidFill>
                      <a:schemeClr val="tx1"/>
                    </a:solidFill>
                  </a:rPr>
                  <a:t>scalable, user-friendly, and transparent</a:t>
                </a:r>
                <a:r>
                  <a:rPr lang="en-US" sz="1200" dirty="0">
                    <a:solidFill>
                      <a:schemeClr val="tx1"/>
                    </a:solidFill>
                  </a:rPr>
                  <a:t> crowdfunding system that empowers individuals and organizations to raise funds effectively.</a:t>
                </a:r>
                <a:endParaRPr lang="en-US" sz="12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0A3666D9-36DA-372B-D0E2-7F7A22FBF3A6}"/>
                  </a:ext>
                </a:extLst>
              </p:cNvPr>
              <p:cNvSpPr/>
              <p:nvPr/>
            </p:nvSpPr>
            <p:spPr>
              <a:xfrm>
                <a:off x="712031" y="3477701"/>
                <a:ext cx="677333" cy="643467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algn="ctr"/>
                <a:r>
                  <a:rPr lang="en-US" dirty="0"/>
                  <a:t>4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85522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91B843F-6928-3290-2287-5FA1F531B685}"/>
              </a:ext>
            </a:extLst>
          </p:cNvPr>
          <p:cNvSpPr txBox="1"/>
          <p:nvPr/>
        </p:nvSpPr>
        <p:spPr>
          <a:xfrm>
            <a:off x="142495" y="1284891"/>
            <a:ext cx="5058525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200" dirty="0"/>
              <a:t>Traditional fundraising methods face </a:t>
            </a:r>
            <a:r>
              <a:rPr lang="en-US" sz="1200" b="1" dirty="0"/>
              <a:t>several challenges</a:t>
            </a:r>
            <a:r>
              <a:rPr lang="en-US" sz="1200" dirty="0"/>
              <a:t>, including </a:t>
            </a:r>
            <a:r>
              <a:rPr lang="en-US" sz="1200" b="1" dirty="0"/>
              <a:t>limited reach, slow processing, and lack of transparency</a:t>
            </a:r>
            <a:r>
              <a:rPr lang="en-US" sz="1200" dirty="0"/>
              <a:t>. Many startups, social initiatives, and creative projects struggle to secure funds due to </a:t>
            </a:r>
            <a:r>
              <a:rPr lang="en-US" sz="1200" b="1" dirty="0"/>
              <a:t>inefficient financial channels and trust issues</a:t>
            </a:r>
            <a:r>
              <a:rPr lang="en-US" sz="1200" dirty="0"/>
              <a:t>.</a:t>
            </a:r>
          </a:p>
          <a:p>
            <a:pPr>
              <a:buNone/>
            </a:pPr>
            <a:endParaRPr lang="en-US" sz="1200" dirty="0"/>
          </a:p>
          <a:p>
            <a:pPr>
              <a:buNone/>
            </a:pPr>
            <a:r>
              <a:rPr lang="en-US" sz="1200" dirty="0"/>
              <a:t>❌ </a:t>
            </a:r>
            <a:r>
              <a:rPr lang="en-US" sz="1200" b="1" dirty="0"/>
              <a:t>Limited Accessibility:</a:t>
            </a:r>
            <a:r>
              <a:rPr lang="en-US" sz="1200" dirty="0"/>
              <a:t> Fundraising is often restricted to local networks, reducing potential contributions.</a:t>
            </a:r>
            <a:br>
              <a:rPr lang="en-US" sz="1200" dirty="0"/>
            </a:br>
            <a:r>
              <a:rPr lang="en-US" sz="1200" dirty="0"/>
              <a:t>❌ </a:t>
            </a:r>
            <a:r>
              <a:rPr lang="en-US" sz="1200" b="1" dirty="0"/>
              <a:t>Lack of Transparency:</a:t>
            </a:r>
            <a:r>
              <a:rPr lang="en-US" sz="1200" dirty="0"/>
              <a:t> Donors are unsure how their funds are used, leading to distrust.</a:t>
            </a:r>
            <a:br>
              <a:rPr lang="en-US" sz="1200" dirty="0"/>
            </a:br>
            <a:r>
              <a:rPr lang="en-US" sz="1200" dirty="0"/>
              <a:t>❌ </a:t>
            </a:r>
            <a:r>
              <a:rPr lang="en-US" sz="1200" b="1" dirty="0"/>
              <a:t>Slow and Complex Transactions:</a:t>
            </a:r>
            <a:r>
              <a:rPr lang="en-US" sz="1200" dirty="0"/>
              <a:t> Traditional methods involve </a:t>
            </a:r>
            <a:r>
              <a:rPr lang="en-US" sz="1200" b="1" dirty="0"/>
              <a:t>manual verification</a:t>
            </a:r>
            <a:r>
              <a:rPr lang="en-US" sz="1200" dirty="0"/>
              <a:t> and </a:t>
            </a:r>
            <a:r>
              <a:rPr lang="en-US" sz="1200" b="1" dirty="0"/>
              <a:t>delayed fund transfers</a:t>
            </a:r>
            <a:r>
              <a:rPr lang="en-US" sz="1200" dirty="0"/>
              <a:t>.</a:t>
            </a:r>
            <a:br>
              <a:rPr lang="en-US" sz="1200" dirty="0"/>
            </a:br>
            <a:r>
              <a:rPr lang="en-US" sz="1200" dirty="0"/>
              <a:t>❌ </a:t>
            </a:r>
            <a:r>
              <a:rPr lang="en-US" sz="1200" b="1" dirty="0"/>
              <a:t>High Processing Fees:</a:t>
            </a:r>
            <a:r>
              <a:rPr lang="en-US" sz="1200" dirty="0"/>
              <a:t> Many platforms charge high fees, reducing the funds received by campaign creators.</a:t>
            </a:r>
          </a:p>
          <a:p>
            <a:pPr>
              <a:buNone/>
            </a:pPr>
            <a:endParaRPr lang="en-US" sz="1200" dirty="0"/>
          </a:p>
          <a:p>
            <a:r>
              <a:rPr lang="en-US" sz="1200" dirty="0"/>
              <a:t>💡 </a:t>
            </a:r>
            <a:r>
              <a:rPr lang="en-US" sz="1200" b="1" dirty="0"/>
              <a:t>Solution:</a:t>
            </a:r>
            <a:r>
              <a:rPr lang="en-US" sz="1200" dirty="0"/>
              <a:t> A </a:t>
            </a:r>
            <a:r>
              <a:rPr lang="en-US" sz="1200" b="1" dirty="0"/>
              <a:t>digital Crowdfunding Platform</a:t>
            </a:r>
            <a:r>
              <a:rPr lang="en-US" sz="1200" dirty="0"/>
              <a:t> that provides a </a:t>
            </a:r>
            <a:r>
              <a:rPr lang="en-US" sz="1200" b="1" dirty="0"/>
              <a:t>secure, transparent, and efficient</a:t>
            </a:r>
            <a:r>
              <a:rPr lang="en-US" sz="1200" dirty="0"/>
              <a:t> way to raise and manage funds using </a:t>
            </a:r>
            <a:r>
              <a:rPr lang="en-US" sz="1200" b="1" dirty="0"/>
              <a:t>React.js and Express.js</a:t>
            </a:r>
            <a:r>
              <a:rPr lang="en-US" sz="1200" dirty="0"/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7AFAD5-578C-DC2D-F127-90FF4287354D}"/>
              </a:ext>
            </a:extLst>
          </p:cNvPr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Problem Statement</a:t>
            </a:r>
            <a:endParaRPr lang="en-IN" sz="1600" dirty="0">
              <a:solidFill>
                <a:srgbClr val="213163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28E85CD-DF89-87DD-6181-DCDD73B5625F}"/>
              </a:ext>
            </a:extLst>
          </p:cNvPr>
          <p:cNvGrpSpPr/>
          <p:nvPr/>
        </p:nvGrpSpPr>
        <p:grpSpPr>
          <a:xfrm>
            <a:off x="5699883" y="1288468"/>
            <a:ext cx="3189304" cy="2766856"/>
            <a:chOff x="4578211" y="760307"/>
            <a:chExt cx="4510006" cy="3741355"/>
          </a:xfrm>
        </p:grpSpPr>
        <p:pic>
          <p:nvPicPr>
            <p:cNvPr id="4" name="Picture 3" descr="A purple question mark with gears&#10;&#10;Description automatically generated">
              <a:extLst>
                <a:ext uri="{FF2B5EF4-FFF2-40B4-BE49-F238E27FC236}">
                  <a16:creationId xmlns:a16="http://schemas.microsoft.com/office/drawing/2014/main" id="{044B050F-754C-A956-97C8-EFB6B19ABE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1111" t="10028" r="10940" b="11567"/>
            <a:stretch/>
          </p:blipFill>
          <p:spPr>
            <a:xfrm>
              <a:off x="5486396" y="760307"/>
              <a:ext cx="3601821" cy="3622886"/>
            </a:xfrm>
            <a:prstGeom prst="rect">
              <a:avLst/>
            </a:prstGeom>
          </p:spPr>
        </p:pic>
        <p:pic>
          <p:nvPicPr>
            <p:cNvPr id="5" name="Picture 4" descr="Businessman with clipboard">
              <a:extLst>
                <a:ext uri="{FF2B5EF4-FFF2-40B4-BE49-F238E27FC236}">
                  <a16:creationId xmlns:a16="http://schemas.microsoft.com/office/drawing/2014/main" id="{82A80360-DC75-55F1-A1A2-BDCADC404BD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46"/>
            <a:stretch/>
          </p:blipFill>
          <p:spPr>
            <a:xfrm>
              <a:off x="4578211" y="2188308"/>
              <a:ext cx="2340981" cy="231335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46043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4D5078D-F8F7-912B-4E9C-BED71500ACC2}"/>
              </a:ext>
            </a:extLst>
          </p:cNvPr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Project Overview</a:t>
            </a:r>
            <a:endParaRPr lang="en-IN" sz="1600" dirty="0">
              <a:solidFill>
                <a:srgbClr val="213163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511917-B5EE-88C1-A75B-AC3ADE14BEB8}"/>
              </a:ext>
            </a:extLst>
          </p:cNvPr>
          <p:cNvSpPr txBox="1"/>
          <p:nvPr/>
        </p:nvSpPr>
        <p:spPr>
          <a:xfrm>
            <a:off x="143805" y="1142014"/>
            <a:ext cx="519019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None/>
            </a:pPr>
            <a:r>
              <a:rPr lang="en-US" sz="1200" dirty="0"/>
              <a:t>The </a:t>
            </a:r>
            <a:r>
              <a:rPr lang="en-US" sz="1200" b="1" dirty="0"/>
              <a:t>Crowdfunding Platform</a:t>
            </a:r>
            <a:r>
              <a:rPr lang="en-US" sz="1200" dirty="0"/>
              <a:t> is a web-based solution designed to help individuals, startups, and NGOs </a:t>
            </a:r>
            <a:r>
              <a:rPr lang="en-US" sz="1200" b="1" dirty="0"/>
              <a:t>raise funds</a:t>
            </a:r>
            <a:r>
              <a:rPr lang="en-US" sz="1200" dirty="0"/>
              <a:t> efficiently. Built using </a:t>
            </a:r>
            <a:r>
              <a:rPr lang="en-US" sz="1200" b="1" dirty="0"/>
              <a:t>React.js for the frontend</a:t>
            </a:r>
            <a:r>
              <a:rPr lang="en-US" sz="1200" dirty="0"/>
              <a:t> and </a:t>
            </a:r>
            <a:r>
              <a:rPr lang="en-US" sz="1200" b="1" dirty="0"/>
              <a:t>Express.js for the backend</a:t>
            </a:r>
            <a:r>
              <a:rPr lang="en-US" sz="1200" dirty="0"/>
              <a:t>, the platform ensures a </a:t>
            </a:r>
            <a:r>
              <a:rPr lang="en-US" sz="1200" b="1" dirty="0"/>
              <a:t>secure, user-friendly, and scalable</a:t>
            </a:r>
            <a:r>
              <a:rPr lang="en-US" sz="1200" dirty="0"/>
              <a:t> fundraising experience.</a:t>
            </a:r>
          </a:p>
          <a:p>
            <a:pPr>
              <a:buNone/>
            </a:pPr>
            <a:endParaRPr lang="en-US" sz="1200" dirty="0"/>
          </a:p>
          <a:p>
            <a:pPr>
              <a:buNone/>
            </a:pPr>
            <a:r>
              <a:rPr lang="en-US" sz="1200" dirty="0"/>
              <a:t>🔹 </a:t>
            </a:r>
            <a:r>
              <a:rPr lang="en-US" sz="1200" b="1" dirty="0"/>
              <a:t>Key Features:</a:t>
            </a:r>
          </a:p>
          <a:p>
            <a:pPr marL="179388" indent="-179388">
              <a:buNone/>
            </a:pPr>
            <a:br>
              <a:rPr lang="en-US" sz="1200" dirty="0"/>
            </a:br>
            <a:r>
              <a:rPr lang="en-US" sz="1200" dirty="0"/>
              <a:t>✔️ </a:t>
            </a:r>
            <a:r>
              <a:rPr lang="en-US" sz="1200" b="1" dirty="0"/>
              <a:t>Create and manage campaigns</a:t>
            </a:r>
            <a:r>
              <a:rPr lang="en-US" sz="1200" dirty="0"/>
              <a:t> with funding goals and deadlines.</a:t>
            </a:r>
            <a:br>
              <a:rPr lang="en-US" sz="1200" dirty="0"/>
            </a:br>
            <a:r>
              <a:rPr lang="en-US" sz="1200" dirty="0"/>
              <a:t>✔️ </a:t>
            </a:r>
            <a:r>
              <a:rPr lang="en-US" sz="1200" b="1" dirty="0"/>
              <a:t>Secure payment integration</a:t>
            </a:r>
            <a:r>
              <a:rPr lang="en-US" sz="1200" dirty="0"/>
              <a:t> for seamless transactions.</a:t>
            </a:r>
            <a:br>
              <a:rPr lang="en-US" sz="1200" dirty="0"/>
            </a:br>
            <a:r>
              <a:rPr lang="en-US" sz="1200" dirty="0"/>
              <a:t>✔️ </a:t>
            </a:r>
            <a:r>
              <a:rPr lang="en-US" sz="1200" b="1" dirty="0"/>
              <a:t>Real-time funding progress tracking</a:t>
            </a:r>
            <a:r>
              <a:rPr lang="en-US" sz="1200" dirty="0"/>
              <a:t> for transparency.</a:t>
            </a:r>
            <a:br>
              <a:rPr lang="en-US" sz="1200" dirty="0"/>
            </a:br>
            <a:r>
              <a:rPr lang="en-US" sz="1200" dirty="0"/>
              <a:t>✔️ </a:t>
            </a:r>
            <a:r>
              <a:rPr lang="en-US" sz="1200" b="1" dirty="0"/>
              <a:t>User authentication and fraud prevention</a:t>
            </a:r>
            <a:r>
              <a:rPr lang="en-US" sz="1200" dirty="0"/>
              <a:t> to ensure security.</a:t>
            </a:r>
            <a:br>
              <a:rPr lang="en-US" sz="1200" dirty="0"/>
            </a:br>
            <a:r>
              <a:rPr lang="en-US" sz="1200" dirty="0"/>
              <a:t>✔️ </a:t>
            </a:r>
            <a:r>
              <a:rPr lang="en-US" sz="1200" b="1" dirty="0"/>
              <a:t>Admin dashboard</a:t>
            </a:r>
            <a:r>
              <a:rPr lang="en-US" sz="1200" dirty="0"/>
              <a:t> for monitoring campaigns and user activity.</a:t>
            </a:r>
          </a:p>
          <a:p>
            <a:pPr>
              <a:buNone/>
            </a:pPr>
            <a:endParaRPr lang="en-US" sz="1200" dirty="0"/>
          </a:p>
          <a:p>
            <a:pPr algn="just"/>
            <a:r>
              <a:rPr lang="en-US" sz="1200" dirty="0"/>
              <a:t>This platform </a:t>
            </a:r>
            <a:r>
              <a:rPr lang="en-US" sz="1200" b="1" dirty="0"/>
              <a:t>bridges the gap</a:t>
            </a:r>
            <a:r>
              <a:rPr lang="en-US" sz="1200" dirty="0"/>
              <a:t> between fundraisers and contributors, making fundraising </a:t>
            </a:r>
            <a:r>
              <a:rPr lang="en-US" sz="1200" b="1" dirty="0"/>
              <a:t>accessible, transparent, and efficient</a:t>
            </a:r>
            <a:r>
              <a:rPr lang="en-US" sz="1200" dirty="0"/>
              <a:t>.</a:t>
            </a:r>
          </a:p>
        </p:txBody>
      </p:sp>
      <p:pic>
        <p:nvPicPr>
          <p:cNvPr id="5" name="Picture 4" descr="Person writing on whiteboard">
            <a:extLst>
              <a:ext uri="{FF2B5EF4-FFF2-40B4-BE49-F238E27FC236}">
                <a16:creationId xmlns:a16="http://schemas.microsoft.com/office/drawing/2014/main" id="{6858EAD1-D312-BBBA-4C50-43B9E76BB53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8"/>
          <a:stretch/>
        </p:blipFill>
        <p:spPr>
          <a:xfrm>
            <a:off x="5419077" y="1360299"/>
            <a:ext cx="3453703" cy="2747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191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F61A928-5A2D-C5DF-2F01-079C34A75432}"/>
              </a:ext>
            </a:extLst>
          </p:cNvPr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Proposed Solution</a:t>
            </a:r>
            <a:endParaRPr lang="en-IN" sz="1600" dirty="0">
              <a:solidFill>
                <a:srgbClr val="213163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6BFA82-8AB0-23BA-909F-C886C3F7A669}"/>
              </a:ext>
            </a:extLst>
          </p:cNvPr>
          <p:cNvSpPr txBox="1"/>
          <p:nvPr/>
        </p:nvSpPr>
        <p:spPr>
          <a:xfrm>
            <a:off x="133622" y="1134562"/>
            <a:ext cx="8466813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None/>
            </a:pPr>
            <a:r>
              <a:rPr lang="en-US" dirty="0"/>
              <a:t>To address the challenges of traditional fundraising, we propose a </a:t>
            </a:r>
            <a:r>
              <a:rPr lang="en-US" b="1" dirty="0"/>
              <a:t>web-based Crowdfunding Platform</a:t>
            </a:r>
            <a:r>
              <a:rPr lang="en-US" dirty="0"/>
              <a:t> built using </a:t>
            </a:r>
            <a:r>
              <a:rPr lang="en-US" b="1" dirty="0"/>
              <a:t>React.js and Express.js</a:t>
            </a:r>
            <a:r>
              <a:rPr lang="en-US" dirty="0"/>
              <a:t>, ensuring a </a:t>
            </a:r>
            <a:r>
              <a:rPr lang="en-US" b="1" dirty="0"/>
              <a:t>secure, efficient, and transparent</a:t>
            </a:r>
            <a:r>
              <a:rPr lang="en-US" dirty="0"/>
              <a:t> fundraising process.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🔹 </a:t>
            </a:r>
            <a:r>
              <a:rPr lang="en-US" b="1" dirty="0"/>
              <a:t>Key Components of the Solution:</a:t>
            </a:r>
            <a:endParaRPr lang="en-US" sz="800" b="1" dirty="0"/>
          </a:p>
          <a:p>
            <a:pPr marL="179388">
              <a:buNone/>
            </a:pPr>
            <a:br>
              <a:rPr lang="en-US" dirty="0"/>
            </a:br>
            <a:r>
              <a:rPr lang="en-US" dirty="0"/>
              <a:t>✔️ </a:t>
            </a:r>
            <a:r>
              <a:rPr lang="en-US" b="1" dirty="0"/>
              <a:t>User-Friendly Campaign Creation</a:t>
            </a:r>
            <a:r>
              <a:rPr lang="en-US" dirty="0"/>
              <a:t> – Fundraisers can easily create and manage campaigns with images, descriptions, and funding goals.</a:t>
            </a:r>
            <a:br>
              <a:rPr lang="en-US" dirty="0"/>
            </a:br>
            <a:r>
              <a:rPr lang="en-US" dirty="0"/>
              <a:t>✔️ </a:t>
            </a:r>
            <a:r>
              <a:rPr lang="en-US" b="1" dirty="0"/>
              <a:t>Secure Payment Processing</a:t>
            </a:r>
            <a:r>
              <a:rPr lang="en-US" dirty="0"/>
              <a:t> – Integration with </a:t>
            </a:r>
            <a:r>
              <a:rPr lang="en-US" b="1" dirty="0"/>
              <a:t>Razorpay</a:t>
            </a:r>
            <a:r>
              <a:rPr lang="en-US" dirty="0"/>
              <a:t> for seamless and fraud-free transactions.</a:t>
            </a:r>
            <a:br>
              <a:rPr lang="en-US" dirty="0"/>
            </a:br>
            <a:r>
              <a:rPr lang="en-US" dirty="0"/>
              <a:t>✔️ </a:t>
            </a:r>
            <a:r>
              <a:rPr lang="en-US" b="1" dirty="0"/>
              <a:t>Real-Time Fund Tracking</a:t>
            </a:r>
            <a:r>
              <a:rPr lang="en-US" dirty="0"/>
              <a:t> – Users can monitor campaign progress and receive updates.</a:t>
            </a:r>
            <a:br>
              <a:rPr lang="en-US" dirty="0"/>
            </a:br>
            <a:r>
              <a:rPr lang="en-US" dirty="0"/>
              <a:t>✔️ </a:t>
            </a:r>
            <a:r>
              <a:rPr lang="en-US" b="1" dirty="0"/>
              <a:t>Admin Dashboard</a:t>
            </a:r>
            <a:r>
              <a:rPr lang="en-US" dirty="0"/>
              <a:t> – Ensures security, prevents fraud, and manages platform activities.</a:t>
            </a:r>
            <a:br>
              <a:rPr lang="en-US" dirty="0"/>
            </a:br>
            <a:r>
              <a:rPr lang="en-US" dirty="0"/>
              <a:t>✔️ </a:t>
            </a:r>
            <a:r>
              <a:rPr lang="en-US" b="1" dirty="0"/>
              <a:t>Authentication &amp; Authorization</a:t>
            </a:r>
            <a:r>
              <a:rPr lang="en-US" dirty="0"/>
              <a:t> – Secure login with </a:t>
            </a:r>
            <a:r>
              <a:rPr lang="en-US" b="1" dirty="0"/>
              <a:t>JWT/Firebase Auth</a:t>
            </a:r>
            <a:r>
              <a:rPr lang="en-US" dirty="0"/>
              <a:t> to protect user data.</a:t>
            </a:r>
          </a:p>
          <a:p>
            <a:pPr>
              <a:buNone/>
            </a:pPr>
            <a:endParaRPr lang="en-US" dirty="0"/>
          </a:p>
          <a:p>
            <a:pPr algn="just"/>
            <a:r>
              <a:rPr lang="en-US" dirty="0"/>
              <a:t>🔹 </a:t>
            </a:r>
            <a:r>
              <a:rPr lang="en-US" b="1" dirty="0"/>
              <a:t>Outcome:</a:t>
            </a:r>
            <a:r>
              <a:rPr lang="en-US" dirty="0"/>
              <a:t> A </a:t>
            </a:r>
            <a:r>
              <a:rPr lang="en-US" b="1" dirty="0"/>
              <a:t>fast, scalable, and transparent</a:t>
            </a:r>
            <a:r>
              <a:rPr lang="en-US" dirty="0"/>
              <a:t> platform that connects fundraisers with potential backers, ensuring </a:t>
            </a:r>
            <a:r>
              <a:rPr lang="en-US" b="1" dirty="0"/>
              <a:t>trust and efficiency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21200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96CA3F3-3D59-0BCC-5AFC-FB31E62203CC}"/>
              </a:ext>
            </a:extLst>
          </p:cNvPr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Technology used</a:t>
            </a:r>
            <a:endParaRPr lang="en-IN" sz="1600" dirty="0">
              <a:solidFill>
                <a:srgbClr val="213163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11D00F-E3D6-896E-4001-492D6D1DC85F}"/>
              </a:ext>
            </a:extLst>
          </p:cNvPr>
          <p:cNvSpPr txBox="1"/>
          <p:nvPr/>
        </p:nvSpPr>
        <p:spPr>
          <a:xfrm>
            <a:off x="406562" y="1083221"/>
            <a:ext cx="5119595" cy="1795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IN" b="1" dirty="0"/>
              <a:t>Frontend:</a:t>
            </a:r>
            <a:r>
              <a:rPr lang="en-IN" dirty="0"/>
              <a:t> React.js (UI components, state management)</a:t>
            </a:r>
          </a:p>
          <a:p>
            <a:pPr marL="285750" indent="-285750"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IN" b="1" dirty="0"/>
              <a:t>Backend:</a:t>
            </a:r>
            <a:r>
              <a:rPr lang="en-IN" dirty="0"/>
              <a:t> Express.js (REST API, business logic)</a:t>
            </a:r>
          </a:p>
          <a:p>
            <a:pPr marL="285750" indent="-285750"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IN" b="1" dirty="0"/>
              <a:t>Database:</a:t>
            </a:r>
            <a:r>
              <a:rPr lang="en-IN" dirty="0"/>
              <a:t> MongoDB (storing campaigns and transactions)</a:t>
            </a:r>
          </a:p>
          <a:p>
            <a:pPr marL="285750" indent="-285750"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IN" b="1" dirty="0"/>
              <a:t>Authentication:</a:t>
            </a:r>
            <a:r>
              <a:rPr lang="en-IN" dirty="0"/>
              <a:t> Firebase Auth / JWT (user login and security)</a:t>
            </a:r>
          </a:p>
          <a:p>
            <a:pPr marL="285750" indent="-285750"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IN" b="1" dirty="0"/>
              <a:t>Payment Gateway:</a:t>
            </a:r>
            <a:r>
              <a:rPr lang="en-IN" dirty="0"/>
              <a:t> Razorpay (secure transactions) </a:t>
            </a:r>
            <a:r>
              <a:rPr lang="en-US" dirty="0">
                <a:latin typeface="+mn-lt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017130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94080DE-03F5-1FE4-A922-15490146EBB6}"/>
              </a:ext>
            </a:extLst>
          </p:cNvPr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Modelling &amp; Result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FA9338F-AACC-33B6-0BE4-39F9AFBABE18}"/>
              </a:ext>
            </a:extLst>
          </p:cNvPr>
          <p:cNvSpPr/>
          <p:nvPr/>
        </p:nvSpPr>
        <p:spPr>
          <a:xfrm>
            <a:off x="1456841" y="1243419"/>
            <a:ext cx="6548034" cy="3483567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59CD06-7980-0C30-4EBA-258C1601C233}"/>
              </a:ext>
            </a:extLst>
          </p:cNvPr>
          <p:cNvSpPr txBox="1"/>
          <p:nvPr/>
        </p:nvSpPr>
        <p:spPr>
          <a:xfrm>
            <a:off x="1456841" y="1351274"/>
            <a:ext cx="6548034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dirty="0"/>
              <a:t>🔹 </a:t>
            </a:r>
            <a:r>
              <a:rPr lang="en-IN" b="1" dirty="0"/>
              <a:t>User Journey Flowchart</a:t>
            </a:r>
          </a:p>
          <a:p>
            <a:pPr>
              <a:buNone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 </a:t>
            </a:r>
            <a:r>
              <a:rPr lang="en-IN" dirty="0"/>
              <a:t>User Registers/Login → Creates Campaign → Shares Campaign → Receives Contributions → Funds Withdrawal</a:t>
            </a:r>
          </a:p>
          <a:p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Backer Browses Campaigns → Makes Secure Payment → Receives Updates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buNone/>
            </a:pPr>
            <a:r>
              <a:rPr lang="en-IN" dirty="0"/>
              <a:t>🔹 </a:t>
            </a:r>
            <a:r>
              <a:rPr lang="en-IN" b="1" dirty="0"/>
              <a:t>System Architecture Diagram</a:t>
            </a:r>
          </a:p>
          <a:p>
            <a:pPr>
              <a:buNone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Frontend (React.js)</a:t>
            </a:r>
            <a:r>
              <a:rPr lang="en-IN" dirty="0"/>
              <a:t> – User Interface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Backend (Express.js, Node.js)</a:t>
            </a:r>
            <a:r>
              <a:rPr lang="en-IN" dirty="0"/>
              <a:t> – Handles API and business logic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Database (MongoDB)</a:t>
            </a:r>
            <a:r>
              <a:rPr lang="en-IN" dirty="0"/>
              <a:t> – Stores campaigns and transactions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Payment Gateway (Razorpay)</a:t>
            </a:r>
            <a:r>
              <a:rPr lang="en-IN" dirty="0"/>
              <a:t> – Processes secure payments</a:t>
            </a:r>
          </a:p>
        </p:txBody>
      </p:sp>
    </p:spTree>
    <p:extLst>
      <p:ext uri="{BB962C8B-B14F-4D97-AF65-F5344CB8AC3E}">
        <p14:creationId xmlns:p14="http://schemas.microsoft.com/office/powerpoint/2010/main" val="31047661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8DFCAA-8D98-0AFB-A760-3AD42E799105}"/>
              </a:ext>
            </a:extLst>
          </p:cNvPr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Modelling &amp; Result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B6817C-45F9-AD85-58BC-71A72E68826B}"/>
              </a:ext>
            </a:extLst>
          </p:cNvPr>
          <p:cNvSpPr/>
          <p:nvPr/>
        </p:nvSpPr>
        <p:spPr>
          <a:xfrm>
            <a:off x="1456841" y="1243419"/>
            <a:ext cx="6548034" cy="3483567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CF5E7F-4416-3481-3753-744B6E3BA590}"/>
              </a:ext>
            </a:extLst>
          </p:cNvPr>
          <p:cNvSpPr txBox="1"/>
          <p:nvPr/>
        </p:nvSpPr>
        <p:spPr>
          <a:xfrm>
            <a:off x="1530627" y="1243419"/>
            <a:ext cx="6474248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b="1" dirty="0"/>
              <a:t>Key Features Working as Expected:</a:t>
            </a:r>
          </a:p>
          <a:p>
            <a:br>
              <a:rPr lang="en-US" dirty="0"/>
            </a:br>
            <a:r>
              <a:rPr lang="en-US" dirty="0"/>
              <a:t>✔️ Users can </a:t>
            </a:r>
            <a:r>
              <a:rPr lang="en-US" b="1" dirty="0"/>
              <a:t>register/login</a:t>
            </a:r>
            <a:r>
              <a:rPr lang="en-US" dirty="0"/>
              <a:t> securely.</a:t>
            </a:r>
            <a:br>
              <a:rPr lang="en-US" dirty="0"/>
            </a:br>
            <a:r>
              <a:rPr lang="en-US" dirty="0"/>
              <a:t>✔️ Campaign creators can </a:t>
            </a:r>
            <a:r>
              <a:rPr lang="en-US" b="1" dirty="0"/>
              <a:t>launch fundraising campaigns</a:t>
            </a:r>
            <a:r>
              <a:rPr lang="en-US" dirty="0"/>
              <a:t> with images, goals, and deadlines.</a:t>
            </a:r>
            <a:br>
              <a:rPr lang="en-US" dirty="0"/>
            </a:br>
            <a:r>
              <a:rPr lang="en-US" dirty="0"/>
              <a:t>✔️ Contributors can </a:t>
            </a:r>
            <a:r>
              <a:rPr lang="en-US" b="1" dirty="0"/>
              <a:t>donate</a:t>
            </a:r>
            <a:r>
              <a:rPr lang="en-US" dirty="0"/>
              <a:t> securely through an integrated payment gateway.</a:t>
            </a:r>
            <a:br>
              <a:rPr lang="en-US" dirty="0"/>
            </a:br>
            <a:r>
              <a:rPr lang="en-US" dirty="0"/>
              <a:t>✔️ Users can </a:t>
            </a:r>
            <a:r>
              <a:rPr lang="en-US" b="1" dirty="0"/>
              <a:t>track funding progress</a:t>
            </a:r>
            <a:r>
              <a:rPr lang="en-US" dirty="0"/>
              <a:t> in real-time.</a:t>
            </a:r>
            <a:br>
              <a:rPr lang="en-US" dirty="0"/>
            </a:br>
            <a:r>
              <a:rPr lang="en-US" dirty="0"/>
              <a:t>✔️ Admins can </a:t>
            </a:r>
            <a:r>
              <a:rPr lang="en-US" b="1" dirty="0"/>
              <a:t>moderate campaigns</a:t>
            </a:r>
            <a:r>
              <a:rPr lang="en-US" dirty="0"/>
              <a:t> and </a:t>
            </a:r>
            <a:r>
              <a:rPr lang="en-US" b="1" dirty="0"/>
              <a:t>prevent fraud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7783013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162bd5b-4ed9-4da3-b376-05204580ba3f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5" ma:contentTypeDescription="Create a new document." ma:contentTypeScope="" ma:versionID="7670618c03e54fbae4a17ecb2d0ed10f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3d63de1c5a217044e31e0c8b260d3d71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6559A34-456E-49A1-8157-9E3D18BFAD36}">
  <ds:schemaRefs>
    <ds:schemaRef ds:uri="9162bd5b-4ed9-4da3-b376-05204580ba3f"/>
    <ds:schemaRef ds:uri="c0fa2617-96bd-425d-8578-e93563fe37c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3706AB80-2608-47D7-8AC8-FA6BC8A9B27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D9E5D5E-A365-4A49-8140-C8CC82A61608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2818</TotalTime>
  <Words>946</Words>
  <Application>Microsoft Office PowerPoint</Application>
  <PresentationFormat>On-screen Show (16:9)</PresentationFormat>
  <Paragraphs>77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Times New Roman</vt:lpstr>
      <vt:lpstr>Wingdings</vt:lpstr>
      <vt:lpstr>Simple Light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Moinudeen Syed</dc:creator>
  <cp:lastModifiedBy>Fakruddin .</cp:lastModifiedBy>
  <cp:revision>69</cp:revision>
  <dcterms:modified xsi:type="dcterms:W3CDTF">2025-03-20T15:24:33Z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  <property fmtid="{D5CDD505-2E9C-101B-9397-08002B2CF9AE}" pid="3" name="NXPowerLiteLastOptimized">
    <vt:lpwstr>1434197</vt:lpwstr>
  </property>
  <property fmtid="{D5CDD505-2E9C-101B-9397-08002B2CF9AE}" pid="4" name="NXPowerLiteSettings">
    <vt:lpwstr>F7000400038000</vt:lpwstr>
  </property>
  <property fmtid="{D5CDD505-2E9C-101B-9397-08002B2CF9AE}" pid="5" name="NXPowerLiteVersion">
    <vt:lpwstr>S10.2.0</vt:lpwstr>
  </property>
</Properties>
</file>