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18"/>
  </p:notesMasterIdLst>
  <p:sldIdLst>
    <p:sldId id="256" r:id="rId2"/>
    <p:sldId id="258" r:id="rId3"/>
    <p:sldId id="259" r:id="rId4"/>
    <p:sldId id="265" r:id="rId5"/>
    <p:sldId id="263" r:id="rId6"/>
    <p:sldId id="262" r:id="rId7"/>
    <p:sldId id="268" r:id="rId8"/>
    <p:sldId id="269" r:id="rId9"/>
    <p:sldId id="264" r:id="rId10"/>
    <p:sldId id="271" r:id="rId11"/>
    <p:sldId id="272" r:id="rId12"/>
    <p:sldId id="270" r:id="rId13"/>
    <p:sldId id="266" r:id="rId14"/>
    <p:sldId id="267" r:id="rId15"/>
    <p:sldId id="260" r:id="rId16"/>
    <p:sldId id="261" r:id="rId17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F00"/>
    <a:srgbClr val="7AB51D"/>
    <a:srgbClr val="7E1A47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>
      <p:cViewPr>
        <p:scale>
          <a:sx n="116" d="100"/>
          <a:sy n="116" d="100"/>
        </p:scale>
        <p:origin x="19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7B3D4820-EA30-E271-5791-4BCA08E64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15D9186-FFA2-6554-5408-E52A7448478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72BCE8B-5776-4F11-8EDF-EE64F1AE0B2F}" type="datetimeFigureOut">
              <a:rPr lang="cs-CZ"/>
              <a:pPr>
                <a:defRPr/>
              </a:pPr>
              <a:t>05.09.2022</a:t>
            </a:fld>
            <a:endParaRPr lang="cs-CZ"/>
          </a:p>
        </p:txBody>
      </p:sp>
      <p:sp>
        <p:nvSpPr>
          <p:cNvPr id="4" name="Zástupný symbol pro obrázek snímku 3">
            <a:extLst>
              <a:ext uri="{FF2B5EF4-FFF2-40B4-BE49-F238E27FC236}">
                <a16:creationId xmlns:a16="http://schemas.microsoft.com/office/drawing/2014/main" id="{299C16A6-9FAA-EB9B-AFD7-E63FC26892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Zástupný symbol pro poznámky 4">
            <a:extLst>
              <a:ext uri="{FF2B5EF4-FFF2-40B4-BE49-F238E27FC236}">
                <a16:creationId xmlns:a16="http://schemas.microsoft.com/office/drawing/2014/main" id="{0446EA9B-AF3E-33A3-CDE7-C64B42009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/>
              <a:t>Kliknutím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29787C2-7E23-6704-DFCF-B8846D028F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9108E26-0465-1493-F0C0-DBE97A2A02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9D3B52-323A-42F5-945D-A3704DA42A09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Zástupný symbol pro obrázek snímku 1">
            <a:extLst>
              <a:ext uri="{FF2B5EF4-FFF2-40B4-BE49-F238E27FC236}">
                <a16:creationId xmlns:a16="http://schemas.microsoft.com/office/drawing/2014/main" id="{E9E76452-41F2-7700-ED78-7986359F0F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Zástupný symbol pro poznámky 2">
            <a:extLst>
              <a:ext uri="{FF2B5EF4-FFF2-40B4-BE49-F238E27FC236}">
                <a16:creationId xmlns:a16="http://schemas.microsoft.com/office/drawing/2014/main" id="{20E4A4EA-B015-E58B-B7CE-E30D4C6091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/>
          </a:p>
        </p:txBody>
      </p:sp>
      <p:sp>
        <p:nvSpPr>
          <p:cNvPr id="5124" name="Zástupný symbol pro číslo snímku 3">
            <a:extLst>
              <a:ext uri="{FF2B5EF4-FFF2-40B4-BE49-F238E27FC236}">
                <a16:creationId xmlns:a16="http://schemas.microsoft.com/office/drawing/2014/main" id="{ABB92FAA-5080-66AA-2F0F-B0F1AC80F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921D2A-1367-4CE7-AF06-1983058483BC}" type="slidenum">
              <a:rPr lang="cs-CZ" altLang="cs-CZ"/>
              <a:pPr eaLnBrk="1" hangingPunct="1"/>
              <a:t>1</a:t>
            </a:fld>
            <a:endParaRPr lang="cs-CZ" alt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8CBD47B-F4A5-0E95-25CE-B97AC678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00788" y="6453188"/>
            <a:ext cx="1538287" cy="365125"/>
          </a:xfrm>
        </p:spPr>
        <p:txBody>
          <a:bodyPr/>
          <a:lstStyle>
            <a:lvl1pPr algn="l">
              <a:defRPr sz="1100" b="1" dirty="0">
                <a:solidFill>
                  <a:schemeClr val="tx1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8236DE3-E345-856F-3B97-7440971C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cs-CZ" altLang="cs-CZ"/>
              <a:t>Ústav mechatroniky a technické informatiky | Laboratoř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C53D89-A0B4-96D0-22EF-D7A099CF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6C8CD-3083-47FE-AA7F-1201D5778B1F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403909760"/>
      </p:ext>
    </p:extLst>
  </p:cSld>
  <p:clrMapOvr>
    <a:masterClrMapping/>
  </p:clrMapOvr>
  <p:transition spd="slow" advTm="10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4739C87-744A-14E3-069D-AA2BFEC8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9C9FC0-7C49-56F6-B7A1-24F20017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cs-CZ" altLang="cs-CZ"/>
              <a:t>Ústav mechatroniky a technické informatiky | Laboratoř logického řízení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DD85A1D-291A-3311-9E2D-724A4AC8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9FB42-3784-4709-92D0-9AE73B4AB3CF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709865259"/>
      </p:ext>
    </p:extLst>
  </p:cSld>
  <p:clrMapOvr>
    <a:masterClrMapping/>
  </p:clrMapOvr>
  <p:transition spd="slow" advTm="10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C0C640D-C48D-EC46-4CAA-08F45457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510C0CC-FCF3-6070-AA8E-AC509BD7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cs-CZ" altLang="cs-CZ"/>
              <a:t>Ústav mechatroniky a technické informatiky | Laboratoř logického řízení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0A917DE-D593-2A71-CB8B-EC73AC85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A2837-7371-4CE8-B0C4-2BC34DE3980C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113351259"/>
      </p:ext>
    </p:extLst>
  </p:cSld>
  <p:clrMapOvr>
    <a:masterClrMapping/>
  </p:clrMapOvr>
  <p:transition spd="slow" advTm="10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3">
            <a:extLst>
              <a:ext uri="{FF2B5EF4-FFF2-40B4-BE49-F238E27FC236}">
                <a16:creationId xmlns:a16="http://schemas.microsoft.com/office/drawing/2014/main" id="{1697BD30-FC0E-5DB0-ACED-6FF4D6B1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08A886CA-9F58-AF42-72D0-F97EC89A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cs-CZ" altLang="cs-CZ"/>
              <a:t>Ústav mechatroniky a technické informatiky | Laboratoř logického řízení</a:t>
            </a:r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F636D1B2-9B75-5424-E1B5-C63E3C3F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576D05-B25E-4BF7-B70F-C0D56B214413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29821118"/>
      </p:ext>
    </p:extLst>
  </p:cSld>
  <p:clrMapOvr>
    <a:masterClrMapping/>
  </p:clrMapOvr>
  <p:transition spd="slow" advTm="10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L - úvodní sníme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11188" y="3886200"/>
            <a:ext cx="7921625" cy="622920"/>
          </a:xfrm>
        </p:spPr>
        <p:txBody>
          <a:bodyPr/>
          <a:lstStyle>
            <a:lvl1pPr marL="0" indent="0" algn="ctr">
              <a:buNone/>
              <a:defRPr i="1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611188" y="2276872"/>
            <a:ext cx="7921625" cy="1143000"/>
          </a:xfrm>
        </p:spPr>
        <p:txBody>
          <a:bodyPr>
            <a:normAutofit/>
          </a:bodyPr>
          <a:lstStyle>
            <a:lvl1pPr>
              <a:defRPr sz="4000">
                <a:latin typeface="Calibri" panose="020F0502020204030204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2006511"/>
      </p:ext>
    </p:extLst>
  </p:cSld>
  <p:clrMapOvr>
    <a:masterClrMapping/>
  </p:clrMapOvr>
  <p:transition spd="slow" advTm="10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3">
            <a:extLst>
              <a:ext uri="{FF2B5EF4-FFF2-40B4-BE49-F238E27FC236}">
                <a16:creationId xmlns:a16="http://schemas.microsoft.com/office/drawing/2014/main" id="{8232A5AE-69E8-CF27-F4EC-BFDA9C4A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97538" y="6443663"/>
            <a:ext cx="963612" cy="365125"/>
          </a:xfrm>
        </p:spPr>
        <p:txBody>
          <a:bodyPr/>
          <a:lstStyle>
            <a:lvl1pPr algn="l">
              <a:defRPr sz="11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B611A5C8-D083-7D1B-C7C2-6A34C870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763" y="6443663"/>
            <a:ext cx="5130800" cy="3651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cs-CZ" altLang="cs-CZ"/>
              <a:t>Ústav mechatroniky a technické informatiky | Laboratoř logického řízení</a:t>
            </a:r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40F56C89-A9AF-1003-4939-8E7F79C3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8DFA6-DE46-40D1-8291-619B134BE2A5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486482128"/>
      </p:ext>
    </p:extLst>
  </p:cSld>
  <p:clrMapOvr>
    <a:masterClrMapping/>
  </p:clrMapOvr>
  <p:transition spd="slow" advTm="10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E85AFD-ABAB-B0FF-7557-2B2FDF6F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CD04ED5-AE98-D3CE-EC7F-38EA5C54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cs-CZ" altLang="cs-CZ"/>
              <a:t>Ústav mechatroniky a technické informatiky | Laboratoř logického řízení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81C8BFE-8D37-E50E-9B43-86105592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2730A-A103-4BC5-9AAC-9767CF26ECA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883820173"/>
      </p:ext>
    </p:extLst>
  </p:cSld>
  <p:clrMapOvr>
    <a:masterClrMapping/>
  </p:clrMapOvr>
  <p:transition spd="slow" advTm="10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1273765-9FF3-EA42-0BDD-5641FCB4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DB88B14-D3C5-AD46-7FA5-B0D46D51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cs-CZ" altLang="cs-CZ"/>
              <a:t>Ústav mechatroniky a technické informatiky | Laboratoř logického řízení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1AEDBF-94BB-0AF7-CD49-54678103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5EC89-9D91-4BD2-A644-83A4FAE4EDAF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248871099"/>
      </p:ext>
    </p:extLst>
  </p:cSld>
  <p:clrMapOvr>
    <a:masterClrMapping/>
  </p:clrMapOvr>
  <p:transition spd="slow" advTm="10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281339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4038600" cy="4281339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39EEF9CE-C0AE-14E6-1E9C-CD476C3B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9B63DAAA-95A9-0CBC-E61E-D52CF50B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cs-CZ" altLang="cs-CZ"/>
              <a:t>Ústav mechatroniky a technické informatiky | Laboratoř logického řízení</a:t>
            </a:r>
          </a:p>
        </p:txBody>
      </p:sp>
      <p:sp>
        <p:nvSpPr>
          <p:cNvPr id="7" name="Zástupný symbol pro číslo snímku 5">
            <a:extLst>
              <a:ext uri="{FF2B5EF4-FFF2-40B4-BE49-F238E27FC236}">
                <a16:creationId xmlns:a16="http://schemas.microsoft.com/office/drawing/2014/main" id="{1E59BAEB-2B20-0CAE-BCAD-0A4F9025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D568B-78CA-47F5-B2DC-D9CA37BCF1E7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62832130"/>
      </p:ext>
    </p:extLst>
  </p:cSld>
  <p:clrMapOvr>
    <a:masterClrMapping/>
  </p:clrMapOvr>
  <p:transition spd="slow" advTm="10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73DA2E82-5D5C-F801-781D-DF2A9BB3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Zástupný symbol pro zápatí 4">
            <a:extLst>
              <a:ext uri="{FF2B5EF4-FFF2-40B4-BE49-F238E27FC236}">
                <a16:creationId xmlns:a16="http://schemas.microsoft.com/office/drawing/2014/main" id="{80505C66-F75C-DE42-FA7E-E8FB241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cs-CZ" altLang="cs-CZ"/>
              <a:t>Ústav mechatroniky a technické informatiky | Laboratoř logického řízení</a:t>
            </a:r>
          </a:p>
        </p:txBody>
      </p:sp>
      <p:sp>
        <p:nvSpPr>
          <p:cNvPr id="9" name="Zástupný symbol pro číslo snímku 5">
            <a:extLst>
              <a:ext uri="{FF2B5EF4-FFF2-40B4-BE49-F238E27FC236}">
                <a16:creationId xmlns:a16="http://schemas.microsoft.com/office/drawing/2014/main" id="{B143F26C-0BF7-A2E7-3D06-3995E4D2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75C92-6E2F-4347-856A-A05FF6AFE612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493930494"/>
      </p:ext>
    </p:extLst>
  </p:cSld>
  <p:clrMapOvr>
    <a:masterClrMapping/>
  </p:clrMapOvr>
  <p:transition spd="slow" advTm="10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3">
            <a:extLst>
              <a:ext uri="{FF2B5EF4-FFF2-40B4-BE49-F238E27FC236}">
                <a16:creationId xmlns:a16="http://schemas.microsoft.com/office/drawing/2014/main" id="{F0C02126-897E-9162-AE99-92087BFE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A109E495-31E9-EDA5-322F-905E8B36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cs-CZ" altLang="cs-CZ"/>
              <a:t>Ústav mechatroniky a technické informatiky | Laboratoř logického řízení</a:t>
            </a:r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0493D606-FCC2-D5DB-4109-99925C0A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095D5-D99A-4200-9C4F-129029FD4AF4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511117942"/>
      </p:ext>
    </p:extLst>
  </p:cSld>
  <p:clrMapOvr>
    <a:masterClrMapping/>
  </p:clrMapOvr>
  <p:transition spd="slow" advTm="10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3">
            <a:extLst>
              <a:ext uri="{FF2B5EF4-FFF2-40B4-BE49-F238E27FC236}">
                <a16:creationId xmlns:a16="http://schemas.microsoft.com/office/drawing/2014/main" id="{121B0C2B-6B54-912B-CD03-4F5ACFE0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89CF2442-3E49-1EBF-69F6-9E89F9AE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cs-CZ" altLang="cs-CZ"/>
              <a:t>Ústav mechatroniky a technické informatiky | Laboratoř logického řízení</a:t>
            </a:r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C51F68F4-1E3C-3320-1ECD-B6EE387B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0CDFE-EDCC-482C-A55E-2E84335E3E2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290705318"/>
      </p:ext>
    </p:extLst>
  </p:cSld>
  <p:clrMapOvr>
    <a:masterClrMapping/>
  </p:clrMapOvr>
  <p:transition spd="slow" advTm="10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28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2pPr>
            <a:lvl3pPr>
              <a:defRPr sz="24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B8E42994-E278-9FDA-1AB2-3FB1F008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38706B17-439A-961C-59F9-ABEC334D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cs-CZ" altLang="cs-CZ"/>
              <a:t>Ústav mechatroniky a technické informatiky | Laboratoř logického řízení</a:t>
            </a:r>
          </a:p>
        </p:txBody>
      </p:sp>
      <p:sp>
        <p:nvSpPr>
          <p:cNvPr id="7" name="Zástupný symbol pro číslo snímku 5">
            <a:extLst>
              <a:ext uri="{FF2B5EF4-FFF2-40B4-BE49-F238E27FC236}">
                <a16:creationId xmlns:a16="http://schemas.microsoft.com/office/drawing/2014/main" id="{E58AF260-4A2F-2080-3D91-A3922FC1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98642-1A6C-44FC-9052-050314989CAF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930180571"/>
      </p:ext>
    </p:extLst>
  </p:cSld>
  <p:clrMapOvr>
    <a:masterClrMapping/>
  </p:clrMapOvr>
  <p:transition spd="slow" advTm="10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668919D2-DDC0-4921-67CB-3049A50B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7AC577BE-F3DF-F08B-AD74-57464DE7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cs-CZ" altLang="cs-CZ"/>
              <a:t>Ústav mechatroniky a technické informatiky | Laboratoř logického řízení</a:t>
            </a:r>
          </a:p>
        </p:txBody>
      </p:sp>
      <p:sp>
        <p:nvSpPr>
          <p:cNvPr id="7" name="Zástupný symbol pro číslo snímku 5">
            <a:extLst>
              <a:ext uri="{FF2B5EF4-FFF2-40B4-BE49-F238E27FC236}">
                <a16:creationId xmlns:a16="http://schemas.microsoft.com/office/drawing/2014/main" id="{BFEB1BE4-8C2B-B95A-F8FD-38E175C6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E97B6-4AA2-48D3-A776-F943B50E415F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958120593"/>
      </p:ext>
    </p:extLst>
  </p:cSld>
  <p:clrMapOvr>
    <a:masterClrMapping/>
  </p:clrMapOvr>
  <p:transition spd="slow" advTm="10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pro nadpis 1">
            <a:extLst>
              <a:ext uri="{FF2B5EF4-FFF2-40B4-BE49-F238E27FC236}">
                <a16:creationId xmlns:a16="http://schemas.microsoft.com/office/drawing/2014/main" id="{194CE548-0ECA-2F46-F407-EE36BCE27F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28663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 předlohy nadpisů.</a:t>
            </a:r>
          </a:p>
        </p:txBody>
      </p:sp>
      <p:sp>
        <p:nvSpPr>
          <p:cNvPr id="1027" name="Zástupný symbol pro text 2">
            <a:extLst>
              <a:ext uri="{FF2B5EF4-FFF2-40B4-BE49-F238E27FC236}">
                <a16:creationId xmlns:a16="http://schemas.microsoft.com/office/drawing/2014/main" id="{2E509247-31EB-CAF1-079A-B20A1B5DA2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2033588"/>
            <a:ext cx="822960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" name="Zástupný symbol pro datum 3">
            <a:extLst>
              <a:ext uri="{FF2B5EF4-FFF2-40B4-BE49-F238E27FC236}">
                <a16:creationId xmlns:a16="http://schemas.microsoft.com/office/drawing/2014/main" id="{1F52591C-926D-60E9-EE4D-4F70B3F1B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56325" y="6453188"/>
            <a:ext cx="168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 dirty="0">
                <a:solidFill>
                  <a:schemeClr val="tx1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1" name="Zástupný symbol pro zápatí 4">
            <a:extLst>
              <a:ext uri="{FF2B5EF4-FFF2-40B4-BE49-F238E27FC236}">
                <a16:creationId xmlns:a16="http://schemas.microsoft.com/office/drawing/2014/main" id="{77CCBA9A-F9B4-77BF-0350-EA56C430B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763" y="6443663"/>
            <a:ext cx="562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b="1" dirty="0" smtClean="0">
                <a:cs typeface="Tahoma" pitchFamily="34" charset="0"/>
              </a:defRPr>
            </a:lvl1pPr>
          </a:lstStyle>
          <a:p>
            <a:pPr>
              <a:defRPr/>
            </a:pPr>
            <a:r>
              <a:rPr lang="cs-CZ" altLang="cs-CZ"/>
              <a:t>Ústav mechatroniky a technické informatiky | Laboratoř</a:t>
            </a:r>
          </a:p>
        </p:txBody>
      </p:sp>
      <p:sp>
        <p:nvSpPr>
          <p:cNvPr id="12" name="Zástupný symbol pro číslo snímku 5">
            <a:extLst>
              <a:ext uri="{FF2B5EF4-FFF2-40B4-BE49-F238E27FC236}">
                <a16:creationId xmlns:a16="http://schemas.microsoft.com/office/drawing/2014/main" id="{CF5F7D3E-CE0F-E710-DABF-10B2A8AC9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8000" y="6354763"/>
            <a:ext cx="9366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cs typeface="Tahoma" panose="020B0604030504040204" pitchFamily="34" charset="0"/>
              </a:defRPr>
            </a:lvl1pPr>
          </a:lstStyle>
          <a:p>
            <a:fld id="{44EF571E-7EDD-4111-A33E-4D0DA3780EC7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</p:sldLayoutIdLst>
  <p:transition spd="slow" advTm="10000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cs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Nadpis 3">
            <a:extLst>
              <a:ext uri="{FF2B5EF4-FFF2-40B4-BE49-F238E27FC236}">
                <a16:creationId xmlns:a16="http://schemas.microsoft.com/office/drawing/2014/main" id="{109172E1-1ED4-731F-1006-A2D5E301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18648" cy="1470025"/>
          </a:xfrm>
        </p:spPr>
        <p:txBody>
          <a:bodyPr/>
          <a:lstStyle/>
          <a:p>
            <a:r>
              <a:rPr lang="en-US" altLang="cs-CZ" sz="4000" dirty="0">
                <a:cs typeface="Arial" panose="020B0604020202020204" pitchFamily="34" charset="0"/>
              </a:rPr>
              <a:t>Softwarový robot pro Discord server</a:t>
            </a:r>
            <a:endParaRPr lang="cs-CZ" altLang="cs-CZ" sz="4000" dirty="0">
              <a:cs typeface="Arial" panose="020B0604020202020204" pitchFamily="34" charset="0"/>
            </a:endParaRP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1194C26F-AD3F-CE31-4F3A-262C5A247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3" y="3886200"/>
            <a:ext cx="7088187" cy="1752600"/>
          </a:xfrm>
        </p:spPr>
        <p:txBody>
          <a:bodyPr rtlCol="0">
            <a:normAutofit fontScale="92500" lnSpcReduction="10000"/>
          </a:bodyPr>
          <a:lstStyle/>
          <a:p>
            <a:pPr algn="l" fontAlgn="auto">
              <a:spcAft>
                <a:spcPts val="0"/>
              </a:spcAft>
              <a:defRPr/>
            </a:pPr>
            <a:endParaRPr lang="cs-CZ" dirty="0">
              <a:cs typeface="Arial" pitchFamily="34" charset="0"/>
            </a:endParaRPr>
          </a:p>
          <a:p>
            <a:pPr algn="l" fontAlgn="auto">
              <a:spcAft>
                <a:spcPts val="0"/>
              </a:spcAft>
              <a:defRPr/>
            </a:pPr>
            <a:endParaRPr lang="cs-CZ" dirty="0">
              <a:cs typeface="Arial" pitchFamily="34" charset="0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cs-CZ" sz="2400" dirty="0">
                <a:cs typeface="Arial" pitchFamily="34" charset="0"/>
              </a:rPr>
              <a:t>Autor práce: Tomáš Novotný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cs-CZ" sz="2400" dirty="0">
                <a:cs typeface="Arial" pitchFamily="34" charset="0"/>
              </a:rPr>
              <a:t>Vedoucí práce: Ing. Lukáš Matějů, Ph.D.</a:t>
            </a:r>
          </a:p>
        </p:txBody>
      </p:sp>
    </p:spTree>
  </p:cSld>
  <p:clrMapOvr>
    <a:masterClrMapping/>
  </p:clrMapOvr>
  <p:transition spd="slow" advTm="5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399F42-6602-9A26-B0E9-B0554C60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– zobrazení bodů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513F1B-2099-4FDD-F583-BA52122BF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100" dirty="0"/>
              <a:t>Příkaz: !list -název-</a:t>
            </a:r>
          </a:p>
          <a:p>
            <a:r>
              <a:rPr lang="cs-CZ" sz="2100" dirty="0"/>
              <a:t>Vypsání stránek s informacemi a odkazem na mapu</a:t>
            </a:r>
          </a:p>
          <a:p>
            <a:r>
              <a:rPr lang="cs-CZ" sz="2100" dirty="0"/>
              <a:t>Možnost procházení pomocí šipek (emotikonů)</a:t>
            </a:r>
          </a:p>
          <a:p>
            <a:endParaRPr lang="cs-CZ" sz="2100" dirty="0"/>
          </a:p>
          <a:p>
            <a:endParaRPr lang="cs-CZ" sz="2100" dirty="0"/>
          </a:p>
          <a:p>
            <a:endParaRPr lang="cs-CZ" sz="1700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225145C-C88A-1E21-6ADD-BD4705E0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dirty="0"/>
              <a:t>PROJEKT| 7. 9. 2022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326C4FC-D70B-BF6D-02D9-5BD0A1B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730A-A103-4BC5-9AAC-9767CF26ECAB}" type="slidenum">
              <a:rPr lang="cs-CZ" altLang="cs-CZ" smtClean="0"/>
              <a:pPr/>
              <a:t>10</a:t>
            </a:fld>
            <a:endParaRPr lang="cs-CZ" alt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7C89185A-6735-47DB-8B72-0BE1EEB84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55"/>
          <a:stretch/>
        </p:blipFill>
        <p:spPr bwMode="auto">
          <a:xfrm>
            <a:off x="827584" y="4078340"/>
            <a:ext cx="4140849" cy="19061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77664308"/>
      </p:ext>
    </p:extLst>
  </p:cSld>
  <p:clrMapOvr>
    <a:masterClrMapping/>
  </p:clrMapOvr>
  <p:transition spd="slow" advTm="10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399F42-6602-9A26-B0E9-B0554C60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– ruční změna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513F1B-2099-4FDD-F583-BA52122BF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100" dirty="0"/>
              <a:t>Příkaz: !changeType -název- nebo !changeName -název-</a:t>
            </a:r>
          </a:p>
          <a:p>
            <a:r>
              <a:rPr lang="cs-CZ" sz="2100" dirty="0"/>
              <a:t>Uživatel může změnit název nebo typ bodu</a:t>
            </a:r>
          </a:p>
          <a:p>
            <a:endParaRPr lang="cs-CZ" sz="2100" dirty="0"/>
          </a:p>
          <a:p>
            <a:endParaRPr lang="cs-CZ" sz="2100" dirty="0"/>
          </a:p>
          <a:p>
            <a:endParaRPr lang="cs-CZ" sz="1700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225145C-C88A-1E21-6ADD-BD4705E0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dirty="0"/>
              <a:t>PROJEKT| 7. 9. 2022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326C4FC-D70B-BF6D-02D9-5BD0A1B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730A-A103-4BC5-9AAC-9767CF26ECAB}" type="slidenum">
              <a:rPr lang="cs-CZ" altLang="cs-CZ" smtClean="0"/>
              <a:pPr/>
              <a:t>11</a:t>
            </a:fld>
            <a:endParaRPr lang="cs-CZ" altLang="cs-CZ"/>
          </a:p>
        </p:txBody>
      </p:sp>
      <p:pic>
        <p:nvPicPr>
          <p:cNvPr id="7" name="Obrázek 6" descr="Obsah obrázku text&#10;&#10;Popis byl vytvořen automaticky">
            <a:extLst>
              <a:ext uri="{FF2B5EF4-FFF2-40B4-BE49-F238E27FC236}">
                <a16:creationId xmlns:a16="http://schemas.microsoft.com/office/drawing/2014/main" id="{C3E7797D-4DD4-C050-6603-8BC495DD1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56992"/>
            <a:ext cx="2789555" cy="1276350"/>
          </a:xfrm>
          <a:prstGeom prst="rect">
            <a:avLst/>
          </a:prstGeom>
        </p:spPr>
      </p:pic>
      <p:pic>
        <p:nvPicPr>
          <p:cNvPr id="8" name="Obrázek 7" descr="Obsah obrázku text&#10;&#10;Popis byl vytvořen automaticky">
            <a:extLst>
              <a:ext uri="{FF2B5EF4-FFF2-40B4-BE49-F238E27FC236}">
                <a16:creationId xmlns:a16="http://schemas.microsoft.com/office/drawing/2014/main" id="{23B128CA-F01E-EB82-2BFF-2B8A83736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82" y="3971354"/>
            <a:ext cx="1997710" cy="1323975"/>
          </a:xfrm>
          <a:prstGeom prst="rect">
            <a:avLst/>
          </a:prstGeom>
        </p:spPr>
      </p:pic>
      <p:pic>
        <p:nvPicPr>
          <p:cNvPr id="9" name="Obrázek 8" descr="Obsah obrázku text&#10;&#10;Popis byl vytvořen automaticky">
            <a:extLst>
              <a:ext uri="{FF2B5EF4-FFF2-40B4-BE49-F238E27FC236}">
                <a16:creationId xmlns:a16="http://schemas.microsoft.com/office/drawing/2014/main" id="{726A1E62-A51C-BC36-A0B9-A87A40A8C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094" y="4038028"/>
            <a:ext cx="2208530" cy="1190625"/>
          </a:xfrm>
          <a:prstGeom prst="rect">
            <a:avLst/>
          </a:prstGeom>
        </p:spPr>
      </p:pic>
      <p:pic>
        <p:nvPicPr>
          <p:cNvPr id="10" name="Obrázek 9" descr="Obsah obrázku text&#10;&#10;Popis byl vytvořen automaticky">
            <a:extLst>
              <a:ext uri="{FF2B5EF4-FFF2-40B4-BE49-F238E27FC236}">
                <a16:creationId xmlns:a16="http://schemas.microsoft.com/office/drawing/2014/main" id="{F2864639-73C0-92E8-312A-E76B54303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37" y="4796473"/>
            <a:ext cx="2857500" cy="13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64717"/>
      </p:ext>
    </p:extLst>
  </p:cSld>
  <p:clrMapOvr>
    <a:masterClrMapping/>
  </p:clrMapOvr>
  <p:transition spd="slow" advTm="10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399F42-6602-9A26-B0E9-B0554C60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– hlášení raidů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513F1B-2099-4FDD-F583-BA52122BF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100" dirty="0"/>
              <a:t>Hráč nahlásí raid</a:t>
            </a:r>
          </a:p>
          <a:p>
            <a:pPr lvl="1"/>
            <a:r>
              <a:rPr lang="cs-CZ" sz="1700" dirty="0"/>
              <a:t>Klíčová slova: čas, místo, pokémon, kanál pro komunikaci</a:t>
            </a:r>
          </a:p>
          <a:p>
            <a:pPr lvl="1"/>
            <a:r>
              <a:rPr lang="cs-CZ" sz="1700" dirty="0"/>
              <a:t>Nezáleží na pořadí</a:t>
            </a:r>
          </a:p>
          <a:p>
            <a:r>
              <a:rPr lang="cs-CZ" sz="2100" dirty="0"/>
              <a:t>Po zpracování bot vypíše přehlednou zprávu</a:t>
            </a:r>
          </a:p>
          <a:p>
            <a:endParaRPr lang="cs-CZ" sz="2100" dirty="0"/>
          </a:p>
          <a:p>
            <a:endParaRPr lang="cs-CZ" sz="1700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225145C-C88A-1E21-6ADD-BD4705E0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dirty="0"/>
              <a:t>PROJEKT| 7. 9. 2022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326C4FC-D70B-BF6D-02D9-5BD0A1B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730A-A103-4BC5-9AAC-9767CF26ECAB}" type="slidenum">
              <a:rPr lang="cs-CZ" altLang="cs-CZ" smtClean="0"/>
              <a:pPr/>
              <a:t>12</a:t>
            </a:fld>
            <a:endParaRPr lang="cs-CZ" altLang="cs-CZ"/>
          </a:p>
        </p:txBody>
      </p:sp>
      <p:pic>
        <p:nvPicPr>
          <p:cNvPr id="6" name="Obrázek 5" descr="Obsah obrázku text&#10;&#10;Popis byl vytvořen automaticky">
            <a:extLst>
              <a:ext uri="{FF2B5EF4-FFF2-40B4-BE49-F238E27FC236}">
                <a16:creationId xmlns:a16="http://schemas.microsoft.com/office/drawing/2014/main" id="{5364E68B-A5B0-22CF-0A94-BD11870C3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861048"/>
            <a:ext cx="2736304" cy="190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98078"/>
      </p:ext>
    </p:extLst>
  </p:cSld>
  <p:clrMapOvr>
    <a:masterClrMapping/>
  </p:clrMapOvr>
  <p:transition spd="slow" advTm="10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399F42-6602-9A26-B0E9-B0554C60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– projevení zájmu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513F1B-2099-4FDD-F583-BA52122BF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100" dirty="0"/>
              <a:t>Hráči mohou reagovat pomocí emotikonů</a:t>
            </a:r>
          </a:p>
          <a:p>
            <a:r>
              <a:rPr lang="cs-CZ" sz="2100" dirty="0"/>
              <a:t>Zpráva se automaticky aktualizuje</a:t>
            </a:r>
          </a:p>
          <a:p>
            <a:endParaRPr lang="cs-CZ" sz="1700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225145C-C88A-1E21-6ADD-BD4705E0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dirty="0"/>
              <a:t>PROJEKT| 7. 9. 2022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326C4FC-D70B-BF6D-02D9-5BD0A1B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730A-A103-4BC5-9AAC-9767CF26ECAB}" type="slidenum">
              <a:rPr lang="cs-CZ" altLang="cs-CZ" smtClean="0"/>
              <a:pPr/>
              <a:t>13</a:t>
            </a:fld>
            <a:endParaRPr lang="cs-CZ" altLang="cs-CZ"/>
          </a:p>
        </p:txBody>
      </p:sp>
      <p:pic>
        <p:nvPicPr>
          <p:cNvPr id="7" name="Obrázek 6" descr="Obsah obrázku text&#10;&#10;Popis byl vytvořen automaticky">
            <a:extLst>
              <a:ext uri="{FF2B5EF4-FFF2-40B4-BE49-F238E27FC236}">
                <a16:creationId xmlns:a16="http://schemas.microsoft.com/office/drawing/2014/main" id="{4930597A-A825-6AF4-7C0B-1D8D1728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392" y="2852936"/>
            <a:ext cx="3672408" cy="312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78157"/>
      </p:ext>
    </p:extLst>
  </p:cSld>
  <p:clrMapOvr>
    <a:masterClrMapping/>
  </p:clrMapOvr>
  <p:transition spd="slow" advTm="10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399F42-6602-9A26-B0E9-B0554C60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– nastavená srazu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513F1B-2099-4FDD-F583-BA52122BF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100" dirty="0"/>
              <a:t>Čas srazu se nastaví pomocí emotikonu</a:t>
            </a:r>
          </a:p>
          <a:p>
            <a:r>
              <a:rPr lang="cs-CZ" sz="2100" dirty="0"/>
              <a:t>Hráč zapíše čas (formát hh:mm)</a:t>
            </a:r>
          </a:p>
          <a:p>
            <a:r>
              <a:rPr lang="cs-CZ" sz="2100" dirty="0"/>
              <a:t>Bot vypíše přehlednou zprávu</a:t>
            </a:r>
          </a:p>
          <a:p>
            <a:endParaRPr lang="cs-CZ" sz="1700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225145C-C88A-1E21-6ADD-BD4705E0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dirty="0"/>
              <a:t>PROJEKT| 7. 9. 2022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326C4FC-D70B-BF6D-02D9-5BD0A1B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730A-A103-4BC5-9AAC-9767CF26ECAB}" type="slidenum">
              <a:rPr lang="cs-CZ" altLang="cs-CZ" smtClean="0"/>
              <a:pPr/>
              <a:t>14</a:t>
            </a:fld>
            <a:endParaRPr lang="cs-CZ" alt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7F54660E-BCA6-C75A-F589-827918D91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636912"/>
            <a:ext cx="2971800" cy="1358900"/>
          </a:xfrm>
          <a:prstGeom prst="rect">
            <a:avLst/>
          </a:prstGeom>
        </p:spPr>
      </p:pic>
      <p:pic>
        <p:nvPicPr>
          <p:cNvPr id="8" name="Obrázek 7" descr="Obsah obrázku text&#10;&#10;Popis byl vytvořen automaticky">
            <a:extLst>
              <a:ext uri="{FF2B5EF4-FFF2-40B4-BE49-F238E27FC236}">
                <a16:creationId xmlns:a16="http://schemas.microsoft.com/office/drawing/2014/main" id="{93D17940-99C6-93EE-8A9B-63CCB2103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550" y="4157745"/>
            <a:ext cx="2428875" cy="14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50625"/>
      </p:ext>
    </p:extLst>
  </p:cSld>
  <p:clrMapOvr>
    <a:masterClrMapping/>
  </p:clrMapOvr>
  <p:transition spd="slow" advTm="10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E79B2B-7C2A-16CC-F2AB-B94C7995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0EE138-6FD1-2FED-5A29-1AEE742E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100" dirty="0"/>
              <a:t>Softwarový robot</a:t>
            </a:r>
          </a:p>
          <a:p>
            <a:r>
              <a:rPr lang="cs-CZ" sz="2100" dirty="0"/>
              <a:t>Usnadnění komunikace</a:t>
            </a:r>
          </a:p>
          <a:p>
            <a:r>
              <a:rPr lang="cs-CZ" sz="2100" dirty="0"/>
              <a:t>Přizpůsobení uživatelům</a:t>
            </a:r>
          </a:p>
          <a:p>
            <a:r>
              <a:rPr lang="cs-CZ" sz="2100" dirty="0"/>
              <a:t>Přístup k nedosažitelným a užitečným datům</a:t>
            </a:r>
          </a:p>
          <a:p>
            <a:r>
              <a:rPr lang="cs-CZ" sz="2100" dirty="0"/>
              <a:t>Velký potenciál</a:t>
            </a:r>
          </a:p>
          <a:p>
            <a:r>
              <a:rPr lang="cs-CZ" sz="2100" dirty="0"/>
              <a:t>Možnost dalšího rozšíření</a:t>
            </a:r>
          </a:p>
          <a:p>
            <a:endParaRPr lang="cs-CZ" sz="2100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591B461-05A4-351B-8D03-7639A063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dirty="0"/>
              <a:t>PROJEKT| 7. 9. 2022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4A11C55-1857-531C-ADC7-5ED9B64C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730A-A103-4BC5-9AAC-9767CF26ECAB}" type="slidenum">
              <a:rPr lang="cs-CZ" altLang="cs-CZ" smtClean="0"/>
              <a:pPr/>
              <a:t>15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424198552"/>
      </p:ext>
    </p:extLst>
  </p:cSld>
  <p:clrMapOvr>
    <a:masterClrMapping/>
  </p:clrMapOvr>
  <p:transition spd="slow" advTm="10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989F5A-E88D-434A-AF97-C5B19806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82EA01-82DA-B694-5B47-0E32DB7CF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1645C07-2C13-2AB5-357A-D8920290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/>
              <a:t>Ústav mechatroniky a technické informatiky | Laboratoř logického řízení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DB464C-2432-A056-6E1F-7CC84214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EC89-9D91-4BD2-A644-83A4FAE4EDAF}" type="slidenum">
              <a:rPr lang="cs-CZ" altLang="cs-CZ" smtClean="0"/>
              <a:pPr/>
              <a:t>16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470599874"/>
      </p:ext>
    </p:extLst>
  </p:cSld>
  <p:clrMapOvr>
    <a:masterClrMapping/>
  </p:clrMapOvr>
  <p:transition spd="slow" advTm="10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675D5B-FBB5-0A73-337C-CB47D22A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5B060E-E59A-A63E-F7F8-73F33774B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6762"/>
            <a:ext cx="8229600" cy="4092575"/>
          </a:xfrm>
        </p:spPr>
        <p:txBody>
          <a:bodyPr/>
          <a:lstStyle/>
          <a:p>
            <a:r>
              <a:rPr lang="cs-CZ" sz="2100" dirty="0"/>
              <a:t>Seznamte se s vývojem softwarových robotů pro komunikační nástroj Discord.</a:t>
            </a:r>
          </a:p>
          <a:p>
            <a:r>
              <a:rPr lang="cs-CZ" sz="2100" dirty="0"/>
              <a:t>Shromážděte a předpřipravte databázi bodů zájmu pro Liberec.</a:t>
            </a:r>
          </a:p>
          <a:p>
            <a:r>
              <a:rPr lang="cs-CZ" sz="2100" dirty="0"/>
              <a:t>Na základě této databáze navrhněte a implementujte softwarového robota pro místní Discord server zaměřený na oblíbenou mobilní hru.</a:t>
            </a:r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0C1F6B9-AA2A-CC4A-DC69-E00CD1E9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dirty="0"/>
              <a:t>PROJEKT| 7. 9. 2022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3C39D12-4018-E7D5-8479-F25FF7E5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730A-A103-4BC5-9AAC-9767CF26ECAB}" type="slidenum">
              <a:rPr lang="cs-CZ" altLang="cs-CZ" smtClean="0"/>
              <a:pPr/>
              <a:t>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15395676"/>
      </p:ext>
    </p:extLst>
  </p:cSld>
  <p:clrMapOvr>
    <a:masterClrMapping/>
  </p:clrMapOvr>
  <p:transition spd="slow" advTm="10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E79B2B-7C2A-16CC-F2AB-B94C7995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0EE138-6FD1-2FED-5A29-1AEE742E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100" dirty="0"/>
              <a:t>Automatizace komunikace</a:t>
            </a:r>
          </a:p>
          <a:p>
            <a:r>
              <a:rPr lang="cs-CZ" sz="2100" dirty="0"/>
              <a:t>Zjednodušení komunikace</a:t>
            </a:r>
          </a:p>
          <a:p>
            <a:r>
              <a:rPr lang="cs-CZ" sz="2100" dirty="0"/>
              <a:t>Větší přehlednost</a:t>
            </a:r>
          </a:p>
          <a:p>
            <a:r>
              <a:rPr lang="cs-CZ" sz="2100" dirty="0"/>
              <a:t>Pomoc nováčkům</a:t>
            </a:r>
          </a:p>
          <a:p>
            <a:r>
              <a:rPr lang="cs-CZ" sz="2100" dirty="0"/>
              <a:t>Zpřístupnění jinak nedostupných dat</a:t>
            </a:r>
          </a:p>
          <a:p>
            <a:endParaRPr lang="cs-CZ" sz="2100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591B461-05A4-351B-8D03-7639A063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dirty="0"/>
              <a:t>PROJEKT| 7. 9. 2022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4A11C55-1857-531C-ADC7-5ED9B64C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730A-A103-4BC5-9AAC-9767CF26ECAB}" type="slidenum">
              <a:rPr lang="cs-CZ" altLang="cs-CZ" smtClean="0"/>
              <a:pPr/>
              <a:t>3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295410796"/>
      </p:ext>
    </p:extLst>
  </p:cSld>
  <p:clrMapOvr>
    <a:masterClrMapping/>
  </p:clrMapOvr>
  <p:transition spd="slow" advTm="10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18AAAB-5BEE-A19B-F194-D49BD94A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Pokémon GO	    Discord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BEB19B-355D-C857-6C3E-7BFF3C3685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sz="2100" dirty="0"/>
              <a:t>Populární mobilní hra</a:t>
            </a:r>
          </a:p>
          <a:p>
            <a:r>
              <a:rPr lang="cs-CZ" sz="2100" dirty="0"/>
              <a:t>Chytání pokémonů</a:t>
            </a:r>
          </a:p>
          <a:p>
            <a:r>
              <a:rPr lang="cs-CZ" sz="2100" dirty="0"/>
              <a:t>Eventy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D1B88B3-ECCA-EA5C-1C4E-4966506FCA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sz="2100" dirty="0"/>
              <a:t>Komunikační platforma</a:t>
            </a:r>
          </a:p>
          <a:p>
            <a:r>
              <a:rPr lang="cs-CZ" sz="2100" dirty="0"/>
              <a:t>Server: Pogo Raid Liberec</a:t>
            </a:r>
          </a:p>
          <a:p>
            <a:endParaRPr lang="cs-CZ" sz="2100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7DD87D8-836A-75D6-0A6C-EB6DEC99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/>
              <a:t>Ústav mechatroniky a technické informatiky | Laboratoř logického řízení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F4A5C7-808B-5DFB-F70B-5675B0BB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568B-78CA-47F5-B2DC-D9CA37BCF1E7}" type="slidenum">
              <a:rPr lang="cs-CZ" altLang="cs-CZ" smtClean="0"/>
              <a:pPr/>
              <a:t>4</a:t>
            </a:fld>
            <a:endParaRPr lang="cs-CZ" altLang="cs-CZ"/>
          </a:p>
        </p:txBody>
      </p:sp>
      <p:pic>
        <p:nvPicPr>
          <p:cNvPr id="7" name="Picture 4" descr="Discord | NetyCraft">
            <a:extLst>
              <a:ext uri="{FF2B5EF4-FFF2-40B4-BE49-F238E27FC236}">
                <a16:creationId xmlns:a16="http://schemas.microsoft.com/office/drawing/2014/main" id="{FF5D142E-31AE-BC64-CB41-E0F53123D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588" y="4936877"/>
            <a:ext cx="2987824" cy="82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0" name="Picture 2" descr="Pokémon Go – Wikipedie">
            <a:extLst>
              <a:ext uri="{FF2B5EF4-FFF2-40B4-BE49-F238E27FC236}">
                <a16:creationId xmlns:a16="http://schemas.microsoft.com/office/drawing/2014/main" id="{51D633CF-510A-BC18-AD96-F20502A49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83" y="4726088"/>
            <a:ext cx="2078963" cy="124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733081"/>
      </p:ext>
    </p:extLst>
  </p:cSld>
  <p:clrMapOvr>
    <a:masterClrMapping/>
  </p:clrMapOvr>
  <p:transition spd="slow" advTm="10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399F42-6602-9A26-B0E9-B0554C60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513F1B-2099-4FDD-F583-BA52122BF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100" dirty="0"/>
              <a:t>.NET</a:t>
            </a:r>
          </a:p>
          <a:p>
            <a:pPr lvl="1"/>
            <a:r>
              <a:rPr lang="cs-CZ" sz="1700" dirty="0"/>
              <a:t>Vývojová platforma</a:t>
            </a:r>
          </a:p>
          <a:p>
            <a:pPr lvl="1"/>
            <a:r>
              <a:rPr lang="cs-CZ" sz="1700" dirty="0"/>
              <a:t>Vývojový jazyk C#</a:t>
            </a:r>
          </a:p>
          <a:p>
            <a:r>
              <a:rPr lang="cs-CZ" sz="2100" dirty="0"/>
              <a:t>DSharpPlus</a:t>
            </a:r>
          </a:p>
          <a:p>
            <a:pPr lvl="1"/>
            <a:r>
              <a:rPr lang="cs-CZ" sz="1700" dirty="0"/>
              <a:t>Knihovna „wrapper“ pro propojení s Discord API</a:t>
            </a:r>
          </a:p>
          <a:p>
            <a:pPr lvl="1"/>
            <a:r>
              <a:rPr lang="cs-CZ" sz="1700" dirty="0"/>
              <a:t>Implementace pomocí .NETu</a:t>
            </a:r>
          </a:p>
          <a:p>
            <a:r>
              <a:rPr lang="cs-CZ" sz="2100" dirty="0"/>
              <a:t>SQLite</a:t>
            </a:r>
          </a:p>
          <a:p>
            <a:pPr lvl="1"/>
            <a:r>
              <a:rPr lang="cs-CZ" sz="1700" dirty="0"/>
              <a:t>Databáze jako soubor</a:t>
            </a:r>
          </a:p>
          <a:p>
            <a:pPr lvl="1"/>
            <a:r>
              <a:rPr lang="cs-CZ" sz="1700" dirty="0"/>
              <a:t>Rychlé načítání</a:t>
            </a:r>
          </a:p>
          <a:p>
            <a:pPr lvl="1"/>
            <a:r>
              <a:rPr lang="cs-CZ" sz="1700" dirty="0"/>
              <a:t>Malá velikost souborů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225145C-C88A-1E21-6ADD-BD4705E0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dirty="0"/>
              <a:t>PROJEKT| 7. 9. 2022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326C4FC-D70B-BF6D-02D9-5BD0A1B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730A-A103-4BC5-9AAC-9767CF26ECAB}" type="slidenum">
              <a:rPr lang="cs-CZ" altLang="cs-CZ" smtClean="0"/>
              <a:pPr/>
              <a:t>5</a:t>
            </a:fld>
            <a:endParaRPr lang="cs-CZ" altLang="cs-CZ"/>
          </a:p>
        </p:txBody>
      </p:sp>
      <p:pic>
        <p:nvPicPr>
          <p:cNvPr id="47106" name="Picture 2" descr="DSharpPlus Documentation | DSharpPlus documentation">
            <a:extLst>
              <a:ext uri="{FF2B5EF4-FFF2-40B4-BE49-F238E27FC236}">
                <a16:creationId xmlns:a16="http://schemas.microsoft.com/office/drawing/2014/main" id="{F9B7491F-D670-F2CC-841E-253153BBC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596" y="3333931"/>
            <a:ext cx="2712715" cy="70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Picture 4" descr="SQLite - Wikipedia">
            <a:extLst>
              <a:ext uri="{FF2B5EF4-FFF2-40B4-BE49-F238E27FC236}">
                <a16:creationId xmlns:a16="http://schemas.microsoft.com/office/drawing/2014/main" id="{A8F4924E-8716-62A7-8194-F07ED10E1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094" y="4313675"/>
            <a:ext cx="2051720" cy="97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 descr="Microsoft .NET Framework : An IntelliSense Way of Web Development | Edureka">
            <a:extLst>
              <a:ext uri="{FF2B5EF4-FFF2-40B4-BE49-F238E27FC236}">
                <a16:creationId xmlns:a16="http://schemas.microsoft.com/office/drawing/2014/main" id="{922B86A9-4606-70E1-26E2-CB686A010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44045"/>
            <a:ext cx="2712715" cy="81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468784"/>
      </p:ext>
    </p:extLst>
  </p:cSld>
  <p:clrMapOvr>
    <a:masterClrMapping/>
  </p:clrMapOvr>
  <p:transition spd="slow" advTm="10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399F42-6602-9A26-B0E9-B0554C60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663"/>
            <a:ext cx="8229600" cy="1214437"/>
          </a:xfrm>
        </p:spPr>
        <p:txBody>
          <a:bodyPr wrap="square" anchor="ctr">
            <a:normAutofit/>
          </a:bodyPr>
          <a:lstStyle/>
          <a:p>
            <a:r>
              <a:rPr lang="cs-CZ" dirty="0"/>
              <a:t>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513F1B-2099-4FDD-F583-BA52122BF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7551" y="1844824"/>
            <a:ext cx="4038600" cy="4281339"/>
          </a:xfrm>
        </p:spPr>
        <p:txBody>
          <a:bodyPr wrap="square" anchor="t">
            <a:normAutofit/>
          </a:bodyPr>
          <a:lstStyle/>
          <a:p>
            <a:r>
              <a:rPr lang="cs-CZ" sz="2100" dirty="0"/>
              <a:t>2 hlavní databáze</a:t>
            </a:r>
          </a:p>
          <a:p>
            <a:pPr lvl="1"/>
            <a:r>
              <a:rPr lang="cs-CZ" sz="1700" dirty="0"/>
              <a:t>Points</a:t>
            </a:r>
          </a:p>
          <a:p>
            <a:pPr lvl="1"/>
            <a:r>
              <a:rPr lang="cs-CZ" sz="1700" dirty="0"/>
              <a:t>Pokemons</a:t>
            </a:r>
          </a:p>
          <a:p>
            <a:r>
              <a:rPr lang="cs-CZ" sz="2100" dirty="0"/>
              <a:t>Do budoucna lze rozšířit</a:t>
            </a:r>
          </a:p>
          <a:p>
            <a:endParaRPr lang="cs-CZ" sz="2100" dirty="0"/>
          </a:p>
          <a:p>
            <a:endParaRPr lang="cs-CZ" sz="2100" dirty="0"/>
          </a:p>
          <a:p>
            <a:endParaRPr lang="cs-CZ" sz="2100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225145C-C88A-1E21-6ADD-BD4705E0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763" y="6443663"/>
            <a:ext cx="5626100" cy="365125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cs-CZ" altLang="cs-CZ" dirty="0"/>
              <a:t>PROJEKT| 7. 9. 2022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326C4FC-D70B-BF6D-02D9-5BD0A1B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000" y="6354763"/>
            <a:ext cx="936625" cy="3651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DE12730A-A103-4BC5-9AAC-9767CF26ECAB}" type="slidenum">
              <a:rPr lang="cs-CZ" altLang="cs-CZ" smtClean="0"/>
              <a:pPr>
                <a:spcAft>
                  <a:spcPts val="600"/>
                </a:spcAft>
              </a:pPr>
              <a:t>6</a:t>
            </a:fld>
            <a:endParaRPr lang="cs-CZ" altLang="cs-CZ"/>
          </a:p>
        </p:txBody>
      </p:sp>
      <p:pic>
        <p:nvPicPr>
          <p:cNvPr id="6" name="Obrázek 5" descr="Obsah obrázku stůl&#10;&#10;Popis byl vytvořen automaticky">
            <a:extLst>
              <a:ext uri="{FF2B5EF4-FFF2-40B4-BE49-F238E27FC236}">
                <a16:creationId xmlns:a16="http://schemas.microsoft.com/office/drawing/2014/main" id="{E1E241B6-8953-EECB-0046-0C8A7088E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43100"/>
            <a:ext cx="3026410" cy="318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9637189"/>
      </p:ext>
    </p:extLst>
  </p:cSld>
  <p:clrMapOvr>
    <a:masterClrMapping/>
  </p:clrMapOvr>
  <p:transition spd="slow" advTm="10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399F42-6602-9A26-B0E9-B0554C60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663"/>
            <a:ext cx="8229600" cy="1214437"/>
          </a:xfrm>
        </p:spPr>
        <p:txBody>
          <a:bodyPr wrap="square" anchor="ctr">
            <a:normAutofit/>
          </a:bodyPr>
          <a:lstStyle/>
          <a:p>
            <a:r>
              <a:rPr lang="cs-CZ" dirty="0"/>
              <a:t>Získání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513F1B-2099-4FDD-F583-BA52122BF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7550" y="1844824"/>
            <a:ext cx="5008545" cy="4281339"/>
          </a:xfrm>
        </p:spPr>
        <p:txBody>
          <a:bodyPr wrap="square" anchor="t">
            <a:normAutofit/>
          </a:bodyPr>
          <a:lstStyle/>
          <a:p>
            <a:r>
              <a:rPr lang="cs-CZ" sz="2100" dirty="0"/>
              <a:t>Data z mapy hry Ingress pomocí rozšíření</a:t>
            </a:r>
          </a:p>
          <a:p>
            <a:pPr lvl="1"/>
            <a:r>
              <a:rPr lang="cs-CZ" sz="1700" dirty="0"/>
              <a:t>Získáme: Název bodu, souřadnice</a:t>
            </a:r>
          </a:p>
          <a:p>
            <a:pPr lvl="1"/>
            <a:r>
              <a:rPr lang="cs-CZ" sz="1700" dirty="0"/>
              <a:t>Formát: .csv</a:t>
            </a:r>
          </a:p>
          <a:p>
            <a:r>
              <a:rPr lang="cs-CZ" sz="2100" dirty="0"/>
              <a:t>Výpočet identifikátoru</a:t>
            </a:r>
          </a:p>
          <a:p>
            <a:pPr lvl="1"/>
            <a:r>
              <a:rPr lang="cs-CZ" sz="1700" dirty="0"/>
              <a:t>S2 buňky – systém tzv. „čtverců“</a:t>
            </a:r>
          </a:p>
          <a:p>
            <a:pPr lvl="1"/>
            <a:r>
              <a:rPr lang="cs-CZ" sz="1700" dirty="0"/>
              <a:t>64 bitové číslo</a:t>
            </a:r>
          </a:p>
          <a:p>
            <a:pPr lvl="1"/>
            <a:r>
              <a:rPr lang="cs-CZ" sz="1700" dirty="0"/>
              <a:t>Úrovně 0 až 30</a:t>
            </a:r>
          </a:p>
          <a:p>
            <a:r>
              <a:rPr lang="cs-CZ" sz="2100" dirty="0"/>
              <a:t>Kontrola s již existujícími daty</a:t>
            </a:r>
          </a:p>
          <a:p>
            <a:pPr lvl="1"/>
            <a:r>
              <a:rPr lang="cs-CZ" sz="1700" dirty="0"/>
              <a:t>Změna názvu nebo souřadnic</a:t>
            </a:r>
          </a:p>
          <a:p>
            <a:r>
              <a:rPr lang="cs-CZ" sz="2100" dirty="0"/>
              <a:t>Uložení do databáze</a:t>
            </a:r>
          </a:p>
          <a:p>
            <a:endParaRPr lang="cs-CZ" sz="2100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225145C-C88A-1E21-6ADD-BD4705E0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763" y="6443663"/>
            <a:ext cx="5626100" cy="365125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cs-CZ" altLang="cs-CZ" dirty="0"/>
              <a:t>PROJEKT| 7. 9. 2022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326C4FC-D70B-BF6D-02D9-5BD0A1B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000" y="6354763"/>
            <a:ext cx="936625" cy="3651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DE12730A-A103-4BC5-9AAC-9767CF26ECAB}" type="slidenum">
              <a:rPr lang="cs-CZ" altLang="cs-CZ" smtClean="0"/>
              <a:pPr>
                <a:spcAft>
                  <a:spcPts val="600"/>
                </a:spcAft>
              </a:pPr>
              <a:t>7</a:t>
            </a:fld>
            <a:endParaRPr lang="cs-CZ" altLang="cs-CZ"/>
          </a:p>
        </p:txBody>
      </p:sp>
      <p:pic>
        <p:nvPicPr>
          <p:cNvPr id="8" name="Obrázek 7" descr="Obsah obrázku stůl&#10;&#10;Popis byl vytvořen automaticky">
            <a:extLst>
              <a:ext uri="{FF2B5EF4-FFF2-40B4-BE49-F238E27FC236}">
                <a16:creationId xmlns:a16="http://schemas.microsoft.com/office/drawing/2014/main" id="{2439E42A-DD49-2C7F-0D10-55957DD23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867" y="3879623"/>
            <a:ext cx="3608933" cy="207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09309"/>
      </p:ext>
    </p:extLst>
  </p:cSld>
  <p:clrMapOvr>
    <a:masterClrMapping/>
  </p:clrMapOvr>
  <p:transition spd="slow" advTm="10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399F42-6602-9A26-B0E9-B0554C60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663"/>
            <a:ext cx="8229600" cy="1214437"/>
          </a:xfrm>
        </p:spPr>
        <p:txBody>
          <a:bodyPr wrap="square" anchor="ctr">
            <a:normAutofit/>
          </a:bodyPr>
          <a:lstStyle/>
          <a:p>
            <a:r>
              <a:rPr lang="cs-CZ" dirty="0"/>
              <a:t>Pravidla zobrazení bodů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513F1B-2099-4FDD-F583-BA52122BF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7550" y="1844824"/>
            <a:ext cx="6808746" cy="4281339"/>
          </a:xfrm>
        </p:spPr>
        <p:txBody>
          <a:bodyPr wrap="square" anchor="t">
            <a:normAutofit/>
          </a:bodyPr>
          <a:lstStyle/>
          <a:p>
            <a:r>
              <a:rPr lang="cs-CZ" sz="2100" dirty="0"/>
              <a:t>Ve hře Pokémon GO jsou 2 typy bodů:</a:t>
            </a:r>
          </a:p>
          <a:p>
            <a:pPr lvl="1"/>
            <a:r>
              <a:rPr lang="cs-CZ" sz="1700" dirty="0"/>
              <a:t>Pokéstopy</a:t>
            </a:r>
          </a:p>
          <a:p>
            <a:pPr lvl="1"/>
            <a:r>
              <a:rPr lang="cs-CZ" sz="1700" dirty="0"/>
              <a:t>Gymy</a:t>
            </a:r>
          </a:p>
          <a:p>
            <a:r>
              <a:rPr lang="cs-CZ" sz="2100" dirty="0"/>
              <a:t>V každé buňce úrovně 17 může být pouze jeden bod</a:t>
            </a:r>
          </a:p>
          <a:p>
            <a:r>
              <a:rPr lang="cs-CZ" sz="2100" dirty="0"/>
              <a:t>V každé buňce úrovně 14 může být:</a:t>
            </a:r>
          </a:p>
          <a:p>
            <a:pPr lvl="1"/>
            <a:r>
              <a:rPr lang="cs-CZ" sz="1700" dirty="0"/>
              <a:t>1 gym při počtu 2 až 5 pokéstopů</a:t>
            </a:r>
          </a:p>
          <a:p>
            <a:pPr lvl="1"/>
            <a:r>
              <a:rPr lang="cs-CZ" sz="1700" dirty="0"/>
              <a:t>2 gymy při počtu 6 až 19 pokéstopů</a:t>
            </a:r>
          </a:p>
          <a:p>
            <a:pPr lvl="1"/>
            <a:r>
              <a:rPr lang="cs-CZ" sz="1700" dirty="0"/>
              <a:t>3 gymy při počtu 20 až 34 pokéstopů</a:t>
            </a:r>
          </a:p>
          <a:p>
            <a:pPr lvl="1"/>
            <a:endParaRPr lang="cs-CZ" sz="2100" dirty="0"/>
          </a:p>
          <a:p>
            <a:endParaRPr lang="cs-CZ" sz="2100" dirty="0"/>
          </a:p>
          <a:p>
            <a:endParaRPr lang="cs-CZ" sz="2100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225145C-C88A-1E21-6ADD-BD4705E0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763" y="6443663"/>
            <a:ext cx="5626100" cy="365125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cs-CZ" altLang="cs-CZ" dirty="0"/>
              <a:t>PROJEKT| 7. 9. 2022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326C4FC-D70B-BF6D-02D9-5BD0A1B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000" y="6354763"/>
            <a:ext cx="936625" cy="3651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DE12730A-A103-4BC5-9AAC-9767CF26ECAB}" type="slidenum">
              <a:rPr lang="cs-CZ" altLang="cs-CZ" smtClean="0"/>
              <a:pPr>
                <a:spcAft>
                  <a:spcPts val="600"/>
                </a:spcAft>
              </a:pPr>
              <a:t>8</a:t>
            </a:fld>
            <a:endParaRPr lang="cs-CZ" altLang="cs-CZ"/>
          </a:p>
        </p:txBody>
      </p:sp>
      <p:pic>
        <p:nvPicPr>
          <p:cNvPr id="7" name="Obrázek 6" descr="Obsah obrázku bílá tabule&#10;&#10;Popis byl vytvořen automaticky">
            <a:extLst>
              <a:ext uri="{FF2B5EF4-FFF2-40B4-BE49-F238E27FC236}">
                <a16:creationId xmlns:a16="http://schemas.microsoft.com/office/drawing/2014/main" id="{1B6283F2-28D8-F9EE-51AC-6C13E4E359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5" t="6777" r="10867" b="5886"/>
          <a:stretch/>
        </p:blipFill>
        <p:spPr>
          <a:xfrm>
            <a:off x="5316716" y="3284263"/>
            <a:ext cx="3250704" cy="3000650"/>
          </a:xfrm>
          <a:prstGeom prst="rect">
            <a:avLst/>
          </a:prstGeom>
        </p:spPr>
      </p:pic>
      <p:pic>
        <p:nvPicPr>
          <p:cNvPr id="49154" name="Picture 2" descr="PokéStop | Pokémon GO Wiki | Fandom">
            <a:extLst>
              <a:ext uri="{FF2B5EF4-FFF2-40B4-BE49-F238E27FC236}">
                <a16:creationId xmlns:a16="http://schemas.microsoft.com/office/drawing/2014/main" id="{D796D7A4-662A-8913-2D7A-708BF2CCE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21156"/>
            <a:ext cx="981844" cy="9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Download Pokemon Emerald Logo Transparent 20% Off Sitewide - Pokemon Go Gym  Badge PNG Image with No Background - PNGkey.com">
            <a:extLst>
              <a:ext uri="{FF2B5EF4-FFF2-40B4-BE49-F238E27FC236}">
                <a16:creationId xmlns:a16="http://schemas.microsoft.com/office/drawing/2014/main" id="{DDC4259E-E43E-544B-7A1A-5392620B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291" y="1954483"/>
            <a:ext cx="819696" cy="8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928301"/>
      </p:ext>
    </p:extLst>
  </p:cSld>
  <p:clrMapOvr>
    <a:masterClrMapping/>
  </p:clrMapOvr>
  <p:transition spd="slow" advTm="10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399F42-6602-9A26-B0E9-B0554C60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– kontrola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513F1B-2099-4FDD-F583-BA52122BF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100" dirty="0"/>
              <a:t>Názvy bodů nejsou unikátní</a:t>
            </a:r>
          </a:p>
          <a:p>
            <a:r>
              <a:rPr lang="cs-CZ" sz="2100" dirty="0"/>
              <a:t>Procházení bodů s příkazem ke kontrole</a:t>
            </a:r>
          </a:p>
          <a:p>
            <a:r>
              <a:rPr lang="cs-CZ" sz="2100" dirty="0"/>
              <a:t>Kontrola pravidel</a:t>
            </a:r>
          </a:p>
          <a:p>
            <a:r>
              <a:rPr lang="cs-CZ" sz="2100" dirty="0"/>
              <a:t>Uživatel má možnost změnit atributy bodu</a:t>
            </a:r>
          </a:p>
          <a:p>
            <a:endParaRPr lang="cs-CZ" sz="2100" dirty="0"/>
          </a:p>
          <a:p>
            <a:endParaRPr lang="cs-CZ" sz="2100" dirty="0"/>
          </a:p>
          <a:p>
            <a:endParaRPr lang="cs-CZ" sz="1700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225145C-C88A-1E21-6ADD-BD4705E0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dirty="0"/>
              <a:t>PROJEKT| 7. 9. 2022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326C4FC-D70B-BF6D-02D9-5BD0A1B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730A-A103-4BC5-9AAC-9767CF26ECAB}" type="slidenum">
              <a:rPr lang="cs-CZ" altLang="cs-CZ" smtClean="0"/>
              <a:pPr/>
              <a:t>9</a:t>
            </a:fld>
            <a:endParaRPr lang="cs-CZ" altLang="cs-CZ"/>
          </a:p>
        </p:txBody>
      </p:sp>
      <p:pic>
        <p:nvPicPr>
          <p:cNvPr id="7" name="Obrázek 6" descr="Obsah obrázku text&#10;&#10;Popis byl vytvořen automaticky">
            <a:extLst>
              <a:ext uri="{FF2B5EF4-FFF2-40B4-BE49-F238E27FC236}">
                <a16:creationId xmlns:a16="http://schemas.microsoft.com/office/drawing/2014/main" id="{A89A39A1-CC8E-6211-7BFE-EE5261301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509120"/>
            <a:ext cx="2884165" cy="131692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24C89DA0-B9B0-A00E-A8FB-E6F981CB32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88"/>
          <a:stretch/>
        </p:blipFill>
        <p:spPr>
          <a:xfrm>
            <a:off x="5292080" y="4411450"/>
            <a:ext cx="3019425" cy="17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49522"/>
      </p:ext>
    </p:extLst>
  </p:cSld>
  <p:clrMapOvr>
    <a:masterClrMapping/>
  </p:clrMapOvr>
  <p:transition spd="slow" advTm="10000">
    <p:fade/>
  </p:transition>
</p:sld>
</file>

<file path=ppt/theme/theme1.xml><?xml version="1.0" encoding="utf-8"?>
<a:theme xmlns:a="http://schemas.openxmlformats.org/drawingml/2006/main" name="Sablona_prezentace_FM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UL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Sablona_prezentace_FM</Template>
  <TotalTime>159</TotalTime>
  <Words>520</Words>
  <Application>Microsoft Office PowerPoint</Application>
  <PresentationFormat>Předvádění na obrazovce (4:3)</PresentationFormat>
  <Paragraphs>125</Paragraphs>
  <Slides>16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Calibri</vt:lpstr>
      <vt:lpstr>Arial</vt:lpstr>
      <vt:lpstr>Tahoma</vt:lpstr>
      <vt:lpstr>Myriad Pro</vt:lpstr>
      <vt:lpstr>Sablona_prezentace_FM</vt:lpstr>
      <vt:lpstr>Softwarový robot pro Discord server</vt:lpstr>
      <vt:lpstr>Cíle projektu</vt:lpstr>
      <vt:lpstr>Motivace</vt:lpstr>
      <vt:lpstr>Pokémon GO     Discord</vt:lpstr>
      <vt:lpstr>Technologie</vt:lpstr>
      <vt:lpstr>Databáze</vt:lpstr>
      <vt:lpstr>Získání dat</vt:lpstr>
      <vt:lpstr>Pravidla zobrazení bodů</vt:lpstr>
      <vt:lpstr>Funkce – kontrola dat</vt:lpstr>
      <vt:lpstr>Funkce – zobrazení bodů</vt:lpstr>
      <vt:lpstr>Funkce – ruční změna</vt:lpstr>
      <vt:lpstr>Funkce – hlášení raidů</vt:lpstr>
      <vt:lpstr>Funkce – projevení zájmu</vt:lpstr>
      <vt:lpstr>Funkce – nastavená srazu</vt:lpstr>
      <vt:lpstr>Závěr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Softwarový robot pro Discord server</dc:title>
  <dc:creator>Tomáš Novotný</dc:creator>
  <cp:keywords>TUL</cp:keywords>
  <cp:lastModifiedBy>Tomáš Novotný</cp:lastModifiedBy>
  <cp:revision>1</cp:revision>
  <dcterms:created xsi:type="dcterms:W3CDTF">2022-09-05T20:39:43Z</dcterms:created>
  <dcterms:modified xsi:type="dcterms:W3CDTF">2022-09-05T23:18:44Z</dcterms:modified>
</cp:coreProperties>
</file>