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312" r:id="rId2"/>
    <p:sldId id="256" r:id="rId3"/>
    <p:sldId id="309" r:id="rId4"/>
    <p:sldId id="310" r:id="rId5"/>
    <p:sldId id="303" r:id="rId6"/>
    <p:sldId id="258" r:id="rId7"/>
    <p:sldId id="302" r:id="rId8"/>
    <p:sldId id="271" r:id="rId9"/>
    <p:sldId id="263" r:id="rId10"/>
    <p:sldId id="264" r:id="rId11"/>
    <p:sldId id="265" r:id="rId12"/>
    <p:sldId id="266" r:id="rId13"/>
    <p:sldId id="272" r:id="rId14"/>
    <p:sldId id="273" r:id="rId15"/>
    <p:sldId id="274" r:id="rId16"/>
    <p:sldId id="277" r:id="rId17"/>
    <p:sldId id="278" r:id="rId18"/>
    <p:sldId id="282" r:id="rId19"/>
    <p:sldId id="281" r:id="rId20"/>
    <p:sldId id="314" r:id="rId21"/>
    <p:sldId id="284" r:id="rId22"/>
    <p:sldId id="283" r:id="rId23"/>
    <p:sldId id="286" r:id="rId24"/>
    <p:sldId id="285" r:id="rId25"/>
    <p:sldId id="287" r:id="rId26"/>
    <p:sldId id="288" r:id="rId27"/>
    <p:sldId id="290" r:id="rId28"/>
    <p:sldId id="313" r:id="rId29"/>
    <p:sldId id="291" r:id="rId30"/>
    <p:sldId id="292" r:id="rId31"/>
    <p:sldId id="315" r:id="rId32"/>
    <p:sldId id="306" r:id="rId33"/>
    <p:sldId id="293" r:id="rId34"/>
    <p:sldId id="294" r:id="rId35"/>
    <p:sldId id="295" r:id="rId36"/>
    <p:sldId id="296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76" d="100"/>
          <a:sy n="76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54993-9B09-4466-88A8-020E13B89F70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6C581-CF43-4A6E-B940-8465DC54B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21F89-9F79-4ABC-9E86-21438D1A187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21F89-9F79-4ABC-9E86-21438D1A187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21F89-9F79-4ABC-9E86-21438D1A187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6C581-CF43-4A6E-B940-8465DC54B28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6C581-CF43-4A6E-B940-8465DC54B28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A840-BD5A-4A83-8169-E8F25756B7C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213A-BEF0-4834-BB5C-7E2720E774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5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A840-BD5A-4A83-8169-E8F25756B7C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213A-BEF0-4834-BB5C-7E2720E774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0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A840-BD5A-4A83-8169-E8F25756B7C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213A-BEF0-4834-BB5C-7E2720E774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A840-BD5A-4A83-8169-E8F25756B7C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213A-BEF0-4834-BB5C-7E2720E774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A840-BD5A-4A83-8169-E8F25756B7C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213A-BEF0-4834-BB5C-7E2720E774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7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A840-BD5A-4A83-8169-E8F25756B7C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213A-BEF0-4834-BB5C-7E2720E774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A840-BD5A-4A83-8169-E8F25756B7C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213A-BEF0-4834-BB5C-7E2720E774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0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A840-BD5A-4A83-8169-E8F25756B7C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213A-BEF0-4834-BB5C-7E2720E774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A840-BD5A-4A83-8169-E8F25756B7C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213A-BEF0-4834-BB5C-7E2720E774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A840-BD5A-4A83-8169-E8F25756B7C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213A-BEF0-4834-BB5C-7E2720E774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4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A840-BD5A-4A83-8169-E8F25756B7C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213A-BEF0-4834-BB5C-7E2720E774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4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A840-BD5A-4A83-8169-E8F25756B7C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6213A-BEF0-4834-BB5C-7E2720E774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1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29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images.google.com.vn/imgres?imgurl=http://www.sil.si.edu/digitalcollections/hst/scientific-identity/thumbnails/TNSIL14-P003-02.jpg&amp;imgrefurl=http://www.sil.si.edu/digitalcollections/hst/scientific-identity/CF/display_results.cfm?alpha_sort=p&amp;h=240&amp;w=200&amp;sz=38&amp;hl=vi&amp;start=1&amp;tbnid=5qHM9DvEsqGgMM:&amp;tbnh=110&amp;tbnw=92&amp;prev=/images?q=William+Petty&amp;svnum=10&amp;hl=vi&amp;lr=&amp;sa=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hyperlink" Target="http://images.google.com.vn/imgres?imgurl=http://www.econ.duke.edu/Economists/Gifs/Ricardo.gif&amp;imgrefurl=http://www.econ.duke.edu/Economists/&amp;h=372&amp;w=323&amp;sz=47&amp;hl=vi&amp;start=1&amp;tbnid=IVKW2A20wod7uM:&amp;tbnh=122&amp;tbnw=106&amp;prev=/images?q=David+Ricardo&amp;svnum=10&amp;hl=vi&amp;lr=&amp;sa=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9.jpeg"/><Relationship Id="rId7" Type="http://schemas.openxmlformats.org/officeDocument/2006/relationships/image" Target="../media/image20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18.jpeg"/><Relationship Id="rId4" Type="http://schemas.openxmlformats.org/officeDocument/2006/relationships/image" Target="../media/image24.jpe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762003"/>
            <a:ext cx="8001000" cy="452430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HỌC PHẦN </a:t>
            </a:r>
          </a:p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CHỦ NGHĨA XÃ HỘI KHOA HỌC</a:t>
            </a: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vi-VN" sz="3600" b="1" dirty="0">
                <a:latin typeface="Times New Roman" pitchFamily="18" charset="0"/>
                <a:cs typeface="Times New Roman" pitchFamily="18" charset="0"/>
              </a:rPr>
              <a:t>Giảng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Kim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Liên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7" descr="Vận dụng quan điểm của Lênin đấu tranh bảo vệ nền tảng tư tưởng ...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Vận dụng quan điểm của Lênin đấu tranh bảo vệ nền tảng tư tưở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7086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0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01"/>
    </mc:Choice>
    <mc:Fallback xmlns="">
      <p:transition spd="slow" advTm="3470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 descr="TNSIL14-P003-0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2420939"/>
            <a:ext cx="2255838" cy="281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1749" name="Picture 5" descr="Ricardo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4891" y="2420941"/>
            <a:ext cx="2397125" cy="284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071563" y="5435602"/>
            <a:ext cx="1555750" cy="64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.VnTime" pitchFamily="34" charset="0"/>
              </a:rPr>
              <a:t>William Petty </a:t>
            </a:r>
            <a:r>
              <a:rPr lang="en-US">
                <a:solidFill>
                  <a:schemeClr val="accent2"/>
                </a:solidFill>
                <a:latin typeface=".VnTime" pitchFamily="34" charset="0"/>
              </a:rPr>
              <a:t>1623-1687 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253166" y="5435602"/>
            <a:ext cx="2022475" cy="64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.VnTime" pitchFamily="34" charset="0"/>
              </a:rPr>
              <a:t>David Ricardo</a:t>
            </a:r>
            <a:r>
              <a:rPr lang="en-US">
                <a:solidFill>
                  <a:schemeClr val="accent2"/>
                </a:solidFill>
                <a:latin typeface=".VnTime" pitchFamily="34" charset="0"/>
              </a:rPr>
              <a:t> 1772-1823 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738563" y="5435602"/>
            <a:ext cx="1555750" cy="64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.VnTime" pitchFamily="34" charset="0"/>
              </a:rPr>
              <a:t>Adam Smith</a:t>
            </a:r>
            <a:r>
              <a:rPr lang="en-US">
                <a:solidFill>
                  <a:schemeClr val="accent2"/>
                </a:solidFill>
                <a:latin typeface=".VnTime" pitchFamily="34" charset="0"/>
              </a:rPr>
              <a:t> 1723-1790 </a:t>
            </a:r>
          </a:p>
        </p:txBody>
      </p:sp>
      <p:pic>
        <p:nvPicPr>
          <p:cNvPr id="31753" name="Picture 9" descr="smith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89300" y="2420939"/>
            <a:ext cx="2566988" cy="2857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1756" name="WordArt 12"/>
          <p:cNvSpPr>
            <a:spLocks noChangeArrowheads="1" noChangeShapeType="1" noTextEdit="1"/>
          </p:cNvSpPr>
          <p:nvPr/>
        </p:nvSpPr>
        <p:spPr bwMode="auto">
          <a:xfrm>
            <a:off x="1116016" y="1412878"/>
            <a:ext cx="7056437" cy="576263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b="1" kern="1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Các nhà kinh tế học chính trị cổ điển Anh</a:t>
            </a:r>
            <a:endParaRPr lang="en-US" sz="3600" b="1" kern="1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61" name="AutoShape 17"/>
          <p:cNvSpPr>
            <a:spLocks noChangeAspect="1" noChangeArrowheads="1"/>
          </p:cNvSpPr>
          <p:nvPr/>
        </p:nvSpPr>
        <p:spPr bwMode="auto">
          <a:xfrm flipV="1">
            <a:off x="0" y="908053"/>
            <a:ext cx="9144000" cy="73025"/>
          </a:xfrm>
          <a:prstGeom prst="flowChartPredefinedProcess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12" name="WordArt 19"/>
          <p:cNvSpPr>
            <a:spLocks noChangeArrowheads="1" noChangeShapeType="1" noTextEdit="1"/>
          </p:cNvSpPr>
          <p:nvPr/>
        </p:nvSpPr>
        <p:spPr bwMode="auto">
          <a:xfrm>
            <a:off x="457203" y="228600"/>
            <a:ext cx="8220075" cy="457200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WordArt 33"/>
          <p:cNvSpPr>
            <a:spLocks noChangeArrowheads="1" noChangeShapeType="1" noTextEdit="1"/>
          </p:cNvSpPr>
          <p:nvPr/>
        </p:nvSpPr>
        <p:spPr bwMode="auto">
          <a:xfrm>
            <a:off x="2854328" y="1143000"/>
            <a:ext cx="3241675" cy="217488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Đen"/>
              </a:rPr>
              <a:t>T</a:t>
            </a:r>
            <a:r>
              <a:rPr lang="en-US" sz="3600" b="1" kern="1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IỀN ĐỀ LÝ LUẬN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WordArt 9"/>
          <p:cNvSpPr>
            <a:spLocks noChangeArrowheads="1" noChangeShapeType="1" noTextEdit="1"/>
          </p:cNvSpPr>
          <p:nvPr/>
        </p:nvSpPr>
        <p:spPr bwMode="auto">
          <a:xfrm>
            <a:off x="1187451" y="1628778"/>
            <a:ext cx="7056438" cy="576263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3600" b="1" kern="1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 triết gia tiêu biểu của nền triết học cổ điển Đức</a:t>
            </a:r>
            <a:endParaRPr lang="en-US" sz="3600" b="1" kern="1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447802" y="5486402"/>
            <a:ext cx="206057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G</a:t>
            </a:r>
            <a:r>
              <a:rPr lang="en-US" sz="1400" b="1" dirty="0">
                <a:solidFill>
                  <a:schemeClr val="accent2"/>
                </a:solidFill>
                <a:latin typeface=".VnTime" pitchFamily="34" charset="0"/>
              </a:rPr>
              <a:t>. </a:t>
            </a:r>
            <a:r>
              <a:rPr lang="en-US" sz="1400" b="1" dirty="0" err="1">
                <a:solidFill>
                  <a:schemeClr val="accent2"/>
                </a:solidFill>
                <a:latin typeface=".VnTime" pitchFamily="34" charset="0"/>
              </a:rPr>
              <a:t>Hªghen</a:t>
            </a:r>
            <a:r>
              <a:rPr lang="en-US" sz="1400" b="1" dirty="0">
                <a:solidFill>
                  <a:schemeClr val="accent2"/>
                </a:solidFill>
                <a:latin typeface=".VnTime" pitchFamily="34" charset="0"/>
              </a:rPr>
              <a:t> (1770-1831)</a:t>
            </a:r>
          </a:p>
        </p:txBody>
      </p:sp>
      <p:pic>
        <p:nvPicPr>
          <p:cNvPr id="32780" name="Picture 12" descr="heg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3505200" cy="271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2781" name="Picture 13" descr="feuerba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3" y="2565400"/>
            <a:ext cx="3425825" cy="271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638803" y="5516565"/>
            <a:ext cx="2105025" cy="30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err="1">
                <a:solidFill>
                  <a:schemeClr val="accent2"/>
                </a:solidFill>
                <a:latin typeface=".VnTime" pitchFamily="34" charset="0"/>
              </a:rPr>
              <a:t>L.Ph¬b¸ch</a:t>
            </a:r>
            <a:r>
              <a:rPr lang="en-US" sz="1400" b="1" dirty="0">
                <a:solidFill>
                  <a:schemeClr val="accent2"/>
                </a:solidFill>
                <a:latin typeface=".VnTime" pitchFamily="34" charset="0"/>
              </a:rPr>
              <a:t> (1804-1872)</a:t>
            </a:r>
          </a:p>
        </p:txBody>
      </p:sp>
      <p:sp>
        <p:nvSpPr>
          <p:cNvPr id="32787" name="AutoShape 19"/>
          <p:cNvSpPr>
            <a:spLocks noChangeAspect="1" noChangeArrowheads="1"/>
          </p:cNvSpPr>
          <p:nvPr/>
        </p:nvSpPr>
        <p:spPr bwMode="auto">
          <a:xfrm flipV="1">
            <a:off x="0" y="908053"/>
            <a:ext cx="9144000" cy="73025"/>
          </a:xfrm>
          <a:prstGeom prst="flowChartPredefinedProcess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12" name="WordArt 19"/>
          <p:cNvSpPr>
            <a:spLocks noChangeArrowheads="1" noChangeShapeType="1" noTextEdit="1"/>
          </p:cNvSpPr>
          <p:nvPr/>
        </p:nvSpPr>
        <p:spPr bwMode="auto">
          <a:xfrm>
            <a:off x="457203" y="228600"/>
            <a:ext cx="8220075" cy="457200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WordArt 33"/>
          <p:cNvSpPr>
            <a:spLocks noChangeArrowheads="1" noChangeShapeType="1" noTextEdit="1"/>
          </p:cNvSpPr>
          <p:nvPr/>
        </p:nvSpPr>
        <p:spPr bwMode="auto">
          <a:xfrm>
            <a:off x="2555878" y="1196975"/>
            <a:ext cx="3241675" cy="217488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Đen"/>
              </a:rPr>
              <a:t>T</a:t>
            </a:r>
            <a:r>
              <a:rPr lang="en-US" sz="3600" b="1" kern="1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IỀN ĐỀ LÝ LUẬN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WordArt 3"/>
          <p:cNvSpPr>
            <a:spLocks noChangeArrowheads="1" noChangeShapeType="1" noTextEdit="1"/>
          </p:cNvSpPr>
          <p:nvPr/>
        </p:nvSpPr>
        <p:spPr bwMode="auto">
          <a:xfrm>
            <a:off x="250825" y="1412875"/>
            <a:ext cx="8496300" cy="217488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vi-VN" sz="3600" b="1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Đen"/>
              </a:rPr>
              <a:t>Các nhà tư tưởng của chủ nghĩa xã hội không tưởng nước Pháp và Anh</a:t>
            </a:r>
            <a:endParaRPr lang="en-US" sz="3600" b="1" kern="1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Đen"/>
            </a:endParaRPr>
          </a:p>
        </p:txBody>
      </p:sp>
      <p:sp>
        <p:nvSpPr>
          <p:cNvPr id="33806" name="Text Box 8"/>
          <p:cNvSpPr txBox="1">
            <a:spLocks noChangeArrowheads="1"/>
          </p:cNvSpPr>
          <p:nvPr/>
        </p:nvSpPr>
        <p:spPr bwMode="auto">
          <a:xfrm>
            <a:off x="3657600" y="5562602"/>
            <a:ext cx="2895600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29" name="Picture 4" descr="saint-simon 1760-18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2286003"/>
            <a:ext cx="2563736" cy="3133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818" name="Text Box 7"/>
          <p:cNvSpPr txBox="1">
            <a:spLocks noChangeArrowheads="1"/>
          </p:cNvSpPr>
          <p:nvPr/>
        </p:nvSpPr>
        <p:spPr bwMode="auto">
          <a:xfrm>
            <a:off x="76201" y="5638800"/>
            <a:ext cx="2639936" cy="63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 dirty="0" err="1">
                <a:solidFill>
                  <a:srgbClr val="000000"/>
                </a:solidFill>
              </a:rPr>
              <a:t>Cơlôđơ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Hăngri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Đơ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Xanh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Ximông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400" b="1" dirty="0">
                <a:solidFill>
                  <a:srgbClr val="000000"/>
                </a:solidFill>
              </a:rPr>
              <a:t>(1760 – 1825)</a:t>
            </a:r>
          </a:p>
        </p:txBody>
      </p:sp>
      <p:sp>
        <p:nvSpPr>
          <p:cNvPr id="33820" name="AutoShape 28"/>
          <p:cNvSpPr>
            <a:spLocks noChangeAspect="1" noChangeArrowheads="1"/>
          </p:cNvSpPr>
          <p:nvPr/>
        </p:nvSpPr>
        <p:spPr bwMode="auto">
          <a:xfrm flipV="1">
            <a:off x="0" y="908053"/>
            <a:ext cx="9144000" cy="73025"/>
          </a:xfrm>
          <a:prstGeom prst="flowChartPredefinedProcess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18" name="WordArt 33"/>
          <p:cNvSpPr>
            <a:spLocks noChangeArrowheads="1" noChangeShapeType="1" noTextEdit="1"/>
          </p:cNvSpPr>
          <p:nvPr/>
        </p:nvSpPr>
        <p:spPr bwMode="auto">
          <a:xfrm>
            <a:off x="2854328" y="1066800"/>
            <a:ext cx="3241675" cy="217488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Đen"/>
              </a:rPr>
              <a:t>T</a:t>
            </a:r>
            <a:r>
              <a:rPr lang="en-US" sz="3600" b="1" kern="1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IỀN ĐỀ LÝ LUẬN</a:t>
            </a:r>
          </a:p>
        </p:txBody>
      </p:sp>
      <p:sp>
        <p:nvSpPr>
          <p:cNvPr id="19" name="WordArt 19"/>
          <p:cNvSpPr>
            <a:spLocks noChangeArrowheads="1" noChangeShapeType="1" noTextEdit="1"/>
          </p:cNvSpPr>
          <p:nvPr/>
        </p:nvSpPr>
        <p:spPr bwMode="auto">
          <a:xfrm>
            <a:off x="457203" y="228600"/>
            <a:ext cx="8220075" cy="457200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Picture 4" descr="Fouri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231325"/>
            <a:ext cx="2743200" cy="3188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352800" y="5682892"/>
            <a:ext cx="1974850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</a:rPr>
              <a:t>Sáclơ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Phuriê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</a:rPr>
              <a:t>( 1772 – 1837)</a:t>
            </a:r>
          </a:p>
        </p:txBody>
      </p:sp>
      <p:pic>
        <p:nvPicPr>
          <p:cNvPr id="22" name="Picture 4" descr="Rôbot Owen ( 1771-1858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61088" y="2286003"/>
            <a:ext cx="2754312" cy="317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248400" y="5621337"/>
            <a:ext cx="2743200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 err="1">
                <a:solidFill>
                  <a:srgbClr val="000000"/>
                </a:solidFill>
              </a:rPr>
              <a:t>Rôbớt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Ooen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( 1771 – 1858)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1219200"/>
            <a:ext cx="1447800" cy="441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3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2200" y="0"/>
            <a:ext cx="6553200" cy="213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defRPr/>
            </a:pP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Thể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hiện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tinh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thần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phê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phán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lên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án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chế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độ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quân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chủ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chuyên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chế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chế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độ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TBCN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đầy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bất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công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xung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đột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cải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khánh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kiệt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đạo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đảo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lộn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tội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ác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tăng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2200" y="2209800"/>
            <a:ext cx="6553200" cy="243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defRPr/>
            </a:pP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Đưa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nhiều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luận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điểm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có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giá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trị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về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xã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hội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tương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lai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về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tổ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chức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sản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xuất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phân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phối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sản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phẩm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XH;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vai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trò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CN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KH – KT;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yêu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cầu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xóa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bỏ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sự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đối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lập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giữa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lđ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trí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óc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lđ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chân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tay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về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vai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trò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nhà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nước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giải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phóng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phụ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nữ</a:t>
            </a: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…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2200" y="4724400"/>
            <a:ext cx="6553200" cy="213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defRPr/>
            </a:pP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Thức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tỉnh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GCCN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người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LĐ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trong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cuộc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đấu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tranh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chống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chế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độ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quân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chủ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chuyên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chế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CĐ TBCN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đầy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bất</a:t>
            </a: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công</a:t>
            </a:r>
            <a:endParaRPr lang="en-US" sz="25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1447800" y="1066800"/>
            <a:ext cx="914400" cy="236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1447800" y="342900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1"/>
          </p:cNvCxnSpPr>
          <p:nvPr/>
        </p:nvCxnSpPr>
        <p:spPr>
          <a:xfrm>
            <a:off x="1447800" y="3429000"/>
            <a:ext cx="914400" cy="236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0" y="152400"/>
            <a:ext cx="1752600" cy="6553200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phê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phán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2438400" y="304800"/>
            <a:ext cx="6705600" cy="1828800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just"/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loài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riêng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2362200" y="2590800"/>
            <a:ext cx="6781800" cy="1676400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lực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CNCS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GCCN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2362200" y="4800600"/>
            <a:ext cx="6781800" cy="1828800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just"/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bức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đẹp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 flipV="1">
            <a:off x="1752600" y="1219200"/>
            <a:ext cx="6858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>
            <a:off x="1752600" y="342900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1"/>
          </p:cNvCxnSpPr>
          <p:nvPr/>
        </p:nvCxnSpPr>
        <p:spPr>
          <a:xfrm>
            <a:off x="1752600" y="3429000"/>
            <a:ext cx="6096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0"/>
            <a:ext cx="6781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marL="342861" indent="-342861" algn="just"/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3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0" y="1981200"/>
            <a:ext cx="2209800" cy="35052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C.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Ph.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Ăngghen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1524000"/>
            <a:ext cx="61722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indent="1588" algn="just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1.2.1.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triết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3200400"/>
            <a:ext cx="61722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indent="1588" algn="just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1.2.2.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vĩ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C.Mác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Ph.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Ăngghen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5105400"/>
            <a:ext cx="63246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indent="1588" algn="just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1.2.3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TNĐCS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CNXHKH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2209800" y="2057400"/>
            <a:ext cx="457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2209800" y="373380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>
            <a:off x="2209800" y="3733800"/>
            <a:ext cx="457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447800"/>
            <a:ext cx="3581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C.Mác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1843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4/1844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Góp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phê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triết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Hêghen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1844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447800"/>
            <a:ext cx="35814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Ph.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Ăngghen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1843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762000" y="4343400"/>
            <a:ext cx="7467600" cy="22860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DT sang TG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DV,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DCCM sang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CSCN</a:t>
            </a:r>
          </a:p>
        </p:txBody>
      </p:sp>
      <p:sp>
        <p:nvSpPr>
          <p:cNvPr id="6" name="Curved Right Arrow 5"/>
          <p:cNvSpPr/>
          <p:nvPr/>
        </p:nvSpPr>
        <p:spPr>
          <a:xfrm>
            <a:off x="0" y="1828800"/>
            <a:ext cx="533400" cy="3886200"/>
          </a:xfrm>
          <a:prstGeom prst="curv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>
            <a:off x="8458200" y="1828800"/>
            <a:ext cx="685800" cy="3581400"/>
          </a:xfrm>
          <a:prstGeom prst="curvedLeftArrow">
            <a:avLst>
              <a:gd name="adj1" fmla="val 25000"/>
              <a:gd name="adj2" fmla="val 50000"/>
              <a:gd name="adj3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0"/>
            <a:ext cx="60198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indent="1588" algn="just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1.2.1.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triết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9" idx="2"/>
            <a:endCxn id="3" idx="0"/>
          </p:cNvCxnSpPr>
          <p:nvPr/>
        </p:nvCxnSpPr>
        <p:spPr>
          <a:xfrm rot="5400000">
            <a:off x="3124200" y="266700"/>
            <a:ext cx="38100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4" idx="0"/>
          </p:cNvCxnSpPr>
          <p:nvPr/>
        </p:nvCxnSpPr>
        <p:spPr>
          <a:xfrm>
            <a:off x="4305300" y="1066800"/>
            <a:ext cx="23622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-3903828" y="4800600"/>
            <a:ext cx="4191000" cy="2743200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CNXHKH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583 -0.07778 L 0.74583 -0.0777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743200" y="2362200"/>
            <a:ext cx="6248400" cy="21336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/>
          </a:bodyPr>
          <a:lstStyle/>
          <a:p>
            <a:pPr lvl="0" algn="just"/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GTTD: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vĩ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C.Mác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Ăngghen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khẳng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diệt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vong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743200" y="4495800"/>
            <a:ext cx="6248400" cy="22860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45715" rIns="182859" bIns="0" rtlCol="0" anchor="t">
            <a:normAutofit fontScale="92500"/>
          </a:bodyPr>
          <a:lstStyle/>
          <a:p>
            <a:pPr lvl="0" algn="just"/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sứ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GCCN: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SMLS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CNCS,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khẳng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CT – XH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diệt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vong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thắng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CNXH.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2743200" y="290734"/>
            <a:ext cx="6248400" cy="207146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45715" rIns="182859" bIns="0" rtlCol="0" anchor="t">
            <a:normAutofit fontScale="92500"/>
          </a:bodyPr>
          <a:lstStyle/>
          <a:p>
            <a:pPr algn="just"/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CNDVBC, CNDVLS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vĩ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C.Mác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Ăngghen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khẳng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triết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sụp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thắng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0" y="1447800"/>
            <a:ext cx="2209800" cy="4114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91430" rIns="0" bIns="0" rtlCol="0" anchor="t"/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1.2.2.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vĩ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C.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Ph.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Ăngghen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urved Down Arrow 15"/>
          <p:cNvSpPr/>
          <p:nvPr/>
        </p:nvSpPr>
        <p:spPr>
          <a:xfrm rot="20200228">
            <a:off x="1029033" y="65063"/>
            <a:ext cx="1673930" cy="924508"/>
          </a:xfrm>
          <a:prstGeom prst="curvedDownArrow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0" scaled="1"/>
            <a:tileRect/>
          </a:gradFill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rot="17471899">
            <a:off x="1399519" y="5529457"/>
            <a:ext cx="899961" cy="1656881"/>
          </a:xfrm>
          <a:prstGeom prst="curvedRightArrow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0" scaled="1"/>
            <a:tileRect/>
          </a:gradFill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2286000" y="32766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5" grpId="0" animBg="1"/>
      <p:bldP spid="14" grpId="0" animBg="1"/>
      <p:bldP spid="16" grpId="0" animBg="1"/>
      <p:bldP spid="20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743200" y="3657600"/>
            <a:ext cx="6248400" cy="16002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 fontScale="92500"/>
          </a:bodyPr>
          <a:lstStyle/>
          <a:p>
            <a:pPr lvl="0" algn="just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TNĐCS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ngọn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dắt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GCCN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loài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vĩnh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viễn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thoát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bức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bóc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lột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743200" y="5257800"/>
            <a:ext cx="6248400" cy="15240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45715" rIns="182859" bIns="0" rtlCol="0" anchor="t">
            <a:normAutofit fontScale="85000" lnSpcReduction="20000"/>
          </a:bodyPr>
          <a:lstStyle/>
          <a:p>
            <a:pPr lvl="0" algn="just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TNĐCS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lôgic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xúc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xúc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chặt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chẽ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thâu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CNXHKH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2743200" y="290734"/>
            <a:ext cx="6248400" cy="169046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45715" rIns="182859" bIns="0" rtlCol="0" anchor="t">
            <a:normAutofit/>
          </a:bodyPr>
          <a:lstStyle/>
          <a:p>
            <a:pPr algn="just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TNĐCS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CNXHKH,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1219200"/>
            <a:ext cx="1447800" cy="487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1.2.3.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Tuyên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ĐCS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CNXHKH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743200" y="1981202"/>
            <a:ext cx="6248400" cy="169046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45715" rIns="182859" bIns="0" rtlCol="0" anchor="t">
            <a:normAutofit/>
          </a:bodyPr>
          <a:lstStyle/>
          <a:p>
            <a:pPr algn="just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TNĐCS 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cương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trào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25" idx="1"/>
          </p:cNvCxnSpPr>
          <p:nvPr/>
        </p:nvCxnSpPr>
        <p:spPr>
          <a:xfrm flipV="1">
            <a:off x="1447800" y="1135965"/>
            <a:ext cx="1295400" cy="2521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 flipV="1">
            <a:off x="1447800" y="2826435"/>
            <a:ext cx="1295400" cy="8311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24" idx="1"/>
          </p:cNvCxnSpPr>
          <p:nvPr/>
        </p:nvCxnSpPr>
        <p:spPr>
          <a:xfrm>
            <a:off x="1447800" y="3657602"/>
            <a:ext cx="12954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26" idx="1"/>
          </p:cNvCxnSpPr>
          <p:nvPr/>
        </p:nvCxnSpPr>
        <p:spPr>
          <a:xfrm>
            <a:off x="1447800" y="3657600"/>
            <a:ext cx="1295400" cy="236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5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743200" y="3733800"/>
            <a:ext cx="6248400" cy="16002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 lnSpcReduction="10000"/>
          </a:bodyPr>
          <a:lstStyle/>
          <a:p>
            <a:pPr lvl="0" algn="just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GCCN, do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KT –XH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LLSX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SMLS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CNXH, CNCS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743200" y="5257800"/>
            <a:ext cx="6248400" cy="15240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45715" rIns="182859" bIns="0" rtlCol="0" anchor="t">
            <a:normAutofit fontScale="85000" lnSpcReduction="20000"/>
          </a:bodyPr>
          <a:lstStyle/>
          <a:p>
            <a:pPr lvl="0" algn="just"/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CS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CĐPK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CNCS,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CM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ngừng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2743200" y="290734"/>
            <a:ext cx="6248400" cy="169046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45715" rIns="182859" bIns="0" rtlCol="0" anchor="t">
            <a:normAutofit fontScale="92500" lnSpcReduction="20000"/>
          </a:bodyPr>
          <a:lstStyle/>
          <a:p>
            <a:pPr algn="just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GCCN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vĩnh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viễn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bức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bóc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lột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GC.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SMLS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GCCN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0" y="1219200"/>
            <a:ext cx="1447800" cy="487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Tuyên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ĐCS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743200" y="1981202"/>
            <a:ext cx="6248400" cy="169046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45715" rIns="182859" bIns="0" rtlCol="0" anchor="t">
            <a:normAutofit/>
          </a:bodyPr>
          <a:lstStyle/>
          <a:p>
            <a:pPr algn="just"/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Lôgic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TBCN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sụp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thắng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25" idx="1"/>
          </p:cNvCxnSpPr>
          <p:nvPr/>
        </p:nvCxnSpPr>
        <p:spPr>
          <a:xfrm flipV="1">
            <a:off x="1447800" y="1135965"/>
            <a:ext cx="1295400" cy="2521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 flipV="1">
            <a:off x="1447800" y="2826435"/>
            <a:ext cx="1295400" cy="8311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24" idx="1"/>
          </p:cNvCxnSpPr>
          <p:nvPr/>
        </p:nvCxnSpPr>
        <p:spPr>
          <a:xfrm>
            <a:off x="1447800" y="3657600"/>
            <a:ext cx="1295400" cy="876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26" idx="1"/>
          </p:cNvCxnSpPr>
          <p:nvPr/>
        </p:nvCxnSpPr>
        <p:spPr>
          <a:xfrm>
            <a:off x="1447800" y="3657600"/>
            <a:ext cx="1295400" cy="236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5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9144000" cy="175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lvl="0" algn="ctr"/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 lvl="0"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NHẬP MÔN CHỦ NGHĨA XÃ HỘI KHOA HỌC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2133600"/>
            <a:ext cx="83820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marL="342861" indent="-342861" algn="just"/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3733800"/>
            <a:ext cx="83820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marL="342861" indent="-342861" algn="just"/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5334000"/>
            <a:ext cx="83820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marL="342861" indent="-342861" algn="just"/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76"/>
    </mc:Choice>
    <mc:Fallback xmlns="">
      <p:transition spd="slow" advTm="2857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46999" y="760013"/>
            <a:ext cx="9067800" cy="6127751"/>
            <a:chOff x="0" y="163"/>
            <a:chExt cx="5712" cy="3860"/>
          </a:xfrm>
        </p:grpSpPr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0" y="163"/>
              <a:ext cx="5712" cy="3860"/>
              <a:chOff x="-10" y="164"/>
              <a:chExt cx="6079" cy="4108"/>
            </a:xfrm>
          </p:grpSpPr>
          <p:sp>
            <p:nvSpPr>
              <p:cNvPr id="2" name="Oval 4"/>
              <p:cNvSpPr>
                <a:spLocks noChangeArrowheads="1"/>
              </p:cNvSpPr>
              <p:nvPr/>
            </p:nvSpPr>
            <p:spPr bwMode="auto">
              <a:xfrm>
                <a:off x="-10" y="164"/>
                <a:ext cx="1737" cy="4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nstantia" pitchFamily="18" charset="0"/>
                  <a:cs typeface="Arial" charset="0"/>
                </a:endParaRPr>
              </a:p>
            </p:txBody>
          </p:sp>
          <p:sp>
            <p:nvSpPr>
              <p:cNvPr id="37910" name="Oval 5"/>
              <p:cNvSpPr>
                <a:spLocks noChangeArrowheads="1"/>
              </p:cNvSpPr>
              <p:nvPr/>
            </p:nvSpPr>
            <p:spPr bwMode="auto">
              <a:xfrm>
                <a:off x="1778" y="185"/>
                <a:ext cx="2759" cy="4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nstantia" pitchFamily="18" charset="0"/>
                  <a:cs typeface="Arial" charset="0"/>
                </a:endParaRPr>
              </a:p>
            </p:txBody>
          </p:sp>
          <p:sp>
            <p:nvSpPr>
              <p:cNvPr id="3" name="Oval 6"/>
              <p:cNvSpPr>
                <a:spLocks noChangeArrowheads="1"/>
              </p:cNvSpPr>
              <p:nvPr/>
            </p:nvSpPr>
            <p:spPr bwMode="auto">
              <a:xfrm>
                <a:off x="4917" y="195"/>
                <a:ext cx="1152" cy="55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nstantia" pitchFamily="18" charset="0"/>
                  <a:cs typeface="Arial" charset="0"/>
                </a:endParaRPr>
              </a:p>
            </p:txBody>
          </p:sp>
          <p:sp>
            <p:nvSpPr>
              <p:cNvPr id="4" name="Rectangle 7"/>
              <p:cNvSpPr>
                <a:spLocks noChangeArrowheads="1"/>
              </p:cNvSpPr>
              <p:nvPr/>
            </p:nvSpPr>
            <p:spPr bwMode="auto">
              <a:xfrm>
                <a:off x="2461" y="1820"/>
                <a:ext cx="1248" cy="93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nstantia" pitchFamily="18" charset="0"/>
                  <a:cs typeface="Arial" charset="0"/>
                </a:endParaRPr>
              </a:p>
            </p:txBody>
          </p:sp>
          <p:sp>
            <p:nvSpPr>
              <p:cNvPr id="37913" name="Rectangle 8"/>
              <p:cNvSpPr>
                <a:spLocks noChangeArrowheads="1"/>
              </p:cNvSpPr>
              <p:nvPr/>
            </p:nvSpPr>
            <p:spPr bwMode="auto">
              <a:xfrm>
                <a:off x="2456" y="3027"/>
                <a:ext cx="1248" cy="10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nstantia" pitchFamily="18" charset="0"/>
                  <a:cs typeface="Arial" charset="0"/>
                </a:endParaRPr>
              </a:p>
            </p:txBody>
          </p:sp>
          <p:sp>
            <p:nvSpPr>
              <p:cNvPr id="37914" name="Rectangle 9"/>
              <p:cNvSpPr>
                <a:spLocks noChangeArrowheads="1"/>
              </p:cNvSpPr>
              <p:nvPr/>
            </p:nvSpPr>
            <p:spPr bwMode="auto">
              <a:xfrm>
                <a:off x="4569" y="2995"/>
                <a:ext cx="1248" cy="97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nstantia" pitchFamily="18" charset="0"/>
                  <a:cs typeface="Arial" charset="0"/>
                </a:endParaRPr>
              </a:p>
            </p:txBody>
          </p:sp>
          <p:sp>
            <p:nvSpPr>
              <p:cNvPr id="37915" name="Rectangle 10"/>
              <p:cNvSpPr>
                <a:spLocks noChangeArrowheads="1"/>
              </p:cNvSpPr>
              <p:nvPr/>
            </p:nvSpPr>
            <p:spPr bwMode="auto">
              <a:xfrm>
                <a:off x="297" y="3046"/>
                <a:ext cx="1248" cy="9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nstantia" pitchFamily="18" charset="0"/>
                  <a:cs typeface="Arial" charset="0"/>
                </a:endParaRPr>
              </a:p>
            </p:txBody>
          </p:sp>
          <p:sp>
            <p:nvSpPr>
              <p:cNvPr id="37916" name="Line 11"/>
              <p:cNvSpPr>
                <a:spLocks noChangeShapeType="1"/>
              </p:cNvSpPr>
              <p:nvPr/>
            </p:nvSpPr>
            <p:spPr bwMode="auto">
              <a:xfrm flipH="1">
                <a:off x="3719" y="747"/>
                <a:ext cx="1788" cy="1073"/>
              </a:xfrm>
              <a:prstGeom prst="line">
                <a:avLst/>
              </a:prstGeom>
              <a:ln w="28575"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917" name="Line 12"/>
              <p:cNvSpPr>
                <a:spLocks noChangeShapeType="1"/>
              </p:cNvSpPr>
              <p:nvPr/>
            </p:nvSpPr>
            <p:spPr bwMode="auto">
              <a:xfrm>
                <a:off x="807" y="594"/>
                <a:ext cx="1635" cy="1226"/>
              </a:xfrm>
              <a:prstGeom prst="line">
                <a:avLst/>
              </a:prstGeom>
              <a:ln w="28575"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918" name="Line 13"/>
              <p:cNvSpPr>
                <a:spLocks noChangeShapeType="1"/>
              </p:cNvSpPr>
              <p:nvPr/>
            </p:nvSpPr>
            <p:spPr bwMode="auto">
              <a:xfrm flipH="1">
                <a:off x="3106" y="645"/>
                <a:ext cx="51" cy="1175"/>
              </a:xfrm>
              <a:prstGeom prst="line">
                <a:avLst/>
              </a:prstGeom>
              <a:ln w="28575"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919" name="Line 14"/>
              <p:cNvSpPr>
                <a:spLocks noChangeShapeType="1"/>
              </p:cNvSpPr>
              <p:nvPr/>
            </p:nvSpPr>
            <p:spPr bwMode="auto">
              <a:xfrm flipH="1">
                <a:off x="1011" y="2234"/>
                <a:ext cx="5" cy="812"/>
              </a:xfrm>
              <a:prstGeom prst="line">
                <a:avLst/>
              </a:prstGeom>
              <a:ln w="28575">
                <a:headEnd/>
                <a:tailEnd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920" name="Line 15"/>
              <p:cNvSpPr>
                <a:spLocks noChangeShapeType="1"/>
              </p:cNvSpPr>
              <p:nvPr/>
            </p:nvSpPr>
            <p:spPr bwMode="auto">
              <a:xfrm>
                <a:off x="5193" y="2234"/>
                <a:ext cx="6" cy="761"/>
              </a:xfrm>
              <a:prstGeom prst="line">
                <a:avLst/>
              </a:prstGeom>
              <a:ln w="28575">
                <a:headEnd/>
                <a:tailEnd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921" name="Line 16"/>
              <p:cNvSpPr>
                <a:spLocks noChangeShapeType="1"/>
              </p:cNvSpPr>
              <p:nvPr/>
            </p:nvSpPr>
            <p:spPr bwMode="auto">
              <a:xfrm>
                <a:off x="1016" y="2234"/>
                <a:ext cx="1440" cy="0"/>
              </a:xfrm>
              <a:prstGeom prst="line">
                <a:avLst/>
              </a:prstGeom>
              <a:ln w="28575"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922" name="Line 17"/>
              <p:cNvSpPr>
                <a:spLocks noChangeShapeType="1"/>
              </p:cNvSpPr>
              <p:nvPr/>
            </p:nvSpPr>
            <p:spPr bwMode="auto">
              <a:xfrm flipH="1">
                <a:off x="3705" y="2234"/>
                <a:ext cx="1488" cy="0"/>
              </a:xfrm>
              <a:prstGeom prst="line">
                <a:avLst/>
              </a:prstGeom>
              <a:ln w="28575"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923" name="Line 18"/>
              <p:cNvSpPr>
                <a:spLocks noChangeShapeType="1"/>
              </p:cNvSpPr>
              <p:nvPr/>
            </p:nvSpPr>
            <p:spPr bwMode="auto">
              <a:xfrm>
                <a:off x="3110" y="2752"/>
                <a:ext cx="0" cy="192"/>
              </a:xfrm>
              <a:prstGeom prst="line">
                <a:avLst/>
              </a:prstGeom>
              <a:ln w="28575"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924" name="Line 19"/>
              <p:cNvSpPr>
                <a:spLocks noChangeShapeType="1"/>
              </p:cNvSpPr>
              <p:nvPr/>
            </p:nvSpPr>
            <p:spPr bwMode="auto">
              <a:xfrm>
                <a:off x="1574" y="3557"/>
                <a:ext cx="816" cy="0"/>
              </a:xfrm>
              <a:prstGeom prst="line">
                <a:avLst/>
              </a:prstGeom>
              <a:ln w="28575"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925" name="Line 20"/>
              <p:cNvSpPr>
                <a:spLocks noChangeShapeType="1"/>
              </p:cNvSpPr>
              <p:nvPr/>
            </p:nvSpPr>
            <p:spPr bwMode="auto">
              <a:xfrm>
                <a:off x="3705" y="3554"/>
                <a:ext cx="864" cy="0"/>
              </a:xfrm>
              <a:prstGeom prst="line">
                <a:avLst/>
              </a:prstGeom>
              <a:ln w="28575">
                <a:headEnd type="triangle" w="med" len="med"/>
                <a:tailEnd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926" name="Freeform 21"/>
              <p:cNvSpPr>
                <a:spLocks/>
              </p:cNvSpPr>
              <p:nvPr/>
            </p:nvSpPr>
            <p:spPr bwMode="auto">
              <a:xfrm>
                <a:off x="969" y="3984"/>
                <a:ext cx="4320" cy="98"/>
              </a:xfrm>
              <a:custGeom>
                <a:avLst/>
                <a:gdLst>
                  <a:gd name="T0" fmla="*/ 0 w 4320"/>
                  <a:gd name="T1" fmla="*/ 0 h 96"/>
                  <a:gd name="T2" fmla="*/ 2112 w 4320"/>
                  <a:gd name="T3" fmla="*/ 96 h 96"/>
                  <a:gd name="T4" fmla="*/ 4320 w 432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4320"/>
                  <a:gd name="T10" fmla="*/ 0 h 96"/>
                  <a:gd name="T11" fmla="*/ 4320 w 432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" h="96">
                    <a:moveTo>
                      <a:pt x="0" y="0"/>
                    </a:moveTo>
                    <a:cubicBezTo>
                      <a:pt x="696" y="48"/>
                      <a:pt x="1392" y="96"/>
                      <a:pt x="2112" y="96"/>
                    </a:cubicBezTo>
                    <a:cubicBezTo>
                      <a:pt x="2832" y="96"/>
                      <a:pt x="3576" y="48"/>
                      <a:pt x="4320" y="0"/>
                    </a:cubicBezTo>
                  </a:path>
                </a:pathLst>
              </a:custGeom>
              <a:ln w="28575"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latin typeface="Constantia" pitchFamily="18" charset="0"/>
                  <a:cs typeface="Arial" charset="0"/>
                </a:endParaRPr>
              </a:p>
            </p:txBody>
          </p:sp>
          <p:sp>
            <p:nvSpPr>
              <p:cNvPr id="37927" name="Freeform 22"/>
              <p:cNvSpPr>
                <a:spLocks/>
              </p:cNvSpPr>
              <p:nvPr/>
            </p:nvSpPr>
            <p:spPr bwMode="auto">
              <a:xfrm>
                <a:off x="681" y="3984"/>
                <a:ext cx="4850" cy="288"/>
              </a:xfrm>
              <a:custGeom>
                <a:avLst/>
                <a:gdLst>
                  <a:gd name="T0" fmla="*/ 4848 w 4848"/>
                  <a:gd name="T1" fmla="*/ 0 h 288"/>
                  <a:gd name="T2" fmla="*/ 2400 w 4848"/>
                  <a:gd name="T3" fmla="*/ 288 h 288"/>
                  <a:gd name="T4" fmla="*/ 0 w 4848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4848"/>
                  <a:gd name="T10" fmla="*/ 0 h 288"/>
                  <a:gd name="T11" fmla="*/ 4848 w 4848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48" h="288">
                    <a:moveTo>
                      <a:pt x="4848" y="0"/>
                    </a:moveTo>
                    <a:cubicBezTo>
                      <a:pt x="4028" y="144"/>
                      <a:pt x="3208" y="288"/>
                      <a:pt x="2400" y="288"/>
                    </a:cubicBezTo>
                    <a:cubicBezTo>
                      <a:pt x="1592" y="288"/>
                      <a:pt x="376" y="32"/>
                      <a:pt x="0" y="0"/>
                    </a:cubicBezTo>
                  </a:path>
                </a:pathLst>
              </a:custGeom>
              <a:ln w="28575"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latin typeface="Constantia" pitchFamily="18" charset="0"/>
                  <a:cs typeface="Arial" charset="0"/>
                </a:endParaRPr>
              </a:p>
            </p:txBody>
          </p:sp>
        </p:grpSp>
        <p:sp>
          <p:nvSpPr>
            <p:cNvPr id="37902" name="Text Box 24"/>
            <p:cNvSpPr txBox="1">
              <a:spLocks noChangeArrowheads="1"/>
            </p:cNvSpPr>
            <p:nvPr/>
          </p:nvSpPr>
          <p:spPr bwMode="auto">
            <a:xfrm>
              <a:off x="1920" y="231"/>
              <a:ext cx="211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2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CNXH </a:t>
              </a:r>
              <a:r>
                <a:rPr lang="en-US" sz="1200" b="1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không</a:t>
              </a:r>
              <a:r>
                <a:rPr lang="en-US" sz="12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 </a:t>
              </a:r>
              <a:r>
                <a:rPr lang="en-US" sz="1200" b="1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tưởng</a:t>
              </a:r>
              <a:r>
                <a:rPr lang="en-US" sz="12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 – </a:t>
              </a:r>
              <a:r>
                <a:rPr lang="en-US" sz="1200" b="1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phê</a:t>
              </a:r>
              <a:r>
                <a:rPr lang="en-US" sz="12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 </a:t>
              </a:r>
              <a:r>
                <a:rPr lang="en-US" sz="1200" b="1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phán</a:t>
              </a:r>
              <a:r>
                <a:rPr lang="en-US" sz="12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 </a:t>
              </a:r>
            </a:p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200" b="1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cuối</a:t>
              </a:r>
              <a:r>
                <a:rPr lang="en-US" sz="12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 </a:t>
              </a:r>
              <a:r>
                <a:rPr lang="en-US" sz="1200" b="1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thế</a:t>
              </a:r>
              <a:r>
                <a:rPr lang="en-US" sz="12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 </a:t>
              </a:r>
              <a:r>
                <a:rPr lang="en-US" sz="1200" b="1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kỉ</a:t>
              </a:r>
              <a:r>
                <a:rPr lang="en-US" sz="12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 18, </a:t>
              </a:r>
              <a:r>
                <a:rPr lang="en-US" sz="1200" b="1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đầu</a:t>
              </a:r>
              <a:r>
                <a:rPr lang="en-US" sz="12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 </a:t>
              </a:r>
              <a:r>
                <a:rPr lang="en-US" sz="1200" b="1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thế</a:t>
              </a:r>
              <a:r>
                <a:rPr lang="en-US" sz="12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 </a:t>
              </a:r>
              <a:r>
                <a:rPr lang="en-US" sz="1200" b="1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kỉ</a:t>
              </a:r>
              <a:r>
                <a:rPr lang="en-US" sz="12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charset="0"/>
                </a:rPr>
                <a:t> 19</a:t>
              </a:r>
            </a:p>
          </p:txBody>
        </p:sp>
        <p:sp>
          <p:nvSpPr>
            <p:cNvPr id="5" name="Text Box 25"/>
            <p:cNvSpPr txBox="1">
              <a:spLocks noChangeArrowheads="1"/>
            </p:cNvSpPr>
            <p:nvPr/>
          </p:nvSpPr>
          <p:spPr bwMode="auto">
            <a:xfrm>
              <a:off x="0" y="279"/>
              <a:ext cx="168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400" b="1" dirty="0" err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cs typeface="Arial" charset="0"/>
                </a:rPr>
                <a:t>Kinh</a:t>
              </a:r>
              <a:r>
                <a:rPr lang="en-US" sz="14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cs typeface="Arial" charset="0"/>
                </a:rPr>
                <a:t> </a:t>
              </a:r>
              <a:r>
                <a:rPr lang="en-US" sz="1400" b="1" dirty="0" err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cs typeface="Arial" charset="0"/>
                </a:rPr>
                <a:t>tế</a:t>
              </a:r>
              <a:r>
                <a:rPr lang="en-US" sz="14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cs typeface="Arial" charset="0"/>
                </a:rPr>
                <a:t> </a:t>
              </a:r>
              <a:r>
                <a:rPr lang="en-US" sz="1400" b="1" dirty="0" err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cs typeface="Arial" charset="0"/>
                </a:rPr>
                <a:t>chính</a:t>
              </a:r>
              <a:r>
                <a:rPr lang="en-US" sz="14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cs typeface="Arial" charset="0"/>
                </a:rPr>
                <a:t> </a:t>
              </a:r>
              <a:r>
                <a:rPr lang="en-US" sz="1400" b="1" dirty="0" err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cs typeface="Arial" charset="0"/>
                </a:rPr>
                <a:t>trị</a:t>
              </a:r>
              <a:r>
                <a:rPr lang="en-US" sz="14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cs typeface="Arial" charset="0"/>
                </a:rPr>
                <a:t> </a:t>
              </a:r>
              <a:r>
                <a:rPr lang="en-US" sz="1400" b="1" dirty="0" err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cs typeface="Arial" charset="0"/>
                </a:rPr>
                <a:t>cổ</a:t>
              </a:r>
              <a:r>
                <a:rPr lang="en-US" sz="14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cs typeface="Arial" charset="0"/>
                </a:rPr>
                <a:t> </a:t>
              </a:r>
              <a:r>
                <a:rPr lang="en-US" sz="1400" b="1" dirty="0" err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cs typeface="Arial" charset="0"/>
                </a:rPr>
                <a:t>điển</a:t>
              </a:r>
              <a:r>
                <a:rPr lang="en-US" sz="14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cs typeface="Arial" charset="0"/>
                </a:rPr>
                <a:t> </a:t>
              </a:r>
              <a:r>
                <a:rPr lang="en-US" sz="1400" b="1" dirty="0" err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cs typeface="Arial" charset="0"/>
                </a:rPr>
                <a:t>Anh</a:t>
              </a:r>
              <a:endParaRPr 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Arial" charset="0"/>
              </a:endParaRPr>
            </a:p>
          </p:txBody>
        </p:sp>
        <p:sp>
          <p:nvSpPr>
            <p:cNvPr id="37904" name="Text Box 26"/>
            <p:cNvSpPr txBox="1">
              <a:spLocks noChangeArrowheads="1"/>
            </p:cNvSpPr>
            <p:nvPr/>
          </p:nvSpPr>
          <p:spPr bwMode="auto">
            <a:xfrm>
              <a:off x="4608" y="261"/>
              <a:ext cx="1104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400" b="1" spc="50" dirty="0" err="1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cs typeface="Arial" charset="0"/>
                </a:rPr>
                <a:t>Triết</a:t>
              </a:r>
              <a:r>
                <a:rPr lang="en-US" sz="14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cs typeface="Arial" charset="0"/>
                </a:rPr>
                <a:t> </a:t>
              </a:r>
              <a:r>
                <a:rPr lang="en-US" sz="1400" b="1" spc="50" dirty="0" err="1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cs typeface="Arial" charset="0"/>
                </a:rPr>
                <a:t>học</a:t>
              </a:r>
              <a:r>
                <a:rPr lang="en-US" sz="14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cs typeface="Arial" charset="0"/>
                </a:rPr>
                <a:t> </a:t>
              </a:r>
            </a:p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400" b="1" spc="50" dirty="0" err="1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cs typeface="Arial" charset="0"/>
                </a:rPr>
                <a:t>cổ</a:t>
              </a:r>
              <a:r>
                <a:rPr lang="en-US" sz="14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cs typeface="Arial" charset="0"/>
                </a:rPr>
                <a:t> </a:t>
              </a:r>
              <a:r>
                <a:rPr lang="en-US" sz="1400" b="1" spc="50" dirty="0" err="1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cs typeface="Arial" charset="0"/>
                </a:rPr>
                <a:t>điển</a:t>
              </a:r>
              <a:r>
                <a:rPr lang="en-US" sz="14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cs typeface="Arial" charset="0"/>
                </a:rPr>
                <a:t> </a:t>
              </a:r>
              <a:r>
                <a:rPr lang="en-US" sz="1400" b="1" spc="50" dirty="0" err="1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cs typeface="Arial" charset="0"/>
                </a:rPr>
                <a:t>Đức</a:t>
              </a:r>
              <a:endParaRPr lang="en-US" sz="1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2448" y="1808"/>
              <a:ext cx="960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0" hangingPunct="0">
                <a:defRPr/>
              </a:pPr>
              <a:r>
                <a:rPr lang="en-US" sz="1600" b="1" spc="50" dirty="0" err="1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Hoạt</a:t>
              </a:r>
              <a:r>
                <a:rPr lang="en-US" sz="16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spc="50" dirty="0" err="1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động</a:t>
              </a:r>
              <a:r>
                <a:rPr lang="en-US" sz="16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spc="50" dirty="0" err="1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thiên</a:t>
              </a:r>
              <a:r>
                <a:rPr lang="en-US" sz="16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spc="50" dirty="0" err="1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tài</a:t>
              </a:r>
              <a:r>
                <a:rPr lang="en-US" sz="16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spc="50" dirty="0" err="1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16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spc="50" dirty="0" err="1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C.Mác</a:t>
              </a:r>
              <a:r>
                <a:rPr lang="en-US" sz="16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spc="50" dirty="0" err="1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16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 eaLnBrk="0" hangingPunct="0">
                <a:defRPr/>
              </a:pPr>
              <a:r>
                <a:rPr lang="en-US" sz="16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Ph. </a:t>
              </a:r>
              <a:r>
                <a:rPr lang="en-US" sz="1600" b="1" spc="50" dirty="0" err="1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Ănghen</a:t>
              </a:r>
              <a:endParaRPr lang="en-US" sz="16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6" name="Text Box 28"/>
            <p:cNvSpPr txBox="1">
              <a:spLocks noChangeArrowheads="1"/>
            </p:cNvSpPr>
            <p:nvPr/>
          </p:nvSpPr>
          <p:spPr bwMode="auto">
            <a:xfrm>
              <a:off x="384" y="2967"/>
              <a:ext cx="96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b="1" dirty="0" err="1">
                  <a:ln/>
                  <a:latin typeface="Times New Roman" pitchFamily="18" charset="0"/>
                  <a:cs typeface="Times New Roman" pitchFamily="18" charset="0"/>
                </a:rPr>
                <a:t>Điều</a:t>
              </a:r>
              <a:r>
                <a:rPr lang="en-US" b="1" dirty="0">
                  <a:ln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err="1">
                  <a:ln/>
                  <a:latin typeface="Times New Roman" pitchFamily="18" charset="0"/>
                  <a:cs typeface="Times New Roman" pitchFamily="18" charset="0"/>
                </a:rPr>
                <a:t>kiện</a:t>
              </a:r>
              <a:r>
                <a:rPr lang="en-US" b="1" dirty="0">
                  <a:ln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err="1">
                  <a:ln/>
                  <a:latin typeface="Times New Roman" pitchFamily="18" charset="0"/>
                  <a:cs typeface="Times New Roman" pitchFamily="18" charset="0"/>
                </a:rPr>
                <a:t>kinh</a:t>
              </a:r>
              <a:r>
                <a:rPr lang="en-US" b="1" dirty="0">
                  <a:ln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err="1">
                  <a:ln/>
                  <a:latin typeface="Times New Roman" pitchFamily="18" charset="0"/>
                  <a:cs typeface="Times New Roman" pitchFamily="18" charset="0"/>
                </a:rPr>
                <a:t>tế</a:t>
              </a:r>
              <a:r>
                <a:rPr lang="en-US" b="1" dirty="0">
                  <a:ln/>
                  <a:latin typeface="Times New Roman" pitchFamily="18" charset="0"/>
                  <a:cs typeface="Times New Roman" pitchFamily="18" charset="0"/>
                </a:rPr>
                <a:t> - </a:t>
              </a:r>
              <a:r>
                <a:rPr lang="en-US" b="1" dirty="0" err="1">
                  <a:ln/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b="1" dirty="0">
                  <a:ln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err="1">
                  <a:ln/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b="1" dirty="0">
                  <a:ln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err="1">
                  <a:ln/>
                  <a:latin typeface="Times New Roman" pitchFamily="18" charset="0"/>
                  <a:cs typeface="Times New Roman" pitchFamily="18" charset="0"/>
                </a:rPr>
                <a:t>đầu</a:t>
              </a:r>
              <a:r>
                <a:rPr lang="en-US" b="1" dirty="0">
                  <a:ln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err="1">
                  <a:ln/>
                  <a:latin typeface="Times New Roman" pitchFamily="18" charset="0"/>
                  <a:cs typeface="Times New Roman" pitchFamily="18" charset="0"/>
                </a:rPr>
                <a:t>thế</a:t>
              </a:r>
              <a:r>
                <a:rPr lang="en-US" b="1" dirty="0">
                  <a:ln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err="1">
                  <a:ln/>
                  <a:latin typeface="Times New Roman" pitchFamily="18" charset="0"/>
                  <a:cs typeface="Times New Roman" pitchFamily="18" charset="0"/>
                </a:rPr>
                <a:t>kỉ</a:t>
              </a:r>
              <a:r>
                <a:rPr lang="en-US" b="1" dirty="0">
                  <a:ln/>
                  <a:latin typeface="Times New Roman" pitchFamily="18" charset="0"/>
                  <a:cs typeface="Times New Roman" pitchFamily="18" charset="0"/>
                </a:rPr>
                <a:t> XIX</a:t>
              </a:r>
            </a:p>
          </p:txBody>
        </p:sp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2400" y="3045"/>
              <a:ext cx="100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b="1" dirty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CHỦ NGHĨA XÃ HỘI KHOA HỌC</a:t>
              </a:r>
            </a:p>
          </p:txBody>
        </p:sp>
        <p:sp>
          <p:nvSpPr>
            <p:cNvPr id="37908" name="Text Box 30"/>
            <p:cNvSpPr txBox="1">
              <a:spLocks noChangeArrowheads="1"/>
            </p:cNvSpPr>
            <p:nvPr/>
          </p:nvSpPr>
          <p:spPr bwMode="auto">
            <a:xfrm>
              <a:off x="4320" y="3014"/>
              <a:ext cx="110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b="1" dirty="0" err="1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Tiền</a:t>
              </a:r>
              <a:r>
                <a:rPr lang="en-US" b="1" dirty="0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err="1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b="1" dirty="0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err="1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b="1" dirty="0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err="1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học</a:t>
              </a:r>
              <a:r>
                <a:rPr lang="en-US" b="1" dirty="0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err="1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tự</a:t>
              </a:r>
              <a:r>
                <a:rPr lang="en-US" b="1" dirty="0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err="1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nhiên</a:t>
              </a:r>
              <a:r>
                <a:rPr lang="en-US" b="1" dirty="0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err="1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đầu</a:t>
              </a:r>
              <a:r>
                <a:rPr lang="en-US" b="1" dirty="0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err="1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thế</a:t>
              </a:r>
              <a:r>
                <a:rPr lang="en-US" b="1" dirty="0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err="1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kỉ</a:t>
              </a:r>
              <a:r>
                <a:rPr lang="en-US" b="1" dirty="0">
                  <a:ln w="11430"/>
                  <a:solidFill>
                    <a:srgbClr val="C0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XIX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-76200" y="1371600"/>
            <a:ext cx="1530350" cy="1800344"/>
            <a:chOff x="152400" y="1569949"/>
            <a:chExt cx="1295400" cy="1622358"/>
          </a:xfrm>
        </p:grpSpPr>
        <p:pic>
          <p:nvPicPr>
            <p:cNvPr id="8" name="Picture 34" descr="Adam_Smith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5172" y="1569949"/>
              <a:ext cx="1152529" cy="148561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9919" name="Text Box 35"/>
            <p:cNvSpPr txBox="1">
              <a:spLocks noChangeArrowheads="1"/>
            </p:cNvSpPr>
            <p:nvPr/>
          </p:nvSpPr>
          <p:spPr bwMode="auto">
            <a:xfrm>
              <a:off x="152400" y="2942693"/>
              <a:ext cx="1295400" cy="249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cs typeface="Arial" charset="0"/>
                </a:rPr>
                <a:t>A.Smith</a:t>
              </a:r>
            </a:p>
          </p:txBody>
        </p: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7577138" y="1600202"/>
            <a:ext cx="1566862" cy="1648599"/>
            <a:chOff x="7739748" y="1465944"/>
            <a:chExt cx="1295401" cy="1363004"/>
          </a:xfrm>
        </p:grpSpPr>
        <p:pic>
          <p:nvPicPr>
            <p:cNvPr id="37895" name="Picture 36" descr="feuerbach - triet ho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878429" y="1465944"/>
              <a:ext cx="1093712" cy="125942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9922" name="Text Box 37"/>
            <p:cNvSpPr txBox="1">
              <a:spLocks noChangeArrowheads="1"/>
            </p:cNvSpPr>
            <p:nvPr/>
          </p:nvSpPr>
          <p:spPr bwMode="auto">
            <a:xfrm>
              <a:off x="7739748" y="2599935"/>
              <a:ext cx="1295401" cy="229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b="1" dirty="0" err="1">
                  <a:solidFill>
                    <a:srgbClr val="000000"/>
                  </a:solidFill>
                  <a:cs typeface="Arial" charset="0"/>
                </a:rPr>
                <a:t>Phoi</a:t>
              </a:r>
              <a:r>
                <a:rPr lang="en-US" sz="1200" b="1" dirty="0">
                  <a:solidFill>
                    <a:srgbClr val="000000"/>
                  </a:solidFill>
                  <a:cs typeface="Arial" charset="0"/>
                </a:rPr>
                <a:t> ơ </a:t>
              </a:r>
              <a:r>
                <a:rPr lang="en-US" sz="1200" b="1" dirty="0" err="1">
                  <a:solidFill>
                    <a:srgbClr val="000000"/>
                  </a:solidFill>
                  <a:cs typeface="Arial" charset="0"/>
                </a:rPr>
                <a:t>bác</a:t>
              </a:r>
              <a:endParaRPr lang="en-US" sz="1200" b="1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37897" name="Picture 38" descr="marx - CNX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9760" y="3048000"/>
            <a:ext cx="1767840" cy="2209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898" name="Picture 39" descr="engels - CNXH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2967317"/>
            <a:ext cx="1828800" cy="23666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1295402" y="1447800"/>
            <a:ext cx="1287463" cy="1779664"/>
            <a:chOff x="1611086" y="1713492"/>
            <a:chExt cx="1104035" cy="1597430"/>
          </a:xfrm>
        </p:grpSpPr>
        <p:pic>
          <p:nvPicPr>
            <p:cNvPr id="9" name="Picture 40" descr="ricardo - kcct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611086" y="1713492"/>
              <a:ext cx="1104035" cy="141070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9927" name="Text Box 42"/>
            <p:cNvSpPr txBox="1">
              <a:spLocks noChangeArrowheads="1"/>
            </p:cNvSpPr>
            <p:nvPr/>
          </p:nvSpPr>
          <p:spPr bwMode="auto">
            <a:xfrm>
              <a:off x="1611086" y="3062287"/>
              <a:ext cx="1066800" cy="248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cs typeface="Arial" charset="0"/>
                </a:rPr>
                <a:t>Ricácđô</a:t>
              </a:r>
            </a:p>
          </p:txBody>
        </p: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2743200" y="1447799"/>
            <a:ext cx="1600200" cy="1573397"/>
            <a:chOff x="990600" y="2286000"/>
            <a:chExt cx="1600200" cy="1574070"/>
          </a:xfrm>
        </p:grpSpPr>
        <p:pic>
          <p:nvPicPr>
            <p:cNvPr id="43" name="Picture 6" descr="saint-simon 1760-182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143000" y="2286000"/>
              <a:ext cx="1217211" cy="12954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9930" name="Rectangle 7"/>
            <p:cNvSpPr>
              <a:spLocks noChangeArrowheads="1"/>
            </p:cNvSpPr>
            <p:nvPr/>
          </p:nvSpPr>
          <p:spPr bwMode="auto">
            <a:xfrm>
              <a:off x="990600" y="3428999"/>
              <a:ext cx="1600200" cy="431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100" b="1">
                  <a:solidFill>
                    <a:srgbClr val="000000"/>
                  </a:solidFill>
                  <a:cs typeface="Arial" charset="0"/>
                </a:rPr>
                <a:t>Cơlôđơ Hăngri Đơ Xanh Ximông</a:t>
              </a:r>
            </a:p>
          </p:txBody>
        </p:sp>
      </p:grpSp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4191000" y="1447803"/>
            <a:ext cx="1371600" cy="1572399"/>
            <a:chOff x="3733800" y="2438400"/>
            <a:chExt cx="1828800" cy="2094378"/>
          </a:xfrm>
        </p:grpSpPr>
        <p:pic>
          <p:nvPicPr>
            <p:cNvPr id="45" name="Picture 9" descr="Rôbot Owen ( 1771-1858)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810000" y="2438400"/>
              <a:ext cx="1576552" cy="190499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9933" name="Rectangle 10"/>
            <p:cNvSpPr>
              <a:spLocks noChangeArrowheads="1"/>
            </p:cNvSpPr>
            <p:nvPr/>
          </p:nvSpPr>
          <p:spPr bwMode="auto">
            <a:xfrm>
              <a:off x="3733800" y="4163825"/>
              <a:ext cx="1828800" cy="368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cs typeface="Arial" charset="0"/>
                </a:rPr>
                <a:t>Rôbớt Ooen </a:t>
              </a:r>
            </a:p>
          </p:txBody>
        </p:sp>
      </p:grpSp>
      <p:grpSp>
        <p:nvGrpSpPr>
          <p:cNvPr id="17" name="Group 49"/>
          <p:cNvGrpSpPr>
            <a:grpSpLocks/>
          </p:cNvGrpSpPr>
          <p:nvPr/>
        </p:nvGrpSpPr>
        <p:grpSpPr bwMode="auto">
          <a:xfrm>
            <a:off x="5562602" y="1447802"/>
            <a:ext cx="1401763" cy="1571762"/>
            <a:chOff x="6553200" y="2095500"/>
            <a:chExt cx="1752600" cy="2286844"/>
          </a:xfrm>
        </p:grpSpPr>
        <p:pic>
          <p:nvPicPr>
            <p:cNvPr id="47" name="Picture 12" descr="Fourier"/>
            <p:cNvPicPr>
              <a:picLocks noChangeAspect="1" noChangeArrowheads="1"/>
            </p:cNvPicPr>
            <p:nvPr/>
          </p:nvPicPr>
          <p:blipFill>
            <a:blip r:embed="rId9"/>
            <a:srcRect l="13636" r="13636" b="8333"/>
            <a:stretch>
              <a:fillRect/>
            </a:stretch>
          </p:blipFill>
          <p:spPr bwMode="auto">
            <a:xfrm>
              <a:off x="6553200" y="2095500"/>
              <a:ext cx="1524000" cy="20193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9936" name="Rectangle 14"/>
            <p:cNvSpPr>
              <a:spLocks noChangeArrowheads="1"/>
            </p:cNvSpPr>
            <p:nvPr/>
          </p:nvSpPr>
          <p:spPr bwMode="auto">
            <a:xfrm>
              <a:off x="6553200" y="3979323"/>
              <a:ext cx="1752600" cy="403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cs typeface="Arial" charset="0"/>
                </a:rPr>
                <a:t>Sáclơ Phuriê 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143000" y="0"/>
            <a:ext cx="71628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marL="342861" indent="-342861" algn="just"/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1.Sự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3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6876326" y="1524000"/>
            <a:ext cx="1256271" cy="1922380"/>
            <a:chOff x="3288" y="2659"/>
            <a:chExt cx="960" cy="1018"/>
          </a:xfrm>
        </p:grpSpPr>
        <p:pic>
          <p:nvPicPr>
            <p:cNvPr id="53" name="Picture 12" descr="hegel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288" y="2659"/>
              <a:ext cx="726" cy="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Text Box 13"/>
            <p:cNvSpPr txBox="1">
              <a:spLocks noChangeArrowheads="1"/>
            </p:cNvSpPr>
            <p:nvPr/>
          </p:nvSpPr>
          <p:spPr bwMode="auto">
            <a:xfrm>
              <a:off x="3507" y="3547"/>
              <a:ext cx="741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en-US" sz="1000" dirty="0" err="1">
                  <a:latin typeface="Times New Roman" pitchFamily="18" charset="0"/>
                  <a:cs typeface="Arial" pitchFamily="34" charset="0"/>
                </a:rPr>
                <a:t>G.V.Ph.Hegen</a:t>
              </a:r>
              <a:endParaRPr lang="vi-VN" sz="1000" dirty="0">
                <a:latin typeface="Times New Roman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09836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19200"/>
            <a:ext cx="1752600" cy="42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38400" y="228600"/>
            <a:ext cx="3124200" cy="1828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C.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Ph.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Ăngghen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CNXHKH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38400" y="2438400"/>
            <a:ext cx="3124200" cy="1981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CNXHKH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8" idx="3"/>
            <a:endCxn id="16" idx="1"/>
          </p:cNvCxnSpPr>
          <p:nvPr/>
        </p:nvCxnSpPr>
        <p:spPr>
          <a:xfrm flipV="1">
            <a:off x="1752600" y="1143000"/>
            <a:ext cx="6858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8" idx="1"/>
          </p:cNvCxnSpPr>
          <p:nvPr/>
        </p:nvCxnSpPr>
        <p:spPr>
          <a:xfrm>
            <a:off x="1752600" y="3352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324600" y="0"/>
            <a:ext cx="27432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1.1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1848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1871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400800" y="1295400"/>
            <a:ext cx="2743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1895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24600" y="2590800"/>
            <a:ext cx="27432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CM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Mười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Nga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00800" y="4191000"/>
            <a:ext cx="26670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CM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Mười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Nga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cxnSp>
        <p:nvCxnSpPr>
          <p:cNvPr id="27" name="Straight Arrow Connector 26"/>
          <p:cNvCxnSpPr>
            <a:stCxn id="16" idx="3"/>
            <a:endCxn id="21" idx="1"/>
          </p:cNvCxnSpPr>
          <p:nvPr/>
        </p:nvCxnSpPr>
        <p:spPr>
          <a:xfrm flipV="1">
            <a:off x="5562600" y="6096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22" idx="1"/>
          </p:cNvCxnSpPr>
          <p:nvPr/>
        </p:nvCxnSpPr>
        <p:spPr>
          <a:xfrm>
            <a:off x="5562600" y="1143002"/>
            <a:ext cx="838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23" idx="1"/>
          </p:cNvCxnSpPr>
          <p:nvPr/>
        </p:nvCxnSpPr>
        <p:spPr>
          <a:xfrm flipV="1">
            <a:off x="5562600" y="32004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  <a:endCxn id="24" idx="1"/>
          </p:cNvCxnSpPr>
          <p:nvPr/>
        </p:nvCxnSpPr>
        <p:spPr>
          <a:xfrm>
            <a:off x="5562600" y="3429000"/>
            <a:ext cx="838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438400" y="4648200"/>
            <a:ext cx="3200400" cy="1981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nay</a:t>
            </a:r>
          </a:p>
        </p:txBody>
      </p:sp>
      <p:cxnSp>
        <p:nvCxnSpPr>
          <p:cNvPr id="54" name="Straight Arrow Connector 53"/>
          <p:cNvCxnSpPr>
            <a:stCxn id="8" idx="3"/>
            <a:endCxn id="52" idx="1"/>
          </p:cNvCxnSpPr>
          <p:nvPr/>
        </p:nvCxnSpPr>
        <p:spPr>
          <a:xfrm>
            <a:off x="1752600" y="3352800"/>
            <a:ext cx="6858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52600" y="0"/>
            <a:ext cx="594360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C.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Ph.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Ăngghen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CNXHKH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52800" y="1447800"/>
            <a:ext cx="2743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1.1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1848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1871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3429000"/>
            <a:ext cx="3200400" cy="2819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buFontTx/>
              <a:buChar char="-"/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CMDC TS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Tây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Âu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(1848 - 1852)</a:t>
            </a:r>
          </a:p>
          <a:p>
            <a:pPr algn="just">
              <a:buFontTx/>
              <a:buChar char="-"/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(1864)</a:t>
            </a:r>
          </a:p>
          <a:p>
            <a:pPr algn="just">
              <a:buFontTx/>
              <a:buChar char="-"/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0" y="3505200"/>
            <a:ext cx="3505200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defRPr/>
            </a:pP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đập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tan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TS,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CCVS, 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CM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ngừng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nông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 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5400000">
            <a:off x="4572000" y="129540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rot="5400000">
            <a:off x="3124200" y="1828800"/>
            <a:ext cx="533400" cy="266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rot="16200000" flipH="1">
            <a:off x="5600700" y="2019300"/>
            <a:ext cx="609600" cy="23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52600" y="0"/>
            <a:ext cx="594360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C.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Ph.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Ăngghen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CNXHKH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2971800"/>
            <a:ext cx="22860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defRPr/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sung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đập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tan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liêu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đập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tan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Pari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GCCN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53200" y="2971800"/>
            <a:ext cx="22860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defRPr/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C.Mác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AG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bức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bóc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lột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sứ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ấy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572794" y="1751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90800" y="1447800"/>
            <a:ext cx="4267200" cy="99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1895</a:t>
            </a:r>
          </a:p>
        </p:txBody>
      </p:sp>
      <p:cxnSp>
        <p:nvCxnSpPr>
          <p:cNvPr id="16" name="Straight Arrow Connector 15"/>
          <p:cNvCxnSpPr>
            <a:stCxn id="4" idx="2"/>
            <a:endCxn id="10" idx="0"/>
          </p:cNvCxnSpPr>
          <p:nvPr/>
        </p:nvCxnSpPr>
        <p:spPr>
          <a:xfrm rot="5400000">
            <a:off x="4572000" y="129540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 rot="5400000">
            <a:off x="2895600" y="1143000"/>
            <a:ext cx="5334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7" idx="0"/>
          </p:cNvCxnSpPr>
          <p:nvPr/>
        </p:nvCxnSpPr>
        <p:spPr>
          <a:xfrm rot="16200000" flipH="1">
            <a:off x="5943600" y="1219200"/>
            <a:ext cx="5334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505200" y="2971800"/>
            <a:ext cx="25146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defRPr/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ChốngĐuyrinh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 1878, AG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>
            <a:stCxn id="10" idx="2"/>
            <a:endCxn id="30" idx="0"/>
          </p:cNvCxnSpPr>
          <p:nvPr/>
        </p:nvCxnSpPr>
        <p:spPr>
          <a:xfrm rot="16200000" flipH="1">
            <a:off x="4476750" y="2686051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" y="990600"/>
            <a:ext cx="1828800" cy="49530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 fontScale="85000" lnSpcReduction="20000"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2.Lênin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CNXHKH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0" y="1905000"/>
            <a:ext cx="1524000" cy="2895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CM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Mười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Nga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981200" y="34290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343400" y="152400"/>
            <a:ext cx="4724400" cy="9906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 fontScale="92500"/>
          </a:bodyPr>
          <a:lstStyle/>
          <a:p>
            <a:pPr lvl="0" algn="just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trào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phi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xít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thâm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mẽ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Nga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343400" y="1143000"/>
            <a:ext cx="4724400" cy="10668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 fontScale="92500" lnSpcReduction="20000"/>
          </a:bodyPr>
          <a:lstStyle/>
          <a:p>
            <a:pPr lvl="0" algn="just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CM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GCCN,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cương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343400" y="2209800"/>
            <a:ext cx="4724400" cy="9906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 fontScale="92500"/>
          </a:bodyPr>
          <a:lstStyle/>
          <a:p>
            <a:pPr lvl="0" algn="just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CMXHCN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CCVS, CMDCTS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cương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minh…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343400" y="3200400"/>
            <a:ext cx="4724400" cy="14478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 fontScale="92500" lnSpcReduction="10000"/>
          </a:bodyPr>
          <a:lstStyle/>
          <a:p>
            <a:pPr lvl="0" algn="just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CMVS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nổ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thắng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thậm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khâu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sợi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chuyền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TBCN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343400" y="4648200"/>
            <a:ext cx="4724400" cy="11430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 fontScale="92500" lnSpcReduction="10000"/>
          </a:bodyPr>
          <a:lstStyle/>
          <a:p>
            <a:pPr lvl="0" algn="just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CCVS,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CCVS;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CCVS…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343400" y="5791200"/>
            <a:ext cx="4724400" cy="10668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 fontScale="92500" lnSpcReduction="20000"/>
          </a:bodyPr>
          <a:lstStyle/>
          <a:p>
            <a:pPr lvl="0" algn="just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GCCN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CĐ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giành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4" name="Curved Down Arrow 13"/>
          <p:cNvSpPr/>
          <p:nvPr/>
        </p:nvSpPr>
        <p:spPr>
          <a:xfrm rot="19019049">
            <a:off x="2372448" y="231671"/>
            <a:ext cx="1960706" cy="984463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9345873">
            <a:off x="2692067" y="5124346"/>
            <a:ext cx="986846" cy="1983841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" y="990600"/>
            <a:ext cx="1828800" cy="49530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 fontScale="77500" lnSpcReduction="20000"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CNXHKH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0" y="1905000"/>
            <a:ext cx="1524000" cy="2895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CM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Mười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Nga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981200" y="34290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67200" y="609600"/>
            <a:ext cx="4724400" cy="11430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/>
          </a:bodyPr>
          <a:lstStyle/>
          <a:p>
            <a:pPr lvl="0" algn="just"/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sản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267200" y="1752600"/>
            <a:ext cx="4724400" cy="10668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/>
          </a:bodyPr>
          <a:lstStyle/>
          <a:p>
            <a:pPr lvl="0" algn="just"/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CNCS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267200" y="2819400"/>
            <a:ext cx="4724400" cy="11430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/>
          </a:bodyPr>
          <a:lstStyle/>
          <a:p>
            <a:pPr lvl="0" algn="just"/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267200" y="3886200"/>
            <a:ext cx="4724400" cy="12192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/>
          </a:bodyPr>
          <a:lstStyle/>
          <a:p>
            <a:pPr lvl="0" algn="just"/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267200" y="5105400"/>
            <a:ext cx="4724400" cy="11430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/>
          </a:bodyPr>
          <a:lstStyle/>
          <a:p>
            <a:pPr lvl="0" algn="just"/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cương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ở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urved Down Arrow 13"/>
          <p:cNvSpPr/>
          <p:nvPr/>
        </p:nvSpPr>
        <p:spPr>
          <a:xfrm rot="19019049">
            <a:off x="2282048" y="231671"/>
            <a:ext cx="1960706" cy="984463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9345873">
            <a:off x="2692067" y="5124346"/>
            <a:ext cx="986846" cy="1983841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9144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" y="990600"/>
            <a:ext cx="1295400" cy="548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CNXHKH </a:t>
            </a:r>
            <a:r>
              <a:rPr lang="en-US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Lênin</a:t>
            </a:r>
            <a:endParaRPr lang="en-US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28800" y="914400"/>
            <a:ext cx="7010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just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nghị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ĐCS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11/1957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1981200"/>
            <a:ext cx="7010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just"/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nghị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81 ĐCS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Matxcơva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1960</a:t>
            </a: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1371600" y="1371600"/>
            <a:ext cx="457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 flipV="1">
            <a:off x="1371600" y="2438400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828800" y="3048000"/>
            <a:ext cx="7010400" cy="152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just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nghị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Matxcơva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1960,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gay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gắt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CN M-L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phái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05000" y="4800600"/>
            <a:ext cx="7010400" cy="1905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just"/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niên1980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niên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1990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kỷ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XX, do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độXHCN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Xô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Âu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sụp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XHCN tan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rã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, CNXH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thách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đòi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qua</a:t>
            </a:r>
          </a:p>
        </p:txBody>
      </p:sp>
      <p:cxnSp>
        <p:nvCxnSpPr>
          <p:cNvPr id="15" name="Straight Arrow Connector 14"/>
          <p:cNvCxnSpPr>
            <a:stCxn id="4" idx="3"/>
            <a:endCxn id="13" idx="1"/>
          </p:cNvCxnSpPr>
          <p:nvPr/>
        </p:nvCxnSpPr>
        <p:spPr>
          <a:xfrm>
            <a:off x="1371600" y="3733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14" idx="1"/>
          </p:cNvCxnSpPr>
          <p:nvPr/>
        </p:nvCxnSpPr>
        <p:spPr>
          <a:xfrm>
            <a:off x="1371600" y="3733802"/>
            <a:ext cx="533400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9144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nay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4800" y="1371600"/>
            <a:ext cx="8686800" cy="24384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Autofit/>
          </a:bodyPr>
          <a:lstStyle/>
          <a:p>
            <a:pPr lvl="0"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ĐCS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kiên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châm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cầm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cầm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cầm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; “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”; “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5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kiên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nay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tựu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04800" y="3810000"/>
            <a:ext cx="8686800" cy="24384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/>
          </a:bodyPr>
          <a:lstStyle/>
          <a:p>
            <a:pPr lvl="0"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Ở VN,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do ĐCS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xướng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ĐH VI (1986),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tựu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góp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tàng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9570" y="0"/>
            <a:ext cx="9144000" cy="68580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59" tIns="91430" rIns="182859" bIns="0" rtlCol="0" anchor="t">
            <a:normAutofit/>
          </a:bodyPr>
          <a:lstStyle/>
          <a:p>
            <a:pPr lvl="0" algn="just"/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71500" lvl="0" indent="-571500" algn="just">
              <a:buFontTx/>
              <a:buChar char="-"/>
            </a:pP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71500" lvl="0" indent="-571500" algn="just">
              <a:buFontTx/>
              <a:buChar char="-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71500" lvl="0" indent="-571500" algn="just">
              <a:buFontTx/>
              <a:buChar char="-"/>
            </a:pP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tiễn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35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góp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(GT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36 – 37)</a:t>
            </a:r>
          </a:p>
          <a:p>
            <a:pPr marL="571500" lvl="0" indent="-571500" algn="just">
              <a:buFontTx/>
              <a:buChar char="-"/>
            </a:pP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hỏi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4: GT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50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62000"/>
            <a:ext cx="1905000" cy="541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CNXHKH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28600"/>
            <a:ext cx="6324600" cy="1905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38400" y="2438400"/>
            <a:ext cx="6324600" cy="1981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8" idx="3"/>
            <a:endCxn id="16" idx="1"/>
          </p:cNvCxnSpPr>
          <p:nvPr/>
        </p:nvCxnSpPr>
        <p:spPr>
          <a:xfrm flipV="1">
            <a:off x="1905000" y="1181100"/>
            <a:ext cx="5334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8" idx="1"/>
          </p:cNvCxnSpPr>
          <p:nvPr/>
        </p:nvCxnSpPr>
        <p:spPr>
          <a:xfrm flipV="1">
            <a:off x="1905000" y="3429002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438400" y="4648200"/>
            <a:ext cx="6324600" cy="1981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Ý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>
            <a:stCxn id="8" idx="3"/>
            <a:endCxn id="52" idx="1"/>
          </p:cNvCxnSpPr>
          <p:nvPr/>
        </p:nvCxnSpPr>
        <p:spPr>
          <a:xfrm>
            <a:off x="1905000" y="3467102"/>
            <a:ext cx="533400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6200" y="4953003"/>
            <a:ext cx="8991600" cy="1292662"/>
            <a:chOff x="152400" y="1905000"/>
            <a:chExt cx="8991600" cy="1293208"/>
          </a:xfrm>
        </p:grpSpPr>
        <p:sp>
          <p:nvSpPr>
            <p:cNvPr id="21511" name="Text Box 9"/>
            <p:cNvSpPr txBox="1">
              <a:spLocks noChangeArrowheads="1"/>
            </p:cNvSpPr>
            <p:nvPr/>
          </p:nvSpPr>
          <p:spPr bwMode="auto">
            <a:xfrm>
              <a:off x="152400" y="1905000"/>
              <a:ext cx="8991600" cy="129320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sz="1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vi-VN" sz="200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C.Mác và Ph. Ăngghen: “Các nhà triết học đã chỉ giải thích thế giới bằng nhiều cách khác nhau, song vấn đề là </a:t>
              </a:r>
              <a:r>
                <a:rPr lang="vi-VN" sz="2000" i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cải tạo thế giới</a:t>
              </a:r>
              <a:r>
                <a:rPr lang="vi-VN" sz="200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.”</a:t>
              </a:r>
              <a:endParaRPr lang="en-US" sz="2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endParaRPr lang="vi-VN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2468" name="Text Box 10"/>
            <p:cNvSpPr txBox="1">
              <a:spLocks noChangeArrowheads="1"/>
            </p:cNvSpPr>
            <p:nvPr/>
          </p:nvSpPr>
          <p:spPr bwMode="auto">
            <a:xfrm>
              <a:off x="2133600" y="2819401"/>
              <a:ext cx="6858000" cy="277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vi-VN" sz="1200" b="1" i="1">
                  <a:solidFill>
                    <a:srgbClr val="000000"/>
                  </a:solidFill>
                  <a:cs typeface="Arial" charset="0"/>
                </a:rPr>
                <a:t>Nguồn: C.Mác và Ph. Ăngghen: toàn tập, Nxb. Chính trị quốc gia, Hà nội, 1995, t 3, trang 12</a:t>
              </a:r>
            </a:p>
          </p:txBody>
        </p:sp>
      </p:grpSp>
      <p:sp>
        <p:nvSpPr>
          <p:cNvPr id="62469" name="WordArt 11"/>
          <p:cNvSpPr>
            <a:spLocks noChangeArrowheads="1" noChangeShapeType="1" noTextEdit="1"/>
          </p:cNvSpPr>
          <p:nvPr/>
        </p:nvSpPr>
        <p:spPr bwMode="auto">
          <a:xfrm>
            <a:off x="76200" y="914400"/>
            <a:ext cx="8991600" cy="1295400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Chủ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nghĩa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xã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hội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khoa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học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được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hiểu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theo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2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nghĩa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3600" b="1" u="sng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Theo </a:t>
            </a:r>
            <a:r>
              <a:rPr lang="en-US" sz="3600" b="1" u="sng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nghĩa</a:t>
            </a:r>
            <a:r>
              <a:rPr lang="en-US" sz="3600" b="1" u="sng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b="1" u="sng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rộng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chủ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nghĩa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xã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hội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khoa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học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tức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là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chủ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nghĩa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Mác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–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Lênin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3600" b="1" u="sng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Theo </a:t>
            </a:r>
            <a:r>
              <a:rPr lang="en-US" sz="3600" b="1" u="sng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nghĩa</a:t>
            </a:r>
            <a:r>
              <a:rPr lang="en-US" sz="3600" b="1" u="sng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b="1" u="sng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hẹp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là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một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trong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ba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bộ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phận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hợp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thành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chủ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nghĩa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Mác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- </a:t>
            </a:r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Lênin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1" name="Picture 5" descr="Karl_Mar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3"/>
            <a:ext cx="2286000" cy="28775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Friedich Engel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81202"/>
            <a:ext cx="2228850" cy="2857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52400" y="4986339"/>
            <a:ext cx="8839200" cy="1261885"/>
            <a:chOff x="152400" y="4953000"/>
            <a:chExt cx="8839200" cy="1261705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52400" y="4953000"/>
              <a:ext cx="8839200" cy="126170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sz="1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vi-VN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Ph. Ăngghen viết: ”Thực hiện sự nghiệp giải phóng thế giới ấy – </a:t>
              </a:r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vi-VN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đó là sứ mệnh lịch sử của giai cấp vô sản hiện đại” </a:t>
              </a:r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endParaRPr lang="vi-VN" sz="1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2474" name="Text Box 6"/>
            <p:cNvSpPr txBox="1">
              <a:spLocks noChangeArrowheads="1"/>
            </p:cNvSpPr>
            <p:nvPr/>
          </p:nvSpPr>
          <p:spPr bwMode="auto">
            <a:xfrm>
              <a:off x="1981200" y="5910943"/>
              <a:ext cx="7010400" cy="27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vi-VN" sz="1200" b="1" i="1">
                  <a:solidFill>
                    <a:srgbClr val="000000"/>
                  </a:solidFill>
                  <a:cs typeface="Arial" charset="0"/>
                </a:rPr>
                <a:t>Nguồn: C.Mác và Ph. Ăngghen: toàn tập, Nxb. Chính trị quốc gia, Hà nội, 1995, t 20, trang 393</a:t>
              </a:r>
            </a:p>
          </p:txBody>
        </p:sp>
      </p:grpSp>
      <p:pic>
        <p:nvPicPr>
          <p:cNvPr id="16" name="Picture 15" descr="2lENI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2017088"/>
            <a:ext cx="2209800" cy="28597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52400" y="5002217"/>
            <a:ext cx="8763000" cy="1246495"/>
            <a:chOff x="152400" y="4953000"/>
            <a:chExt cx="8763000" cy="1133081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152400" y="4953000"/>
              <a:ext cx="8763000" cy="113308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sz="3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vi-VN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V.I.Lênin: “Điểm chủ yếu trong học thuyết của Mác là ở chỗ nó làm sáng rõ vai trò lịch sử thế giới của giai cấp vô sản là người xây dựng xã hội xã hội chủ nghĩa”.</a:t>
              </a:r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endParaRPr lang="vi-VN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2478" name="Text Box 8"/>
            <p:cNvSpPr txBox="1">
              <a:spLocks noChangeArrowheads="1"/>
            </p:cNvSpPr>
            <p:nvPr/>
          </p:nvSpPr>
          <p:spPr bwMode="auto">
            <a:xfrm>
              <a:off x="3505200" y="5791199"/>
              <a:ext cx="5257800" cy="25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vi-VN" sz="1200" b="1" i="1">
                  <a:solidFill>
                    <a:srgbClr val="000000"/>
                  </a:solidFill>
                  <a:cs typeface="Arial" charset="0"/>
                </a:rPr>
                <a:t>Nguồn: V.I.Lênin: toàn tập, Nxb. Tiến bộ, Mátxcơva, 1980, t.23, trang 1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marL="342861" indent="-342861" algn="just"/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7168208"/>
      </p:ext>
    </p:extLst>
  </p:cSld>
  <p:clrMapOvr>
    <a:masterClrMapping/>
  </p:clrMapOvr>
  <p:transition advTm="47196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1447800"/>
            <a:ext cx="1447800" cy="426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0" y="114300"/>
            <a:ext cx="6705600" cy="6477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59" tIns="91430" rIns="182859" bIns="0" rtlCol="0" anchor="t">
            <a:normAutofit/>
          </a:bodyPr>
          <a:lstStyle/>
          <a:p>
            <a:pPr lvl="0" algn="just"/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HTKT – XH CSCN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CNXH;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GCCN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CNCS</a:t>
            </a:r>
          </a:p>
        </p:txBody>
      </p:sp>
      <p:sp>
        <p:nvSpPr>
          <p:cNvPr id="6" name="Notched Right Arrow 5"/>
          <p:cNvSpPr/>
          <p:nvPr/>
        </p:nvSpPr>
        <p:spPr>
          <a:xfrm>
            <a:off x="1524000" y="3352800"/>
            <a:ext cx="6858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1447800"/>
            <a:ext cx="1447800" cy="426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0" y="114300"/>
            <a:ext cx="6705600" cy="6477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59" tIns="91430" rIns="182859" bIns="0" rtlCol="0" anchor="t">
            <a:normAutofit/>
          </a:bodyPr>
          <a:lstStyle/>
          <a:p>
            <a:pPr lvl="0" algn="just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0" indent="-457200" algn="just">
              <a:buFontTx/>
              <a:buChar char="-"/>
            </a:pP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cứu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luật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luật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trị –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hội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quá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trình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đời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phát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HTKT-XH CSCN</a:t>
            </a:r>
          </a:p>
          <a:p>
            <a:pPr marL="457200" lvl="0" indent="-457200" algn="just">
              <a:buFontTx/>
              <a:buChar char="-"/>
            </a:pP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cứu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đường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biện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pháp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nhằm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chuyển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biến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hội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̀ CNTB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CNXHCS</a:t>
            </a:r>
          </a:p>
          <a:p>
            <a:pPr lvl="0" algn="just"/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Notched Right Arrow 5"/>
          <p:cNvSpPr/>
          <p:nvPr/>
        </p:nvSpPr>
        <p:spPr>
          <a:xfrm>
            <a:off x="1524000" y="3352800"/>
            <a:ext cx="6858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3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2057400" y="1676400"/>
            <a:ext cx="1219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pPr algn="ctr" eaLnBrk="0" hangingPunct="0"/>
            <a:r>
              <a:rPr lang="en-US" sz="2000">
                <a:latin typeface=".VnTimeH" pitchFamily="34" charset="0"/>
              </a:rPr>
              <a:t>Nh÷ng</a:t>
            </a:r>
          </a:p>
          <a:p>
            <a:pPr algn="ctr" eaLnBrk="0" hangingPunct="0"/>
            <a:r>
              <a:rPr lang="en-US" sz="2000">
                <a:latin typeface=".VnTimeH" pitchFamily="34" charset="0"/>
              </a:rPr>
              <a:t>Quy</a:t>
            </a:r>
          </a:p>
          <a:p>
            <a:pPr algn="ctr" eaLnBrk="0" hangingPunct="0"/>
            <a:r>
              <a:rPr lang="en-US" sz="2000">
                <a:latin typeface=".VnTimeH" pitchFamily="34" charset="0"/>
              </a:rPr>
              <a:t>LuËt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2057400" y="3886200"/>
            <a:ext cx="12192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pPr algn="ctr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TÍNH</a:t>
            </a:r>
          </a:p>
          <a:p>
            <a:pPr algn="ctr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QUY</a:t>
            </a:r>
          </a:p>
          <a:p>
            <a:pPr algn="ctr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LUẬT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052" name="AutoShape 4"/>
          <p:cNvSpPr>
            <a:spLocks noChangeArrowheads="1"/>
          </p:cNvSpPr>
          <p:nvPr/>
        </p:nvSpPr>
        <p:spPr bwMode="auto">
          <a:xfrm>
            <a:off x="228600" y="2362200"/>
            <a:ext cx="1905000" cy="2667000"/>
          </a:xfrm>
          <a:prstGeom prst="rightArrowCallout">
            <a:avLst>
              <a:gd name="adj1" fmla="val 35000"/>
              <a:gd name="adj2" fmla="val 35000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pPr eaLnBrk="0" hangingPunct="0"/>
            <a:r>
              <a:rPr lang="en-US" dirty="0" err="1">
                <a:latin typeface=".VnTimeH" pitchFamily="34" charset="0"/>
              </a:rPr>
              <a:t>Cnxh</a:t>
            </a:r>
            <a:endParaRPr lang="en-US" dirty="0">
              <a:latin typeface=".VnTimeH" pitchFamily="34" charset="0"/>
            </a:endParaRPr>
          </a:p>
          <a:p>
            <a:pPr eaLnBrk="0" hangingPunct="0"/>
            <a:r>
              <a:rPr lang="en-US" dirty="0">
                <a:latin typeface=".VnTime" pitchFamily="34" charset="0"/>
              </a:rPr>
              <a:t>     </a:t>
            </a:r>
          </a:p>
          <a:p>
            <a:pPr eaLnBrk="0" hangingPunct="0"/>
            <a:r>
              <a:rPr lang="en-US" dirty="0" err="1">
                <a:latin typeface=".VnTimeH" pitchFamily="34" charset="0"/>
              </a:rPr>
              <a:t>Khoa</a:t>
            </a:r>
            <a:r>
              <a:rPr lang="en-US" dirty="0">
                <a:latin typeface=".VnTimeH" pitchFamily="34" charset="0"/>
              </a:rPr>
              <a:t>       </a:t>
            </a:r>
            <a:endParaRPr lang="en-US" dirty="0">
              <a:latin typeface=".VnVogueH" pitchFamily="34" charset="0"/>
            </a:endParaRPr>
          </a:p>
          <a:p>
            <a:pPr eaLnBrk="0" hangingPunct="0"/>
            <a:endParaRPr lang="en-US" dirty="0">
              <a:latin typeface=".VnTime" pitchFamily="34" charset="0"/>
            </a:endParaRPr>
          </a:p>
          <a:p>
            <a:pPr eaLnBrk="0" hangingPunct="0"/>
            <a:r>
              <a:rPr lang="en-US" dirty="0">
                <a:latin typeface=".VnTimeH" pitchFamily="34" charset="0"/>
              </a:rPr>
              <a:t> </a:t>
            </a:r>
            <a:r>
              <a:rPr lang="en-US" dirty="0" err="1">
                <a:latin typeface=".VnTimeH" pitchFamily="34" charset="0"/>
              </a:rPr>
              <a:t>häc</a:t>
            </a:r>
            <a:endParaRPr lang="en-US" dirty="0">
              <a:latin typeface=".VnTimeH" pitchFamily="34" charset="0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143000" y="3352802"/>
            <a:ext cx="990600" cy="64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FFFF00"/>
                </a:solidFill>
                <a:latin typeface=".VnTime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.VnTime" pitchFamily="34" charset="0"/>
              </a:rPr>
              <a:t>Nghiªn</a:t>
            </a:r>
            <a:endParaRPr lang="en-US" b="1" dirty="0">
              <a:solidFill>
                <a:srgbClr val="FFFF00"/>
              </a:solidFill>
              <a:latin typeface=".VnTime" pitchFamily="34" charset="0"/>
            </a:endParaRPr>
          </a:p>
          <a:p>
            <a:pPr algn="ctr" eaLnBrk="0" hangingPunct="0"/>
            <a:r>
              <a:rPr lang="en-US" b="1" dirty="0">
                <a:solidFill>
                  <a:srgbClr val="FFFF00"/>
                </a:solidFill>
                <a:latin typeface=".VnTime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.VnTime" pitchFamily="34" charset="0"/>
              </a:rPr>
              <a:t>cøu</a:t>
            </a:r>
            <a:endParaRPr lang="en-US" b="1" dirty="0">
              <a:solidFill>
                <a:srgbClr val="FFFF00"/>
              </a:solidFill>
              <a:latin typeface=".VnTime" pitchFamily="34" charset="0"/>
            </a:endParaRPr>
          </a:p>
        </p:txBody>
      </p:sp>
      <p:sp>
        <p:nvSpPr>
          <p:cNvPr id="130054" name="AutoShape 6"/>
          <p:cNvSpPr>
            <a:spLocks noChangeArrowheads="1"/>
          </p:cNvSpPr>
          <p:nvPr/>
        </p:nvSpPr>
        <p:spPr bwMode="auto">
          <a:xfrm>
            <a:off x="3276600" y="1600200"/>
            <a:ext cx="1600200" cy="403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pPr algn="ctr" eaLnBrk="0" hangingPunct="0"/>
            <a:endParaRPr lang="en-US" dirty="0">
              <a:latin typeface=".VnTime" pitchFamily="34" charset="0"/>
            </a:endParaRPr>
          </a:p>
          <a:p>
            <a:pPr algn="ctr" eaLnBrk="0" hangingPunct="0"/>
            <a:endParaRPr lang="en-US" dirty="0">
              <a:latin typeface=".VnTime" pitchFamily="34" charset="0"/>
            </a:endParaRPr>
          </a:p>
          <a:p>
            <a:pPr algn="ctr" eaLnBrk="0" hangingPunct="0"/>
            <a:r>
              <a:rPr lang="en-US" b="1" dirty="0" err="1">
                <a:solidFill>
                  <a:srgbClr val="FFFF00"/>
                </a:solidFill>
                <a:latin typeface=".VnTimeH" pitchFamily="34" charset="0"/>
              </a:rPr>
              <a:t>chÝnh</a:t>
            </a:r>
            <a:r>
              <a:rPr lang="en-US" b="1" dirty="0">
                <a:solidFill>
                  <a:srgbClr val="FFFF00"/>
                </a:solidFill>
                <a:latin typeface=".VnTimeH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.VnTimeH" pitchFamily="34" charset="0"/>
              </a:rPr>
              <a:t>trÞ</a:t>
            </a:r>
            <a:r>
              <a:rPr lang="en-US" b="1" dirty="0">
                <a:solidFill>
                  <a:srgbClr val="FFFF00"/>
                </a:solidFill>
                <a:latin typeface=".VnTimeH" pitchFamily="34" charset="0"/>
              </a:rPr>
              <a:t>-</a:t>
            </a:r>
          </a:p>
          <a:p>
            <a:pPr algn="ctr" eaLnBrk="0" hangingPunct="0"/>
            <a:r>
              <a:rPr lang="en-US" b="1" dirty="0" err="1">
                <a:solidFill>
                  <a:srgbClr val="FFFF00"/>
                </a:solidFill>
                <a:latin typeface=".VnTimeH" pitchFamily="34" charset="0"/>
              </a:rPr>
              <a:t>X·héi</a:t>
            </a:r>
            <a:endParaRPr lang="en-US" b="1" dirty="0">
              <a:solidFill>
                <a:srgbClr val="FFFF00"/>
              </a:solidFill>
              <a:latin typeface=".VnTimeH" pitchFamily="34" charset="0"/>
            </a:endParaRPr>
          </a:p>
          <a:p>
            <a:pPr algn="ctr" eaLnBrk="0" hangingPunct="0"/>
            <a:endParaRPr lang="en-US" dirty="0">
              <a:latin typeface=".VnTimeH" pitchFamily="34" charset="0"/>
            </a:endParaRPr>
          </a:p>
          <a:p>
            <a:pPr algn="ctr" eaLnBrk="0" hangingPunct="0"/>
            <a:endParaRPr lang="en-US" dirty="0">
              <a:latin typeface=".VnTime" pitchFamily="34" charset="0"/>
            </a:endParaRP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4876800" y="838200"/>
            <a:ext cx="4114800" cy="548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pPr algn="just" eaLnBrk="0" hangingPunct="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Sứ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GCCN</a:t>
            </a:r>
          </a:p>
          <a:p>
            <a:pPr algn="just" eaLnBrk="0" hangingPunct="0"/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0" hangingPunct="0"/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CNXH</a:t>
            </a:r>
          </a:p>
          <a:p>
            <a:pPr algn="just" eaLnBrk="0" hangingPunct="0"/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XHCN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0" hangingPunct="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XHCN</a:t>
            </a:r>
          </a:p>
          <a:p>
            <a:pPr algn="just" eaLnBrk="0" hangingPunct="0"/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vi-VN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0" hangingPunct="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minh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độlên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CNXH</a:t>
            </a:r>
          </a:p>
          <a:p>
            <a:pPr algn="just" eaLnBrk="0" hangingPunct="0"/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CNXH</a:t>
            </a:r>
          </a:p>
          <a:p>
            <a:pPr algn="just" eaLnBrk="0" hangingPunct="0"/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0" hangingPunct="0"/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CNXH</a:t>
            </a:r>
          </a:p>
          <a:p>
            <a:pPr eaLnBrk="0" hangingPunct="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51421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nimBg="1"/>
      <p:bldP spid="130051" grpId="0" animBg="1"/>
      <p:bldP spid="130052" grpId="0" animBg="1"/>
      <p:bldP spid="130053" grpId="0"/>
      <p:bldP spid="130054" grpId="0" animBg="1"/>
      <p:bldP spid="13005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1447800"/>
            <a:ext cx="1524000" cy="449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38400" y="228600"/>
            <a:ext cx="6324600" cy="1905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defRPr/>
            </a:pP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triết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90800" y="2667000"/>
            <a:ext cx="6324600" cy="4038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57148" indent="-457148" algn="just">
              <a:buFontTx/>
              <a:buChar char="-"/>
              <a:defRPr/>
            </a:pP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lôgic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148" indent="-457148" algn="just">
              <a:buFontTx/>
              <a:buChar char="-"/>
              <a:defRPr/>
            </a:pP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CT -XH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KT – XH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148" indent="-457148" algn="just">
              <a:buFontTx/>
              <a:buChar char="-"/>
              <a:defRPr/>
            </a:pP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148" indent="-457148" algn="just">
              <a:buFontTx/>
              <a:buChar char="-"/>
              <a:defRPr/>
            </a:pP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so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sánh,điều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457148" indent="-457148" algn="just">
              <a:buFontTx/>
              <a:buChar char="-"/>
              <a:defRPr/>
            </a:pP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tiễn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2" idx="3"/>
            <a:endCxn id="12" idx="1"/>
          </p:cNvCxnSpPr>
          <p:nvPr/>
        </p:nvCxnSpPr>
        <p:spPr>
          <a:xfrm flipV="1">
            <a:off x="1676400" y="1181100"/>
            <a:ext cx="7620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3"/>
            <a:endCxn id="13" idx="1"/>
          </p:cNvCxnSpPr>
          <p:nvPr/>
        </p:nvCxnSpPr>
        <p:spPr>
          <a:xfrm>
            <a:off x="1676400" y="3695700"/>
            <a:ext cx="914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" y="1295400"/>
            <a:ext cx="1524000" cy="3962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2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Ý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4191000"/>
            <a:ext cx="34290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indent="1588" algn="just"/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tiễn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762000"/>
            <a:ext cx="33528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indent="1588" algn="just"/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 flipV="1">
            <a:off x="1600200" y="1409702"/>
            <a:ext cx="16002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  <a:endCxn id="3" idx="1"/>
          </p:cNvCxnSpPr>
          <p:nvPr/>
        </p:nvCxnSpPr>
        <p:spPr>
          <a:xfrm>
            <a:off x="1600200" y="3276602"/>
            <a:ext cx="16002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362200"/>
            <a:ext cx="1447800" cy="213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indent="1588" algn="just"/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38400" y="152400"/>
            <a:ext cx="63246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defRPr/>
            </a:pP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CSCN,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38400" y="2438400"/>
            <a:ext cx="6324600" cy="198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defRPr/>
            </a:pP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Góp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tiễn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ĐCS,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CMXHCN,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 flipV="1">
            <a:off x="1600200" y="1219200"/>
            <a:ext cx="838200" cy="220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  <a:endCxn id="4" idx="1"/>
          </p:cNvCxnSpPr>
          <p:nvPr/>
        </p:nvCxnSpPr>
        <p:spPr>
          <a:xfrm>
            <a:off x="1600200" y="342900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514600" y="4648200"/>
            <a:ext cx="6324600" cy="198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defRPr/>
            </a:pP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lệch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tuyên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CNĐQ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bọn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cxnSp>
        <p:nvCxnSpPr>
          <p:cNvPr id="15" name="Straight Arrow Connector 14"/>
          <p:cNvCxnSpPr>
            <a:stCxn id="2" idx="3"/>
            <a:endCxn id="13" idx="1"/>
          </p:cNvCxnSpPr>
          <p:nvPr/>
        </p:nvCxnSpPr>
        <p:spPr>
          <a:xfrm>
            <a:off x="1600200" y="3429000"/>
            <a:ext cx="914400" cy="220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362200"/>
            <a:ext cx="1447800" cy="213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indent="1588" algn="just"/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tiễn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38400" y="152400"/>
            <a:ext cx="6324600" cy="2667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defRPr/>
            </a:pP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nay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bách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niềm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vàng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suốt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kiên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lầm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khuyết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ở VN.</a:t>
            </a: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 flipV="1">
            <a:off x="1600200" y="1485902"/>
            <a:ext cx="838200" cy="194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514600" y="4114800"/>
            <a:ext cx="6324600" cy="2514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defRPr/>
            </a:pP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thoái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niềm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HS, SV,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niên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….</a:t>
            </a:r>
          </a:p>
        </p:txBody>
      </p:sp>
      <p:cxnSp>
        <p:nvCxnSpPr>
          <p:cNvPr id="15" name="Straight Arrow Connector 14"/>
          <p:cNvCxnSpPr>
            <a:stCxn id="2" idx="3"/>
            <a:endCxn id="13" idx="1"/>
          </p:cNvCxnSpPr>
          <p:nvPr/>
        </p:nvCxnSpPr>
        <p:spPr>
          <a:xfrm>
            <a:off x="1600200" y="3429002"/>
            <a:ext cx="914400" cy="194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362200"/>
            <a:ext cx="1447800" cy="213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indent="1588" algn="just"/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tiễn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38400" y="685800"/>
            <a:ext cx="6324600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defRPr/>
            </a:pP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ở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nay</a:t>
            </a: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 flipV="1">
            <a:off x="1600200" y="1638302"/>
            <a:ext cx="838200" cy="179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514600" y="4114800"/>
            <a:ext cx="6324600" cy="2209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0" tIns="45715" rIns="91430" bIns="45715" anchor="ctr"/>
          <a:lstStyle/>
          <a:p>
            <a:pPr algn="just">
              <a:defRPr/>
            </a:pP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niềm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tiễn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tiễn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cxnSp>
        <p:nvCxnSpPr>
          <p:cNvPr id="15" name="Straight Arrow Connector 14"/>
          <p:cNvCxnSpPr>
            <a:stCxn id="2" idx="3"/>
            <a:endCxn id="13" idx="1"/>
          </p:cNvCxnSpPr>
          <p:nvPr/>
        </p:nvCxnSpPr>
        <p:spPr>
          <a:xfrm>
            <a:off x="1600200" y="3429002"/>
            <a:ext cx="914400" cy="179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18"/>
          <p:cNvGrpSpPr>
            <a:grpSpLocks/>
          </p:cNvGrpSpPr>
          <p:nvPr/>
        </p:nvGrpSpPr>
        <p:grpSpPr bwMode="auto">
          <a:xfrm>
            <a:off x="912848" y="828005"/>
            <a:ext cx="5106953" cy="5284787"/>
            <a:chOff x="96" y="439"/>
            <a:chExt cx="2736" cy="3329"/>
          </a:xfrm>
        </p:grpSpPr>
        <p:sp>
          <p:nvSpPr>
            <p:cNvPr id="22534" name="Text Box 5"/>
            <p:cNvSpPr txBox="1">
              <a:spLocks noChangeArrowheads="1"/>
            </p:cNvSpPr>
            <p:nvPr/>
          </p:nvSpPr>
          <p:spPr bwMode="auto">
            <a:xfrm>
              <a:off x="96" y="1872"/>
              <a:ext cx="1152" cy="543"/>
            </a:xfrm>
            <a:prstGeom prst="rect">
              <a:avLst/>
            </a:prstGeom>
            <a:ln>
              <a:headEnd/>
              <a:tailEnd/>
            </a:ln>
            <a:scene3d>
              <a:camera prst="orthographicFront" fov="0">
                <a:rot lat="0" lon="0" rev="0"/>
              </a:camera>
              <a:lightRig rig="glow" dir="tl">
                <a:rot lat="0" lon="0" rev="900000"/>
              </a:lightRig>
            </a:scene3d>
            <a:sp3d prstMaterial="powder">
              <a:bevelT w="254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CHỦ NGHĨA </a:t>
              </a:r>
            </a:p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MÁC - LÊNIN</a:t>
              </a: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1698" y="439"/>
              <a:ext cx="1086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sz="1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Triết học </a:t>
              </a:r>
            </a:p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Mác – Lênin</a:t>
              </a:r>
            </a:p>
            <a:p>
              <a:pPr algn="ctr" eaLnBrk="0" hangingPunct="0">
                <a:spcBef>
                  <a:spcPct val="50000"/>
                </a:spcBef>
                <a:defRPr/>
              </a:pPr>
              <a:endParaRPr lang="en-US" sz="1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1680" y="3157"/>
              <a:ext cx="1104" cy="61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91440" rIns="0" bIns="91440"/>
            <a:lstStyle/>
            <a:p>
              <a:pPr algn="ctr" eaLnBrk="0" hangingPunct="0">
                <a:defRPr/>
              </a:pPr>
              <a:r>
                <a:rPr lang="en-US" b="1" u="sng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" charset="0"/>
                </a:rPr>
                <a:t>Chủ</a:t>
              </a:r>
              <a:r>
                <a:rPr lang="en-US" b="1" u="sng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b="1" u="sng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" charset="0"/>
                </a:rPr>
                <a:t>nghĩa</a:t>
              </a:r>
              <a:endParaRPr lang="en-US" b="1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rial" charset="0"/>
              </a:endParaRPr>
            </a:p>
            <a:p>
              <a:pPr algn="ctr" eaLnBrk="0" hangingPunct="0">
                <a:defRPr/>
              </a:pPr>
              <a:r>
                <a:rPr lang="en-US" b="1" u="sng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" charset="0"/>
                </a:rPr>
                <a:t>xã</a:t>
              </a:r>
              <a:r>
                <a:rPr lang="en-US" b="1" u="sng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b="1" u="sng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" charset="0"/>
                </a:rPr>
                <a:t>hội</a:t>
              </a:r>
              <a:r>
                <a:rPr lang="en-US" b="1" u="sng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" charset="0"/>
                </a:rPr>
                <a:t> </a:t>
              </a:r>
            </a:p>
            <a:p>
              <a:pPr algn="ctr" eaLnBrk="0" hangingPunct="0">
                <a:defRPr/>
              </a:pPr>
              <a:r>
                <a:rPr lang="en-US" b="1" u="sng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" charset="0"/>
                </a:rPr>
                <a:t>khoa</a:t>
              </a:r>
              <a:r>
                <a:rPr lang="en-US" b="1" u="sng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b="1" u="sng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" charset="0"/>
                </a:rPr>
                <a:t>học</a:t>
              </a:r>
              <a:endParaRPr lang="en-US" b="1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rial" charset="0"/>
              </a:endParaRPr>
            </a:p>
            <a:p>
              <a:pPr algn="ctr" eaLnBrk="0" hangingPunct="0">
                <a:spcBef>
                  <a:spcPct val="50000"/>
                </a:spcBef>
                <a:defRPr/>
              </a:pPr>
              <a:endPara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1680" y="1894"/>
              <a:ext cx="1152" cy="62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91440" rIns="0" bIns="91440"/>
            <a:lstStyle/>
            <a:p>
              <a:pPr algn="ctr" eaLnBrk="0" hangingPunct="0">
                <a:defRPr/>
              </a:pPr>
              <a:r>
                <a: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Kinh tế </a:t>
              </a:r>
            </a:p>
            <a:p>
              <a:pPr algn="ctr" eaLnBrk="0" hangingPunct="0">
                <a:defRPr/>
              </a:pPr>
              <a:r>
                <a: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chính trị </a:t>
              </a:r>
            </a:p>
            <a:p>
              <a:pPr algn="ctr" eaLnBrk="0" hangingPunct="0">
                <a:defRPr/>
              </a:pPr>
              <a:r>
                <a: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Mác – Lênin</a:t>
              </a:r>
            </a:p>
            <a:p>
              <a:pPr algn="ctr" eaLnBrk="0" hangingPunct="0">
                <a:spcBef>
                  <a:spcPct val="50000"/>
                </a:spcBef>
                <a:defRPr/>
              </a:pPr>
              <a:endParaRPr 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 flipV="1">
              <a:off x="1296" y="768"/>
              <a:ext cx="384" cy="1392"/>
            </a:xfrm>
            <a:prstGeom prst="line">
              <a:avLst/>
            </a:prstGeom>
            <a:ln w="28575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1296" y="2160"/>
              <a:ext cx="384" cy="0"/>
            </a:xfrm>
            <a:prstGeom prst="line">
              <a:avLst/>
            </a:prstGeom>
            <a:ln w="28575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1296" y="2160"/>
              <a:ext cx="336" cy="1302"/>
            </a:xfrm>
            <a:prstGeom prst="line">
              <a:avLst/>
            </a:prstGeom>
            <a:ln w="28575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41452" y="228601"/>
            <a:ext cx="1430948" cy="6460027"/>
            <a:chOff x="4436452" y="228600"/>
            <a:chExt cx="1430948" cy="6460026"/>
          </a:xfrm>
        </p:grpSpPr>
        <p:pic>
          <p:nvPicPr>
            <p:cNvPr id="22532" name="Picture 19" descr="kinh tê chinh trị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73358" y="2697859"/>
              <a:ext cx="1295400" cy="1835308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22533" name="Picture 20" descr="triết ho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26844" y="228600"/>
              <a:ext cx="1340556" cy="1905000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17" name="Picture 16" descr="111900.jpg"/>
            <p:cNvPicPr>
              <a:picLocks noChangeAspect="1"/>
            </p:cNvPicPr>
            <p:nvPr/>
          </p:nvPicPr>
          <p:blipFill>
            <a:blip r:embed="rId4">
              <a:lum bright="-10000" contrast="-20000"/>
            </a:blip>
            <a:stretch>
              <a:fillRect/>
            </a:stretch>
          </p:blipFill>
          <p:spPr>
            <a:xfrm>
              <a:off x="4436452" y="5012226"/>
              <a:ext cx="1295400" cy="1676400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</p:spTree>
    <p:extLst>
      <p:ext uri="{BB962C8B-B14F-4D97-AF65-F5344CB8AC3E}">
        <p14:creationId xmlns:p14="http://schemas.microsoft.com/office/powerpoint/2010/main" val="3553268075"/>
      </p:ext>
    </p:extLst>
  </p:cSld>
  <p:clrMapOvr>
    <a:masterClrMapping/>
  </p:clrMapOvr>
  <p:transition advTm="29758"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9144000" cy="175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lvl="0" algn="ctr"/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 lvl="0"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NHẬP MÔN CHỦ NGHĨA XÃ HỘI KHOA HỌC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1905000"/>
            <a:ext cx="71628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marL="342861" indent="-342861" algn="just"/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3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5410200" y="3579587"/>
            <a:ext cx="2209800" cy="293188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C.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Ph.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Ăngghen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1600200" y="3615873"/>
            <a:ext cx="2209800" cy="293188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1.Hoàn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>
            <a:stCxn id="9" idx="2"/>
          </p:cNvCxnSpPr>
          <p:nvPr/>
        </p:nvCxnSpPr>
        <p:spPr>
          <a:xfrm flipH="1">
            <a:off x="2590800" y="3200402"/>
            <a:ext cx="1981200" cy="379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" idx="2"/>
            <a:endCxn id="10" idx="0"/>
          </p:cNvCxnSpPr>
          <p:nvPr/>
        </p:nvCxnSpPr>
        <p:spPr>
          <a:xfrm>
            <a:off x="4572000" y="3200402"/>
            <a:ext cx="1943100" cy="379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3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84"/>
    </mc:Choice>
    <mc:Fallback xmlns="">
      <p:transition spd="slow" advTm="3248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9144000" cy="175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lvl="0" algn="ctr"/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 lvl="0"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NHẬP MÔN CHỦ NGHĨA XÃ HỘI KHOA HỌC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1905000"/>
            <a:ext cx="71628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marL="342861" indent="-342861" algn="just"/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3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3429000"/>
            <a:ext cx="1981200" cy="29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just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1.Hoàn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9000" y="3429000"/>
            <a:ext cx="48006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indent="1588" algn="just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1.1.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9000" y="5257800"/>
            <a:ext cx="4800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marL="60318" indent="-60318" algn="just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11" idx="3"/>
            <a:endCxn id="14" idx="1"/>
          </p:cNvCxnSpPr>
          <p:nvPr/>
        </p:nvCxnSpPr>
        <p:spPr>
          <a:xfrm flipV="1">
            <a:off x="2667000" y="4076700"/>
            <a:ext cx="762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5" idx="1"/>
          </p:cNvCxnSpPr>
          <p:nvPr/>
        </p:nvCxnSpPr>
        <p:spPr>
          <a:xfrm>
            <a:off x="2667000" y="4914900"/>
            <a:ext cx="7620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18"/>
    </mc:Choice>
    <mc:Fallback xmlns="">
      <p:transition spd="slow" advTm="2651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18143" y="1638300"/>
            <a:ext cx="2133600" cy="3505200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1.1.Điều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2438400" y="0"/>
            <a:ext cx="6705600" cy="2209800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just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mẽ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PTSX TBCN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liền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nét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GCTS &gt;&lt; GCCN  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2362200" y="2362200"/>
            <a:ext cx="6781800" cy="2057400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just"/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GCCN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GCTS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gay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gắt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trào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2514600" y="4648200"/>
            <a:ext cx="6629400" cy="2057400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just"/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GCCN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trào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đòi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bức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soi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cương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kim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23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 flipV="1">
            <a:off x="2151743" y="1104900"/>
            <a:ext cx="286657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>
            <a:off x="2151743" y="3390900"/>
            <a:ext cx="2104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1"/>
          </p:cNvCxnSpPr>
          <p:nvPr/>
        </p:nvCxnSpPr>
        <p:spPr>
          <a:xfrm>
            <a:off x="2151743" y="3390900"/>
            <a:ext cx="362857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001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674"/>
    </mc:Choice>
    <mc:Fallback xmlns="">
      <p:transition spd="slow" advTm="1526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WordArt 4"/>
          <p:cNvSpPr>
            <a:spLocks noChangeArrowheads="1" noChangeShapeType="1" noTextEdit="1"/>
          </p:cNvSpPr>
          <p:nvPr/>
        </p:nvSpPr>
        <p:spPr bwMode="auto">
          <a:xfrm>
            <a:off x="2438400" y="1647827"/>
            <a:ext cx="6400800" cy="1262063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b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ĐỊNH</a:t>
            </a:r>
            <a:r>
              <a:rPr lang="en-US" sz="3600" b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LU</a:t>
            </a:r>
            <a:r>
              <a:rPr lang="vi-VN" sz="3600" b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ẬT</a:t>
            </a:r>
            <a:r>
              <a:rPr lang="en-US" sz="3600" b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600" b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TÍNH BẢO</a:t>
            </a:r>
            <a:r>
              <a:rPr lang="en-US" sz="3600" b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TO</a:t>
            </a:r>
            <a:r>
              <a:rPr lang="vi-VN" sz="3600" b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ÀN  &amp; </a:t>
            </a:r>
            <a:r>
              <a:rPr lang="en-US" sz="3600" b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CHUY</a:t>
            </a:r>
            <a:r>
              <a:rPr lang="vi-VN" sz="3600" b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ỂN</a:t>
            </a:r>
            <a:r>
              <a:rPr lang="en-US" sz="3600" b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3600" b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ÓA</a:t>
            </a:r>
            <a:r>
              <a:rPr lang="en-US" sz="3600" b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600" b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NĂNG LƯỢNG</a:t>
            </a:r>
          </a:p>
          <a:p>
            <a:pPr algn="ctr"/>
            <a:r>
              <a:rPr lang="vi-VN" sz="3600" b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VỚI TƯ CÁCH LÀ KHOA HỌC VỀ TÍNH THỐNG NHẤT VẬT CHẤT &amp; CHUYỂN HÓA CỦA GIỚI TỰ NHIÊN</a:t>
            </a:r>
            <a:endParaRPr lang="en-US" sz="3600" b="1" kern="10" dirty="0">
              <a:ln w="9525">
                <a:solidFill>
                  <a:schemeClr val="accent2"/>
                </a:solidFill>
                <a:round/>
                <a:headEnd/>
                <a:tailEnd/>
              </a:ln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58" name="AutoShape 26"/>
          <p:cNvSpPr>
            <a:spLocks noChangeAspect="1" noChangeArrowheads="1"/>
          </p:cNvSpPr>
          <p:nvPr/>
        </p:nvSpPr>
        <p:spPr bwMode="auto">
          <a:xfrm flipV="1">
            <a:off x="0" y="765178"/>
            <a:ext cx="9144000" cy="73025"/>
          </a:xfrm>
          <a:prstGeom prst="flowChartPredefinedProcess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16" name="WordArt 19"/>
          <p:cNvSpPr>
            <a:spLocks noChangeArrowheads="1" noChangeShapeType="1" noTextEdit="1"/>
          </p:cNvSpPr>
          <p:nvPr/>
        </p:nvSpPr>
        <p:spPr bwMode="auto">
          <a:xfrm>
            <a:off x="457203" y="228600"/>
            <a:ext cx="8220075" cy="457200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WordArt 27"/>
          <p:cNvSpPr>
            <a:spLocks noChangeArrowheads="1" noChangeShapeType="1" noTextEdit="1"/>
          </p:cNvSpPr>
          <p:nvPr/>
        </p:nvSpPr>
        <p:spPr bwMode="auto">
          <a:xfrm>
            <a:off x="2771778" y="1052512"/>
            <a:ext cx="3529013" cy="360363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TIỀN ĐỀ KHOA HỌC TỰ NHIÊN</a:t>
            </a: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304800" y="1143000"/>
            <a:ext cx="1981200" cy="1766888"/>
            <a:chOff x="2016" y="1584"/>
            <a:chExt cx="1632" cy="2112"/>
          </a:xfrm>
        </p:grpSpPr>
        <p:sp>
          <p:nvSpPr>
            <p:cNvPr id="19" name="Oval 15" descr="8"/>
            <p:cNvSpPr>
              <a:spLocks noChangeArrowheads="1"/>
            </p:cNvSpPr>
            <p:nvPr/>
          </p:nvSpPr>
          <p:spPr bwMode="auto">
            <a:xfrm>
              <a:off x="2016" y="3168"/>
              <a:ext cx="1632" cy="528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" name="Oval 16" descr="8"/>
            <p:cNvSpPr>
              <a:spLocks noChangeArrowheads="1"/>
            </p:cNvSpPr>
            <p:nvPr/>
          </p:nvSpPr>
          <p:spPr bwMode="auto">
            <a:xfrm>
              <a:off x="2016" y="2640"/>
              <a:ext cx="1632" cy="528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" name="Oval 17" descr="8"/>
            <p:cNvSpPr>
              <a:spLocks noChangeArrowheads="1"/>
            </p:cNvSpPr>
            <p:nvPr/>
          </p:nvSpPr>
          <p:spPr bwMode="auto">
            <a:xfrm>
              <a:off x="2016" y="2112"/>
              <a:ext cx="1632" cy="528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" name="Oval 18" descr="8"/>
            <p:cNvSpPr>
              <a:spLocks noChangeArrowheads="1"/>
            </p:cNvSpPr>
            <p:nvPr/>
          </p:nvSpPr>
          <p:spPr bwMode="auto">
            <a:xfrm>
              <a:off x="2016" y="1584"/>
              <a:ext cx="1632" cy="528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57200" y="3200596"/>
            <a:ext cx="1600200" cy="1752405"/>
            <a:chOff x="2245" y="981"/>
            <a:chExt cx="2132" cy="2041"/>
          </a:xfrm>
        </p:grpSpPr>
        <p:pic>
          <p:nvPicPr>
            <p:cNvPr id="15" name="Picture 21" descr="te bao mau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45" y="2160"/>
              <a:ext cx="2132" cy="862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</p:pic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2245" y="981"/>
              <a:ext cx="2114" cy="1240"/>
              <a:chOff x="2241" y="1243"/>
              <a:chExt cx="2998" cy="1795"/>
            </a:xfrm>
          </p:grpSpPr>
          <p:pic>
            <p:nvPicPr>
              <p:cNvPr id="26" name="Picture 23" descr="细胞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101" y="1243"/>
                <a:ext cx="1138" cy="1795"/>
              </a:xfrm>
              <a:prstGeom prst="rect">
                <a:avLst/>
              </a:prstGeom>
              <a:noFill/>
              <a:ln w="2857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4" descr="Image9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241" y="1243"/>
                <a:ext cx="747" cy="178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</p:pic>
          <p:pic>
            <p:nvPicPr>
              <p:cNvPr id="28" name="Picture 25" descr="Image95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964" y="1243"/>
                <a:ext cx="1085" cy="17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</p:pic>
        </p:grpSp>
      </p:grpSp>
      <p:sp>
        <p:nvSpPr>
          <p:cNvPr id="29" name="WordArt 17"/>
          <p:cNvSpPr>
            <a:spLocks noChangeArrowheads="1" noChangeShapeType="1" noTextEdit="1"/>
          </p:cNvSpPr>
          <p:nvPr/>
        </p:nvSpPr>
        <p:spPr bwMode="auto">
          <a:xfrm>
            <a:off x="2520950" y="3600451"/>
            <a:ext cx="6318250" cy="1047751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latin typeface="Times New Roman" pitchFamily="18" charset="0"/>
                <a:cs typeface="Times New Roman" pitchFamily="18" charset="0"/>
              </a:rPr>
              <a:t>HỌC THUYẾT VỀ TẾ BÀO VỚI TƯ CÁCH LÀ BẰNG CHỨ</a:t>
            </a:r>
            <a:r>
              <a:rPr lang="en-US" sz="3600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vi-VN" sz="3600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latin typeface="Times New Roman" pitchFamily="18" charset="0"/>
                <a:cs typeface="Times New Roman" pitchFamily="18" charset="0"/>
              </a:rPr>
              <a:t>KHOA HỌC VỀ</a:t>
            </a:r>
          </a:p>
          <a:p>
            <a:pPr algn="ctr"/>
            <a:r>
              <a:rPr lang="vi-VN" sz="3600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latin typeface="Times New Roman" pitchFamily="18" charset="0"/>
                <a:cs typeface="Times New Roman" pitchFamily="18" charset="0"/>
              </a:rPr>
              <a:t>TÍNH THỐNG NHẤT CỦA TOÀN BỘ SỰ SỐNG</a:t>
            </a:r>
            <a:endParaRPr lang="en-US" sz="3600" kern="10" dirty="0">
              <a:ln w="9525">
                <a:solidFill>
                  <a:schemeClr val="accent2"/>
                </a:solidFill>
                <a:round/>
                <a:headEnd/>
                <a:tailEnd/>
              </a:ln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3" descr="C:\Users\Win_64\Desktop\Charles-Darwin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5257801"/>
            <a:ext cx="1676400" cy="1605875"/>
          </a:xfrm>
          <a:prstGeom prst="rect">
            <a:avLst/>
          </a:prstGeom>
          <a:noFill/>
        </p:spPr>
      </p:pic>
      <p:sp>
        <p:nvSpPr>
          <p:cNvPr id="31" name="WordArt 4"/>
          <p:cNvSpPr>
            <a:spLocks noChangeArrowheads="1" noChangeShapeType="1" noTextEdit="1"/>
          </p:cNvSpPr>
          <p:nvPr/>
        </p:nvSpPr>
        <p:spPr bwMode="auto">
          <a:xfrm>
            <a:off x="2438400" y="5257803"/>
            <a:ext cx="6477000" cy="1409700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 THUYẾT VỀ SỰ TIẾN HÓA CỦA CÁC LOÀI</a:t>
            </a:r>
          </a:p>
          <a:p>
            <a:pPr algn="ctr"/>
            <a:r>
              <a:rPr lang="vi-VN" sz="36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 TƯ CÁCH LÀ KHOA HỌC VỀ QUÁ TRÌNH PHÁT TRIỂN CỦA SỰ SỐNG</a:t>
            </a:r>
            <a:endParaRPr lang="en-US" sz="3600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WordArt 4"/>
          <p:cNvSpPr>
            <a:spLocks noChangeArrowheads="1" noChangeShapeType="1" noTextEdit="1"/>
          </p:cNvSpPr>
          <p:nvPr/>
        </p:nvSpPr>
        <p:spPr bwMode="auto">
          <a:xfrm>
            <a:off x="250825" y="5876927"/>
            <a:ext cx="8642350" cy="576263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latin typeface="Times New Roman" pitchFamily="18" charset="0"/>
                <a:cs typeface="Times New Roman" pitchFamily="18" charset="0"/>
              </a:rPr>
              <a:t>SỰ RA ĐỜI CỦA CHỦ NGHĨA MÁC CÓ SỰ KẾ THỪA TOÀN BỘ GIÁ TRỊ TƯ TƯỞNG NHÂN LOẠI</a:t>
            </a:r>
          </a:p>
          <a:p>
            <a:pPr algn="ctr"/>
            <a:r>
              <a:rPr lang="vi-VN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latin typeface="Times New Roman" pitchFamily="18" charset="0"/>
                <a:cs typeface="Times New Roman" pitchFamily="18" charset="0"/>
              </a:rPr>
              <a:t>TRỰC TIẾP NHẤT LÀ TỪ TRIẾT HỌC CĐ ĐỨC, KINH TẾ CHÍNH TRỊ HỌC CỔ ĐIỂN ANH VÀ CHỦ NGHĨA XH </a:t>
            </a:r>
            <a:r>
              <a:rPr lang="en-US" sz="36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latin typeface="Times New Roman" pitchFamily="18" charset="0"/>
                <a:cs typeface="Times New Roman" pitchFamily="18" charset="0"/>
              </a:rPr>
              <a:t>KHÔNG TƯỞNG </a:t>
            </a:r>
            <a:r>
              <a:rPr lang="vi-VN" sz="36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9" name="AutoShape 5"/>
          <p:cNvSpPr>
            <a:spLocks noChangeAspect="1" noChangeArrowheads="1"/>
          </p:cNvSpPr>
          <p:nvPr/>
        </p:nvSpPr>
        <p:spPr bwMode="auto">
          <a:xfrm>
            <a:off x="0" y="5661028"/>
            <a:ext cx="9144000" cy="73025"/>
          </a:xfrm>
          <a:prstGeom prst="flowChartPredefinedProcess">
            <a:avLst/>
          </a:prstGeom>
          <a:gradFill rotWithShape="0">
            <a:gsLst>
              <a:gs pos="0">
                <a:srgbClr val="000000"/>
              </a:gs>
              <a:gs pos="10000">
                <a:srgbClr val="000040"/>
              </a:gs>
              <a:gs pos="25000">
                <a:srgbClr val="400040"/>
              </a:gs>
              <a:gs pos="37500">
                <a:srgbClr val="8F0040"/>
              </a:gs>
              <a:gs pos="45000">
                <a:srgbClr val="F27300"/>
              </a:gs>
              <a:gs pos="50000">
                <a:srgbClr val="FFBF00"/>
              </a:gs>
              <a:gs pos="55001">
                <a:srgbClr val="F27300"/>
              </a:gs>
              <a:gs pos="62500">
                <a:srgbClr val="8F0040"/>
              </a:gs>
              <a:gs pos="75000">
                <a:srgbClr val="400040"/>
              </a:gs>
              <a:gs pos="90000">
                <a:srgbClr val="000040"/>
              </a:gs>
              <a:gs pos="100000">
                <a:srgbClr val="00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11276" name="Freeform 12"/>
          <p:cNvSpPr>
            <a:spLocks/>
          </p:cNvSpPr>
          <p:nvPr/>
        </p:nvSpPr>
        <p:spPr bwMode="gray">
          <a:xfrm>
            <a:off x="4488190" y="2133003"/>
            <a:ext cx="2590800" cy="2952751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 lIns="91430" tIns="45715" rIns="91430" bIns="45715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6725" y="1844675"/>
            <a:ext cx="5594350" cy="2438400"/>
            <a:chOff x="1624" y="1440"/>
            <a:chExt cx="2936" cy="1066"/>
          </a:xfrm>
        </p:grpSpPr>
        <p:sp>
          <p:nvSpPr>
            <p:cNvPr id="11278" name="Freeform 14"/>
            <p:cNvSpPr>
              <a:spLocks/>
            </p:cNvSpPr>
            <p:nvPr/>
          </p:nvSpPr>
          <p:spPr bwMode="gray">
            <a:xfrm>
              <a:off x="4218" y="1440"/>
              <a:ext cx="338" cy="358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563F">
                    <a:gamma/>
                    <a:shade val="46275"/>
                    <a:invGamma/>
                  </a:srgbClr>
                </a:gs>
                <a:gs pos="50000">
                  <a:srgbClr val="00563F"/>
                </a:gs>
                <a:gs pos="100000">
                  <a:srgbClr val="00563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gray">
            <a:xfrm>
              <a:off x="2597" y="1440"/>
              <a:ext cx="1963" cy="229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gray">
            <a:xfrm>
              <a:off x="3877" y="1796"/>
              <a:ext cx="338" cy="356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4B1092">
                    <a:gamma/>
                    <a:shade val="46275"/>
                    <a:invGamma/>
                  </a:srgbClr>
                </a:gs>
                <a:gs pos="50000">
                  <a:srgbClr val="4B1092"/>
                </a:gs>
                <a:gs pos="100000">
                  <a:srgbClr val="4B109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gray">
            <a:xfrm>
              <a:off x="2109" y="1796"/>
              <a:ext cx="2110" cy="228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gray">
            <a:xfrm>
              <a:off x="3536" y="2148"/>
              <a:ext cx="337" cy="358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330A">
                    <a:gamma/>
                    <a:shade val="46275"/>
                    <a:invGamma/>
                  </a:srgbClr>
                </a:gs>
                <a:gs pos="50000">
                  <a:srgbClr val="90330A"/>
                </a:gs>
                <a:gs pos="100000">
                  <a:srgbClr val="90330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Rectangle 19"/>
            <p:cNvSpPr>
              <a:spLocks noChangeArrowheads="1"/>
            </p:cNvSpPr>
            <p:nvPr/>
          </p:nvSpPr>
          <p:spPr bwMode="gray">
            <a:xfrm>
              <a:off x="2600" y="1669"/>
              <a:ext cx="1625" cy="129"/>
            </a:xfrm>
            <a:prstGeom prst="rect">
              <a:avLst/>
            </a:prstGeom>
            <a:gradFill rotWithShape="1">
              <a:gsLst>
                <a:gs pos="0">
                  <a:srgbClr val="00906A">
                    <a:gamma/>
                    <a:shade val="72549"/>
                    <a:invGamma/>
                  </a:srgbClr>
                </a:gs>
                <a:gs pos="50000">
                  <a:srgbClr val="00906A"/>
                </a:gs>
                <a:gs pos="100000">
                  <a:srgbClr val="00906A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latin typeface="Verdana" pitchFamily="34" charset="0"/>
                </a:rPr>
                <a:t>TRI</a:t>
              </a:r>
              <a:r>
                <a:rPr lang="vi-VN" dirty="0">
                  <a:solidFill>
                    <a:schemeClr val="bg1"/>
                  </a:solidFill>
                  <a:latin typeface="Verdana" pitchFamily="34" charset="0"/>
                </a:rPr>
                <a:t>ẾT</a:t>
              </a:r>
              <a:r>
                <a:rPr lang="en-US" dirty="0">
                  <a:solidFill>
                    <a:schemeClr val="bg1"/>
                  </a:solidFill>
                  <a:latin typeface="Verdana" pitchFamily="34" charset="0"/>
                </a:rPr>
                <a:t> H</a:t>
              </a:r>
              <a:r>
                <a:rPr lang="vi-VN" dirty="0">
                  <a:solidFill>
                    <a:schemeClr val="bg1"/>
                  </a:solidFill>
                  <a:latin typeface="Verdana" pitchFamily="34" charset="0"/>
                </a:rPr>
                <a:t>ỌC</a:t>
              </a:r>
              <a:r>
                <a:rPr lang="en-US" dirty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  <a:r>
                <a:rPr lang="vi-VN" dirty="0">
                  <a:solidFill>
                    <a:schemeClr val="bg1"/>
                  </a:solidFill>
                  <a:latin typeface="Verdana" pitchFamily="34" charset="0"/>
                </a:rPr>
                <a:t>CỔ ĐIỂN ĐỨC</a:t>
              </a:r>
              <a:endParaRPr lang="en-US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1284" name="Rectangle 20"/>
            <p:cNvSpPr>
              <a:spLocks noChangeArrowheads="1"/>
            </p:cNvSpPr>
            <p:nvPr/>
          </p:nvSpPr>
          <p:spPr bwMode="gray">
            <a:xfrm>
              <a:off x="2109" y="2024"/>
              <a:ext cx="1772" cy="127"/>
            </a:xfrm>
            <a:prstGeom prst="rect">
              <a:avLst/>
            </a:prstGeom>
            <a:gradFill rotWithShape="1">
              <a:gsLst>
                <a:gs pos="0">
                  <a:srgbClr val="8041FF">
                    <a:gamma/>
                    <a:shade val="72549"/>
                    <a:invGamma/>
                  </a:srgbClr>
                </a:gs>
                <a:gs pos="50000">
                  <a:srgbClr val="8041FF"/>
                </a:gs>
                <a:gs pos="100000">
                  <a:srgbClr val="8041FF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latin typeface="Verdana" pitchFamily="34" charset="0"/>
                </a:rPr>
                <a:t>CNXH KH</a:t>
              </a:r>
              <a:r>
                <a:rPr lang="vi-VN" dirty="0">
                  <a:solidFill>
                    <a:schemeClr val="bg1"/>
                  </a:solidFill>
                  <a:latin typeface="Verdana" pitchFamily="34" charset="0"/>
                </a:rPr>
                <a:t>Ô</a:t>
              </a:r>
              <a:r>
                <a:rPr lang="en-US" dirty="0">
                  <a:solidFill>
                    <a:schemeClr val="bg1"/>
                  </a:solidFill>
                  <a:latin typeface="Verdana" pitchFamily="34" charset="0"/>
                </a:rPr>
                <a:t>NG T</a:t>
              </a:r>
              <a:r>
                <a:rPr lang="vi-VN" dirty="0">
                  <a:solidFill>
                    <a:schemeClr val="bg1"/>
                  </a:solidFill>
                  <a:latin typeface="Verdana" pitchFamily="34" charset="0"/>
                </a:rPr>
                <a:t>ƯỞNG</a:t>
              </a:r>
              <a:r>
                <a:rPr lang="en-US" dirty="0">
                  <a:solidFill>
                    <a:schemeClr val="bg1"/>
                  </a:solidFill>
                  <a:latin typeface="Verdana" pitchFamily="34" charset="0"/>
                </a:rPr>
                <a:t> PH</a:t>
              </a:r>
              <a:r>
                <a:rPr lang="vi-VN" dirty="0">
                  <a:solidFill>
                    <a:schemeClr val="bg1"/>
                  </a:solidFill>
                  <a:latin typeface="Verdana" pitchFamily="34" charset="0"/>
                </a:rPr>
                <a:t>ÁP</a:t>
              </a:r>
              <a:endParaRPr lang="en-US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1285" name="Freeform 21"/>
            <p:cNvSpPr>
              <a:spLocks/>
            </p:cNvSpPr>
            <p:nvPr/>
          </p:nvSpPr>
          <p:spPr bwMode="gray">
            <a:xfrm>
              <a:off x="1624" y="2148"/>
              <a:ext cx="2252" cy="231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gray">
            <a:xfrm>
              <a:off x="1626" y="2378"/>
              <a:ext cx="1917" cy="126"/>
            </a:xfrm>
            <a:prstGeom prst="rect">
              <a:avLst/>
            </a:prstGeom>
            <a:gradFill rotWithShape="1">
              <a:gsLst>
                <a:gs pos="0">
                  <a:srgbClr val="DC7150">
                    <a:gamma/>
                    <a:shade val="72549"/>
                    <a:invGamma/>
                  </a:srgbClr>
                </a:gs>
                <a:gs pos="50000">
                  <a:srgbClr val="DC7150"/>
                </a:gs>
                <a:gs pos="100000">
                  <a:srgbClr val="DC7150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latin typeface="Verdana" pitchFamily="34" charset="0"/>
                </a:rPr>
                <a:t>KT CT H</a:t>
              </a:r>
              <a:r>
                <a:rPr lang="vi-VN" dirty="0">
                  <a:solidFill>
                    <a:schemeClr val="bg1"/>
                  </a:solidFill>
                  <a:latin typeface="Verdana" pitchFamily="34" charset="0"/>
                </a:rPr>
                <a:t>ỌC</a:t>
              </a:r>
              <a:r>
                <a:rPr lang="en-US" dirty="0">
                  <a:solidFill>
                    <a:schemeClr val="bg1"/>
                  </a:solidFill>
                  <a:latin typeface="Verdana" pitchFamily="34" charset="0"/>
                </a:rPr>
                <a:t> C</a:t>
              </a:r>
              <a:r>
                <a:rPr lang="vi-VN" dirty="0">
                  <a:solidFill>
                    <a:schemeClr val="bg1"/>
                  </a:solidFill>
                  <a:latin typeface="Verdana" pitchFamily="34" charset="0"/>
                </a:rPr>
                <a:t>Đ</a:t>
              </a:r>
              <a:r>
                <a:rPr lang="en-US" dirty="0">
                  <a:solidFill>
                    <a:schemeClr val="bg1"/>
                  </a:solidFill>
                  <a:latin typeface="Verdana" pitchFamily="34" charset="0"/>
                </a:rPr>
                <a:t> ANH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" y="4437065"/>
            <a:ext cx="7235825" cy="957263"/>
            <a:chOff x="696" y="3312"/>
            <a:chExt cx="2398" cy="358"/>
          </a:xfrm>
        </p:grpSpPr>
        <p:sp>
          <p:nvSpPr>
            <p:cNvPr id="11288" name="Freeform 24"/>
            <p:cNvSpPr>
              <a:spLocks/>
            </p:cNvSpPr>
            <p:nvPr/>
          </p:nvSpPr>
          <p:spPr bwMode="gray">
            <a:xfrm>
              <a:off x="2755" y="3312"/>
              <a:ext cx="339" cy="358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6B0E">
                    <a:gamma/>
                    <a:shade val="46275"/>
                    <a:invGamma/>
                  </a:srgbClr>
                </a:gs>
                <a:gs pos="50000">
                  <a:srgbClr val="906B0E"/>
                </a:gs>
                <a:gs pos="100000">
                  <a:srgbClr val="906B0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Freeform 25"/>
            <p:cNvSpPr>
              <a:spLocks/>
            </p:cNvSpPr>
            <p:nvPr/>
          </p:nvSpPr>
          <p:spPr bwMode="gray">
            <a:xfrm>
              <a:off x="697" y="3314"/>
              <a:ext cx="2397" cy="228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gray">
            <a:xfrm>
              <a:off x="696" y="3543"/>
              <a:ext cx="2063" cy="126"/>
            </a:xfrm>
            <a:prstGeom prst="rect">
              <a:avLst/>
            </a:prstGeom>
            <a:gradFill rotWithShape="1">
              <a:gsLst>
                <a:gs pos="0">
                  <a:srgbClr val="D0A11C">
                    <a:gamma/>
                    <a:shade val="72549"/>
                    <a:invGamma/>
                  </a:srgbClr>
                </a:gs>
                <a:gs pos="50000">
                  <a:srgbClr val="D0A11C"/>
                </a:gs>
                <a:gs pos="100000">
                  <a:srgbClr val="D0A11C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  <a:latin typeface="Verdana" pitchFamily="34" charset="0"/>
                </a:rPr>
                <a:t>T</a:t>
              </a:r>
              <a:r>
                <a:rPr lang="vi-VN">
                  <a:solidFill>
                    <a:schemeClr val="bg1"/>
                  </a:solidFill>
                  <a:latin typeface="Verdana" pitchFamily="34" charset="0"/>
                </a:rPr>
                <a:t>Ư TƯỞNG NHÂN LOẠI</a:t>
              </a:r>
              <a:endParaRPr lang="en-US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sp>
        <p:nvSpPr>
          <p:cNvPr id="11291" name="Oval 27"/>
          <p:cNvSpPr>
            <a:spLocks noChangeArrowheads="1"/>
          </p:cNvSpPr>
          <p:nvPr/>
        </p:nvSpPr>
        <p:spPr bwMode="gray">
          <a:xfrm>
            <a:off x="5940425" y="1268434"/>
            <a:ext cx="2305050" cy="822291"/>
          </a:xfrm>
          <a:prstGeom prst="ellipse">
            <a:avLst/>
          </a:prstGeom>
          <a:solidFill>
            <a:srgbClr val="FF0000">
              <a:alpha val="32001"/>
            </a:srgbClr>
          </a:solidFill>
          <a:ln w="38100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lIns="91430" tIns="45715" rIns="91430" bIns="45715" anchor="ctr">
            <a:spAutoFit/>
          </a:bodyPr>
          <a:lstStyle/>
          <a:p>
            <a:pPr algn="ctr"/>
            <a:r>
              <a:rPr lang="vi-VN" sz="1600" b="1" dirty="0">
                <a:solidFill>
                  <a:srgbClr val="FFFF00"/>
                </a:solidFill>
              </a:rPr>
              <a:t>CHỦ NGHĨA</a:t>
            </a:r>
          </a:p>
          <a:p>
            <a:pPr algn="ctr"/>
            <a:r>
              <a:rPr lang="vi-VN" sz="1600" b="1" dirty="0">
                <a:solidFill>
                  <a:srgbClr val="FFFF00"/>
                </a:solidFill>
              </a:rPr>
              <a:t>MÁC </a:t>
            </a:r>
          </a:p>
        </p:txBody>
      </p:sp>
      <p:sp>
        <p:nvSpPr>
          <p:cNvPr id="11297" name="WordArt 33"/>
          <p:cNvSpPr>
            <a:spLocks noChangeArrowheads="1" noChangeShapeType="1" noTextEdit="1"/>
          </p:cNvSpPr>
          <p:nvPr/>
        </p:nvSpPr>
        <p:spPr bwMode="auto">
          <a:xfrm>
            <a:off x="2555878" y="1196975"/>
            <a:ext cx="3241675" cy="217488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Đen"/>
              </a:rPr>
              <a:t>T</a:t>
            </a:r>
            <a:r>
              <a:rPr lang="en-US" sz="3600" b="1" kern="1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IỀN ĐỀ LÝ LUẬN</a:t>
            </a:r>
          </a:p>
        </p:txBody>
      </p:sp>
      <p:sp>
        <p:nvSpPr>
          <p:cNvPr id="11298" name="AutoShape 34"/>
          <p:cNvSpPr>
            <a:spLocks noChangeAspect="1" noChangeArrowheads="1"/>
          </p:cNvSpPr>
          <p:nvPr/>
        </p:nvSpPr>
        <p:spPr bwMode="auto">
          <a:xfrm flipV="1">
            <a:off x="0" y="908053"/>
            <a:ext cx="9144000" cy="73025"/>
          </a:xfrm>
          <a:prstGeom prst="flowChartPredefinedProcess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23" name="WordArt 19"/>
          <p:cNvSpPr>
            <a:spLocks noChangeArrowheads="1" noChangeShapeType="1" noTextEdit="1"/>
          </p:cNvSpPr>
          <p:nvPr/>
        </p:nvSpPr>
        <p:spPr bwMode="auto">
          <a:xfrm>
            <a:off x="457203" y="228600"/>
            <a:ext cx="8220075" cy="457200"/>
          </a:xfrm>
          <a:prstGeom prst="rect">
            <a:avLst/>
          </a:prstGeom>
        </p:spPr>
        <p:txBody>
          <a:bodyPr wrap="none" lIns="91430" tIns="45715" rIns="91430" bIns="4571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kern="10" dirty="0" err="1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6|0.7|3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7.1|26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6961</TotalTime>
  <Words>3557</Words>
  <Application>Microsoft Office PowerPoint</Application>
  <PresentationFormat>On-screen Show (4:3)</PresentationFormat>
  <Paragraphs>262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Win_64</dc:creator>
  <cp:lastModifiedBy>ADMIN</cp:lastModifiedBy>
  <cp:revision>276</cp:revision>
  <dcterms:created xsi:type="dcterms:W3CDTF">2019-10-18T01:16:30Z</dcterms:created>
  <dcterms:modified xsi:type="dcterms:W3CDTF">2022-12-11T14:30:52Z</dcterms:modified>
</cp:coreProperties>
</file>