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9" r:id="rId4"/>
    <p:sldId id="282" r:id="rId5"/>
    <p:sldId id="261" r:id="rId6"/>
    <p:sldId id="262" r:id="rId7"/>
    <p:sldId id="263" r:id="rId8"/>
    <p:sldId id="265" r:id="rId9"/>
    <p:sldId id="281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EB0D-D8F3-46F8-9903-7E26F4682490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106D0-4923-4E0C-B8B1-777C17C32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2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CA7-9E7F-42EB-92BA-8846A998642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4EC6-CD9F-4EA4-A7B4-B83E38F18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CA7-9E7F-42EB-92BA-8846A998642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4EC6-CD9F-4EA4-A7B4-B83E38F18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CA7-9E7F-42EB-92BA-8846A998642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4EC6-CD9F-4EA4-A7B4-B83E38F18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CA7-9E7F-42EB-92BA-8846A998642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4EC6-CD9F-4EA4-A7B4-B83E38F18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CA7-9E7F-42EB-92BA-8846A998642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4EC6-CD9F-4EA4-A7B4-B83E38F18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CA7-9E7F-42EB-92BA-8846A998642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4EC6-CD9F-4EA4-A7B4-B83E38F18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CA7-9E7F-42EB-92BA-8846A998642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4EC6-CD9F-4EA4-A7B4-B83E38F18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CA7-9E7F-42EB-92BA-8846A998642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4EC6-CD9F-4EA4-A7B4-B83E38F18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CA7-9E7F-42EB-92BA-8846A998642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4EC6-CD9F-4EA4-A7B4-B83E38F18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CA7-9E7F-42EB-92BA-8846A998642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4EC6-CD9F-4EA4-A7B4-B83E38F18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CA7-9E7F-42EB-92BA-8846A998642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4EC6-CD9F-4EA4-A7B4-B83E38F18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FDCA7-9E7F-42EB-92BA-8846A998642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4EC6-CD9F-4EA4-A7B4-B83E38F18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Phim%20Phan%203%20-%20M1/Phong%20trao%20chiem%20pho%20Wall%20o%20Uc.mp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219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3: CHỦ NGHĨA XÃ HỘI VÀ THỜI KỲ QUÁ ĐỘ LÊN CNXH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447800"/>
            <a:ext cx="9144000" cy="5410200"/>
            <a:chOff x="0" y="36945"/>
            <a:chExt cx="9144000" cy="6803736"/>
          </a:xfrm>
        </p:grpSpPr>
        <p:sp>
          <p:nvSpPr>
            <p:cNvPr id="6" name="Rounded Rectangle 5"/>
            <p:cNvSpPr/>
            <p:nvPr/>
          </p:nvSpPr>
          <p:spPr>
            <a:xfrm>
              <a:off x="0" y="1474355"/>
              <a:ext cx="1676400" cy="42164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Chủ</a:t>
              </a:r>
              <a:r>
                <a:rPr lang="en-US" sz="3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nghĩa</a:t>
              </a:r>
              <a:r>
                <a:rPr lang="en-US" sz="3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xã</a:t>
              </a:r>
              <a:r>
                <a:rPr lang="en-US" sz="3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hội</a:t>
              </a:r>
              <a:endPara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ounded Rectangle 6">
              <a:hlinkClick r:id="" action="ppaction://noaction"/>
            </p:cNvPr>
            <p:cNvSpPr/>
            <p:nvPr/>
          </p:nvSpPr>
          <p:spPr>
            <a:xfrm>
              <a:off x="2514600" y="36945"/>
              <a:ext cx="6629400" cy="1629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Là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phong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trào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thực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tiễn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phong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trào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đấu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tranh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lao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động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chống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lại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áp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bức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bức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công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,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chống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gc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thống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trị</a:t>
              </a:r>
              <a:endPara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ounded Rectangle 7">
              <a:hlinkClick r:id="" action="ppaction://noaction"/>
            </p:cNvPr>
            <p:cNvSpPr/>
            <p:nvPr/>
          </p:nvSpPr>
          <p:spPr>
            <a:xfrm>
              <a:off x="2514600" y="1761836"/>
              <a:ext cx="6629400" cy="16290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Là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trào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lưu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tư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tưởng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lý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luận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phản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ánh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lý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tưởng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giải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phóng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lao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động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khỏi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áp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bức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bóc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lột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bất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công</a:t>
              </a:r>
              <a:endPara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ounded Rectangle 8">
              <a:hlinkClick r:id="" action="ppaction://noaction"/>
            </p:cNvPr>
            <p:cNvSpPr/>
            <p:nvPr/>
          </p:nvSpPr>
          <p:spPr>
            <a:xfrm>
              <a:off x="2514600" y="3486727"/>
              <a:ext cx="6629400" cy="14859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Là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khoa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học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– CNXHKH,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khoa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học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về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sứ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mệnh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lịch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sử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GCCN</a:t>
              </a:r>
              <a:endPara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6" idx="3"/>
              <a:endCxn id="7" idx="1"/>
            </p:cNvCxnSpPr>
            <p:nvPr/>
          </p:nvCxnSpPr>
          <p:spPr>
            <a:xfrm flipV="1">
              <a:off x="1676400" y="851477"/>
              <a:ext cx="838200" cy="27310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  <a:endCxn id="8" idx="1"/>
            </p:cNvCxnSpPr>
            <p:nvPr/>
          </p:nvCxnSpPr>
          <p:spPr>
            <a:xfrm flipV="1">
              <a:off x="1676400" y="2576368"/>
              <a:ext cx="838200" cy="10061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hlinkClick r:id="" action="ppaction://noaction"/>
            </p:cNvPr>
            <p:cNvSpPr/>
            <p:nvPr/>
          </p:nvSpPr>
          <p:spPr>
            <a:xfrm>
              <a:off x="2514600" y="5307445"/>
              <a:ext cx="6629400" cy="15332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Là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xã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hội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tốt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đẹp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giai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đoạn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đầu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hình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thái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kinh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tế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-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xã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hội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CSCN</a:t>
              </a:r>
              <a:endPara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6" idx="3"/>
              <a:endCxn id="12" idx="1"/>
            </p:cNvCxnSpPr>
            <p:nvPr/>
          </p:nvCxnSpPr>
          <p:spPr>
            <a:xfrm>
              <a:off x="1676400" y="3582554"/>
              <a:ext cx="838200" cy="2491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>
            <a:stCxn id="6" idx="3"/>
            <a:endCxn id="9" idx="1"/>
          </p:cNvCxnSpPr>
          <p:nvPr/>
        </p:nvCxnSpPr>
        <p:spPr>
          <a:xfrm>
            <a:off x="1676400" y="4267201"/>
            <a:ext cx="838200" cy="514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hlinkClick r:id="" action="ppaction://noaction"/>
          </p:cNvPr>
          <p:cNvSpPr/>
          <p:nvPr/>
        </p:nvSpPr>
        <p:spPr>
          <a:xfrm>
            <a:off x="0" y="1"/>
            <a:ext cx="9144000" cy="7619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3.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0" y="838200"/>
            <a:ext cx="9144000" cy="6019800"/>
            <a:chOff x="0" y="838200"/>
            <a:chExt cx="9144000" cy="6019800"/>
          </a:xfrm>
        </p:grpSpPr>
        <p:sp>
          <p:nvSpPr>
            <p:cNvPr id="6" name="Rounded Rectangle 5"/>
            <p:cNvSpPr/>
            <p:nvPr/>
          </p:nvSpPr>
          <p:spPr>
            <a:xfrm>
              <a:off x="0" y="2590801"/>
              <a:ext cx="1676400" cy="335279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Đặc</a:t>
              </a:r>
              <a:r>
                <a:rPr lang="en-US" sz="3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trưng</a:t>
              </a:r>
              <a:r>
                <a:rPr lang="en-US" sz="3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3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chủ</a:t>
              </a:r>
              <a:r>
                <a:rPr lang="en-US" sz="3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nghĩa</a:t>
              </a:r>
              <a:r>
                <a:rPr lang="en-US" sz="3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xã</a:t>
              </a:r>
              <a:r>
                <a:rPr lang="en-US" sz="3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hội</a:t>
              </a:r>
              <a:endPara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ounded Rectangle 6">
              <a:hlinkClick r:id="" action="ppaction://noaction"/>
            </p:cNvPr>
            <p:cNvSpPr/>
            <p:nvPr/>
          </p:nvSpPr>
          <p:spPr>
            <a:xfrm>
              <a:off x="2209800" y="838200"/>
              <a:ext cx="6934200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CNXH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giải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phóng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GC, GPDT, GPXH, GP con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người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tạo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điều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kiện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để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con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người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phát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triển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toàn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diện</a:t>
              </a:r>
              <a:endPara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ounded Rectangle 7">
              <a:hlinkClick r:id="" action="ppaction://noaction"/>
            </p:cNvPr>
            <p:cNvSpPr/>
            <p:nvPr/>
          </p:nvSpPr>
          <p:spPr>
            <a:xfrm>
              <a:off x="2209800" y="1828800"/>
              <a:ext cx="6934200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CNXH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là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xã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hội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do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lao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động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làm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chủ</a:t>
              </a:r>
              <a:endPara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ounded Rectangle 8">
              <a:hlinkClick r:id="" action="ppaction://noaction"/>
            </p:cNvPr>
            <p:cNvSpPr/>
            <p:nvPr/>
          </p:nvSpPr>
          <p:spPr>
            <a:xfrm>
              <a:off x="2209800" y="2819400"/>
              <a:ext cx="6934200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CNXH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nền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kinh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tế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phát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triển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cao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dựa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trên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LLSX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hiện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đại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chế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độ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công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hữu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về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TLSX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chủ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yếu</a:t>
              </a:r>
              <a:endPara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6" idx="3"/>
              <a:endCxn id="7" idx="1"/>
            </p:cNvCxnSpPr>
            <p:nvPr/>
          </p:nvCxnSpPr>
          <p:spPr>
            <a:xfrm flipV="1">
              <a:off x="1676400" y="1295400"/>
              <a:ext cx="533400" cy="2971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  <a:endCxn id="8" idx="1"/>
            </p:cNvCxnSpPr>
            <p:nvPr/>
          </p:nvCxnSpPr>
          <p:spPr>
            <a:xfrm flipV="1">
              <a:off x="1676400" y="2286000"/>
              <a:ext cx="533400" cy="19812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hlinkClick r:id="" action="ppaction://noaction"/>
            </p:cNvPr>
            <p:cNvSpPr/>
            <p:nvPr/>
          </p:nvSpPr>
          <p:spPr>
            <a:xfrm>
              <a:off x="2133600" y="3810000"/>
              <a:ext cx="7010400" cy="914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CNXH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nhà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nước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kiểu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mới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mang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bản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chất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GCCN,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đại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biểu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cho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lợi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ích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quyền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lực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ý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chí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NDLĐ</a:t>
              </a:r>
              <a:endPara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6" idx="3"/>
              <a:endCxn id="12" idx="1"/>
            </p:cNvCxnSpPr>
            <p:nvPr/>
          </p:nvCxnSpPr>
          <p:spPr>
            <a:xfrm flipV="1">
              <a:off x="1676400" y="4267199"/>
              <a:ext cx="457200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  <a:endCxn id="9" idx="1"/>
            </p:cNvCxnSpPr>
            <p:nvPr/>
          </p:nvCxnSpPr>
          <p:spPr>
            <a:xfrm flipV="1">
              <a:off x="1676400" y="3276600"/>
              <a:ext cx="533400" cy="9906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2133600" y="4800600"/>
              <a:ext cx="7010400" cy="990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1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CNXH </a:t>
              </a:r>
              <a:r>
                <a:rPr lang="en-US" sz="21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21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nền</a:t>
              </a:r>
              <a:r>
                <a:rPr lang="en-US" sz="21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văn</a:t>
              </a:r>
              <a:r>
                <a:rPr lang="en-US" sz="21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hóa</a:t>
              </a:r>
              <a:r>
                <a:rPr lang="en-US" sz="21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phát</a:t>
              </a:r>
              <a:r>
                <a:rPr lang="en-US" sz="21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triển</a:t>
              </a:r>
              <a:r>
                <a:rPr lang="en-US" sz="21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cao</a:t>
              </a:r>
              <a:r>
                <a:rPr lang="en-US" sz="21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1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kế</a:t>
              </a:r>
              <a:r>
                <a:rPr lang="en-US" sz="21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thừa</a:t>
              </a:r>
              <a:r>
                <a:rPr lang="en-US" sz="21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1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phát</a:t>
              </a:r>
              <a:r>
                <a:rPr lang="en-US" sz="21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huy</a:t>
              </a:r>
              <a:r>
                <a:rPr lang="en-US" sz="21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những</a:t>
              </a:r>
              <a:r>
                <a:rPr lang="en-US" sz="21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giá</a:t>
              </a:r>
              <a:r>
                <a:rPr lang="en-US" sz="21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trị</a:t>
              </a:r>
              <a:r>
                <a:rPr lang="en-US" sz="21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1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VHDT </a:t>
              </a:r>
              <a:r>
                <a:rPr lang="en-US" sz="21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1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tinh</a:t>
              </a:r>
              <a:r>
                <a:rPr lang="en-US" sz="21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hoa</a:t>
              </a:r>
              <a:r>
                <a:rPr lang="en-US" sz="21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VH </a:t>
              </a:r>
              <a:r>
                <a:rPr lang="en-US" sz="21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1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loại</a:t>
              </a:r>
              <a:endParaRPr lang="en-US" sz="2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2133600" y="5867400"/>
              <a:ext cx="7010400" cy="990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CNXH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đảm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bảo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bình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đẳng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đoàn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kết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giữa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DT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quan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hệ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hữu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hợp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tác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với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nước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trên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thế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giới</a:t>
              </a:r>
              <a:endPara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Straight Arrow Connector 23"/>
            <p:cNvCxnSpPr>
              <a:stCxn id="6" idx="3"/>
              <a:endCxn id="20" idx="1"/>
            </p:cNvCxnSpPr>
            <p:nvPr/>
          </p:nvCxnSpPr>
          <p:spPr>
            <a:xfrm>
              <a:off x="1676400" y="4267201"/>
              <a:ext cx="457200" cy="10286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3"/>
              <a:endCxn id="21" idx="1"/>
            </p:cNvCxnSpPr>
            <p:nvPr/>
          </p:nvCxnSpPr>
          <p:spPr>
            <a:xfrm>
              <a:off x="1676400" y="4267201"/>
              <a:ext cx="457200" cy="20954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1326126"/>
            <a:ext cx="1905000" cy="51508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1.Tính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CNXH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14600" y="990600"/>
            <a:ext cx="66294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HTKT –XH CSCN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hẳn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HTKT –XH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do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TKQĐ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14600" y="2438400"/>
            <a:ext cx="66294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đẹp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CNTB, GCVS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cũ</a:t>
            </a:r>
            <a:endParaRPr lang="en-US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4600" y="5334000"/>
            <a:ext cx="6629400" cy="1447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3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endParaRPr lang="en-US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3810000"/>
            <a:ext cx="6629400" cy="1447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>
              <a:defRPr/>
            </a:pP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tiếp</a:t>
            </a:r>
            <a:endParaRPr lang="en-US" sz="30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gián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2" idx="3"/>
            <a:endCxn id="4" idx="1"/>
          </p:cNvCxnSpPr>
          <p:nvPr/>
        </p:nvCxnSpPr>
        <p:spPr>
          <a:xfrm flipV="1">
            <a:off x="1905000" y="1638300"/>
            <a:ext cx="609600" cy="2263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3"/>
          </p:cNvCxnSpPr>
          <p:nvPr/>
        </p:nvCxnSpPr>
        <p:spPr>
          <a:xfrm flipV="1">
            <a:off x="1905000" y="3002527"/>
            <a:ext cx="609600" cy="899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3"/>
            <a:endCxn id="6" idx="1"/>
          </p:cNvCxnSpPr>
          <p:nvPr/>
        </p:nvCxnSpPr>
        <p:spPr>
          <a:xfrm>
            <a:off x="1905000" y="3901563"/>
            <a:ext cx="609600" cy="2156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3"/>
            <a:endCxn id="7" idx="1"/>
          </p:cNvCxnSpPr>
          <p:nvPr/>
        </p:nvCxnSpPr>
        <p:spPr>
          <a:xfrm>
            <a:off x="1905000" y="3901563"/>
            <a:ext cx="609600" cy="632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hlinkClick r:id="" action="ppaction://noaction"/>
          </p:cNvPr>
          <p:cNvSpPr/>
          <p:nvPr/>
        </p:nvSpPr>
        <p:spPr>
          <a:xfrm>
            <a:off x="0" y="0"/>
            <a:ext cx="9144000" cy="76199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II.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133600"/>
            <a:ext cx="2743200" cy="43434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1" dirty="0" err="1">
                <a:solidFill>
                  <a:srgbClr val="FFFF00"/>
                </a:solidFill>
                <a:latin typeface=".VnTime" pitchFamily="34" charset="0"/>
                <a:cs typeface="Times New Roman" pitchFamily="18" charset="0"/>
              </a:rPr>
              <a:t>ĐÆc</a:t>
            </a:r>
            <a:r>
              <a:rPr lang="en-US" sz="2400" b="1" i="1" dirty="0">
                <a:solidFill>
                  <a:srgbClr val="FFFF00"/>
                </a:solidFill>
                <a:latin typeface=".VnTime" pitchFamily="34" charset="0"/>
                <a:cs typeface="Times New Roman" pitchFamily="18" charset="0"/>
              </a:rPr>
              <a:t> ®</a:t>
            </a:r>
            <a:r>
              <a:rPr lang="en-US" sz="2400" b="1" i="1" dirty="0" err="1">
                <a:solidFill>
                  <a:srgbClr val="FFFF00"/>
                </a:solidFill>
                <a:latin typeface=".VnTime" pitchFamily="34" charset="0"/>
                <a:cs typeface="Times New Roman" pitchFamily="18" charset="0"/>
              </a:rPr>
              <a:t>iÓm</a:t>
            </a:r>
            <a:r>
              <a:rPr lang="en-US" sz="2400" b="1" i="1" dirty="0">
                <a:solidFill>
                  <a:srgbClr val="FFFF00"/>
                </a:solidFill>
                <a:latin typeface=".VnTime" pitchFamily="34" charset="0"/>
                <a:cs typeface="Times New Roman" pitchFamily="18" charset="0"/>
              </a:rPr>
              <a:t>  </a:t>
            </a:r>
            <a:r>
              <a:rPr lang="en-US" sz="2400" b="1" i="1" u="sng" dirty="0" err="1">
                <a:solidFill>
                  <a:srgbClr val="FFFF00"/>
                </a:solidFill>
                <a:latin typeface=".VnTime" pitchFamily="34" charset="0"/>
                <a:cs typeface="Times New Roman" pitchFamily="18" charset="0"/>
              </a:rPr>
              <a:t>næi</a:t>
            </a:r>
            <a:r>
              <a:rPr lang="en-US" sz="2400" b="1" i="1" u="sng" dirty="0">
                <a:solidFill>
                  <a:srgbClr val="FFFF00"/>
                </a:solidFill>
                <a:latin typeface=".VnTime" pitchFamily="34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solidFill>
                  <a:srgbClr val="FFFF00"/>
                </a:solidFill>
                <a:latin typeface=".VnTime" pitchFamily="34" charset="0"/>
                <a:cs typeface="Times New Roman" pitchFamily="18" charset="0"/>
              </a:rPr>
              <a:t>bËt</a:t>
            </a:r>
            <a:r>
              <a:rPr lang="en-US" sz="2400" b="1" i="1" u="sng" dirty="0">
                <a:solidFill>
                  <a:srgbClr val="FFFF00"/>
                </a:solidFill>
                <a:latin typeface=".VnTime" pitchFamily="34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FFFF00"/>
                </a:solidFill>
                <a:latin typeface=".VnTime" pitchFamily="34" charset="0"/>
                <a:cs typeface="Times New Roman" pitchFamily="18" charset="0"/>
              </a:rPr>
              <a:t>:</a:t>
            </a:r>
            <a:endParaRPr lang="en-US" sz="2400" b="1" i="1" u="sng" dirty="0">
              <a:solidFill>
                <a:srgbClr val="FFFF00"/>
              </a:solidFill>
              <a:latin typeface=".VnTime" pitchFamily="34" charset="0"/>
              <a:cs typeface="Times New Roman" pitchFamily="18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những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nh©n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tè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cña</a:t>
            </a:r>
            <a:endParaRPr lang="en-US" sz="2400" b="1" dirty="0">
              <a:solidFill>
                <a:schemeClr val="bg1"/>
              </a:solidFill>
              <a:latin typeface=".VnTime" pitchFamily="34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x· 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héi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míi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vµ</a:t>
            </a: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những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tµn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tÝch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cña</a:t>
            </a:r>
            <a:endParaRPr lang="en-US" sz="2400" b="1" dirty="0">
              <a:solidFill>
                <a:schemeClr val="bg1"/>
              </a:solidFill>
              <a:latin typeface=".VnTime" pitchFamily="34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x· 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héi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cò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tån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t¹i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®an 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xen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vµ ®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Êu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tranh</a:t>
            </a:r>
            <a:endParaRPr lang="en-US" sz="2400" b="1" dirty="0">
              <a:solidFill>
                <a:schemeClr val="bg1"/>
              </a:solidFill>
              <a:latin typeface=".VnTime" pitchFamily="34" charset="0"/>
              <a:cs typeface="Times New Roman" pitchFamily="18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víi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nhau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trªn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tÊt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c¶</a:t>
            </a: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c¸c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lÜnh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vùc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cña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®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êi</a:t>
            </a:r>
            <a:endParaRPr lang="en-US" sz="2400" b="1" dirty="0">
              <a:solidFill>
                <a:schemeClr val="bg1"/>
              </a:solidFill>
              <a:latin typeface=".VnTime" pitchFamily="34" charset="0"/>
              <a:cs typeface="Times New Roman" pitchFamily="18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sèng</a:t>
            </a:r>
            <a:r>
              <a:rPr lang="en-US" sz="2400" b="1" dirty="0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 x· </a:t>
            </a:r>
            <a:r>
              <a:rPr lang="en-US" sz="2400" b="1" dirty="0" err="1">
                <a:solidFill>
                  <a:schemeClr val="bg1"/>
                </a:solidFill>
                <a:latin typeface=".VnTime" pitchFamily="34" charset="0"/>
                <a:cs typeface="Times New Roman" pitchFamily="18" charset="0"/>
              </a:rPr>
              <a:t>héi</a:t>
            </a:r>
            <a:endParaRPr lang="en-US" sz="2400" b="1" dirty="0">
              <a:solidFill>
                <a:schemeClr val="bg1"/>
              </a:solidFill>
              <a:latin typeface=".VnTime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91000" y="1295400"/>
            <a:ext cx="4724400" cy="1066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tthành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19600" y="5486400"/>
            <a:ext cx="4495800" cy="11430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43400" y="4038600"/>
            <a:ext cx="4572000" cy="11430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3048000" y="1828800"/>
            <a:ext cx="1143000" cy="23164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048000" y="4190999"/>
            <a:ext cx="1371600" cy="16002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0" y="0"/>
            <a:ext cx="9144000" cy="990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CNXH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19600" y="2667000"/>
            <a:ext cx="4495800" cy="11430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GCCN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trấn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GCTS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XD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XH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GC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V="1">
            <a:off x="3048000" y="3238498"/>
            <a:ext cx="1371600" cy="9067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3048000" y="4190999"/>
            <a:ext cx="1295400" cy="4191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828800"/>
            <a:ext cx="1295400" cy="35394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325" indent="-60325" algn="ctr">
              <a:defRPr/>
            </a:pP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uá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TBCN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ounded Rectangle 41">
            <a:hlinkClick r:id="" action="ppaction://noaction"/>
          </p:cNvPr>
          <p:cNvSpPr/>
          <p:nvPr/>
        </p:nvSpPr>
        <p:spPr>
          <a:xfrm>
            <a:off x="3505200" y="838200"/>
            <a:ext cx="5638800" cy="19240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VN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vốn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nửa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nghiêm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 LLSX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trình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đô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thấp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ounded Rectangle 42">
            <a:hlinkClick r:id="" action="ppaction://noaction"/>
          </p:cNvPr>
          <p:cNvSpPr/>
          <p:nvPr/>
        </p:nvSpPr>
        <p:spPr>
          <a:xfrm>
            <a:off x="3505200" y="2895600"/>
            <a:ext cx="5638800" cy="19621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Cuộc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cách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mạng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nghê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mạnh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mẽ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ounded Rectangle 43">
            <a:hlinkClick r:id="" action="ppaction://noaction"/>
          </p:cNvPr>
          <p:cNvSpPr/>
          <p:nvPr/>
        </p:nvSpPr>
        <p:spPr>
          <a:xfrm>
            <a:off x="3429000" y="5029200"/>
            <a:ext cx="5715000" cy="1752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nay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CNTB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CNXH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>
            <a:hlinkClick r:id="" action="ppaction://noaction"/>
          </p:cNvPr>
          <p:cNvSpPr/>
          <p:nvPr/>
        </p:nvSpPr>
        <p:spPr>
          <a:xfrm>
            <a:off x="0" y="1"/>
            <a:ext cx="9144000" cy="7619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III.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Nam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1295400" y="3813959"/>
            <a:ext cx="1447800" cy="722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44" idx="1"/>
          </p:cNvCxnSpPr>
          <p:nvPr/>
        </p:nvCxnSpPr>
        <p:spPr>
          <a:xfrm>
            <a:off x="2743200" y="3810000"/>
            <a:ext cx="685800" cy="2095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43" idx="1"/>
          </p:cNvCxnSpPr>
          <p:nvPr/>
        </p:nvCxnSpPr>
        <p:spPr>
          <a:xfrm>
            <a:off x="2743200" y="3810001"/>
            <a:ext cx="762000" cy="66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42" idx="1"/>
          </p:cNvCxnSpPr>
          <p:nvPr/>
        </p:nvCxnSpPr>
        <p:spPr>
          <a:xfrm flipV="1">
            <a:off x="2743200" y="1800225"/>
            <a:ext cx="762000" cy="20097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057400"/>
            <a:ext cx="1905000" cy="3962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IX </a:t>
            </a:r>
          </a:p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ĐCSVN </a:t>
            </a:r>
          </a:p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thích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qua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TBCN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19600" y="762000"/>
            <a:ext cx="4724400" cy="1447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19600" y="5334000"/>
            <a:ext cx="4724400" cy="1447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lâu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chặng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òi</a:t>
            </a:r>
            <a:endParaRPr lang="en-US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19600" y="3810000"/>
            <a:ext cx="4724400" cy="1447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tựu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CNTB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KHCN, 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…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1905000" y="4221480"/>
            <a:ext cx="1371600" cy="457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3276600" y="1600200"/>
            <a:ext cx="11430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276600" y="4191000"/>
            <a:ext cx="11430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133600" y="3729038"/>
            <a:ext cx="1066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thể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3276600" y="4191000"/>
            <a:ext cx="1143000" cy="761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19600" y="2286000"/>
            <a:ext cx="4724400" cy="1447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TBCN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tức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qua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QHSX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KTTT TBCN?</a:t>
            </a:r>
            <a:endParaRPr lang="en-US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3276600" y="2895600"/>
            <a:ext cx="1143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04800" y="76200"/>
            <a:ext cx="8458200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325" indent="-60325" algn="ctr">
              <a:defRPr/>
            </a:pP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uá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TBCN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hlinkClick r:id="" action="ppaction://noaction"/>
          </p:cNvPr>
          <p:cNvSpPr/>
          <p:nvPr/>
        </p:nvSpPr>
        <p:spPr>
          <a:xfrm>
            <a:off x="0" y="1"/>
            <a:ext cx="9144000" cy="7619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2.Những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CNXH ở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Nam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nay 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 flipV="1">
            <a:off x="1676400" y="1905000"/>
            <a:ext cx="5334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0" y="838200"/>
            <a:ext cx="9144000" cy="5943600"/>
            <a:chOff x="0" y="838200"/>
            <a:chExt cx="9144000" cy="5943600"/>
          </a:xfrm>
        </p:grpSpPr>
        <p:sp>
          <p:nvSpPr>
            <p:cNvPr id="6" name="Rounded Rectangle 5"/>
            <p:cNvSpPr/>
            <p:nvPr/>
          </p:nvSpPr>
          <p:spPr>
            <a:xfrm>
              <a:off x="0" y="1219200"/>
              <a:ext cx="1676400" cy="53339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Những</a:t>
              </a:r>
              <a:endPara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defRPr/>
              </a:pP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đặc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trưng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bản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chất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chủ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nghĩa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xã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hội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Việt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Nam (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Cương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lĩnh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2011)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ounded Rectangle 6">
              <a:hlinkClick r:id="" action="ppaction://noaction"/>
            </p:cNvPr>
            <p:cNvSpPr/>
            <p:nvPr/>
          </p:nvSpPr>
          <p:spPr>
            <a:xfrm>
              <a:off x="2209800" y="838200"/>
              <a:ext cx="6934200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giàu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nước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mạnh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chủ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công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bằng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văn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minh</a:t>
              </a:r>
              <a:endPara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ounded Rectangle 7">
              <a:hlinkClick r:id="" action="ppaction://noaction"/>
            </p:cNvPr>
            <p:cNvSpPr/>
            <p:nvPr/>
          </p:nvSpPr>
          <p:spPr>
            <a:xfrm>
              <a:off x="2209800" y="1600200"/>
              <a:ext cx="69342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Do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làm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chủ</a:t>
              </a:r>
              <a:endPara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ounded Rectangle 8">
              <a:hlinkClick r:id="" action="ppaction://noaction"/>
            </p:cNvPr>
            <p:cNvSpPr/>
            <p:nvPr/>
          </p:nvSpPr>
          <p:spPr>
            <a:xfrm>
              <a:off x="2209800" y="2286000"/>
              <a:ext cx="6934200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nền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KT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phát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triển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cao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dựa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trên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LLSX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hiện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đại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QHSX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phù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hợp</a:t>
              </a:r>
              <a:endPara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6" idx="3"/>
              <a:endCxn id="7" idx="1"/>
            </p:cNvCxnSpPr>
            <p:nvPr/>
          </p:nvCxnSpPr>
          <p:spPr>
            <a:xfrm flipV="1">
              <a:off x="1676400" y="1181100"/>
              <a:ext cx="533400" cy="2705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hlinkClick r:id="" action="ppaction://noaction"/>
            </p:cNvPr>
            <p:cNvSpPr/>
            <p:nvPr/>
          </p:nvSpPr>
          <p:spPr>
            <a:xfrm>
              <a:off x="2209800" y="3048000"/>
              <a:ext cx="69342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nền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văn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hóa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tiên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tiến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đậm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đà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bản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sắc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tộc</a:t>
              </a:r>
              <a:endPara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6" idx="3"/>
              <a:endCxn id="12" idx="1"/>
            </p:cNvCxnSpPr>
            <p:nvPr/>
          </p:nvCxnSpPr>
          <p:spPr>
            <a:xfrm flipV="1">
              <a:off x="1676400" y="3352800"/>
              <a:ext cx="533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  <a:endCxn id="9" idx="1"/>
            </p:cNvCxnSpPr>
            <p:nvPr/>
          </p:nvCxnSpPr>
          <p:spPr>
            <a:xfrm flipV="1">
              <a:off x="1676400" y="2628900"/>
              <a:ext cx="533400" cy="1257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2133600" y="3733800"/>
              <a:ext cx="7010400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cuộc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sống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ấm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no,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tự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do,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hạnh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phúc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điều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kiện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phát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triển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toàn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diện</a:t>
              </a:r>
              <a:endPara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2133600" y="4495800"/>
              <a:ext cx="70104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tộc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trong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cộng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đồng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VN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bình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đẳng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đoàn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kết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tôn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trọng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giúp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đỡ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nhau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cùng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phát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triển</a:t>
              </a:r>
              <a:endPara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Straight Arrow Connector 23"/>
            <p:cNvCxnSpPr>
              <a:stCxn id="6" idx="3"/>
              <a:endCxn id="20" idx="1"/>
            </p:cNvCxnSpPr>
            <p:nvPr/>
          </p:nvCxnSpPr>
          <p:spPr>
            <a:xfrm>
              <a:off x="1676400" y="3886200"/>
              <a:ext cx="457200" cy="190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3"/>
              <a:endCxn id="21" idx="1"/>
            </p:cNvCxnSpPr>
            <p:nvPr/>
          </p:nvCxnSpPr>
          <p:spPr>
            <a:xfrm>
              <a:off x="1676400" y="3886200"/>
              <a:ext cx="4572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>
              <a:hlinkClick r:id="" action="ppaction://noaction"/>
            </p:cNvPr>
            <p:cNvSpPr/>
            <p:nvPr/>
          </p:nvSpPr>
          <p:spPr>
            <a:xfrm>
              <a:off x="2133600" y="5257800"/>
              <a:ext cx="70104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nhà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nước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pháp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quyền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XHCN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do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vì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do ĐCS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lãnh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đạo</a:t>
              </a:r>
              <a:endPara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Rounded Rectangle 39">
              <a:hlinkClick r:id="" action="ppaction://noaction"/>
            </p:cNvPr>
            <p:cNvSpPr/>
            <p:nvPr/>
          </p:nvSpPr>
          <p:spPr>
            <a:xfrm>
              <a:off x="2133600" y="6019800"/>
              <a:ext cx="7010400" cy="76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quan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hệ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hữu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hợp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tác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với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nước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trên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>
                <a:defRPr/>
              </a:pP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thế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giới</a:t>
              </a:r>
              <a:endPara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Straight Arrow Connector 43"/>
            <p:cNvCxnSpPr>
              <a:stCxn id="6" idx="3"/>
              <a:endCxn id="39" idx="1"/>
            </p:cNvCxnSpPr>
            <p:nvPr/>
          </p:nvCxnSpPr>
          <p:spPr>
            <a:xfrm>
              <a:off x="1676400" y="3886200"/>
              <a:ext cx="457200" cy="1676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6" idx="3"/>
              <a:endCxn id="40" idx="1"/>
            </p:cNvCxnSpPr>
            <p:nvPr/>
          </p:nvCxnSpPr>
          <p:spPr>
            <a:xfrm>
              <a:off x="1676400" y="3886200"/>
              <a:ext cx="457200" cy="2514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hlinkClick r:id="" action="ppaction://noaction"/>
          </p:cNvPr>
          <p:cNvSpPr/>
          <p:nvPr/>
        </p:nvSpPr>
        <p:spPr>
          <a:xfrm>
            <a:off x="0" y="1"/>
            <a:ext cx="9144000" cy="7619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2.Những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CNXH ở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Nam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nay 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 flipV="1">
            <a:off x="1676400" y="1905000"/>
            <a:ext cx="5334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0"/>
          <p:cNvGrpSpPr/>
          <p:nvPr/>
        </p:nvGrpSpPr>
        <p:grpSpPr>
          <a:xfrm>
            <a:off x="0" y="838200"/>
            <a:ext cx="9144000" cy="6019800"/>
            <a:chOff x="0" y="838200"/>
            <a:chExt cx="9144000" cy="6019800"/>
          </a:xfrm>
        </p:grpSpPr>
        <p:sp>
          <p:nvSpPr>
            <p:cNvPr id="6" name="Rounded Rectangle 5"/>
            <p:cNvSpPr/>
            <p:nvPr/>
          </p:nvSpPr>
          <p:spPr>
            <a:xfrm>
              <a:off x="0" y="1219200"/>
              <a:ext cx="1676400" cy="533399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Phương</a:t>
              </a:r>
              <a:r>
                <a:rPr lang="en-US" sz="28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28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xây</a:t>
              </a:r>
              <a:r>
                <a:rPr lang="en-US" sz="28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dựng</a:t>
              </a:r>
              <a:r>
                <a:rPr lang="en-US" sz="28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CNXH </a:t>
              </a:r>
              <a:r>
                <a:rPr lang="en-US" sz="28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8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ĐH XI </a:t>
              </a:r>
              <a:r>
                <a:rPr lang="en-US" sz="28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bổ</a:t>
              </a:r>
              <a:r>
                <a:rPr lang="en-US" sz="28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sung </a:t>
              </a:r>
              <a:r>
                <a:rPr lang="en-US" sz="28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phát</a:t>
              </a:r>
              <a:r>
                <a:rPr lang="en-US" sz="28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triển</a:t>
              </a:r>
              <a:r>
                <a:rPr lang="en-US" sz="28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2011</a:t>
              </a:r>
              <a:endPara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ounded Rectangle 6">
              <a:hlinkClick r:id="" action="ppaction://noaction"/>
            </p:cNvPr>
            <p:cNvSpPr/>
            <p:nvPr/>
          </p:nvSpPr>
          <p:spPr>
            <a:xfrm>
              <a:off x="2209800" y="838200"/>
              <a:ext cx="6934200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Đẩy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mạnh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CNH, HĐH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đất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nước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gắn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với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phát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triển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kinh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tế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tri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thức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bảo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vệ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tài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nguyên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môi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trường</a:t>
              </a:r>
              <a:endPara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ounded Rectangle 7">
              <a:hlinkClick r:id="" action="ppaction://noaction"/>
            </p:cNvPr>
            <p:cNvSpPr/>
            <p:nvPr/>
          </p:nvSpPr>
          <p:spPr>
            <a:xfrm>
              <a:off x="2209800" y="1600200"/>
              <a:ext cx="69342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Phát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triển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nền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kinh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tế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thị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trường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định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XHCN</a:t>
              </a:r>
              <a:endPara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ounded Rectangle 8">
              <a:hlinkClick r:id="" action="ppaction://noaction"/>
            </p:cNvPr>
            <p:cNvSpPr/>
            <p:nvPr/>
          </p:nvSpPr>
          <p:spPr>
            <a:xfrm>
              <a:off x="2209800" y="2286000"/>
              <a:ext cx="6934200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Xây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dựng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nền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VH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tiên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tiến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đậm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đà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bản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sắc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tộc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xây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dựng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con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người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nâng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cao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đời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sống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6" idx="3"/>
              <a:endCxn id="7" idx="1"/>
            </p:cNvCxnSpPr>
            <p:nvPr/>
          </p:nvCxnSpPr>
          <p:spPr>
            <a:xfrm flipV="1">
              <a:off x="1676400" y="1181100"/>
              <a:ext cx="533400" cy="2705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hlinkClick r:id="" action="ppaction://noaction"/>
            </p:cNvPr>
            <p:cNvSpPr/>
            <p:nvPr/>
          </p:nvSpPr>
          <p:spPr>
            <a:xfrm>
              <a:off x="2057400" y="3048000"/>
              <a:ext cx="70866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Bảo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đảm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vững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chắc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quốc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phòng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an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ninh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quốc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trật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tự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an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toàn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xã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hội</a:t>
              </a:r>
              <a:endPara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6" idx="3"/>
              <a:endCxn id="12" idx="1"/>
            </p:cNvCxnSpPr>
            <p:nvPr/>
          </p:nvCxnSpPr>
          <p:spPr>
            <a:xfrm flipV="1">
              <a:off x="1676400" y="3352800"/>
              <a:ext cx="3810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  <a:endCxn id="9" idx="1"/>
            </p:cNvCxnSpPr>
            <p:nvPr/>
          </p:nvCxnSpPr>
          <p:spPr>
            <a:xfrm flipV="1">
              <a:off x="1676400" y="2628900"/>
              <a:ext cx="533400" cy="1257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1981200" y="3733800"/>
              <a:ext cx="71628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Thực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hiện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đường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lối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đối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ngoại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độc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lập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tự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chủ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hòa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bình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hữu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hợp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tác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phát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triển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;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chủ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động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tích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cực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hội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nhập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quốc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tế</a:t>
              </a:r>
              <a:endPara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2133600" y="4648200"/>
              <a:ext cx="7010400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Xây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dựng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nền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DC XHCN,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thực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hiện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đoàn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kết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toàn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tăng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cường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mở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rộng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mặt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trận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DT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thống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nhất</a:t>
              </a:r>
              <a:endPara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Straight Arrow Connector 23"/>
            <p:cNvCxnSpPr>
              <a:stCxn id="6" idx="3"/>
              <a:endCxn id="20" idx="1"/>
            </p:cNvCxnSpPr>
            <p:nvPr/>
          </p:nvCxnSpPr>
          <p:spPr>
            <a:xfrm>
              <a:off x="1676400" y="3886200"/>
              <a:ext cx="304800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3"/>
              <a:endCxn id="21" idx="1"/>
            </p:cNvCxnSpPr>
            <p:nvPr/>
          </p:nvCxnSpPr>
          <p:spPr>
            <a:xfrm>
              <a:off x="1676400" y="3886200"/>
              <a:ext cx="457200" cy="1104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>
              <a:hlinkClick r:id="" action="ppaction://noaction"/>
            </p:cNvPr>
            <p:cNvSpPr/>
            <p:nvPr/>
          </p:nvSpPr>
          <p:spPr>
            <a:xfrm>
              <a:off x="2133600" y="5410200"/>
              <a:ext cx="70104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Xây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dựng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nhà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nước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pháp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quyền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XHCN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do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vì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endPara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Rounded Rectangle 39">
              <a:hlinkClick r:id="" action="ppaction://noaction"/>
            </p:cNvPr>
            <p:cNvSpPr/>
            <p:nvPr/>
          </p:nvSpPr>
          <p:spPr>
            <a:xfrm>
              <a:off x="2133600" y="6096000"/>
              <a:ext cx="7010400" cy="76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Xây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dựng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Đảng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trong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sạch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vững</a:t>
              </a:r>
              <a:r>
                <a:rPr lang="en-US" sz="2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mạnh</a:t>
              </a:r>
              <a:endPara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Straight Arrow Connector 43"/>
            <p:cNvCxnSpPr>
              <a:stCxn id="6" idx="3"/>
              <a:endCxn id="39" idx="1"/>
            </p:cNvCxnSpPr>
            <p:nvPr/>
          </p:nvCxnSpPr>
          <p:spPr>
            <a:xfrm>
              <a:off x="1676400" y="3886200"/>
              <a:ext cx="457200" cy="1828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6" idx="3"/>
              <a:endCxn id="40" idx="1"/>
            </p:cNvCxnSpPr>
            <p:nvPr/>
          </p:nvCxnSpPr>
          <p:spPr>
            <a:xfrm>
              <a:off x="1676400" y="3886200"/>
              <a:ext cx="457200" cy="259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hlinkClick r:id="" action="ppaction://noaction"/>
          </p:cNvPr>
          <p:cNvSpPr/>
          <p:nvPr/>
        </p:nvSpPr>
        <p:spPr>
          <a:xfrm>
            <a:off x="0" y="1"/>
            <a:ext cx="9144000" cy="7619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12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đất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2021 - 2030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ounded Rectangle 22">
            <a:hlinkClick r:id="" action="ppaction://noaction"/>
          </p:cNvPr>
          <p:cNvSpPr/>
          <p:nvPr/>
        </p:nvSpPr>
        <p:spPr>
          <a:xfrm>
            <a:off x="0" y="609600"/>
            <a:ext cx="9144000" cy="624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 algn="just">
              <a:buAutoNum type="arabicPeriod"/>
              <a:defRPr/>
            </a:pP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mẽ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bền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457200" indent="-457200" algn="just">
              <a:buAutoNum type="arabicPeriod"/>
              <a:defRPr/>
            </a:pP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</a:t>
            </a:r>
          </a:p>
          <a:p>
            <a:pPr marL="457200" indent="-457200" algn="just">
              <a:buAutoNum type="arabicPeriod"/>
              <a:defRPr/>
            </a:pP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457200" indent="-457200" algn="just">
              <a:buAutoNum type="arabicPeriod"/>
              <a:defRPr/>
            </a:pP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Nam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tiếnđậm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đà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457200" indent="-457200" algn="just">
              <a:buAutoNum type="arabicPeriod"/>
              <a:defRPr/>
            </a:pP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nghiêm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minh,bảo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 marL="457200" indent="-457200" algn="just">
              <a:buAutoNum type="arabicPeriod"/>
              <a:defRPr/>
            </a:pP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tai,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thác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kiệm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bền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457200" indent="-457200" algn="just">
              <a:buAutoNum type="arabicPeriod"/>
              <a:defRPr/>
            </a:pP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Kiên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kiên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chắc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vẹn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lãnh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thổ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457200" indent="-457200" algn="just">
              <a:buAutoNum type="arabicPeriod"/>
              <a:defRPr/>
            </a:pP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lối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rãi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457200" indent="-457200" algn="just">
              <a:buAutoNum type="arabicPeriod"/>
              <a:defRPr/>
            </a:pP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sạch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457200" indent="-457200" algn="just">
              <a:buAutoNum type="arabicPeriod"/>
              <a:defRPr/>
            </a:pP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ây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Đảng</a:t>
            </a: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triệt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123)</a:t>
            </a:r>
          </a:p>
          <a:p>
            <a:pPr marL="457200" indent="-457200" algn="just">
              <a:buAutoNum type="arabicPeriod"/>
              <a:defRPr/>
            </a:pPr>
            <a:endParaRPr lang="en-US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hlinkClick r:id="" action="ppaction://noaction"/>
          </p:cNvPr>
          <p:cNvSpPr/>
          <p:nvPr/>
        </p:nvSpPr>
        <p:spPr>
          <a:xfrm>
            <a:off x="0" y="1"/>
            <a:ext cx="9144000" cy="7619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9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ounded Rectangle 21">
            <a:hlinkClick r:id="" action="ppaction://noaction"/>
          </p:cNvPr>
          <p:cNvSpPr/>
          <p:nvPr/>
        </p:nvSpPr>
        <p:spPr>
          <a:xfrm>
            <a:off x="304800" y="1066800"/>
            <a:ext cx="8610600" cy="5562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1.Quan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ổn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2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2.Giữa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tuân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</a:t>
            </a:r>
          </a:p>
          <a:p>
            <a:pPr algn="just">
              <a:defRPr/>
            </a:pP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LLSX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QHSX XHCN</a:t>
            </a:r>
          </a:p>
          <a:p>
            <a:pPr algn="just">
              <a:defRPr/>
            </a:pP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trường</a:t>
            </a:r>
            <a:endParaRPr lang="en-US" sz="2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XH.</a:t>
            </a:r>
          </a:p>
          <a:p>
            <a:pPr algn="just">
              <a:defRPr/>
            </a:pP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</a:t>
            </a:r>
          </a:p>
          <a:p>
            <a:pPr algn="just">
              <a:defRPr/>
            </a:pP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endParaRPr lang="en-US" sz="2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lãnh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endParaRPr lang="en-US" sz="2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219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3: CHỦ NGHĨA XÃ HỘI VÀ THỜI KỲ QUÁ ĐỘ LÊN CNXH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1447800"/>
            <a:ext cx="9144000" cy="5334000"/>
            <a:chOff x="0" y="36945"/>
            <a:chExt cx="9144000" cy="5820098"/>
          </a:xfrm>
        </p:grpSpPr>
        <p:sp>
          <p:nvSpPr>
            <p:cNvPr id="6" name="Rounded Rectangle 5"/>
            <p:cNvSpPr/>
            <p:nvPr/>
          </p:nvSpPr>
          <p:spPr>
            <a:xfrm>
              <a:off x="0" y="868388"/>
              <a:ext cx="1676400" cy="421639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32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.Chủ</a:t>
              </a:r>
              <a:r>
                <a:rPr lang="en-US" sz="3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nghĩa</a:t>
              </a:r>
              <a:r>
                <a:rPr lang="en-US" sz="3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xã</a:t>
              </a:r>
              <a:r>
                <a:rPr lang="en-US" sz="3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hội</a:t>
              </a:r>
              <a:endPara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ounded Rectangle 6">
              <a:hlinkClick r:id="" action="ppaction://noaction"/>
            </p:cNvPr>
            <p:cNvSpPr/>
            <p:nvPr/>
          </p:nvSpPr>
          <p:spPr>
            <a:xfrm>
              <a:off x="2514600" y="36945"/>
              <a:ext cx="6629400" cy="1629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1. CNXH,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giai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đoạn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đầu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HTKT –XH CSCN</a:t>
              </a:r>
              <a:endPara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ounded Rectangle 7">
              <a:hlinkClick r:id="" action="ppaction://noaction"/>
            </p:cNvPr>
            <p:cNvSpPr/>
            <p:nvPr/>
          </p:nvSpPr>
          <p:spPr>
            <a:xfrm>
              <a:off x="2514600" y="2149375"/>
              <a:ext cx="6629400" cy="16290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2.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Điều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kiện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ra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đời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CNXH</a:t>
              </a:r>
              <a:endPara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ounded Rectangle 8">
              <a:hlinkClick r:id="" action="ppaction://noaction"/>
            </p:cNvPr>
            <p:cNvSpPr/>
            <p:nvPr/>
          </p:nvSpPr>
          <p:spPr>
            <a:xfrm>
              <a:off x="2514600" y="4371143"/>
              <a:ext cx="6629400" cy="14859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3.Những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đặc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trưng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cơ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bản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CNXH</a:t>
              </a:r>
              <a:endPara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6" idx="3"/>
              <a:endCxn id="7" idx="1"/>
            </p:cNvCxnSpPr>
            <p:nvPr/>
          </p:nvCxnSpPr>
          <p:spPr>
            <a:xfrm flipV="1">
              <a:off x="1676400" y="851477"/>
              <a:ext cx="838200" cy="21251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  <a:endCxn id="8" idx="1"/>
            </p:cNvCxnSpPr>
            <p:nvPr/>
          </p:nvCxnSpPr>
          <p:spPr>
            <a:xfrm flipV="1">
              <a:off x="1676400" y="2963905"/>
              <a:ext cx="838200" cy="126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>
            <a:stCxn id="6" idx="3"/>
            <a:endCxn id="9" idx="1"/>
          </p:cNvCxnSpPr>
          <p:nvPr/>
        </p:nvCxnSpPr>
        <p:spPr>
          <a:xfrm>
            <a:off x="1676400" y="4141922"/>
            <a:ext cx="838200" cy="1958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5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LỊCH SỬ NHÂN LOẠI PHÁT TRIỂN QUA CÁC </a:t>
            </a:r>
          </a:p>
          <a:p>
            <a:pPr algn="ctr"/>
            <a:r>
              <a:rPr lang="en-US" sz="25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HÌNH THÁI KT –XH TỪ THẤP ĐẾN CAO</a:t>
            </a:r>
            <a:endParaRPr lang="en-US" sz="25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192350" y="1154538"/>
            <a:ext cx="7016685" cy="5181600"/>
            <a:chOff x="457260" y="1676400"/>
            <a:chExt cx="7016685" cy="4648200"/>
          </a:xfrm>
        </p:grpSpPr>
        <p:sp>
          <p:nvSpPr>
            <p:cNvPr id="240645" name="Line 30"/>
            <p:cNvSpPr>
              <a:spLocks noChangeShapeType="1"/>
            </p:cNvSpPr>
            <p:nvPr/>
          </p:nvSpPr>
          <p:spPr bwMode="auto">
            <a:xfrm>
              <a:off x="6337300" y="6097588"/>
              <a:ext cx="0" cy="1905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92125" y="1676400"/>
              <a:ext cx="0" cy="4308475"/>
            </a:xfrm>
            <a:prstGeom prst="line">
              <a:avLst/>
            </a:prstGeom>
            <a:ln>
              <a:headEnd type="triangle" w="med" len="med"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240647" name="Group 73"/>
            <p:cNvGrpSpPr>
              <a:grpSpLocks/>
            </p:cNvGrpSpPr>
            <p:nvPr/>
          </p:nvGrpSpPr>
          <p:grpSpPr bwMode="auto">
            <a:xfrm>
              <a:off x="3309938" y="2682875"/>
              <a:ext cx="3698875" cy="817563"/>
              <a:chOff x="3310700" y="2683205"/>
              <a:chExt cx="3698398" cy="817857"/>
            </a:xfrm>
          </p:grpSpPr>
          <p:grpSp>
            <p:nvGrpSpPr>
              <p:cNvPr id="240648" name="Group 52"/>
              <p:cNvGrpSpPr>
                <a:grpSpLocks/>
              </p:cNvGrpSpPr>
              <p:nvPr/>
            </p:nvGrpSpPr>
            <p:grpSpPr bwMode="auto">
              <a:xfrm>
                <a:off x="3310700" y="2683205"/>
                <a:ext cx="3698398" cy="817857"/>
                <a:chOff x="4408490" y="2655888"/>
                <a:chExt cx="3738564" cy="982662"/>
              </a:xfrm>
            </p:grpSpPr>
            <p:sp>
              <p:nvSpPr>
                <p:cNvPr id="41" name="Freeform 4"/>
                <p:cNvSpPr>
                  <a:spLocks/>
                </p:cNvSpPr>
                <p:nvPr/>
              </p:nvSpPr>
              <p:spPr bwMode="gray">
                <a:xfrm>
                  <a:off x="7468336" y="2655888"/>
                  <a:ext cx="645023" cy="982662"/>
                </a:xfrm>
                <a:custGeom>
                  <a:avLst/>
                  <a:gdLst/>
                  <a:ahLst/>
                  <a:cxnLst>
                    <a:cxn ang="0">
                      <a:pos x="308" y="120"/>
                    </a:cxn>
                    <a:cxn ang="0">
                      <a:pos x="0" y="444"/>
                    </a:cxn>
                    <a:cxn ang="0">
                      <a:pos x="0" y="286"/>
                    </a:cxn>
                    <a:cxn ang="0">
                      <a:pos x="308" y="0"/>
                    </a:cxn>
                    <a:cxn ang="0">
                      <a:pos x="308" y="120"/>
                    </a:cxn>
                  </a:cxnLst>
                  <a:rect l="0" t="0" r="r" b="b"/>
                  <a:pathLst>
                    <a:path w="308" h="444">
                      <a:moveTo>
                        <a:pt x="308" y="120"/>
                      </a:moveTo>
                      <a:lnTo>
                        <a:pt x="0" y="444"/>
                      </a:lnTo>
                      <a:lnTo>
                        <a:pt x="0" y="286"/>
                      </a:lnTo>
                      <a:lnTo>
                        <a:pt x="308" y="0"/>
                      </a:lnTo>
                      <a:lnTo>
                        <a:pt x="308" y="1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563F">
                        <a:gamma/>
                        <a:shade val="46275"/>
                        <a:invGamma/>
                      </a:srgbClr>
                    </a:gs>
                    <a:gs pos="50000">
                      <a:srgbClr val="00563F"/>
                    </a:gs>
                    <a:gs pos="100000">
                      <a:srgbClr val="00563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.VnTime" pitchFamily="34" charset="0"/>
                  </a:endParaRPr>
                </a:p>
              </p:txBody>
            </p:sp>
            <p:sp>
              <p:nvSpPr>
                <p:cNvPr id="42" name="Freeform 5"/>
                <p:cNvSpPr>
                  <a:spLocks/>
                </p:cNvSpPr>
                <p:nvPr/>
              </p:nvSpPr>
              <p:spPr bwMode="gray">
                <a:xfrm>
                  <a:off x="4408490" y="2655888"/>
                  <a:ext cx="3738564" cy="627759"/>
                </a:xfrm>
                <a:custGeom>
                  <a:avLst/>
                  <a:gdLst/>
                  <a:ahLst/>
                  <a:cxnLst>
                    <a:cxn ang="0">
                      <a:pos x="1478" y="284"/>
                    </a:cxn>
                    <a:cxn ang="0">
                      <a:pos x="0" y="284"/>
                    </a:cxn>
                    <a:cxn ang="0">
                      <a:pos x="446" y="0"/>
                    </a:cxn>
                    <a:cxn ang="0">
                      <a:pos x="1786" y="0"/>
                    </a:cxn>
                    <a:cxn ang="0">
                      <a:pos x="1478" y="284"/>
                    </a:cxn>
                  </a:cxnLst>
                  <a:rect l="0" t="0" r="r" b="b"/>
                  <a:pathLst>
                    <a:path w="1786" h="284">
                      <a:moveTo>
                        <a:pt x="1478" y="284"/>
                      </a:moveTo>
                      <a:lnTo>
                        <a:pt x="0" y="284"/>
                      </a:lnTo>
                      <a:lnTo>
                        <a:pt x="446" y="0"/>
                      </a:lnTo>
                      <a:lnTo>
                        <a:pt x="1786" y="0"/>
                      </a:lnTo>
                      <a:lnTo>
                        <a:pt x="1478" y="28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.VnTime" pitchFamily="34" charset="0"/>
                  </a:endParaRPr>
                </a:p>
              </p:txBody>
            </p:sp>
            <p:sp>
              <p:nvSpPr>
                <p:cNvPr id="43" name="Rectangle 21"/>
                <p:cNvSpPr>
                  <a:spLocks noChangeArrowheads="1"/>
                </p:cNvSpPr>
                <p:nvPr/>
              </p:nvSpPr>
              <p:spPr bwMode="gray">
                <a:xfrm>
                  <a:off x="4414908" y="3283647"/>
                  <a:ext cx="3095145" cy="352994"/>
                </a:xfrm>
                <a:prstGeom prst="rect">
                  <a:avLst/>
                </a:prstGeom>
                <a:gradFill rotWithShape="1">
                  <a:gsLst>
                    <a:gs pos="0">
                      <a:srgbClr val="00906A">
                        <a:gamma/>
                        <a:shade val="72549"/>
                        <a:invGamma/>
                      </a:srgbClr>
                    </a:gs>
                    <a:gs pos="50000">
                      <a:srgbClr val="00906A"/>
                    </a:gs>
                    <a:gs pos="100000">
                      <a:srgbClr val="00906A">
                        <a:gamma/>
                        <a:shade val="72549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.VnTime" pitchFamily="34" charset="0"/>
                  </a:endParaRPr>
                </a:p>
              </p:txBody>
            </p:sp>
          </p:grpSp>
          <p:sp>
            <p:nvSpPr>
              <p:cNvPr id="40" name="Text Box 17"/>
              <p:cNvSpPr txBox="1">
                <a:spLocks noChangeArrowheads="1"/>
              </p:cNvSpPr>
              <p:nvPr/>
            </p:nvSpPr>
            <p:spPr bwMode="auto">
              <a:xfrm>
                <a:off x="3962400" y="2753887"/>
                <a:ext cx="2587969" cy="3333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HTKT –XH </a:t>
                </a:r>
                <a:r>
                  <a:rPr lang="en-US" sz="1400" b="1" cap="all" dirty="0" err="1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Xã</a:t>
                </a:r>
                <a:r>
                  <a:rPr lang="en-US" sz="14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400" b="1" cap="all" dirty="0" err="1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hội</a:t>
                </a:r>
                <a:r>
                  <a:rPr lang="en-US" sz="1400" b="1" cap="all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400" b="1" cap="all" dirty="0" err="1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tBCN</a:t>
                </a:r>
                <a:endParaRPr lang="en-US" sz="1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Arial" pitchFamily="34" charset="0"/>
                  <a:cs typeface="Arial" pitchFamily="34" charset="0"/>
                </a:endParaRP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0653" name="Group 74"/>
            <p:cNvGrpSpPr>
              <a:grpSpLocks/>
            </p:cNvGrpSpPr>
            <p:nvPr/>
          </p:nvGrpSpPr>
          <p:grpSpPr bwMode="auto">
            <a:xfrm>
              <a:off x="2392362" y="3495675"/>
              <a:ext cx="3975097" cy="909638"/>
              <a:chOff x="2391989" y="3495777"/>
              <a:chExt cx="3974798" cy="909726"/>
            </a:xfrm>
          </p:grpSpPr>
          <p:sp>
            <p:nvSpPr>
              <p:cNvPr id="34" name="Freeform 6"/>
              <p:cNvSpPr>
                <a:spLocks/>
              </p:cNvSpPr>
              <p:nvPr/>
            </p:nvSpPr>
            <p:spPr bwMode="gray">
              <a:xfrm>
                <a:off x="5722314" y="3495777"/>
                <a:ext cx="638127" cy="814467"/>
              </a:xfrm>
              <a:custGeom>
                <a:avLst/>
                <a:gdLst/>
                <a:ahLst/>
                <a:cxnLst>
                  <a:cxn ang="0">
                    <a:pos x="308" y="120"/>
                  </a:cxn>
                  <a:cxn ang="0">
                    <a:pos x="0" y="442"/>
                  </a:cxn>
                  <a:cxn ang="0">
                    <a:pos x="0" y="286"/>
                  </a:cxn>
                  <a:cxn ang="0">
                    <a:pos x="308" y="0"/>
                  </a:cxn>
                  <a:cxn ang="0">
                    <a:pos x="308" y="120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B1092">
                      <a:gamma/>
                      <a:shade val="46275"/>
                      <a:invGamma/>
                    </a:srgbClr>
                  </a:gs>
                  <a:gs pos="50000">
                    <a:srgbClr val="4B1092"/>
                  </a:gs>
                  <a:gs pos="100000">
                    <a:srgbClr val="4B1092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35" name="Freeform 7"/>
              <p:cNvSpPr>
                <a:spLocks/>
              </p:cNvSpPr>
              <p:nvPr/>
            </p:nvSpPr>
            <p:spPr bwMode="gray">
              <a:xfrm>
                <a:off x="2391990" y="3495777"/>
                <a:ext cx="3974801" cy="522339"/>
              </a:xfrm>
              <a:custGeom>
                <a:avLst/>
                <a:gdLst/>
                <a:ahLst/>
                <a:cxnLst>
                  <a:cxn ang="0">
                    <a:pos x="1612" y="284"/>
                  </a:cxn>
                  <a:cxn ang="0">
                    <a:pos x="0" y="284"/>
                  </a:cxn>
                  <a:cxn ang="0">
                    <a:pos x="446" y="0"/>
                  </a:cxn>
                  <a:cxn ang="0">
                    <a:pos x="1920" y="0"/>
                  </a:cxn>
                  <a:cxn ang="0">
                    <a:pos x="1612" y="284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rgbClr val="A77B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36" name="Rectangle 22"/>
              <p:cNvSpPr>
                <a:spLocks noChangeArrowheads="1"/>
              </p:cNvSpPr>
              <p:nvPr/>
            </p:nvSpPr>
            <p:spPr bwMode="gray">
              <a:xfrm>
                <a:off x="2393577" y="4018116"/>
                <a:ext cx="3335087" cy="287365"/>
              </a:xfrm>
              <a:prstGeom prst="rect">
                <a:avLst/>
              </a:prstGeom>
              <a:gradFill rotWithShape="1">
                <a:gsLst>
                  <a:gs pos="0">
                    <a:srgbClr val="8041FF">
                      <a:gamma/>
                      <a:shade val="72549"/>
                      <a:invGamma/>
                    </a:srgbClr>
                  </a:gs>
                  <a:gs pos="50000">
                    <a:srgbClr val="8041FF"/>
                  </a:gs>
                  <a:gs pos="100000">
                    <a:srgbClr val="8041FF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37" name="Text Box 27"/>
              <p:cNvSpPr txBox="1">
                <a:spLocks noChangeArrowheads="1"/>
              </p:cNvSpPr>
              <p:nvPr/>
            </p:nvSpPr>
            <p:spPr bwMode="gray">
              <a:xfrm>
                <a:off x="3547603" y="4035579"/>
                <a:ext cx="185723" cy="369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38" name="Text Box 18"/>
              <p:cNvSpPr txBox="1">
                <a:spLocks noChangeArrowheads="1"/>
              </p:cNvSpPr>
              <p:nvPr/>
            </p:nvSpPr>
            <p:spPr bwMode="auto">
              <a:xfrm>
                <a:off x="3048000" y="3620590"/>
                <a:ext cx="2667000" cy="3333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HTKT - </a:t>
                </a:r>
                <a:r>
                  <a:rPr lang="en-US" sz="1400" b="1" cap="all" dirty="0" err="1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Xã</a:t>
                </a:r>
                <a:r>
                  <a:rPr lang="en-US" sz="14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400" b="1" cap="all" dirty="0" err="1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hội</a:t>
                </a:r>
                <a:r>
                  <a:rPr lang="en-US" sz="1400" b="1" cap="all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400" b="1" cap="all" dirty="0" err="1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phong</a:t>
                </a:r>
                <a:r>
                  <a:rPr lang="en-US" sz="1400" b="1" cap="all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400" b="1" cap="all" dirty="0" err="1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kiến</a:t>
                </a:r>
                <a:endParaRPr lang="en-US" sz="1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Arial" pitchFamily="34" charset="0"/>
                  <a:cs typeface="Arial" pitchFamily="34" charset="0"/>
                </a:endParaRP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0659" name="Group 75"/>
            <p:cNvGrpSpPr>
              <a:grpSpLocks/>
            </p:cNvGrpSpPr>
            <p:nvPr/>
          </p:nvGrpSpPr>
          <p:grpSpPr bwMode="auto">
            <a:xfrm>
              <a:off x="1479550" y="4300538"/>
              <a:ext cx="4241800" cy="874712"/>
              <a:chOff x="1479560" y="4300422"/>
              <a:chExt cx="4241773" cy="874051"/>
            </a:xfrm>
          </p:grpSpPr>
          <p:sp>
            <p:nvSpPr>
              <p:cNvPr id="29" name="Freeform 8"/>
              <p:cNvSpPr>
                <a:spLocks/>
              </p:cNvSpPr>
              <p:nvPr/>
            </p:nvSpPr>
            <p:spPr bwMode="gray">
              <a:xfrm>
                <a:off x="5078400" y="4300422"/>
                <a:ext cx="634996" cy="816944"/>
              </a:xfrm>
              <a:custGeom>
                <a:avLst/>
                <a:gdLst/>
                <a:ahLst/>
                <a:cxnLst>
                  <a:cxn ang="0">
                    <a:pos x="306" y="122"/>
                  </a:cxn>
                  <a:cxn ang="0">
                    <a:pos x="0" y="444"/>
                  </a:cxn>
                  <a:cxn ang="0">
                    <a:pos x="0" y="286"/>
                  </a:cxn>
                  <a:cxn ang="0">
                    <a:pos x="306" y="0"/>
                  </a:cxn>
                  <a:cxn ang="0">
                    <a:pos x="306" y="122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0330A">
                      <a:gamma/>
                      <a:shade val="46275"/>
                      <a:invGamma/>
                    </a:srgbClr>
                  </a:gs>
                  <a:gs pos="50000">
                    <a:srgbClr val="90330A"/>
                  </a:gs>
                  <a:gs pos="100000">
                    <a:srgbClr val="90330A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30" name="Freeform 23"/>
              <p:cNvSpPr>
                <a:spLocks/>
              </p:cNvSpPr>
              <p:nvPr/>
            </p:nvSpPr>
            <p:spPr bwMode="gray">
              <a:xfrm>
                <a:off x="1479560" y="4300422"/>
                <a:ext cx="4241773" cy="526652"/>
              </a:xfrm>
              <a:custGeom>
                <a:avLst/>
                <a:gdLst/>
                <a:ahLst/>
                <a:cxnLst>
                  <a:cxn ang="0">
                    <a:pos x="1742" y="286"/>
                  </a:cxn>
                  <a:cxn ang="0">
                    <a:pos x="0" y="286"/>
                  </a:cxn>
                  <a:cxn ang="0">
                    <a:pos x="446" y="0"/>
                  </a:cxn>
                  <a:cxn ang="0">
                    <a:pos x="2048" y="0"/>
                  </a:cxn>
                  <a:cxn ang="0">
                    <a:pos x="1742" y="286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rgbClr val="FF996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31" name="Rectangle 24"/>
              <p:cNvSpPr>
                <a:spLocks noChangeArrowheads="1"/>
              </p:cNvSpPr>
              <p:nvPr/>
            </p:nvSpPr>
            <p:spPr bwMode="gray">
              <a:xfrm>
                <a:off x="1482735" y="4827074"/>
                <a:ext cx="3609952" cy="285534"/>
              </a:xfrm>
              <a:prstGeom prst="rect">
                <a:avLst/>
              </a:prstGeom>
              <a:gradFill rotWithShape="1">
                <a:gsLst>
                  <a:gs pos="0">
                    <a:srgbClr val="DC7150">
                      <a:gamma/>
                      <a:shade val="72549"/>
                      <a:invGamma/>
                    </a:srgbClr>
                  </a:gs>
                  <a:gs pos="50000">
                    <a:srgbClr val="DC7150"/>
                  </a:gs>
                  <a:gs pos="100000">
                    <a:srgbClr val="DC7150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gray">
              <a:xfrm>
                <a:off x="2719390" y="4804866"/>
                <a:ext cx="184149" cy="3696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33" name="Text Box 19"/>
              <p:cNvSpPr txBox="1">
                <a:spLocks noChangeArrowheads="1"/>
              </p:cNvSpPr>
              <p:nvPr/>
            </p:nvSpPr>
            <p:spPr bwMode="auto">
              <a:xfrm>
                <a:off x="2209800" y="4382590"/>
                <a:ext cx="2935357" cy="2949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HTKT –XH CH </a:t>
                </a:r>
                <a:r>
                  <a:rPr lang="en-US" sz="1400" b="1" cap="all" dirty="0" err="1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nô</a:t>
                </a:r>
                <a:r>
                  <a:rPr lang="en-US" sz="14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400" b="1" cap="all" dirty="0" err="1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lệ</a:t>
                </a:r>
                <a:endParaRPr lang="en-US" sz="1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Arial" pitchFamily="34" charset="0"/>
                  <a:cs typeface="Arial" pitchFamily="34" charset="0"/>
                </a:endParaRP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.VnTime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0665" name="Group 76"/>
            <p:cNvGrpSpPr>
              <a:grpSpLocks/>
            </p:cNvGrpSpPr>
            <p:nvPr/>
          </p:nvGrpSpPr>
          <p:grpSpPr bwMode="auto">
            <a:xfrm>
              <a:off x="457260" y="5105391"/>
              <a:ext cx="4621821" cy="1182686"/>
              <a:chOff x="457200" y="5105066"/>
              <a:chExt cx="4621821" cy="1182524"/>
            </a:xfrm>
          </p:grpSpPr>
          <p:sp>
            <p:nvSpPr>
              <p:cNvPr id="240666" name="Line 29"/>
              <p:cNvSpPr>
                <a:spLocks noChangeShapeType="1"/>
              </p:cNvSpPr>
              <p:nvPr/>
            </p:nvSpPr>
            <p:spPr bwMode="auto">
              <a:xfrm>
                <a:off x="457200" y="6097329"/>
                <a:ext cx="0" cy="19026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"/>
              <p:cNvSpPr>
                <a:spLocks/>
              </p:cNvSpPr>
              <p:nvPr/>
            </p:nvSpPr>
            <p:spPr bwMode="gray">
              <a:xfrm>
                <a:off x="4440178" y="5105075"/>
                <a:ext cx="638175" cy="819038"/>
              </a:xfrm>
              <a:custGeom>
                <a:avLst/>
                <a:gdLst/>
                <a:ahLst/>
                <a:cxnLst>
                  <a:cxn ang="0">
                    <a:pos x="308" y="122"/>
                  </a:cxn>
                  <a:cxn ang="0">
                    <a:pos x="0" y="444"/>
                  </a:cxn>
                  <a:cxn ang="0">
                    <a:pos x="0" y="286"/>
                  </a:cxn>
                  <a:cxn ang="0">
                    <a:pos x="308" y="0"/>
                  </a:cxn>
                  <a:cxn ang="0">
                    <a:pos x="308" y="122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06B0E">
                      <a:gamma/>
                      <a:shade val="46275"/>
                      <a:invGamma/>
                    </a:srgbClr>
                  </a:gs>
                  <a:gs pos="50000">
                    <a:srgbClr val="906B0E"/>
                  </a:gs>
                  <a:gs pos="100000">
                    <a:srgbClr val="906B0E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25" name="Freeform 10"/>
              <p:cNvSpPr>
                <a:spLocks/>
              </p:cNvSpPr>
              <p:nvPr/>
            </p:nvSpPr>
            <p:spPr bwMode="gray">
              <a:xfrm>
                <a:off x="565090" y="5109837"/>
                <a:ext cx="4513263" cy="522215"/>
              </a:xfrm>
              <a:custGeom>
                <a:avLst/>
                <a:gdLst/>
                <a:ahLst/>
                <a:cxnLst>
                  <a:cxn ang="0">
                    <a:pos x="1872" y="284"/>
                  </a:cxn>
                  <a:cxn ang="0">
                    <a:pos x="0" y="284"/>
                  </a:cxn>
                  <a:cxn ang="0">
                    <a:pos x="446" y="0"/>
                  </a:cxn>
                  <a:cxn ang="0">
                    <a:pos x="2180" y="0"/>
                  </a:cxn>
                  <a:cxn ang="0">
                    <a:pos x="1872" y="284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F2E1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gray">
              <a:xfrm>
                <a:off x="563503" y="5633641"/>
                <a:ext cx="3884612" cy="287298"/>
              </a:xfrm>
              <a:prstGeom prst="rect">
                <a:avLst/>
              </a:prstGeom>
              <a:gradFill rotWithShape="1">
                <a:gsLst>
                  <a:gs pos="0">
                    <a:srgbClr val="D0A11C">
                      <a:gamma/>
                      <a:shade val="72549"/>
                      <a:invGamma/>
                    </a:srgbClr>
                  </a:gs>
                  <a:gs pos="50000">
                    <a:srgbClr val="D0A11C"/>
                  </a:gs>
                  <a:gs pos="100000">
                    <a:srgbClr val="D0A11C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27" name="Text Box 29"/>
              <p:cNvSpPr txBox="1">
                <a:spLocks noChangeArrowheads="1"/>
              </p:cNvSpPr>
              <p:nvPr/>
            </p:nvSpPr>
            <p:spPr bwMode="gray">
              <a:xfrm>
                <a:off x="1965265" y="5644751"/>
                <a:ext cx="184150" cy="338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28" name="Text Box 20"/>
              <p:cNvSpPr txBox="1">
                <a:spLocks noChangeArrowheads="1"/>
              </p:cNvSpPr>
              <p:nvPr/>
            </p:nvSpPr>
            <p:spPr bwMode="auto">
              <a:xfrm>
                <a:off x="1524000" y="5144590"/>
                <a:ext cx="2869096" cy="358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HTKT –XH </a:t>
                </a:r>
                <a:r>
                  <a:rPr lang="en-US" sz="1400" b="1" cap="all" dirty="0" err="1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CSnguyên</a:t>
                </a:r>
                <a:r>
                  <a:rPr lang="en-US" sz="14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400" b="1" cap="all" dirty="0" err="1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thuỷ</a:t>
                </a:r>
                <a:endParaRPr lang="en-US" sz="1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Arial" pitchFamily="34" charset="0"/>
                  <a:cs typeface="Arial" pitchFamily="34" charset="0"/>
                </a:endParaRP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.VnTime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0672" name="Text Box 21"/>
            <p:cNvSpPr txBox="1">
              <a:spLocks noChangeArrowheads="1"/>
            </p:cNvSpPr>
            <p:nvPr/>
          </p:nvSpPr>
          <p:spPr bwMode="auto">
            <a:xfrm>
              <a:off x="5519738" y="5984875"/>
              <a:ext cx="129698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sz="1600" b="1">
                  <a:latin typeface="Calibri" pitchFamily="34" charset="0"/>
                </a:rPr>
                <a:t>Thời gian</a:t>
              </a:r>
            </a:p>
            <a:p>
              <a:pPr eaLnBrk="0" hangingPunct="0"/>
              <a:endParaRPr lang="en-US" b="1">
                <a:latin typeface=".VnTime" pitchFamily="34" charset="0"/>
              </a:endParaRPr>
            </a:p>
          </p:txBody>
        </p:sp>
        <p:grpSp>
          <p:nvGrpSpPr>
            <p:cNvPr id="240673" name="Group 77"/>
            <p:cNvGrpSpPr>
              <a:grpSpLocks/>
            </p:cNvGrpSpPr>
            <p:nvPr/>
          </p:nvGrpSpPr>
          <p:grpSpPr bwMode="auto">
            <a:xfrm>
              <a:off x="513718" y="1730715"/>
              <a:ext cx="4421026" cy="3544888"/>
              <a:chOff x="513539" y="1730751"/>
              <a:chExt cx="4421063" cy="3544389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gray">
              <a:xfrm>
                <a:off x="708642" y="1730751"/>
                <a:ext cx="4225960" cy="3544389"/>
              </a:xfrm>
              <a:custGeom>
                <a:avLst/>
                <a:gdLst/>
                <a:ahLst/>
                <a:cxnLst>
                  <a:cxn ang="0">
                    <a:pos x="12" y="2464"/>
                  </a:cxn>
                  <a:cxn ang="0">
                    <a:pos x="56" y="2120"/>
                  </a:cxn>
                  <a:cxn ang="0">
                    <a:pos x="124" y="1808"/>
                  </a:cxn>
                  <a:cxn ang="0">
                    <a:pos x="212" y="1524"/>
                  </a:cxn>
                  <a:cxn ang="0">
                    <a:pos x="316" y="1270"/>
                  </a:cxn>
                  <a:cxn ang="0">
                    <a:pos x="430" y="1044"/>
                  </a:cxn>
                  <a:cxn ang="0">
                    <a:pos x="550" y="846"/>
                  </a:cxn>
                  <a:cxn ang="0">
                    <a:pos x="672" y="674"/>
                  </a:cxn>
                  <a:cxn ang="0">
                    <a:pos x="792" y="528"/>
                  </a:cxn>
                  <a:cxn ang="0">
                    <a:pos x="906" y="408"/>
                  </a:cxn>
                  <a:cxn ang="0">
                    <a:pos x="1010" y="310"/>
                  </a:cxn>
                  <a:cxn ang="0">
                    <a:pos x="1096" y="236"/>
                  </a:cxn>
                  <a:cxn ang="0">
                    <a:pos x="1164" y="184"/>
                  </a:cxn>
                  <a:cxn ang="0">
                    <a:pos x="1208" y="154"/>
                  </a:cxn>
                  <a:cxn ang="0">
                    <a:pos x="1224" y="144"/>
                  </a:cxn>
                  <a:cxn ang="0">
                    <a:pos x="1728" y="56"/>
                  </a:cxn>
                  <a:cxn ang="0">
                    <a:pos x="1568" y="328"/>
                  </a:cxn>
                  <a:cxn ang="0">
                    <a:pos x="1554" y="332"/>
                  </a:cxn>
                  <a:cxn ang="0">
                    <a:pos x="1514" y="346"/>
                  </a:cxn>
                  <a:cxn ang="0">
                    <a:pos x="1452" y="370"/>
                  </a:cxn>
                  <a:cxn ang="0">
                    <a:pos x="1370" y="410"/>
                  </a:cxn>
                  <a:cxn ang="0">
                    <a:pos x="1270" y="466"/>
                  </a:cxn>
                  <a:cxn ang="0">
                    <a:pos x="1158" y="540"/>
                  </a:cxn>
                  <a:cxn ang="0">
                    <a:pos x="1034" y="636"/>
                  </a:cxn>
                  <a:cxn ang="0">
                    <a:pos x="904" y="756"/>
                  </a:cxn>
                  <a:cxn ang="0">
                    <a:pos x="770" y="900"/>
                  </a:cxn>
                  <a:cxn ang="0">
                    <a:pos x="632" y="1076"/>
                  </a:cxn>
                  <a:cxn ang="0">
                    <a:pos x="498" y="1280"/>
                  </a:cxn>
                  <a:cxn ang="0">
                    <a:pos x="370" y="1518"/>
                  </a:cxn>
                  <a:cxn ang="0">
                    <a:pos x="248" y="1792"/>
                  </a:cxn>
                  <a:cxn ang="0">
                    <a:pos x="138" y="2104"/>
                  </a:cxn>
                  <a:cxn ang="0">
                    <a:pos x="42" y="2456"/>
                  </a:cxn>
                </a:cxnLst>
                <a:rect l="0" t="0" r="r" b="b"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D11364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 rot="19151780">
                <a:off x="513539" y="2093507"/>
                <a:ext cx="2559639" cy="7077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dirty="0" err="1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Đây</a:t>
                </a:r>
                <a:r>
                  <a:rPr lang="en-US" sz="2000" b="1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b="1" dirty="0" err="1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là</a:t>
                </a:r>
                <a:r>
                  <a:rPr lang="en-US" sz="2000" b="1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b="1" dirty="0" err="1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quá</a:t>
                </a:r>
                <a:r>
                  <a:rPr lang="en-US" sz="2000" b="1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b="1" dirty="0" err="1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trình</a:t>
                </a:r>
                <a:r>
                  <a:rPr lang="en-US" sz="2000" b="1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b="1" dirty="0" err="1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lịch</a:t>
                </a:r>
                <a:r>
                  <a:rPr lang="en-US" sz="2000" b="1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b="1" dirty="0" err="1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sử</a:t>
                </a:r>
                <a:r>
                  <a:rPr lang="en-US" sz="2000" b="1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 - </a:t>
                </a:r>
                <a:r>
                  <a:rPr lang="en-US" sz="2000" b="1" dirty="0" err="1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tự</a:t>
                </a:r>
                <a:r>
                  <a:rPr lang="en-US" sz="2000" b="1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b="1" dirty="0" err="1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nhiên</a:t>
                </a:r>
                <a:endParaRPr lang="en-US" sz="2000" b="1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0676" name="Group 72"/>
            <p:cNvGrpSpPr>
              <a:grpSpLocks/>
            </p:cNvGrpSpPr>
            <p:nvPr/>
          </p:nvGrpSpPr>
          <p:grpSpPr bwMode="auto">
            <a:xfrm>
              <a:off x="4225922" y="1868488"/>
              <a:ext cx="3248023" cy="817562"/>
              <a:chOff x="4226266" y="1867990"/>
              <a:chExt cx="3247679" cy="817858"/>
            </a:xfrm>
          </p:grpSpPr>
          <p:grpSp>
            <p:nvGrpSpPr>
              <p:cNvPr id="240677" name="Group 51"/>
              <p:cNvGrpSpPr>
                <a:grpSpLocks/>
              </p:cNvGrpSpPr>
              <p:nvPr/>
            </p:nvGrpSpPr>
            <p:grpSpPr bwMode="auto">
              <a:xfrm>
                <a:off x="4226266" y="1867990"/>
                <a:ext cx="3247679" cy="817858"/>
                <a:chOff x="5334000" y="1676400"/>
                <a:chExt cx="3282950" cy="982663"/>
              </a:xfrm>
            </p:grpSpPr>
            <p:sp>
              <p:nvSpPr>
                <p:cNvPr id="18" name="Freeform 9"/>
                <p:cNvSpPr>
                  <a:spLocks/>
                </p:cNvSpPr>
                <p:nvPr/>
              </p:nvSpPr>
              <p:spPr bwMode="gray">
                <a:xfrm>
                  <a:off x="8153235" y="1676400"/>
                  <a:ext cx="463720" cy="982663"/>
                </a:xfrm>
                <a:custGeom>
                  <a:avLst/>
                  <a:gdLst/>
                  <a:ahLst/>
                  <a:cxnLst>
                    <a:cxn ang="0">
                      <a:pos x="308" y="122"/>
                    </a:cxn>
                    <a:cxn ang="0">
                      <a:pos x="0" y="444"/>
                    </a:cxn>
                    <a:cxn ang="0">
                      <a:pos x="0" y="286"/>
                    </a:cxn>
                    <a:cxn ang="0">
                      <a:pos x="308" y="0"/>
                    </a:cxn>
                    <a:cxn ang="0">
                      <a:pos x="308" y="122"/>
                    </a:cxn>
                  </a:cxnLst>
                  <a:rect l="0" t="0" r="r" b="b"/>
                  <a:pathLst>
                    <a:path w="308" h="444">
                      <a:moveTo>
                        <a:pt x="308" y="122"/>
                      </a:moveTo>
                      <a:lnTo>
                        <a:pt x="0" y="444"/>
                      </a:lnTo>
                      <a:lnTo>
                        <a:pt x="0" y="286"/>
                      </a:lnTo>
                      <a:lnTo>
                        <a:pt x="308" y="0"/>
                      </a:lnTo>
                      <a:lnTo>
                        <a:pt x="308" y="12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06B0E">
                        <a:gamma/>
                        <a:shade val="46275"/>
                        <a:invGamma/>
                      </a:srgbClr>
                    </a:gs>
                    <a:gs pos="50000">
                      <a:srgbClr val="906B0E"/>
                    </a:gs>
                    <a:gs pos="100000">
                      <a:srgbClr val="906B0E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.VnTime" pitchFamily="34" charset="0"/>
                  </a:endParaRPr>
                </a:p>
              </p:txBody>
            </p:sp>
            <p:sp>
              <p:nvSpPr>
                <p:cNvPr id="19" name="Freeform 10"/>
                <p:cNvSpPr>
                  <a:spLocks/>
                </p:cNvSpPr>
                <p:nvPr/>
              </p:nvSpPr>
              <p:spPr bwMode="gray">
                <a:xfrm>
                  <a:off x="5334003" y="1689756"/>
                  <a:ext cx="3273325" cy="627760"/>
                </a:xfrm>
                <a:custGeom>
                  <a:avLst/>
                  <a:gdLst/>
                  <a:ahLst/>
                  <a:cxnLst>
                    <a:cxn ang="0">
                      <a:pos x="1872" y="284"/>
                    </a:cxn>
                    <a:cxn ang="0">
                      <a:pos x="0" y="284"/>
                    </a:cxn>
                    <a:cxn ang="0">
                      <a:pos x="446" y="0"/>
                    </a:cxn>
                    <a:cxn ang="0">
                      <a:pos x="2180" y="0"/>
                    </a:cxn>
                    <a:cxn ang="0">
                      <a:pos x="1872" y="284"/>
                    </a:cxn>
                  </a:cxnLst>
                  <a:rect l="0" t="0" r="r" b="b"/>
                  <a:pathLst>
                    <a:path w="2180" h="284">
                      <a:moveTo>
                        <a:pt x="1872" y="284"/>
                      </a:moveTo>
                      <a:lnTo>
                        <a:pt x="0" y="284"/>
                      </a:lnTo>
                      <a:lnTo>
                        <a:pt x="446" y="0"/>
                      </a:lnTo>
                      <a:lnTo>
                        <a:pt x="2180" y="0"/>
                      </a:lnTo>
                      <a:lnTo>
                        <a:pt x="1872" y="284"/>
                      </a:lnTo>
                      <a:close/>
                    </a:path>
                  </a:pathLst>
                </a:custGeom>
                <a:solidFill>
                  <a:srgbClr val="F2E1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.VnTime" pitchFamily="34" charset="0"/>
                  </a:endParaRPr>
                </a:p>
              </p:txBody>
            </p:sp>
            <p:sp>
              <p:nvSpPr>
                <p:cNvPr id="20" name="Rectangle 25"/>
                <p:cNvSpPr>
                  <a:spLocks noChangeArrowheads="1"/>
                </p:cNvSpPr>
                <p:nvPr/>
              </p:nvSpPr>
              <p:spPr bwMode="gray">
                <a:xfrm>
                  <a:off x="5337212" y="2311792"/>
                  <a:ext cx="2816022" cy="345364"/>
                </a:xfrm>
                <a:prstGeom prst="rect">
                  <a:avLst/>
                </a:prstGeom>
                <a:gradFill rotWithShape="1">
                  <a:gsLst>
                    <a:gs pos="0">
                      <a:srgbClr val="D0A11C">
                        <a:gamma/>
                        <a:shade val="72549"/>
                        <a:invGamma/>
                      </a:srgbClr>
                    </a:gs>
                    <a:gs pos="50000">
                      <a:srgbClr val="D0A11C"/>
                    </a:gs>
                    <a:gs pos="100000">
                      <a:srgbClr val="D0A11C">
                        <a:gamma/>
                        <a:shade val="72549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.VnTime" pitchFamily="34" charset="0"/>
                  </a:endParaRPr>
                </a:p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.VnTime" pitchFamily="34" charset="0"/>
                  </a:endParaRPr>
                </a:p>
              </p:txBody>
            </p:sp>
          </p:grp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4648200" y="2020390"/>
                <a:ext cx="2335696" cy="257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HTKT –XH CSCN</a:t>
                </a:r>
                <a:endParaRPr lang="en-US" sz="1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Arial" pitchFamily="34" charset="0"/>
                  <a:cs typeface="Arial" pitchFamily="34" charset="0"/>
                </a:endParaRP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5" name="Straight Arrow Connector 14"/>
            <p:cNvCxnSpPr>
              <a:stCxn id="7" idx="1"/>
            </p:cNvCxnSpPr>
            <p:nvPr/>
          </p:nvCxnSpPr>
          <p:spPr>
            <a:xfrm rot="16200000" flipH="1">
              <a:off x="3657600" y="2819400"/>
              <a:ext cx="34925" cy="63658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AutoShape 26"/>
          <p:cNvSpPr>
            <a:spLocks noChangeArrowheads="1"/>
          </p:cNvSpPr>
          <p:nvPr/>
        </p:nvSpPr>
        <p:spPr bwMode="auto">
          <a:xfrm rot="18573531">
            <a:off x="6410796" y="4106863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5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LỊCH SỬ NHÂN LOẠI PHÁT TRIỂN QUA CÁC </a:t>
            </a:r>
          </a:p>
          <a:p>
            <a:pPr algn="ctr"/>
            <a:r>
              <a:rPr lang="en-US" sz="25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HÌNH THÁI KT –XH TỪ THẤP ĐẾN CAO</a:t>
            </a:r>
            <a:endParaRPr lang="en-US" sz="25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192350" y="1154538"/>
            <a:ext cx="7016685" cy="5181600"/>
            <a:chOff x="457260" y="1676400"/>
            <a:chExt cx="7016685" cy="4648200"/>
          </a:xfrm>
        </p:grpSpPr>
        <p:sp>
          <p:nvSpPr>
            <p:cNvPr id="240645" name="Line 30"/>
            <p:cNvSpPr>
              <a:spLocks noChangeShapeType="1"/>
            </p:cNvSpPr>
            <p:nvPr/>
          </p:nvSpPr>
          <p:spPr bwMode="auto">
            <a:xfrm>
              <a:off x="6337300" y="6097588"/>
              <a:ext cx="0" cy="1905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92125" y="1676400"/>
              <a:ext cx="0" cy="4308475"/>
            </a:xfrm>
            <a:prstGeom prst="line">
              <a:avLst/>
            </a:prstGeom>
            <a:ln>
              <a:headEnd type="triangle" w="med" len="med"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240653" name="Group 74"/>
            <p:cNvGrpSpPr>
              <a:grpSpLocks/>
            </p:cNvGrpSpPr>
            <p:nvPr/>
          </p:nvGrpSpPr>
          <p:grpSpPr bwMode="auto">
            <a:xfrm>
              <a:off x="2392362" y="3495675"/>
              <a:ext cx="3975097" cy="909638"/>
              <a:chOff x="2391989" y="3495777"/>
              <a:chExt cx="3974798" cy="909726"/>
            </a:xfrm>
          </p:grpSpPr>
          <p:sp>
            <p:nvSpPr>
              <p:cNvPr id="34" name="Freeform 6"/>
              <p:cNvSpPr>
                <a:spLocks/>
              </p:cNvSpPr>
              <p:nvPr/>
            </p:nvSpPr>
            <p:spPr bwMode="gray">
              <a:xfrm>
                <a:off x="5722314" y="3495777"/>
                <a:ext cx="638127" cy="814467"/>
              </a:xfrm>
              <a:custGeom>
                <a:avLst/>
                <a:gdLst/>
                <a:ahLst/>
                <a:cxnLst>
                  <a:cxn ang="0">
                    <a:pos x="308" y="120"/>
                  </a:cxn>
                  <a:cxn ang="0">
                    <a:pos x="0" y="442"/>
                  </a:cxn>
                  <a:cxn ang="0">
                    <a:pos x="0" y="286"/>
                  </a:cxn>
                  <a:cxn ang="0">
                    <a:pos x="308" y="0"/>
                  </a:cxn>
                  <a:cxn ang="0">
                    <a:pos x="308" y="120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B1092">
                      <a:gamma/>
                      <a:shade val="46275"/>
                      <a:invGamma/>
                    </a:srgbClr>
                  </a:gs>
                  <a:gs pos="50000">
                    <a:srgbClr val="4B1092"/>
                  </a:gs>
                  <a:gs pos="100000">
                    <a:srgbClr val="4B1092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35" name="Freeform 7"/>
              <p:cNvSpPr>
                <a:spLocks/>
              </p:cNvSpPr>
              <p:nvPr/>
            </p:nvSpPr>
            <p:spPr bwMode="gray">
              <a:xfrm>
                <a:off x="2391990" y="3495777"/>
                <a:ext cx="3974801" cy="522339"/>
              </a:xfrm>
              <a:custGeom>
                <a:avLst/>
                <a:gdLst/>
                <a:ahLst/>
                <a:cxnLst>
                  <a:cxn ang="0">
                    <a:pos x="1612" y="284"/>
                  </a:cxn>
                  <a:cxn ang="0">
                    <a:pos x="0" y="284"/>
                  </a:cxn>
                  <a:cxn ang="0">
                    <a:pos x="446" y="0"/>
                  </a:cxn>
                  <a:cxn ang="0">
                    <a:pos x="1920" y="0"/>
                  </a:cxn>
                  <a:cxn ang="0">
                    <a:pos x="1612" y="284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rgbClr val="A77B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36" name="Rectangle 22"/>
              <p:cNvSpPr>
                <a:spLocks noChangeArrowheads="1"/>
              </p:cNvSpPr>
              <p:nvPr/>
            </p:nvSpPr>
            <p:spPr bwMode="gray">
              <a:xfrm>
                <a:off x="2393577" y="4018116"/>
                <a:ext cx="3335087" cy="287365"/>
              </a:xfrm>
              <a:prstGeom prst="rect">
                <a:avLst/>
              </a:prstGeom>
              <a:gradFill rotWithShape="1">
                <a:gsLst>
                  <a:gs pos="0">
                    <a:srgbClr val="8041FF">
                      <a:gamma/>
                      <a:shade val="72549"/>
                      <a:invGamma/>
                    </a:srgbClr>
                  </a:gs>
                  <a:gs pos="50000">
                    <a:srgbClr val="8041FF"/>
                  </a:gs>
                  <a:gs pos="100000">
                    <a:srgbClr val="8041FF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37" name="Text Box 27"/>
              <p:cNvSpPr txBox="1">
                <a:spLocks noChangeArrowheads="1"/>
              </p:cNvSpPr>
              <p:nvPr/>
            </p:nvSpPr>
            <p:spPr bwMode="gray">
              <a:xfrm>
                <a:off x="3547603" y="4035579"/>
                <a:ext cx="185723" cy="369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38" name="Text Box 18"/>
              <p:cNvSpPr txBox="1">
                <a:spLocks noChangeArrowheads="1"/>
              </p:cNvSpPr>
              <p:nvPr/>
            </p:nvSpPr>
            <p:spPr bwMode="auto">
              <a:xfrm>
                <a:off x="3048000" y="3620590"/>
                <a:ext cx="2667000" cy="3333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HTKT - </a:t>
                </a:r>
                <a:r>
                  <a:rPr lang="en-US" sz="1400" b="1" cap="all" dirty="0" err="1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Xã</a:t>
                </a:r>
                <a:r>
                  <a:rPr lang="en-US" sz="14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400" b="1" cap="all" dirty="0" err="1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hội</a:t>
                </a:r>
                <a:r>
                  <a:rPr lang="en-US" sz="1400" b="1" cap="all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400" b="1" cap="all" dirty="0" err="1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phong</a:t>
                </a:r>
                <a:r>
                  <a:rPr lang="en-US" sz="1400" b="1" cap="all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400" b="1" cap="all" dirty="0" err="1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kiến</a:t>
                </a:r>
                <a:endParaRPr lang="en-US" sz="1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Arial" pitchFamily="34" charset="0"/>
                  <a:cs typeface="Arial" pitchFamily="34" charset="0"/>
                </a:endParaRP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0659" name="Group 75"/>
            <p:cNvGrpSpPr>
              <a:grpSpLocks/>
            </p:cNvGrpSpPr>
            <p:nvPr/>
          </p:nvGrpSpPr>
          <p:grpSpPr bwMode="auto">
            <a:xfrm>
              <a:off x="1479550" y="4300543"/>
              <a:ext cx="4241796" cy="874713"/>
              <a:chOff x="1479560" y="4300422"/>
              <a:chExt cx="4241773" cy="874051"/>
            </a:xfrm>
          </p:grpSpPr>
          <p:sp>
            <p:nvSpPr>
              <p:cNvPr id="29" name="Freeform 8"/>
              <p:cNvSpPr>
                <a:spLocks/>
              </p:cNvSpPr>
              <p:nvPr/>
            </p:nvSpPr>
            <p:spPr bwMode="gray">
              <a:xfrm>
                <a:off x="5078400" y="4300422"/>
                <a:ext cx="634996" cy="816944"/>
              </a:xfrm>
              <a:custGeom>
                <a:avLst/>
                <a:gdLst/>
                <a:ahLst/>
                <a:cxnLst>
                  <a:cxn ang="0">
                    <a:pos x="306" y="122"/>
                  </a:cxn>
                  <a:cxn ang="0">
                    <a:pos x="0" y="444"/>
                  </a:cxn>
                  <a:cxn ang="0">
                    <a:pos x="0" y="286"/>
                  </a:cxn>
                  <a:cxn ang="0">
                    <a:pos x="306" y="0"/>
                  </a:cxn>
                  <a:cxn ang="0">
                    <a:pos x="306" y="122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0330A">
                      <a:gamma/>
                      <a:shade val="46275"/>
                      <a:invGamma/>
                    </a:srgbClr>
                  </a:gs>
                  <a:gs pos="50000">
                    <a:srgbClr val="90330A"/>
                  </a:gs>
                  <a:gs pos="100000">
                    <a:srgbClr val="90330A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30" name="Freeform 23"/>
              <p:cNvSpPr>
                <a:spLocks/>
              </p:cNvSpPr>
              <p:nvPr/>
            </p:nvSpPr>
            <p:spPr bwMode="gray">
              <a:xfrm>
                <a:off x="1479560" y="4300422"/>
                <a:ext cx="4241773" cy="526652"/>
              </a:xfrm>
              <a:custGeom>
                <a:avLst/>
                <a:gdLst/>
                <a:ahLst/>
                <a:cxnLst>
                  <a:cxn ang="0">
                    <a:pos x="1742" y="286"/>
                  </a:cxn>
                  <a:cxn ang="0">
                    <a:pos x="0" y="286"/>
                  </a:cxn>
                  <a:cxn ang="0">
                    <a:pos x="446" y="0"/>
                  </a:cxn>
                  <a:cxn ang="0">
                    <a:pos x="2048" y="0"/>
                  </a:cxn>
                  <a:cxn ang="0">
                    <a:pos x="1742" y="286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rgbClr val="FF996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31" name="Rectangle 24"/>
              <p:cNvSpPr>
                <a:spLocks noChangeArrowheads="1"/>
              </p:cNvSpPr>
              <p:nvPr/>
            </p:nvSpPr>
            <p:spPr bwMode="gray">
              <a:xfrm>
                <a:off x="1482735" y="4827074"/>
                <a:ext cx="3609952" cy="285534"/>
              </a:xfrm>
              <a:prstGeom prst="rect">
                <a:avLst/>
              </a:prstGeom>
              <a:gradFill rotWithShape="1">
                <a:gsLst>
                  <a:gs pos="0">
                    <a:srgbClr val="DC7150">
                      <a:gamma/>
                      <a:shade val="72549"/>
                      <a:invGamma/>
                    </a:srgbClr>
                  </a:gs>
                  <a:gs pos="50000">
                    <a:srgbClr val="DC7150"/>
                  </a:gs>
                  <a:gs pos="100000">
                    <a:srgbClr val="DC7150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gray">
              <a:xfrm>
                <a:off x="2719390" y="4804866"/>
                <a:ext cx="184149" cy="3696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33" name="Text Box 19"/>
              <p:cNvSpPr txBox="1">
                <a:spLocks noChangeArrowheads="1"/>
              </p:cNvSpPr>
              <p:nvPr/>
            </p:nvSpPr>
            <p:spPr bwMode="auto">
              <a:xfrm>
                <a:off x="2209800" y="4382590"/>
                <a:ext cx="2935357" cy="2949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HTKT –XH CH </a:t>
                </a:r>
                <a:r>
                  <a:rPr lang="en-US" sz="1400" b="1" cap="all" dirty="0" err="1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nô</a:t>
                </a:r>
                <a:r>
                  <a:rPr lang="en-US" sz="14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400" b="1" cap="all" dirty="0" err="1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lệ</a:t>
                </a:r>
                <a:endParaRPr lang="en-US" sz="1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Arial" pitchFamily="34" charset="0"/>
                  <a:cs typeface="Arial" pitchFamily="34" charset="0"/>
                </a:endParaRP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.VnTime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0665" name="Group 76"/>
            <p:cNvGrpSpPr>
              <a:grpSpLocks/>
            </p:cNvGrpSpPr>
            <p:nvPr/>
          </p:nvGrpSpPr>
          <p:grpSpPr bwMode="auto">
            <a:xfrm>
              <a:off x="457260" y="5105391"/>
              <a:ext cx="4621821" cy="1182686"/>
              <a:chOff x="457200" y="5105066"/>
              <a:chExt cx="4621821" cy="1182524"/>
            </a:xfrm>
          </p:grpSpPr>
          <p:sp>
            <p:nvSpPr>
              <p:cNvPr id="240666" name="Line 29"/>
              <p:cNvSpPr>
                <a:spLocks noChangeShapeType="1"/>
              </p:cNvSpPr>
              <p:nvPr/>
            </p:nvSpPr>
            <p:spPr bwMode="auto">
              <a:xfrm>
                <a:off x="457200" y="6097329"/>
                <a:ext cx="0" cy="19026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"/>
              <p:cNvSpPr>
                <a:spLocks/>
              </p:cNvSpPr>
              <p:nvPr/>
            </p:nvSpPr>
            <p:spPr bwMode="gray">
              <a:xfrm>
                <a:off x="4440178" y="5105075"/>
                <a:ext cx="638175" cy="819038"/>
              </a:xfrm>
              <a:custGeom>
                <a:avLst/>
                <a:gdLst/>
                <a:ahLst/>
                <a:cxnLst>
                  <a:cxn ang="0">
                    <a:pos x="308" y="122"/>
                  </a:cxn>
                  <a:cxn ang="0">
                    <a:pos x="0" y="444"/>
                  </a:cxn>
                  <a:cxn ang="0">
                    <a:pos x="0" y="286"/>
                  </a:cxn>
                  <a:cxn ang="0">
                    <a:pos x="308" y="0"/>
                  </a:cxn>
                  <a:cxn ang="0">
                    <a:pos x="308" y="122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06B0E">
                      <a:gamma/>
                      <a:shade val="46275"/>
                      <a:invGamma/>
                    </a:srgbClr>
                  </a:gs>
                  <a:gs pos="50000">
                    <a:srgbClr val="906B0E"/>
                  </a:gs>
                  <a:gs pos="100000">
                    <a:srgbClr val="906B0E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25" name="Freeform 10"/>
              <p:cNvSpPr>
                <a:spLocks/>
              </p:cNvSpPr>
              <p:nvPr/>
            </p:nvSpPr>
            <p:spPr bwMode="gray">
              <a:xfrm>
                <a:off x="565090" y="5109837"/>
                <a:ext cx="4513263" cy="522215"/>
              </a:xfrm>
              <a:custGeom>
                <a:avLst/>
                <a:gdLst/>
                <a:ahLst/>
                <a:cxnLst>
                  <a:cxn ang="0">
                    <a:pos x="1872" y="284"/>
                  </a:cxn>
                  <a:cxn ang="0">
                    <a:pos x="0" y="284"/>
                  </a:cxn>
                  <a:cxn ang="0">
                    <a:pos x="446" y="0"/>
                  </a:cxn>
                  <a:cxn ang="0">
                    <a:pos x="2180" y="0"/>
                  </a:cxn>
                  <a:cxn ang="0">
                    <a:pos x="1872" y="284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F2E1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gray">
              <a:xfrm>
                <a:off x="563503" y="5633641"/>
                <a:ext cx="3884612" cy="287298"/>
              </a:xfrm>
              <a:prstGeom prst="rect">
                <a:avLst/>
              </a:prstGeom>
              <a:gradFill rotWithShape="1">
                <a:gsLst>
                  <a:gs pos="0">
                    <a:srgbClr val="D0A11C">
                      <a:gamma/>
                      <a:shade val="72549"/>
                      <a:invGamma/>
                    </a:srgbClr>
                  </a:gs>
                  <a:gs pos="50000">
                    <a:srgbClr val="D0A11C"/>
                  </a:gs>
                  <a:gs pos="100000">
                    <a:srgbClr val="D0A11C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27" name="Text Box 29"/>
              <p:cNvSpPr txBox="1">
                <a:spLocks noChangeArrowheads="1"/>
              </p:cNvSpPr>
              <p:nvPr/>
            </p:nvSpPr>
            <p:spPr bwMode="gray">
              <a:xfrm>
                <a:off x="1965265" y="5644751"/>
                <a:ext cx="184150" cy="338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28" name="Text Box 20"/>
              <p:cNvSpPr txBox="1">
                <a:spLocks noChangeArrowheads="1"/>
              </p:cNvSpPr>
              <p:nvPr/>
            </p:nvSpPr>
            <p:spPr bwMode="auto">
              <a:xfrm>
                <a:off x="1524000" y="5144590"/>
                <a:ext cx="2869096" cy="358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HTKT –XH </a:t>
                </a:r>
                <a:r>
                  <a:rPr lang="en-US" sz="1400" b="1" cap="all" dirty="0" err="1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CSnguyên</a:t>
                </a:r>
                <a:r>
                  <a:rPr lang="en-US" sz="14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400" b="1" cap="all" dirty="0" err="1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thuỷ</a:t>
                </a:r>
                <a:endParaRPr lang="en-US" sz="1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Arial" pitchFamily="34" charset="0"/>
                  <a:cs typeface="Arial" pitchFamily="34" charset="0"/>
                </a:endParaRP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.VnTime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0672" name="Text Box 21"/>
            <p:cNvSpPr txBox="1">
              <a:spLocks noChangeArrowheads="1"/>
            </p:cNvSpPr>
            <p:nvPr/>
          </p:nvSpPr>
          <p:spPr bwMode="auto">
            <a:xfrm>
              <a:off x="5519738" y="5984875"/>
              <a:ext cx="129698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sz="1600" b="1">
                  <a:latin typeface="Calibri" pitchFamily="34" charset="0"/>
                </a:rPr>
                <a:t>Thời gian</a:t>
              </a:r>
            </a:p>
            <a:p>
              <a:pPr eaLnBrk="0" hangingPunct="0"/>
              <a:endParaRPr lang="en-US" b="1">
                <a:latin typeface=".VnTime" pitchFamily="34" charset="0"/>
              </a:endParaRPr>
            </a:p>
          </p:txBody>
        </p:sp>
        <p:grpSp>
          <p:nvGrpSpPr>
            <p:cNvPr id="240673" name="Group 77"/>
            <p:cNvGrpSpPr>
              <a:grpSpLocks/>
            </p:cNvGrpSpPr>
            <p:nvPr/>
          </p:nvGrpSpPr>
          <p:grpSpPr bwMode="auto">
            <a:xfrm>
              <a:off x="513718" y="1730715"/>
              <a:ext cx="4421026" cy="3544888"/>
              <a:chOff x="513539" y="1730751"/>
              <a:chExt cx="4421063" cy="3544389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gray">
              <a:xfrm>
                <a:off x="708642" y="1730751"/>
                <a:ext cx="4225960" cy="3544389"/>
              </a:xfrm>
              <a:custGeom>
                <a:avLst/>
                <a:gdLst/>
                <a:ahLst/>
                <a:cxnLst>
                  <a:cxn ang="0">
                    <a:pos x="12" y="2464"/>
                  </a:cxn>
                  <a:cxn ang="0">
                    <a:pos x="56" y="2120"/>
                  </a:cxn>
                  <a:cxn ang="0">
                    <a:pos x="124" y="1808"/>
                  </a:cxn>
                  <a:cxn ang="0">
                    <a:pos x="212" y="1524"/>
                  </a:cxn>
                  <a:cxn ang="0">
                    <a:pos x="316" y="1270"/>
                  </a:cxn>
                  <a:cxn ang="0">
                    <a:pos x="430" y="1044"/>
                  </a:cxn>
                  <a:cxn ang="0">
                    <a:pos x="550" y="846"/>
                  </a:cxn>
                  <a:cxn ang="0">
                    <a:pos x="672" y="674"/>
                  </a:cxn>
                  <a:cxn ang="0">
                    <a:pos x="792" y="528"/>
                  </a:cxn>
                  <a:cxn ang="0">
                    <a:pos x="906" y="408"/>
                  </a:cxn>
                  <a:cxn ang="0">
                    <a:pos x="1010" y="310"/>
                  </a:cxn>
                  <a:cxn ang="0">
                    <a:pos x="1096" y="236"/>
                  </a:cxn>
                  <a:cxn ang="0">
                    <a:pos x="1164" y="184"/>
                  </a:cxn>
                  <a:cxn ang="0">
                    <a:pos x="1208" y="154"/>
                  </a:cxn>
                  <a:cxn ang="0">
                    <a:pos x="1224" y="144"/>
                  </a:cxn>
                  <a:cxn ang="0">
                    <a:pos x="1728" y="56"/>
                  </a:cxn>
                  <a:cxn ang="0">
                    <a:pos x="1568" y="328"/>
                  </a:cxn>
                  <a:cxn ang="0">
                    <a:pos x="1554" y="332"/>
                  </a:cxn>
                  <a:cxn ang="0">
                    <a:pos x="1514" y="346"/>
                  </a:cxn>
                  <a:cxn ang="0">
                    <a:pos x="1452" y="370"/>
                  </a:cxn>
                  <a:cxn ang="0">
                    <a:pos x="1370" y="410"/>
                  </a:cxn>
                  <a:cxn ang="0">
                    <a:pos x="1270" y="466"/>
                  </a:cxn>
                  <a:cxn ang="0">
                    <a:pos x="1158" y="540"/>
                  </a:cxn>
                  <a:cxn ang="0">
                    <a:pos x="1034" y="636"/>
                  </a:cxn>
                  <a:cxn ang="0">
                    <a:pos x="904" y="756"/>
                  </a:cxn>
                  <a:cxn ang="0">
                    <a:pos x="770" y="900"/>
                  </a:cxn>
                  <a:cxn ang="0">
                    <a:pos x="632" y="1076"/>
                  </a:cxn>
                  <a:cxn ang="0">
                    <a:pos x="498" y="1280"/>
                  </a:cxn>
                  <a:cxn ang="0">
                    <a:pos x="370" y="1518"/>
                  </a:cxn>
                  <a:cxn ang="0">
                    <a:pos x="248" y="1792"/>
                  </a:cxn>
                  <a:cxn ang="0">
                    <a:pos x="138" y="2104"/>
                  </a:cxn>
                  <a:cxn ang="0">
                    <a:pos x="42" y="2456"/>
                  </a:cxn>
                </a:cxnLst>
                <a:rect l="0" t="0" r="r" b="b"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D11364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itchFamily="34" charset="0"/>
                </a:endParaRPr>
              </a:p>
            </p:txBody>
          </p:sp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 rot="19151780">
                <a:off x="513539" y="2093507"/>
                <a:ext cx="2559639" cy="7077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dirty="0" err="1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Đây</a:t>
                </a:r>
                <a:r>
                  <a:rPr lang="en-US" sz="2000" b="1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b="1" dirty="0" err="1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là</a:t>
                </a:r>
                <a:r>
                  <a:rPr lang="en-US" sz="2000" b="1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b="1" dirty="0" err="1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quá</a:t>
                </a:r>
                <a:r>
                  <a:rPr lang="en-US" sz="2000" b="1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b="1" dirty="0" err="1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trình</a:t>
                </a:r>
                <a:r>
                  <a:rPr lang="en-US" sz="2000" b="1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b="1" dirty="0" err="1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lịch</a:t>
                </a:r>
                <a:r>
                  <a:rPr lang="en-US" sz="2000" b="1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b="1" dirty="0" err="1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sử</a:t>
                </a:r>
                <a:r>
                  <a:rPr lang="en-US" sz="2000" b="1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 - </a:t>
                </a:r>
                <a:r>
                  <a:rPr lang="en-US" sz="2000" b="1" dirty="0" err="1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tự</a:t>
                </a:r>
                <a:r>
                  <a:rPr lang="en-US" sz="2000" b="1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b="1" dirty="0" err="1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nhiên</a:t>
                </a:r>
                <a:endParaRPr lang="en-US" sz="2000" b="1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0676" name="Group 72"/>
            <p:cNvGrpSpPr>
              <a:grpSpLocks/>
            </p:cNvGrpSpPr>
            <p:nvPr/>
          </p:nvGrpSpPr>
          <p:grpSpPr bwMode="auto">
            <a:xfrm>
              <a:off x="4225922" y="1868488"/>
              <a:ext cx="3248023" cy="817562"/>
              <a:chOff x="4226266" y="1867990"/>
              <a:chExt cx="3247679" cy="817858"/>
            </a:xfrm>
          </p:grpSpPr>
          <p:grpSp>
            <p:nvGrpSpPr>
              <p:cNvPr id="240677" name="Group 51"/>
              <p:cNvGrpSpPr>
                <a:grpSpLocks/>
              </p:cNvGrpSpPr>
              <p:nvPr/>
            </p:nvGrpSpPr>
            <p:grpSpPr bwMode="auto">
              <a:xfrm>
                <a:off x="4226266" y="1867990"/>
                <a:ext cx="3247679" cy="817858"/>
                <a:chOff x="5334000" y="1676400"/>
                <a:chExt cx="3282950" cy="982663"/>
              </a:xfrm>
            </p:grpSpPr>
            <p:sp>
              <p:nvSpPr>
                <p:cNvPr id="18" name="Freeform 9"/>
                <p:cNvSpPr>
                  <a:spLocks/>
                </p:cNvSpPr>
                <p:nvPr/>
              </p:nvSpPr>
              <p:spPr bwMode="gray">
                <a:xfrm>
                  <a:off x="8153235" y="1676400"/>
                  <a:ext cx="463720" cy="982663"/>
                </a:xfrm>
                <a:custGeom>
                  <a:avLst/>
                  <a:gdLst/>
                  <a:ahLst/>
                  <a:cxnLst>
                    <a:cxn ang="0">
                      <a:pos x="308" y="122"/>
                    </a:cxn>
                    <a:cxn ang="0">
                      <a:pos x="0" y="444"/>
                    </a:cxn>
                    <a:cxn ang="0">
                      <a:pos x="0" y="286"/>
                    </a:cxn>
                    <a:cxn ang="0">
                      <a:pos x="308" y="0"/>
                    </a:cxn>
                    <a:cxn ang="0">
                      <a:pos x="308" y="122"/>
                    </a:cxn>
                  </a:cxnLst>
                  <a:rect l="0" t="0" r="r" b="b"/>
                  <a:pathLst>
                    <a:path w="308" h="444">
                      <a:moveTo>
                        <a:pt x="308" y="122"/>
                      </a:moveTo>
                      <a:lnTo>
                        <a:pt x="0" y="444"/>
                      </a:lnTo>
                      <a:lnTo>
                        <a:pt x="0" y="286"/>
                      </a:lnTo>
                      <a:lnTo>
                        <a:pt x="308" y="0"/>
                      </a:lnTo>
                      <a:lnTo>
                        <a:pt x="308" y="12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06B0E">
                        <a:gamma/>
                        <a:shade val="46275"/>
                        <a:invGamma/>
                      </a:srgbClr>
                    </a:gs>
                    <a:gs pos="50000">
                      <a:srgbClr val="906B0E"/>
                    </a:gs>
                    <a:gs pos="100000">
                      <a:srgbClr val="906B0E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.VnTime" pitchFamily="34" charset="0"/>
                  </a:endParaRPr>
                </a:p>
              </p:txBody>
            </p:sp>
            <p:sp>
              <p:nvSpPr>
                <p:cNvPr id="19" name="Freeform 10"/>
                <p:cNvSpPr>
                  <a:spLocks/>
                </p:cNvSpPr>
                <p:nvPr/>
              </p:nvSpPr>
              <p:spPr bwMode="gray">
                <a:xfrm>
                  <a:off x="5334003" y="1689756"/>
                  <a:ext cx="3273325" cy="627760"/>
                </a:xfrm>
                <a:custGeom>
                  <a:avLst/>
                  <a:gdLst/>
                  <a:ahLst/>
                  <a:cxnLst>
                    <a:cxn ang="0">
                      <a:pos x="1872" y="284"/>
                    </a:cxn>
                    <a:cxn ang="0">
                      <a:pos x="0" y="284"/>
                    </a:cxn>
                    <a:cxn ang="0">
                      <a:pos x="446" y="0"/>
                    </a:cxn>
                    <a:cxn ang="0">
                      <a:pos x="2180" y="0"/>
                    </a:cxn>
                    <a:cxn ang="0">
                      <a:pos x="1872" y="284"/>
                    </a:cxn>
                  </a:cxnLst>
                  <a:rect l="0" t="0" r="r" b="b"/>
                  <a:pathLst>
                    <a:path w="2180" h="284">
                      <a:moveTo>
                        <a:pt x="1872" y="284"/>
                      </a:moveTo>
                      <a:lnTo>
                        <a:pt x="0" y="284"/>
                      </a:lnTo>
                      <a:lnTo>
                        <a:pt x="446" y="0"/>
                      </a:lnTo>
                      <a:lnTo>
                        <a:pt x="2180" y="0"/>
                      </a:lnTo>
                      <a:lnTo>
                        <a:pt x="1872" y="284"/>
                      </a:lnTo>
                      <a:close/>
                    </a:path>
                  </a:pathLst>
                </a:custGeom>
                <a:solidFill>
                  <a:srgbClr val="F2E1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.VnTime" pitchFamily="34" charset="0"/>
                  </a:endParaRPr>
                </a:p>
              </p:txBody>
            </p:sp>
            <p:sp>
              <p:nvSpPr>
                <p:cNvPr id="20" name="Rectangle 25"/>
                <p:cNvSpPr>
                  <a:spLocks noChangeArrowheads="1"/>
                </p:cNvSpPr>
                <p:nvPr/>
              </p:nvSpPr>
              <p:spPr bwMode="gray">
                <a:xfrm>
                  <a:off x="5337212" y="2311792"/>
                  <a:ext cx="2816022" cy="345364"/>
                </a:xfrm>
                <a:prstGeom prst="rect">
                  <a:avLst/>
                </a:prstGeom>
                <a:gradFill rotWithShape="1">
                  <a:gsLst>
                    <a:gs pos="0">
                      <a:srgbClr val="D0A11C">
                        <a:gamma/>
                        <a:shade val="72549"/>
                        <a:invGamma/>
                      </a:srgbClr>
                    </a:gs>
                    <a:gs pos="50000">
                      <a:srgbClr val="D0A11C"/>
                    </a:gs>
                    <a:gs pos="100000">
                      <a:srgbClr val="D0A11C">
                        <a:gamma/>
                        <a:shade val="72549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.VnTime" pitchFamily="34" charset="0"/>
                  </a:endParaRPr>
                </a:p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.VnTime" pitchFamily="34" charset="0"/>
                  </a:endParaRPr>
                </a:p>
              </p:txBody>
            </p:sp>
          </p:grp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4648200" y="2020390"/>
                <a:ext cx="2335696" cy="257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 pitchFamily="34" charset="0"/>
                    <a:cs typeface="Arial" pitchFamily="34" charset="0"/>
                  </a:rPr>
                  <a:t>HTKT –XH CSCN</a:t>
                </a:r>
                <a:endParaRPr lang="en-US" sz="1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Arial" pitchFamily="34" charset="0"/>
                  <a:cs typeface="Arial" pitchFamily="34" charset="0"/>
                </a:endParaRP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5" name="Straight Arrow Connector 14"/>
            <p:cNvCxnSpPr>
              <a:stCxn id="7" idx="1"/>
            </p:cNvCxnSpPr>
            <p:nvPr/>
          </p:nvCxnSpPr>
          <p:spPr>
            <a:xfrm rot="16200000" flipH="1">
              <a:off x="3657600" y="2819400"/>
              <a:ext cx="34925" cy="63658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AutoShape 26"/>
          <p:cNvSpPr>
            <a:spLocks noChangeArrowheads="1"/>
          </p:cNvSpPr>
          <p:nvPr/>
        </p:nvSpPr>
        <p:spPr bwMode="auto">
          <a:xfrm rot="18573531">
            <a:off x="6410796" y="4106863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66800" y="304800"/>
            <a:ext cx="7543800" cy="11398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1" lang="en-US" sz="3200" b="1" kern="0" dirty="0">
                <a:latin typeface=".VnTime" pitchFamily="34" charset="0"/>
                <a:ea typeface="+mj-ea"/>
                <a:cs typeface="Times New Roman" pitchFamily="18" charset="0"/>
              </a:rPr>
              <a:t>S¬ ®å </a:t>
            </a:r>
            <a:r>
              <a:rPr kumimoji="1" lang="en-US" sz="3200" b="1" kern="0" dirty="0" err="1">
                <a:latin typeface=".VnTime" pitchFamily="34" charset="0"/>
                <a:ea typeface="+mj-ea"/>
                <a:cs typeface="Times New Roman" pitchFamily="18" charset="0"/>
              </a:rPr>
              <a:t>biÓu</a:t>
            </a:r>
            <a:r>
              <a:rPr kumimoji="1" lang="en-US" sz="3200" b="1" kern="0" dirty="0">
                <a:latin typeface=".VnTime" pitchFamily="34" charset="0"/>
                <a:ea typeface="+mj-ea"/>
                <a:cs typeface="Times New Roman" pitchFamily="18" charset="0"/>
              </a:rPr>
              <a:t> </a:t>
            </a:r>
            <a:r>
              <a:rPr kumimoji="1" lang="en-US" sz="3200" b="1" kern="0" dirty="0" err="1">
                <a:latin typeface=".VnTime" pitchFamily="34" charset="0"/>
                <a:ea typeface="+mj-ea"/>
                <a:cs typeface="Times New Roman" pitchFamily="18" charset="0"/>
              </a:rPr>
              <a:t>diÔn</a:t>
            </a:r>
            <a:endParaRPr kumimoji="1" lang="en-US" sz="3200" b="1" kern="0" dirty="0">
              <a:latin typeface=".VnTime" pitchFamily="34" charset="0"/>
              <a:ea typeface="+mj-ea"/>
              <a:cs typeface="Times New Roman" pitchFamily="18" charset="0"/>
            </a:endParaRPr>
          </a:p>
          <a:p>
            <a:pPr algn="ctr">
              <a:defRPr/>
            </a:pPr>
            <a:r>
              <a:rPr kumimoji="1" lang="en-US" sz="3200" b="1" kern="0" dirty="0" err="1">
                <a:latin typeface=".VnTime" pitchFamily="34" charset="0"/>
                <a:ea typeface="+mj-ea"/>
                <a:cs typeface="Times New Roman" pitchFamily="18" charset="0"/>
              </a:rPr>
              <a:t>quan</a:t>
            </a:r>
            <a:r>
              <a:rPr kumimoji="1" lang="en-US" sz="3200" b="1" kern="0" dirty="0">
                <a:latin typeface=".VnTime" pitchFamily="34" charset="0"/>
                <a:ea typeface="+mj-ea"/>
                <a:cs typeface="Times New Roman" pitchFamily="18" charset="0"/>
              </a:rPr>
              <a:t> ®</a:t>
            </a:r>
            <a:r>
              <a:rPr kumimoji="1" lang="en-US" sz="3200" b="1" kern="0" dirty="0" err="1">
                <a:latin typeface=".VnTime" pitchFamily="34" charset="0"/>
                <a:ea typeface="+mj-ea"/>
                <a:cs typeface="Times New Roman" pitchFamily="18" charset="0"/>
              </a:rPr>
              <a:t>iÓm</a:t>
            </a:r>
            <a:r>
              <a:rPr kumimoji="1" lang="en-US" sz="3200" b="1" kern="0" dirty="0">
                <a:latin typeface=".VnTime" pitchFamily="34" charset="0"/>
                <a:ea typeface="+mj-ea"/>
                <a:cs typeface="Times New Roman" pitchFamily="18" charset="0"/>
              </a:rPr>
              <a:t> </a:t>
            </a:r>
            <a:r>
              <a:rPr kumimoji="1" lang="en-US" sz="3200" b="1" kern="0" dirty="0" err="1">
                <a:latin typeface=".VnTime" pitchFamily="34" charset="0"/>
                <a:ea typeface="+mj-ea"/>
                <a:cs typeface="Times New Roman" pitchFamily="18" charset="0"/>
              </a:rPr>
              <a:t>ph©n</a:t>
            </a:r>
            <a:r>
              <a:rPr kumimoji="1" lang="en-US" sz="3200" b="1" kern="0" dirty="0">
                <a:latin typeface=".VnTime" pitchFamily="34" charset="0"/>
                <a:ea typeface="+mj-ea"/>
                <a:cs typeface="Times New Roman" pitchFamily="18" charset="0"/>
              </a:rPr>
              <a:t> </a:t>
            </a:r>
            <a:r>
              <a:rPr kumimoji="1" lang="en-US" sz="3200" b="1" kern="0" dirty="0" err="1">
                <a:latin typeface=".VnTime" pitchFamily="34" charset="0"/>
                <a:ea typeface="+mj-ea"/>
                <a:cs typeface="Times New Roman" pitchFamily="18" charset="0"/>
              </a:rPr>
              <a:t>kú</a:t>
            </a:r>
            <a:r>
              <a:rPr kumimoji="1" lang="en-US" sz="3200" b="1" kern="0" dirty="0">
                <a:latin typeface=".VnTime" pitchFamily="34" charset="0"/>
                <a:ea typeface="+mj-ea"/>
                <a:cs typeface="Times New Roman" pitchFamily="18" charset="0"/>
              </a:rPr>
              <a:t> </a:t>
            </a:r>
            <a:r>
              <a:rPr kumimoji="1" lang="en-US" sz="3200" b="1" kern="0" dirty="0" err="1">
                <a:latin typeface=".VnTime" pitchFamily="34" charset="0"/>
                <a:ea typeface="+mj-ea"/>
                <a:cs typeface="Times New Roman" pitchFamily="18" charset="0"/>
              </a:rPr>
              <a:t>cña</a:t>
            </a:r>
            <a:r>
              <a:rPr kumimoji="1" lang="en-US" sz="3200" b="1" kern="0" dirty="0">
                <a:latin typeface=".VnTime" pitchFamily="34" charset="0"/>
                <a:ea typeface="+mj-ea"/>
                <a:cs typeface="Times New Roman" pitchFamily="18" charset="0"/>
              </a:rPr>
              <a:t> </a:t>
            </a:r>
            <a:r>
              <a:rPr kumimoji="1" lang="en-US" sz="3200" b="1" kern="0" dirty="0" err="1">
                <a:latin typeface=".VnTime" pitchFamily="34" charset="0"/>
                <a:ea typeface="+mj-ea"/>
                <a:cs typeface="Times New Roman" pitchFamily="18" charset="0"/>
              </a:rPr>
              <a:t>M¸c</a:t>
            </a:r>
            <a:r>
              <a:rPr kumimoji="1" lang="en-US" sz="3200" b="1" kern="0" dirty="0">
                <a:latin typeface=".VnTime" pitchFamily="34" charset="0"/>
                <a:ea typeface="+mj-ea"/>
                <a:cs typeface="Times New Roman" pitchFamily="18" charset="0"/>
              </a:rPr>
              <a:t> - ¡</a:t>
            </a:r>
            <a:r>
              <a:rPr kumimoji="1" lang="en-US" sz="3200" b="1" kern="0" dirty="0" err="1">
                <a:latin typeface=".VnTime" pitchFamily="34" charset="0"/>
                <a:ea typeface="+mj-ea"/>
                <a:cs typeface="Times New Roman" pitchFamily="18" charset="0"/>
              </a:rPr>
              <a:t>ngghen</a:t>
            </a:r>
            <a:endParaRPr kumimoji="1" lang="en-US" sz="3200" b="1" kern="0" dirty="0">
              <a:latin typeface=".VnTime" pitchFamily="34" charset="0"/>
              <a:ea typeface="+mj-ea"/>
              <a:cs typeface="Times New Roman" pitchFamily="18" charset="0"/>
            </a:endParaRP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990600" y="3962400"/>
            <a:ext cx="800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2400" y="3886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990600" y="3733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200400" y="3733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6324600" y="3657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57200" y="2133600"/>
            <a:ext cx="2667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.VnTime" pitchFamily="34" charset="0"/>
              </a:rPr>
              <a:t>  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.VnTime" pitchFamily="34" charset="0"/>
              </a:rPr>
              <a:t>H×nh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.VnTime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.VnTime" pitchFamily="34" charset="0"/>
              </a:rPr>
              <a:t>th¸i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.VnTime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.VnTime" pitchFamily="34" charset="0"/>
              </a:rPr>
              <a:t>kinh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.VnTime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.VnTime" pitchFamily="34" charset="0"/>
              </a:rPr>
              <a:t>tÕ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.VnTime" pitchFamily="34" charset="0"/>
              </a:rPr>
              <a:t> -x·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.VnTime" pitchFamily="34" charset="0"/>
              </a:rPr>
              <a:t>héi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.VnTime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.VnTime" pitchFamily="34" charset="0"/>
              </a:rPr>
              <a:t>TBCN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.VnTime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114800" y="2133600"/>
            <a:ext cx="449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.VnTime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.VnTime" pitchFamily="34" charset="0"/>
              </a:rPr>
              <a:t>H×nh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.VnTime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.VnTime" pitchFamily="34" charset="0"/>
              </a:rPr>
              <a:t>th¸i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.VnTime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.VnTime" pitchFamily="34" charset="0"/>
              </a:rPr>
              <a:t>kinh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.VnTime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.VnTime" pitchFamily="34" charset="0"/>
              </a:rPr>
              <a:t>tÕ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.VnTime" pitchFamily="34" charset="0"/>
              </a:rPr>
              <a:t> - x·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.VnTime" pitchFamily="34" charset="0"/>
              </a:rPr>
              <a:t>héi</a:t>
            </a:r>
            <a:r>
              <a:rPr lang="en-US" sz="2400" b="1" dirty="0">
                <a:latin typeface=".VnTime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.VnTime" pitchFamily="34" charset="0"/>
              </a:rPr>
              <a:t>CSCN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3200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63246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3200400" y="3429000"/>
            <a:ext cx="3124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3489325" y="2811463"/>
            <a:ext cx="2606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000" b="1">
              <a:latin typeface=".VnTime" pitchFamily="34" charset="0"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124200" y="2895600"/>
            <a:ext cx="3276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.VnTime" pitchFamily="34" charset="0"/>
              </a:rPr>
              <a:t>  </a:t>
            </a:r>
            <a:r>
              <a:rPr lang="en-US" sz="2000" b="1" dirty="0" err="1">
                <a:latin typeface=".VnTime" pitchFamily="34" charset="0"/>
              </a:rPr>
              <a:t>Giai</a:t>
            </a:r>
            <a:r>
              <a:rPr lang="en-US" sz="2000" b="1" dirty="0">
                <a:latin typeface=".VnTime" pitchFamily="34" charset="0"/>
              </a:rPr>
              <a:t> ®o¹n </a:t>
            </a:r>
            <a:r>
              <a:rPr lang="en-US" sz="2000" b="1" dirty="0" err="1">
                <a:latin typeface=".VnTime" pitchFamily="34" charset="0"/>
              </a:rPr>
              <a:t>thÊp</a:t>
            </a:r>
            <a:r>
              <a:rPr lang="en-US" sz="2000" b="1" dirty="0">
                <a:latin typeface=".VnTime" pitchFamily="34" charset="0"/>
              </a:rPr>
              <a:t> (CNXH)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324600" y="2895600"/>
            <a:ext cx="3124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>
                <a:latin typeface=".VnTime" pitchFamily="34" charset="0"/>
              </a:rPr>
              <a:t>Giai</a:t>
            </a:r>
            <a:r>
              <a:rPr lang="en-US" sz="2000" b="1" dirty="0">
                <a:latin typeface=".VnTime" pitchFamily="34" charset="0"/>
              </a:rPr>
              <a:t> ®o¹n </a:t>
            </a:r>
            <a:r>
              <a:rPr lang="en-US" sz="2000" b="1" dirty="0" err="1">
                <a:latin typeface=".VnTime" pitchFamily="34" charset="0"/>
              </a:rPr>
              <a:t>cao</a:t>
            </a:r>
            <a:r>
              <a:rPr lang="en-US" sz="2000" b="1" dirty="0">
                <a:latin typeface=".VnTime" pitchFamily="34" charset="0"/>
              </a:rPr>
              <a:t> (CNCS</a:t>
            </a:r>
            <a:r>
              <a:rPr lang="en-US" sz="2400" b="1" dirty="0">
                <a:latin typeface=".VnTime" pitchFamily="34" charset="0"/>
              </a:rPr>
              <a:t>)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6324600" y="3429000"/>
            <a:ext cx="2286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3124200" y="4724400"/>
            <a:ext cx="342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solidFill>
                  <a:srgbClr val="0000CC"/>
                </a:solidFill>
                <a:latin typeface=".VnTime" pitchFamily="34" charset="0"/>
              </a:rPr>
              <a:t>Thêi</a:t>
            </a:r>
            <a:r>
              <a:rPr lang="en-US" sz="2400" b="1" dirty="0">
                <a:solidFill>
                  <a:srgbClr val="0000CC"/>
                </a:solidFill>
                <a:latin typeface=".VnTime" pitchFamily="34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.VnTime" pitchFamily="34" charset="0"/>
              </a:rPr>
              <a:t>kú</a:t>
            </a:r>
            <a:r>
              <a:rPr lang="en-US" sz="2400" b="1" dirty="0">
                <a:solidFill>
                  <a:srgbClr val="0000CC"/>
                </a:solidFill>
                <a:latin typeface=".VnTime" pitchFamily="34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.VnTime" pitchFamily="34" charset="0"/>
              </a:rPr>
              <a:t>qu</a:t>
            </a:r>
            <a:r>
              <a:rPr lang="en-US" sz="2400" b="1" dirty="0">
                <a:solidFill>
                  <a:srgbClr val="0000CC"/>
                </a:solidFill>
                <a:latin typeface=".VnTime" pitchFamily="34" charset="0"/>
              </a:rPr>
              <a:t>¸ ®é </a:t>
            </a:r>
            <a:r>
              <a:rPr lang="en-US" sz="2400" b="1" dirty="0" err="1">
                <a:solidFill>
                  <a:srgbClr val="0000CC"/>
                </a:solidFill>
                <a:latin typeface=".VnTime" pitchFamily="34" charset="0"/>
              </a:rPr>
              <a:t>lªn</a:t>
            </a:r>
            <a:r>
              <a:rPr lang="en-US" sz="2400" b="1" dirty="0">
                <a:solidFill>
                  <a:srgbClr val="0000CC"/>
                </a:solidFill>
                <a:latin typeface=".VnTime" pitchFamily="34" charset="0"/>
              </a:rPr>
              <a:t> CNCS</a:t>
            </a: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8839200" y="3886200"/>
            <a:ext cx="30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.VnTime" pitchFamily="34" charset="0"/>
              </a:rPr>
              <a:t>t</a:t>
            </a:r>
          </a:p>
        </p:txBody>
      </p:sp>
      <p:sp>
        <p:nvSpPr>
          <p:cNvPr id="20" name="Left Brace 19"/>
          <p:cNvSpPr>
            <a:spLocks/>
          </p:cNvSpPr>
          <p:nvPr/>
        </p:nvSpPr>
        <p:spPr bwMode="auto">
          <a:xfrm rot="-5400000">
            <a:off x="4476750" y="2838450"/>
            <a:ext cx="571500" cy="3124200"/>
          </a:xfrm>
          <a:prstGeom prst="leftBrace">
            <a:avLst>
              <a:gd name="adj1" fmla="val 8327"/>
              <a:gd name="adj2" fmla="val 50000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61" name="Picture 15" descr="Picture22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3733800" y="1524000"/>
            <a:ext cx="1600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Mác</a:t>
            </a:r>
            <a:r>
              <a:rPr lang="en-US" b="1" dirty="0" smtClean="0">
                <a:solidFill>
                  <a:schemeClr val="tx1"/>
                </a:solidFill>
              </a:rPr>
              <a:t> - AG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9" grpId="0"/>
      <p:bldP spid="10" grpId="0"/>
      <p:bldP spid="11" grpId="0" animBg="1"/>
      <p:bldP spid="12" grpId="0" animBg="1"/>
      <p:bldP spid="13" grpId="0" animBg="1"/>
      <p:bldP spid="15" grpId="0"/>
      <p:bldP spid="16" grpId="0"/>
      <p:bldP spid="17" grpId="0" animBg="1"/>
      <p:bldP spid="18" grpId="0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43000" y="0"/>
            <a:ext cx="7239000" cy="1066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1" lang="en-US" sz="2800" b="1" kern="0" dirty="0">
                <a:latin typeface=".VnTime" pitchFamily="34" charset="0"/>
                <a:ea typeface="+mj-ea"/>
                <a:cs typeface="Times New Roman" pitchFamily="18" charset="0"/>
              </a:rPr>
              <a:t>S¬ ®å </a:t>
            </a:r>
            <a:r>
              <a:rPr kumimoji="1" lang="en-US" sz="2800" b="1" kern="0" dirty="0" err="1">
                <a:latin typeface=".VnTime" pitchFamily="34" charset="0"/>
                <a:ea typeface="+mj-ea"/>
                <a:cs typeface="Times New Roman" pitchFamily="18" charset="0"/>
              </a:rPr>
              <a:t>biÓu</a:t>
            </a:r>
            <a:r>
              <a:rPr kumimoji="1" lang="en-US" sz="2800" b="1" kern="0" dirty="0">
                <a:latin typeface=".VnTime" pitchFamily="34" charset="0"/>
                <a:ea typeface="+mj-ea"/>
                <a:cs typeface="Times New Roman" pitchFamily="18" charset="0"/>
              </a:rPr>
              <a:t> </a:t>
            </a:r>
            <a:r>
              <a:rPr kumimoji="1" lang="en-US" sz="2800" b="1" kern="0" dirty="0" err="1">
                <a:latin typeface=".VnTime" pitchFamily="34" charset="0"/>
                <a:ea typeface="+mj-ea"/>
                <a:cs typeface="Times New Roman" pitchFamily="18" charset="0"/>
              </a:rPr>
              <a:t>diÔn</a:t>
            </a:r>
            <a:r>
              <a:rPr kumimoji="1" lang="en-US" sz="2800" b="1" kern="0" dirty="0">
                <a:latin typeface=".VnTime" pitchFamily="34" charset="0"/>
                <a:ea typeface="+mj-ea"/>
                <a:cs typeface="Times New Roman" pitchFamily="18" charset="0"/>
              </a:rPr>
              <a:t> </a:t>
            </a:r>
            <a:r>
              <a:rPr kumimoji="1" lang="en-US" sz="2800" b="1" kern="0" dirty="0" err="1" smtClean="0">
                <a:latin typeface=".VnTime" pitchFamily="34" charset="0"/>
                <a:ea typeface="+mj-ea"/>
                <a:cs typeface="Times New Roman" pitchFamily="18" charset="0"/>
              </a:rPr>
              <a:t>quan</a:t>
            </a:r>
            <a:r>
              <a:rPr kumimoji="1" lang="en-US" sz="2800" b="1" kern="0" dirty="0" smtClean="0">
                <a:latin typeface=".VnTime" pitchFamily="34" charset="0"/>
                <a:ea typeface="+mj-ea"/>
                <a:cs typeface="Times New Roman" pitchFamily="18" charset="0"/>
              </a:rPr>
              <a:t> </a:t>
            </a:r>
            <a:r>
              <a:rPr kumimoji="1" lang="en-US" sz="2800" b="1" kern="0" dirty="0">
                <a:latin typeface=".VnTime" pitchFamily="34" charset="0"/>
                <a:ea typeface="+mj-ea"/>
                <a:cs typeface="Times New Roman" pitchFamily="18" charset="0"/>
              </a:rPr>
              <a:t>®</a:t>
            </a:r>
            <a:r>
              <a:rPr kumimoji="1" lang="en-US" sz="2800" b="1" kern="0" dirty="0" err="1">
                <a:latin typeface=".VnTime" pitchFamily="34" charset="0"/>
                <a:ea typeface="+mj-ea"/>
                <a:cs typeface="Times New Roman" pitchFamily="18" charset="0"/>
              </a:rPr>
              <a:t>iÓm</a:t>
            </a:r>
            <a:r>
              <a:rPr kumimoji="1" lang="en-US" sz="2800" b="1" kern="0" dirty="0">
                <a:latin typeface=".VnTime" pitchFamily="34" charset="0"/>
                <a:ea typeface="+mj-ea"/>
                <a:cs typeface="Times New Roman" pitchFamily="18" charset="0"/>
              </a:rPr>
              <a:t> </a:t>
            </a:r>
            <a:endParaRPr kumimoji="1" lang="en-US" sz="2800" b="1" kern="0" dirty="0" smtClean="0">
              <a:latin typeface=".VnTime" pitchFamily="34" charset="0"/>
              <a:ea typeface="+mj-ea"/>
              <a:cs typeface="Times New Roman" pitchFamily="18" charset="0"/>
            </a:endParaRPr>
          </a:p>
          <a:p>
            <a:pPr algn="ctr">
              <a:defRPr/>
            </a:pPr>
            <a:r>
              <a:rPr kumimoji="1" lang="en-US" sz="2800" b="1" kern="0" dirty="0" err="1" smtClean="0">
                <a:latin typeface=".VnTime" pitchFamily="34" charset="0"/>
                <a:ea typeface="+mj-ea"/>
                <a:cs typeface="Times New Roman" pitchFamily="18" charset="0"/>
              </a:rPr>
              <a:t>ph©n</a:t>
            </a:r>
            <a:r>
              <a:rPr kumimoji="1" lang="en-US" sz="2800" b="1" kern="0" dirty="0" smtClean="0">
                <a:latin typeface=".VnTime" pitchFamily="34" charset="0"/>
                <a:ea typeface="+mj-ea"/>
                <a:cs typeface="Times New Roman" pitchFamily="18" charset="0"/>
              </a:rPr>
              <a:t> </a:t>
            </a:r>
            <a:r>
              <a:rPr kumimoji="1" lang="en-US" sz="2800" b="1" kern="0" dirty="0" err="1">
                <a:latin typeface=".VnTime" pitchFamily="34" charset="0"/>
                <a:ea typeface="+mj-ea"/>
                <a:cs typeface="Times New Roman" pitchFamily="18" charset="0"/>
              </a:rPr>
              <a:t>kú</a:t>
            </a:r>
            <a:r>
              <a:rPr kumimoji="1" lang="en-US" sz="2800" b="1" kern="0" dirty="0">
                <a:latin typeface=".VnTime" pitchFamily="34" charset="0"/>
                <a:ea typeface="+mj-ea"/>
                <a:cs typeface="Times New Roman" pitchFamily="18" charset="0"/>
              </a:rPr>
              <a:t> </a:t>
            </a:r>
            <a:r>
              <a:rPr kumimoji="1" lang="en-US" sz="2800" b="1" kern="0" dirty="0" err="1" smtClean="0">
                <a:latin typeface=".VnTime" pitchFamily="34" charset="0"/>
                <a:ea typeface="+mj-ea"/>
                <a:cs typeface="Times New Roman" pitchFamily="18" charset="0"/>
              </a:rPr>
              <a:t>cña</a:t>
            </a:r>
            <a:r>
              <a:rPr kumimoji="1" lang="en-US" sz="2800" b="1" kern="0" dirty="0" smtClean="0">
                <a:latin typeface=".VnTime" pitchFamily="34" charset="0"/>
                <a:ea typeface="+mj-ea"/>
                <a:cs typeface="Times New Roman" pitchFamily="18" charset="0"/>
              </a:rPr>
              <a:t> </a:t>
            </a:r>
            <a:r>
              <a:rPr kumimoji="1" lang="en-US" sz="2800" b="1" kern="0" dirty="0" err="1" smtClean="0">
                <a:latin typeface=".VnTime" pitchFamily="34" charset="0"/>
                <a:ea typeface="+mj-ea"/>
                <a:cs typeface="Times New Roman" pitchFamily="18" charset="0"/>
              </a:rPr>
              <a:t>C.Mac</a:t>
            </a:r>
            <a:r>
              <a:rPr kumimoji="1" lang="en-US" sz="2800" b="1" kern="0" dirty="0" smtClean="0">
                <a:latin typeface=".VnTime" pitchFamily="34" charset="0"/>
                <a:ea typeface="+mj-ea"/>
                <a:cs typeface="Times New Roman" pitchFamily="18" charset="0"/>
              </a:rPr>
              <a:t> - AG </a:t>
            </a:r>
            <a:r>
              <a:rPr kumimoji="1" lang="en-US" sz="2800" b="1" kern="0" dirty="0" err="1" smtClean="0">
                <a:latin typeface=".VnTime" pitchFamily="34" charset="0"/>
                <a:ea typeface="+mj-ea"/>
                <a:cs typeface="Times New Roman" pitchFamily="18" charset="0"/>
              </a:rPr>
              <a:t>và</a:t>
            </a:r>
            <a:r>
              <a:rPr kumimoji="1" lang="en-US" sz="2800" b="1" kern="0" dirty="0" smtClean="0">
                <a:latin typeface=".VnTime" pitchFamily="34" charset="0"/>
                <a:ea typeface="+mj-ea"/>
                <a:cs typeface="Times New Roman" pitchFamily="18" charset="0"/>
              </a:rPr>
              <a:t> </a:t>
            </a:r>
            <a:r>
              <a:rPr kumimoji="1" lang="en-US" sz="2800" b="1" kern="0" dirty="0" err="1">
                <a:latin typeface=".VnTime" pitchFamily="34" charset="0"/>
                <a:ea typeface="+mj-ea"/>
                <a:cs typeface="Times New Roman" pitchFamily="18" charset="0"/>
              </a:rPr>
              <a:t>Lªnin</a:t>
            </a:r>
            <a:endParaRPr kumimoji="1" lang="en-US" sz="2800" b="1" kern="0" dirty="0">
              <a:latin typeface=".VnTime" pitchFamily="34" charset="0"/>
              <a:ea typeface="+mj-ea"/>
              <a:cs typeface="Times New Roman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200400" y="2514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809392" y="2667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85800" y="2514600"/>
            <a:ext cx="2819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.VnTime" pitchFamily="34" charset="0"/>
              </a:rPr>
              <a:t> 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3200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505200" y="2743200"/>
            <a:ext cx="2606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b="1">
              <a:latin typeface=".VnTime" pitchFamily="34" charset="0"/>
            </a:endParaRPr>
          </a:p>
        </p:txBody>
      </p:sp>
      <p:pic>
        <p:nvPicPr>
          <p:cNvPr id="11291" name="Picture 15" descr="Picture22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76200" y="1248198"/>
            <a:ext cx="9677400" cy="2722087"/>
            <a:chOff x="152400" y="2209800"/>
            <a:chExt cx="9677400" cy="2722087"/>
          </a:xfrm>
        </p:grpSpPr>
        <p:sp>
          <p:nvSpPr>
            <p:cNvPr id="11267" name="Line 3"/>
            <p:cNvSpPr>
              <a:spLocks noChangeShapeType="1"/>
            </p:cNvSpPr>
            <p:nvPr/>
          </p:nvSpPr>
          <p:spPr bwMode="auto">
            <a:xfrm>
              <a:off x="990600" y="3810000"/>
              <a:ext cx="7696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152400" y="38100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990600" y="36576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6477000" y="35814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429000" y="2209800"/>
              <a:ext cx="44958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.VnTime" pitchFamily="34" charset="0"/>
                </a:rPr>
                <a:t>    </a:t>
              </a:r>
              <a:r>
                <a:rPr lang="en-US" sz="20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.VnTime" pitchFamily="34" charset="0"/>
                </a:rPr>
                <a:t>H×nh</a:t>
              </a:r>
              <a:r>
                <a:rPr 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.VnTime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.VnTime" pitchFamily="34" charset="0"/>
                </a:rPr>
                <a:t>th¸i</a:t>
              </a:r>
              <a:r>
                <a:rPr 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.VnTime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.VnTime" pitchFamily="34" charset="0"/>
                </a:rPr>
                <a:t>kinh</a:t>
              </a:r>
              <a:r>
                <a:rPr 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.VnTime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.VnTime" pitchFamily="34" charset="0"/>
                </a:rPr>
                <a:t>tÕ</a:t>
              </a:r>
              <a:r>
                <a:rPr 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.VnTime" pitchFamily="34" charset="0"/>
                </a:rPr>
                <a:t> -x· </a:t>
              </a:r>
              <a:r>
                <a:rPr lang="en-US" sz="20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.VnTime" pitchFamily="34" charset="0"/>
                </a:rPr>
                <a:t>héi</a:t>
              </a:r>
              <a:r>
                <a:rPr 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.VnTime" pitchFamily="34" charset="0"/>
                </a:rPr>
                <a:t> CNCS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6477000" y="28956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200400" y="3352800"/>
              <a:ext cx="3276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124200" y="2819400"/>
              <a:ext cx="32766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.VnTime" pitchFamily="34" charset="0"/>
                </a:rPr>
                <a:t>  </a:t>
              </a:r>
              <a:r>
                <a:rPr lang="en-US" b="1" dirty="0" smtClean="0">
                  <a:latin typeface=".VnTime" pitchFamily="34" charset="0"/>
                </a:rPr>
                <a:t>     </a:t>
              </a:r>
              <a:r>
                <a:rPr lang="en-US" b="1" dirty="0" err="1" smtClean="0">
                  <a:latin typeface=".VnTime" pitchFamily="34" charset="0"/>
                </a:rPr>
                <a:t>Giai</a:t>
              </a:r>
              <a:r>
                <a:rPr lang="en-US" b="1" dirty="0" smtClean="0">
                  <a:latin typeface=".VnTime" pitchFamily="34" charset="0"/>
                </a:rPr>
                <a:t> </a:t>
              </a:r>
              <a:r>
                <a:rPr lang="en-US" b="1" dirty="0">
                  <a:latin typeface=".VnTime" pitchFamily="34" charset="0"/>
                </a:rPr>
                <a:t>®</a:t>
              </a:r>
              <a:r>
                <a:rPr lang="en-US" b="1" dirty="0" err="1">
                  <a:latin typeface=".VnTime" pitchFamily="34" charset="0"/>
                </a:rPr>
                <a:t>oan</a:t>
              </a:r>
              <a:r>
                <a:rPr lang="en-US" b="1" dirty="0">
                  <a:latin typeface=".VnTime" pitchFamily="34" charset="0"/>
                </a:rPr>
                <a:t> </a:t>
              </a:r>
              <a:r>
                <a:rPr lang="en-US" b="1" dirty="0" err="1">
                  <a:latin typeface="Times New Roman" pitchFamily="18" charset="0"/>
                  <a:cs typeface="Times New Roman" pitchFamily="18" charset="0"/>
                </a:rPr>
                <a:t>đầu</a:t>
              </a:r>
              <a:r>
                <a:rPr lang="en-US" b="1" dirty="0">
                  <a:latin typeface=".VnTime" pitchFamily="34" charset="0"/>
                </a:rPr>
                <a:t>(CNXH)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6629400" y="2876550"/>
              <a:ext cx="32004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.VnTime" pitchFamily="34" charset="0"/>
                </a:rPr>
                <a:t>   </a:t>
              </a:r>
              <a:r>
                <a:rPr lang="en-US" b="1" dirty="0" err="1">
                  <a:latin typeface=".VnTime" pitchFamily="34" charset="0"/>
                </a:rPr>
                <a:t>Giai</a:t>
              </a:r>
              <a:r>
                <a:rPr lang="en-US" b="1" dirty="0">
                  <a:latin typeface=".VnTime" pitchFamily="34" charset="0"/>
                </a:rPr>
                <a:t> ®o¹n </a:t>
              </a:r>
              <a:r>
                <a:rPr lang="en-US" b="1" dirty="0" err="1">
                  <a:latin typeface=".VnTime" pitchFamily="34" charset="0"/>
                </a:rPr>
                <a:t>cao</a:t>
              </a:r>
              <a:r>
                <a:rPr lang="en-US" b="1" dirty="0">
                  <a:latin typeface=".VnTime" pitchFamily="34" charset="0"/>
                </a:rPr>
                <a:t>(CNCS</a:t>
              </a:r>
              <a:r>
                <a:rPr lang="en-US" sz="2000" b="1" dirty="0">
                  <a:latin typeface=".VnTime" pitchFamily="34" charset="0"/>
                </a:rPr>
                <a:t>)</a:t>
              </a:r>
              <a:endParaRPr lang="en-US" sz="2400" b="1" dirty="0">
                <a:latin typeface=".VnTime" pitchFamily="34" charset="0"/>
              </a:endParaRPr>
            </a:p>
          </p:txBody>
        </p:sp>
        <p:sp>
          <p:nvSpPr>
            <p:cNvPr id="11282" name="Text Box 19"/>
            <p:cNvSpPr txBox="1">
              <a:spLocks noChangeArrowheads="1"/>
            </p:cNvSpPr>
            <p:nvPr/>
          </p:nvSpPr>
          <p:spPr bwMode="auto">
            <a:xfrm>
              <a:off x="3124200" y="3810000"/>
              <a:ext cx="16922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b="1">
                <a:latin typeface=".VnTime" pitchFamily="34" charset="0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160977" y="4112737"/>
              <a:ext cx="1828800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sz="2200" b="1" dirty="0">
                  <a:solidFill>
                    <a:srgbClr val="0000CC"/>
                  </a:solidFill>
                  <a:latin typeface=".VnTime" pitchFamily="34" charset="0"/>
                </a:rPr>
                <a:t>TKQ§</a:t>
              </a:r>
            </a:p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sz="2200" b="1" dirty="0">
                  <a:solidFill>
                    <a:srgbClr val="0000CC"/>
                  </a:solidFill>
                  <a:latin typeface=".VnTime" pitchFamily="34" charset="0"/>
                </a:rPr>
                <a:t>(</a:t>
              </a:r>
              <a:r>
                <a:rPr lang="en-US" sz="2200" b="1" dirty="0" err="1">
                  <a:solidFill>
                    <a:srgbClr val="0000CC"/>
                  </a:solidFill>
                  <a:latin typeface=".VnTime" pitchFamily="34" charset="0"/>
                </a:rPr>
                <a:t>Lªn</a:t>
              </a:r>
              <a:r>
                <a:rPr lang="en-US" sz="2200" b="1" dirty="0">
                  <a:solidFill>
                    <a:srgbClr val="0000CC"/>
                  </a:solidFill>
                  <a:latin typeface=".VnTime" pitchFamily="34" charset="0"/>
                </a:rPr>
                <a:t> CNXH)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4953000" y="4038600"/>
              <a:ext cx="1600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.VnTime" pitchFamily="34" charset="0"/>
                </a:rPr>
                <a:t>CNXH</a:t>
              </a: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200400" y="302895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4800600" y="4114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6477000" y="3886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8534400" y="38100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.VnTime" pitchFamily="34" charset="0"/>
                </a:rPr>
                <a:t>t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914400" y="2286000"/>
              <a:ext cx="2209800" cy="769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2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.VnTime" pitchFamily="34" charset="0"/>
                </a:rPr>
                <a:t>H×nh</a:t>
              </a:r>
              <a:r>
                <a:rPr lang="en-US" sz="2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.VnTime" pitchFamily="34" charset="0"/>
                </a:rPr>
                <a:t> </a:t>
              </a:r>
              <a:r>
                <a:rPr lang="en-US" sz="22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.VnTime" pitchFamily="34" charset="0"/>
                </a:rPr>
                <a:t>th¸i</a:t>
              </a:r>
              <a:r>
                <a:rPr lang="en-US" sz="2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.VnTime" pitchFamily="34" charset="0"/>
                </a:rPr>
                <a:t> </a:t>
              </a:r>
              <a:r>
                <a:rPr lang="en-US" sz="22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.VnTime" pitchFamily="34" charset="0"/>
                </a:rPr>
                <a:t>kinh</a:t>
              </a:r>
              <a:r>
                <a:rPr lang="en-US" sz="2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.VnTime" pitchFamily="34" charset="0"/>
                </a:rPr>
                <a:t> </a:t>
              </a:r>
              <a:r>
                <a:rPr lang="en-US" sz="22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.VnTime" pitchFamily="34" charset="0"/>
                </a:rPr>
                <a:t>tÕ</a:t>
              </a:r>
              <a:r>
                <a:rPr lang="en-US" sz="2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.VnTime" pitchFamily="34" charset="0"/>
                </a:rPr>
                <a:t> -x· </a:t>
              </a:r>
              <a:r>
                <a:rPr lang="en-US" sz="22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.VnTime" pitchFamily="34" charset="0"/>
                </a:rPr>
                <a:t>héi</a:t>
              </a:r>
              <a:r>
                <a:rPr lang="en-US" sz="2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.VnTime" pitchFamily="34" charset="0"/>
                </a:rPr>
                <a:t> TBCN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53654" y="4495800"/>
              <a:ext cx="1600200" cy="381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Lênin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4883" y="4724400"/>
            <a:ext cx="3422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cơn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đẻ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XH CSCN</a:t>
            </a:r>
          </a:p>
          <a:p>
            <a:pPr marL="342900" indent="-342900">
              <a:buAutoNum type="arabicPeriod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XH CSCN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82220" y="4791670"/>
            <a:ext cx="2380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gián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990600"/>
            <a:ext cx="1600200" cy="569386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325" indent="-60325" algn="ctr">
              <a:defRPr/>
            </a:pP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tiễn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TKQĐ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CNTB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CNCS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ounded Rectangle 41">
            <a:hlinkClick r:id="" action="ppaction://noaction"/>
          </p:cNvPr>
          <p:cNvSpPr/>
          <p:nvPr/>
        </p:nvSpPr>
        <p:spPr>
          <a:xfrm>
            <a:off x="2743200" y="1143000"/>
            <a:ext cx="6019800" cy="1905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trải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qua CNTB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lâu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dài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ounded Rectangle 43">
            <a:hlinkClick r:id="" action="ppaction://noaction"/>
          </p:cNvPr>
          <p:cNvSpPr/>
          <p:nvPr/>
        </p:nvSpPr>
        <p:spPr>
          <a:xfrm>
            <a:off x="2895600" y="4572000"/>
            <a:ext cx="5867400" cy="1701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trải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qua CNTB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CNTB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CNCS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Straight Arrow Connector 46"/>
          <p:cNvCxnSpPr>
            <a:stCxn id="7" idx="3"/>
            <a:endCxn id="42" idx="1"/>
          </p:cNvCxnSpPr>
          <p:nvPr/>
        </p:nvCxnSpPr>
        <p:spPr>
          <a:xfrm flipV="1">
            <a:off x="2133600" y="2095500"/>
            <a:ext cx="609600" cy="1742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3"/>
            <a:endCxn id="44" idx="1"/>
          </p:cNvCxnSpPr>
          <p:nvPr/>
        </p:nvCxnSpPr>
        <p:spPr>
          <a:xfrm>
            <a:off x="2133600" y="3837533"/>
            <a:ext cx="762000" cy="1585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hlinkClick r:id="" action="ppaction://noaction"/>
          </p:cNvPr>
          <p:cNvSpPr/>
          <p:nvPr/>
        </p:nvSpPr>
        <p:spPr>
          <a:xfrm>
            <a:off x="0" y="1"/>
            <a:ext cx="9144000" cy="7619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1.CNXH,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HTKT –XH CSCN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838200"/>
            <a:ext cx="7391400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CSCN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endParaRPr 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609600" y="2286000"/>
            <a:ext cx="3657600" cy="3200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400" b="1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400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400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400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b="1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LLSX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CNTB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Mâu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thuẫn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gay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gắt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0" y="2286000"/>
            <a:ext cx="3733800" cy="3200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400" b="1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400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b="1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GCCN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đảng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Đảng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kiên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giành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bạo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 flipH="1">
            <a:off x="2438400" y="1752600"/>
            <a:ext cx="21717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2"/>
            <a:endCxn id="4" idx="0"/>
          </p:cNvCxnSpPr>
          <p:nvPr/>
        </p:nvCxnSpPr>
        <p:spPr>
          <a:xfrm>
            <a:off x="4610100" y="17526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hlinkClick r:id="" action="ppaction://noaction"/>
          </p:cNvPr>
          <p:cNvSpPr/>
          <p:nvPr/>
        </p:nvSpPr>
        <p:spPr>
          <a:xfrm>
            <a:off x="0" y="1"/>
            <a:ext cx="9144000" cy="7619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2.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>
            <a:hlinkClick r:id="" action="ppaction://noaction"/>
          </p:cNvPr>
          <p:cNvSpPr/>
          <p:nvPr/>
        </p:nvSpPr>
        <p:spPr>
          <a:xfrm>
            <a:off x="228600" y="5715000"/>
            <a:ext cx="87630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CMVS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endParaRPr lang="en-US" sz="2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hlinkClick r:id="" action="ppaction://noaction"/>
          </p:cNvPr>
          <p:cNvSpPr/>
          <p:nvPr/>
        </p:nvSpPr>
        <p:spPr>
          <a:xfrm>
            <a:off x="0" y="1"/>
            <a:ext cx="9144000" cy="7619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2.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62000" y="3276600"/>
            <a:ext cx="1676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57600" y="2590800"/>
            <a:ext cx="5105400" cy="12192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 GCCN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lao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lãnh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Đảng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57600" y="4953000"/>
            <a:ext cx="5105400" cy="12192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bạo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hoà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(con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hoà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ừng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4" idx="6"/>
            <a:endCxn id="6" idx="1"/>
          </p:cNvCxnSpPr>
          <p:nvPr/>
        </p:nvCxnSpPr>
        <p:spPr>
          <a:xfrm flipV="1">
            <a:off x="2438400" y="3200400"/>
            <a:ext cx="121920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1"/>
          </p:cNvCxnSpPr>
          <p:nvPr/>
        </p:nvCxnSpPr>
        <p:spPr>
          <a:xfrm>
            <a:off x="2438400" y="4381500"/>
            <a:ext cx="121920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hlinkClick r:id="" action="ppaction://noaction"/>
          </p:cNvPr>
          <p:cNvSpPr/>
          <p:nvPr/>
        </p:nvSpPr>
        <p:spPr>
          <a:xfrm>
            <a:off x="228600" y="990600"/>
            <a:ext cx="87630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CMVS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endParaRPr lang="en-US" sz="2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8651</TotalTime>
  <Words>2111</Words>
  <Application>Microsoft Office PowerPoint</Application>
  <PresentationFormat>On-screen Show (4:3)</PresentationFormat>
  <Paragraphs>179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Win_64</dc:creator>
  <cp:lastModifiedBy>ADMIN</cp:lastModifiedBy>
  <cp:revision>213</cp:revision>
  <dcterms:created xsi:type="dcterms:W3CDTF">2019-12-30T09:18:46Z</dcterms:created>
  <dcterms:modified xsi:type="dcterms:W3CDTF">2022-12-14T13:06:39Z</dcterms:modified>
</cp:coreProperties>
</file>