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67" r:id="rId3"/>
    <p:sldId id="277" r:id="rId4"/>
    <p:sldId id="271" r:id="rId5"/>
    <p:sldId id="272" r:id="rId6"/>
    <p:sldId id="273" r:id="rId7"/>
    <p:sldId id="274" r:id="rId8"/>
    <p:sldId id="280" r:id="rId9"/>
    <p:sldId id="275" r:id="rId10"/>
    <p:sldId id="281" r:id="rId11"/>
    <p:sldId id="284" r:id="rId12"/>
    <p:sldId id="285" r:id="rId13"/>
    <p:sldId id="286" r:id="rId14"/>
    <p:sldId id="287" r:id="rId15"/>
    <p:sldId id="291" r:id="rId16"/>
    <p:sldId id="290" r:id="rId17"/>
    <p:sldId id="292" r:id="rId18"/>
    <p:sldId id="294" r:id="rId19"/>
    <p:sldId id="296" r:id="rId20"/>
    <p:sldId id="295" r:id="rId21"/>
    <p:sldId id="297" r:id="rId22"/>
    <p:sldId id="298" r:id="rId23"/>
    <p:sldId id="299" r:id="rId24"/>
    <p:sldId id="301" r:id="rId25"/>
    <p:sldId id="305" r:id="rId26"/>
    <p:sldId id="307" r:id="rId27"/>
    <p:sldId id="306" r:id="rId28"/>
    <p:sldId id="309" r:id="rId29"/>
    <p:sldId id="31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09A14-BD54-4AF8-B72C-114E9249772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20F11-2504-40AE-A4E9-835B60C61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4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20F11-2504-40AE-A4E9-835B60C612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8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94DF-DE96-424A-BA04-FCFD238EAC8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E6ED-30AE-4588-B400-1C7C67914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94DF-DE96-424A-BA04-FCFD238EAC8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E6ED-30AE-4588-B400-1C7C67914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94DF-DE96-424A-BA04-FCFD238EAC8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E6ED-30AE-4588-B400-1C7C67914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94DF-DE96-424A-BA04-FCFD238EAC8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E6ED-30AE-4588-B400-1C7C67914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94DF-DE96-424A-BA04-FCFD238EAC8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E6ED-30AE-4588-B400-1C7C67914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94DF-DE96-424A-BA04-FCFD238EAC8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E6ED-30AE-4588-B400-1C7C67914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94DF-DE96-424A-BA04-FCFD238EAC8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E6ED-30AE-4588-B400-1C7C67914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94DF-DE96-424A-BA04-FCFD238EAC8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E6ED-30AE-4588-B400-1C7C67914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94DF-DE96-424A-BA04-FCFD238EAC8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E6ED-30AE-4588-B400-1C7C67914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94DF-DE96-424A-BA04-FCFD238EAC8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E6ED-30AE-4588-B400-1C7C67914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94DF-DE96-424A-BA04-FCFD238EAC8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E6ED-30AE-4588-B400-1C7C67914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394DF-DE96-424A-BA04-FCFD238EAC8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E6ED-30AE-4588-B400-1C7C67914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304800" y="690563"/>
            <a:ext cx="7924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I.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990600"/>
            <a:ext cx="8043863" cy="14478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8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1.Dân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endParaRPr lang="en-US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438" y="2928938"/>
            <a:ext cx="1143000" cy="28575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2667000"/>
            <a:ext cx="407193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THEO TIẾNG HY LẠP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85938" y="3214688"/>
            <a:ext cx="7143750" cy="22145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428875" y="3292475"/>
            <a:ext cx="56943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Demos </a:t>
            </a:r>
            <a:r>
              <a:rPr lang="en-US" sz="4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Kratos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751387" y="4141788"/>
            <a:ext cx="3825875" cy="1073150"/>
            <a:chOff x="2590" y="1439"/>
            <a:chExt cx="2410" cy="676"/>
          </a:xfrm>
        </p:grpSpPr>
        <p:sp>
          <p:nvSpPr>
            <p:cNvPr id="6158" name="Line 12"/>
            <p:cNvSpPr>
              <a:spLocks noChangeShapeType="1"/>
            </p:cNvSpPr>
            <p:nvPr/>
          </p:nvSpPr>
          <p:spPr bwMode="auto">
            <a:xfrm>
              <a:off x="3310" y="143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Text Box 16"/>
            <p:cNvSpPr txBox="1">
              <a:spLocks noChangeArrowheads="1"/>
            </p:cNvSpPr>
            <p:nvPr/>
          </p:nvSpPr>
          <p:spPr bwMode="auto">
            <a:xfrm>
              <a:off x="2590" y="1785"/>
              <a:ext cx="11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Dân chúng</a:t>
              </a:r>
            </a:p>
          </p:txBody>
        </p:sp>
        <p:sp>
          <p:nvSpPr>
            <p:cNvPr id="6160" name="Line 17"/>
            <p:cNvSpPr>
              <a:spLocks noChangeShapeType="1"/>
            </p:cNvSpPr>
            <p:nvPr/>
          </p:nvSpPr>
          <p:spPr bwMode="auto">
            <a:xfrm>
              <a:off x="4390" y="143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Text Box 18"/>
            <p:cNvSpPr txBox="1">
              <a:spLocks noChangeArrowheads="1"/>
            </p:cNvSpPr>
            <p:nvPr/>
          </p:nvSpPr>
          <p:spPr bwMode="auto">
            <a:xfrm>
              <a:off x="3888" y="1785"/>
              <a:ext cx="111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Quyền lực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0" y="6021388"/>
            <a:ext cx="9372601" cy="523875"/>
            <a:chOff x="246" y="3403"/>
            <a:chExt cx="5904" cy="330"/>
          </a:xfrm>
        </p:grpSpPr>
        <p:sp>
          <p:nvSpPr>
            <p:cNvPr id="6156" name="AutoShape 23"/>
            <p:cNvSpPr>
              <a:spLocks noChangeArrowheads="1"/>
            </p:cNvSpPr>
            <p:nvPr/>
          </p:nvSpPr>
          <p:spPr bwMode="auto">
            <a:xfrm>
              <a:off x="246" y="3405"/>
              <a:ext cx="240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57" name="Text Box 24"/>
            <p:cNvSpPr txBox="1">
              <a:spLocks noChangeArrowheads="1"/>
            </p:cNvSpPr>
            <p:nvPr/>
          </p:nvSpPr>
          <p:spPr bwMode="auto">
            <a:xfrm>
              <a:off x="495" y="3403"/>
              <a:ext cx="56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 err="1">
                  <a:latin typeface="Times New Roman" pitchFamily="18" charset="0"/>
                  <a:cs typeface="Times New Roman" pitchFamily="18" charset="0"/>
                </a:rPr>
                <a:t>Quyền</a:t>
              </a:r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latin typeface="Times New Roman" pitchFamily="18" charset="0"/>
                  <a:cs typeface="Times New Roman" pitchFamily="18" charset="0"/>
                </a:rPr>
                <a:t>lực</a:t>
              </a:r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sz="2800" b="1" dirty="0" err="1">
                  <a:latin typeface="Times New Roman" pitchFamily="18" charset="0"/>
                  <a:cs typeface="Times New Roman" pitchFamily="18" charset="0"/>
                </a:rPr>
                <a:t>chính</a:t>
              </a:r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latin typeface="Times New Roman" pitchFamily="18" charset="0"/>
                  <a:cs typeface="Times New Roman" pitchFamily="18" charset="0"/>
                </a:rPr>
                <a:t>trị</a:t>
              </a:r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en-US" sz="2800" b="1" dirty="0" err="1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“</a:t>
              </a:r>
              <a:r>
                <a:rPr lang="en-US" sz="2800" b="1" u="sng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800" b="1" u="sng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u="sng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800" b="1" u="sng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”</a:t>
              </a:r>
              <a:r>
                <a:rPr lang="en-US" sz="28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800" b="1" dirty="0" err="1">
                  <a:latin typeface="Times New Roman" pitchFamily="18" charset="0"/>
                  <a:cs typeface="Times New Roman" pitchFamily="18" charset="0"/>
                </a:rPr>
                <a:t>thuộc</a:t>
              </a:r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latin typeface="Times New Roman" pitchFamily="18" charset="0"/>
                  <a:cs typeface="Times New Roman" pitchFamily="18" charset="0"/>
                </a:rPr>
                <a:t>về</a:t>
              </a:r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latin typeface="Times New Roman" pitchFamily="18" charset="0"/>
                  <a:cs typeface="Times New Roman" pitchFamily="18" charset="0"/>
                </a:rPr>
                <a:t>dân</a:t>
              </a:r>
              <a:endParaRPr 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1214438" y="4071938"/>
            <a:ext cx="571500" cy="4286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ext Box 55"/>
          <p:cNvSpPr txBox="1">
            <a:spLocks noChangeArrowheads="1"/>
          </p:cNvSpPr>
          <p:nvPr/>
        </p:nvSpPr>
        <p:spPr bwMode="auto">
          <a:xfrm>
            <a:off x="0" y="1"/>
            <a:ext cx="9144000" cy="838200"/>
          </a:xfrm>
          <a:prstGeom prst="rect">
            <a:avLst/>
          </a:prstGeom>
          <a:solidFill>
            <a:srgbClr val="CE0000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b="1" dirty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4: DÂN CHỦ XHCN VÀ NHÀ NƯỚC XHCN</a:t>
            </a:r>
            <a:endParaRPr lang="en-US" sz="2400" b="1" dirty="0">
              <a:solidFill>
                <a:srgbClr val="FFFF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9" grpId="0" animBg="1"/>
      <p:bldP spid="10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62000" y="0"/>
            <a:ext cx="8120063" cy="533400"/>
          </a:xfrm>
          <a:prstGeom prst="rect">
            <a:avLst/>
          </a:prstGeom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DÂN CHỦ XÃ HỘI CHỦ NGHĨA</a:t>
            </a:r>
            <a:endParaRPr lang="en-US" sz="27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latin typeface="+mn-lt"/>
              <a:cs typeface="+mn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1905000"/>
            <a:ext cx="1828800" cy="3886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255588" indent="-30163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r>
              <a:rPr lang="en-U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32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</a:t>
            </a:r>
            <a:endParaRPr lang="en-US" sz="32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latin typeface="+mn-lt"/>
              <a:cs typeface="+mn-cs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438400" y="685800"/>
            <a:ext cx="6500826" cy="1828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60325" indent="49213" algn="just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DCXHCN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phôi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thai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tiễn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GC ở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Pari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1871.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CMT10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Nga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DCXHCN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438400" y="2667000"/>
            <a:ext cx="6500826" cy="1828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60325" indent="49213" algn="just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DCXHCN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lọc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DC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438400" y="4648200"/>
            <a:ext cx="6500826" cy="2209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60325" indent="49213" algn="just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DCXHCN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vong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bấy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tức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Tuy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lâu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 flipV="1">
            <a:off x="1828800" y="1600200"/>
            <a:ext cx="609600" cy="224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5" idx="1"/>
          </p:cNvCxnSpPr>
          <p:nvPr/>
        </p:nvCxnSpPr>
        <p:spPr>
          <a:xfrm flipV="1">
            <a:off x="1828800" y="3581400"/>
            <a:ext cx="6096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6" idx="1"/>
          </p:cNvCxnSpPr>
          <p:nvPr/>
        </p:nvCxnSpPr>
        <p:spPr>
          <a:xfrm>
            <a:off x="1828800" y="3848100"/>
            <a:ext cx="6096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2603718"/>
            <a:ext cx="2514600" cy="18158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325" indent="-60325" algn="ctr">
              <a:defRPr/>
            </a:pP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ounded Rectangle 41">
            <a:hlinkClick r:id="" action="ppaction://noaction"/>
          </p:cNvPr>
          <p:cNvSpPr/>
          <p:nvPr/>
        </p:nvSpPr>
        <p:spPr>
          <a:xfrm>
            <a:off x="4419600" y="838200"/>
            <a:ext cx="4267200" cy="1752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ounded Rectangle 42">
            <a:hlinkClick r:id="" action="ppaction://noaction"/>
          </p:cNvPr>
          <p:cNvSpPr/>
          <p:nvPr/>
        </p:nvSpPr>
        <p:spPr>
          <a:xfrm>
            <a:off x="4495800" y="2895600"/>
            <a:ext cx="4267200" cy="1652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ounded Rectangle 43">
            <a:hlinkClick r:id="" action="ppaction://noaction"/>
          </p:cNvPr>
          <p:cNvSpPr/>
          <p:nvPr/>
        </p:nvSpPr>
        <p:spPr>
          <a:xfrm>
            <a:off x="4419600" y="4953000"/>
            <a:ext cx="4343400" cy="1701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Straight Arrow Connector 46"/>
          <p:cNvCxnSpPr>
            <a:stCxn id="7" idx="3"/>
            <a:endCxn id="42" idx="1"/>
          </p:cNvCxnSpPr>
          <p:nvPr/>
        </p:nvCxnSpPr>
        <p:spPr>
          <a:xfrm flipV="1">
            <a:off x="2819400" y="1714500"/>
            <a:ext cx="1600200" cy="1797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3"/>
            <a:endCxn id="43" idx="1"/>
          </p:cNvCxnSpPr>
          <p:nvPr/>
        </p:nvCxnSpPr>
        <p:spPr>
          <a:xfrm>
            <a:off x="2819400" y="3511659"/>
            <a:ext cx="1676400" cy="210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3"/>
            <a:endCxn id="44" idx="1"/>
          </p:cNvCxnSpPr>
          <p:nvPr/>
        </p:nvCxnSpPr>
        <p:spPr>
          <a:xfrm>
            <a:off x="2819400" y="3511659"/>
            <a:ext cx="1600200" cy="2292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762000" y="0"/>
            <a:ext cx="8120063" cy="533400"/>
          </a:xfrm>
          <a:prstGeom prst="rect">
            <a:avLst/>
          </a:prstGeom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b.Bản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XHCN</a:t>
            </a:r>
            <a:endParaRPr lang="en-US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2603718"/>
            <a:ext cx="1371600" cy="26776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001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325" indent="-60325" algn="ctr">
              <a:defRPr/>
            </a:pP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60325" indent="-60325" algn="ctr">
              <a:defRPr/>
            </a:pP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DC XHCN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ounded Rectangle 41">
            <a:hlinkClick r:id="" action="ppaction://noaction"/>
          </p:cNvPr>
          <p:cNvSpPr/>
          <p:nvPr/>
        </p:nvSpPr>
        <p:spPr>
          <a:xfrm>
            <a:off x="2740742" y="533400"/>
            <a:ext cx="6172200" cy="1752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DCXHCN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GCCN (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sư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lãnh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đạo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chính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trị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GCCN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chính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đảng</a:t>
            </a: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nó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với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toàn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hội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n-US" sz="2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ounded Rectangle 42">
            <a:hlinkClick r:id="" action="ppaction://noaction"/>
          </p:cNvPr>
          <p:cNvSpPr/>
          <p:nvPr/>
        </p:nvSpPr>
        <p:spPr>
          <a:xfrm>
            <a:off x="2743200" y="2438400"/>
            <a:ext cx="6169742" cy="1752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Nền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DCXHCN do 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ĐCS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lãnh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yếu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tô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trọng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đê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đảm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bảo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quyền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lực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thực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sư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thuộc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vê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ounded Rectangle 43">
            <a:hlinkClick r:id="" action="ppaction://noaction"/>
          </p:cNvPr>
          <p:cNvSpPr/>
          <p:nvPr/>
        </p:nvSpPr>
        <p:spPr>
          <a:xfrm>
            <a:off x="2895600" y="4495800"/>
            <a:ext cx="6096000" cy="2159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nhận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-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là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người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làm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hê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chính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trị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hội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bầu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cư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̉,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ứng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cư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̉,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đóng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góp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ý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kiến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Straight Arrow Connector 46"/>
          <p:cNvCxnSpPr>
            <a:stCxn id="7" idx="3"/>
            <a:endCxn id="42" idx="1"/>
          </p:cNvCxnSpPr>
          <p:nvPr/>
        </p:nvCxnSpPr>
        <p:spPr>
          <a:xfrm flipV="1">
            <a:off x="1524000" y="1409700"/>
            <a:ext cx="1216742" cy="2532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3"/>
            <a:endCxn id="43" idx="1"/>
          </p:cNvCxnSpPr>
          <p:nvPr/>
        </p:nvCxnSpPr>
        <p:spPr>
          <a:xfrm flipV="1">
            <a:off x="1524000" y="3314700"/>
            <a:ext cx="1219200" cy="627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3"/>
            <a:endCxn id="44" idx="1"/>
          </p:cNvCxnSpPr>
          <p:nvPr/>
        </p:nvCxnSpPr>
        <p:spPr>
          <a:xfrm>
            <a:off x="1524000" y="3942546"/>
            <a:ext cx="1371600" cy="1632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762000" y="0"/>
            <a:ext cx="8120063" cy="533400"/>
          </a:xfrm>
          <a:prstGeom prst="rect">
            <a:avLst/>
          </a:prstGeom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 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XHCN</a:t>
            </a:r>
            <a:endParaRPr lang="en-US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2603718"/>
            <a:ext cx="1371600" cy="26776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325" indent="-60325" algn="ctr">
              <a:defRPr/>
            </a:pP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endParaRPr lang="en-US" sz="28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60325" indent="-60325" algn="ctr">
              <a:defRPr/>
            </a:pP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DC XHCN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ounded Rectangle 41">
            <a:hlinkClick r:id="" action="ppaction://noaction"/>
          </p:cNvPr>
          <p:cNvSpPr/>
          <p:nvPr/>
        </p:nvSpPr>
        <p:spPr>
          <a:xfrm>
            <a:off x="2743200" y="990600"/>
            <a:ext cx="6172200" cy="1752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DCXHCN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sỡ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TLSX </a:t>
            </a:r>
            <a:r>
              <a:rPr lang="en-US" sz="2600" b="1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6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6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lao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6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yếu</a:t>
            </a:r>
            <a:endParaRPr lang="en-US" sz="26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ounded Rectangle 42">
            <a:hlinkClick r:id="" action="ppaction://noaction"/>
          </p:cNvPr>
          <p:cNvSpPr/>
          <p:nvPr/>
        </p:nvSpPr>
        <p:spPr>
          <a:xfrm>
            <a:off x="2666999" y="4648200"/>
            <a:ext cx="6215063" cy="1752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DCXHCN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tựu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Straight Arrow Connector 46"/>
          <p:cNvCxnSpPr>
            <a:stCxn id="7" idx="3"/>
            <a:endCxn id="42" idx="1"/>
          </p:cNvCxnSpPr>
          <p:nvPr/>
        </p:nvCxnSpPr>
        <p:spPr>
          <a:xfrm flipV="1">
            <a:off x="1524000" y="1866900"/>
            <a:ext cx="1219200" cy="2075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3"/>
            <a:endCxn id="43" idx="1"/>
          </p:cNvCxnSpPr>
          <p:nvPr/>
        </p:nvCxnSpPr>
        <p:spPr>
          <a:xfrm>
            <a:off x="1524000" y="3942546"/>
            <a:ext cx="1142999" cy="1581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762000" y="0"/>
            <a:ext cx="8120063" cy="533400"/>
          </a:xfrm>
          <a:prstGeom prst="rect">
            <a:avLst/>
          </a:prstGeom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XHCN</a:t>
            </a:r>
            <a:endParaRPr lang="en-US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752600"/>
            <a:ext cx="1371600" cy="44012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325" indent="-60325" algn="ctr">
              <a:defRPr/>
            </a:pP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endParaRPr lang="en-US" sz="28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60325" indent="-60325" algn="ctr">
              <a:defRPr/>
            </a:pP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--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DC XHCN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ounded Rectangle 41">
            <a:hlinkClick r:id="" action="ppaction://noaction"/>
          </p:cNvPr>
          <p:cNvSpPr/>
          <p:nvPr/>
        </p:nvSpPr>
        <p:spPr>
          <a:xfrm>
            <a:off x="2743200" y="838200"/>
            <a:ext cx="6172200" cy="1752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6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Lênin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GCCN,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2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ounded Rectangle 42">
            <a:hlinkClick r:id="" action="ppaction://noaction"/>
          </p:cNvPr>
          <p:cNvSpPr/>
          <p:nvPr/>
        </p:nvSpPr>
        <p:spPr>
          <a:xfrm>
            <a:off x="2743200" y="2895600"/>
            <a:ext cx="6096000" cy="1752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6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minh,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endParaRPr lang="en-US" sz="2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ounded Rectangle 43">
            <a:hlinkClick r:id="" action="ppaction://noaction"/>
          </p:cNvPr>
          <p:cNvSpPr/>
          <p:nvPr/>
        </p:nvSpPr>
        <p:spPr>
          <a:xfrm>
            <a:off x="2743200" y="5003800"/>
            <a:ext cx="6248400" cy="1701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8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hợp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hài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hòa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lợi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ích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giữa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tập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thê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lợi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ích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toàn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hội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Straight Arrow Connector 46"/>
          <p:cNvCxnSpPr>
            <a:stCxn id="7" idx="3"/>
            <a:endCxn id="42" idx="1"/>
          </p:cNvCxnSpPr>
          <p:nvPr/>
        </p:nvCxnSpPr>
        <p:spPr>
          <a:xfrm flipV="1">
            <a:off x="1524000" y="1714500"/>
            <a:ext cx="1219200" cy="2238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3"/>
            <a:endCxn id="43" idx="1"/>
          </p:cNvCxnSpPr>
          <p:nvPr/>
        </p:nvCxnSpPr>
        <p:spPr>
          <a:xfrm flipV="1">
            <a:off x="1524000" y="3771900"/>
            <a:ext cx="1219200" cy="181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3"/>
            <a:endCxn id="44" idx="1"/>
          </p:cNvCxnSpPr>
          <p:nvPr/>
        </p:nvCxnSpPr>
        <p:spPr>
          <a:xfrm>
            <a:off x="1524000" y="3953203"/>
            <a:ext cx="1219200" cy="1901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762000" y="0"/>
            <a:ext cx="8120063" cy="533400"/>
          </a:xfrm>
          <a:prstGeom prst="rect">
            <a:avLst/>
          </a:prstGeom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XHCN</a:t>
            </a:r>
            <a:endParaRPr lang="en-US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307842"/>
            <a:ext cx="1524000" cy="50167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60325" indent="-60325" algn="ctr"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60325" indent="-60325" algn="ctr">
              <a:defRPr/>
            </a:pP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XHCN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ounded Rectangle 41">
            <a:hlinkClick r:id="" action="ppaction://noaction"/>
          </p:cNvPr>
          <p:cNvSpPr/>
          <p:nvPr/>
        </p:nvSpPr>
        <p:spPr>
          <a:xfrm>
            <a:off x="2743200" y="838200"/>
            <a:ext cx="6172200" cy="1752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</a:t>
            </a:r>
            <a:endParaRPr lang="en-US" sz="2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ounded Rectangle 42">
            <a:hlinkClick r:id="" action="ppaction://noaction"/>
          </p:cNvPr>
          <p:cNvSpPr/>
          <p:nvPr/>
        </p:nvSpPr>
        <p:spPr>
          <a:xfrm>
            <a:off x="2743200" y="2895600"/>
            <a:ext cx="6096000" cy="1752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</a:t>
            </a:r>
            <a:endParaRPr lang="en-US" sz="2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ounded Rectangle 43">
            <a:hlinkClick r:id="" action="ppaction://noaction"/>
          </p:cNvPr>
          <p:cNvSpPr/>
          <p:nvPr/>
        </p:nvSpPr>
        <p:spPr>
          <a:xfrm>
            <a:off x="2819400" y="4953000"/>
            <a:ext cx="6096000" cy="1701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Straight Arrow Connector 46"/>
          <p:cNvCxnSpPr>
            <a:stCxn id="7" idx="3"/>
            <a:endCxn id="42" idx="1"/>
          </p:cNvCxnSpPr>
          <p:nvPr/>
        </p:nvCxnSpPr>
        <p:spPr>
          <a:xfrm flipV="1">
            <a:off x="1676400" y="1714500"/>
            <a:ext cx="1066800" cy="2101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3"/>
            <a:endCxn id="43" idx="1"/>
          </p:cNvCxnSpPr>
          <p:nvPr/>
        </p:nvCxnSpPr>
        <p:spPr>
          <a:xfrm flipV="1">
            <a:off x="1676400" y="3771900"/>
            <a:ext cx="1066800" cy="44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3"/>
            <a:endCxn id="44" idx="1"/>
          </p:cNvCxnSpPr>
          <p:nvPr/>
        </p:nvCxnSpPr>
        <p:spPr>
          <a:xfrm>
            <a:off x="1676400" y="3816221"/>
            <a:ext cx="1143000" cy="1987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295400" y="86380"/>
            <a:ext cx="685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  II. </a:t>
            </a:r>
            <a:r>
              <a:rPr lang="en-US" sz="3600" b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6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6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6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6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6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36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0" y="228600"/>
            <a:ext cx="9144000" cy="6477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loài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kiểu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nô</a:t>
            </a:r>
            <a:endParaRPr lang="en-US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PK</a:t>
            </a:r>
          </a:p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TS</a:t>
            </a:r>
          </a:p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5-Point Star 10">
            <a:hlinkClick r:id="rId2" action="ppaction://hlinksldjump"/>
          </p:cNvPr>
          <p:cNvSpPr/>
          <p:nvPr/>
        </p:nvSpPr>
        <p:spPr>
          <a:xfrm>
            <a:off x="4343400" y="533400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60325" indent="-60325" algn="ctr"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XHCN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ounded Rectangle 41">
            <a:hlinkClick r:id="" action="ppaction://noaction"/>
          </p:cNvPr>
          <p:cNvSpPr/>
          <p:nvPr/>
        </p:nvSpPr>
        <p:spPr>
          <a:xfrm>
            <a:off x="0" y="1981200"/>
            <a:ext cx="1828800" cy="3352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>
            <a:hlinkClick r:id="" action="ppaction://noaction"/>
          </p:cNvPr>
          <p:cNvSpPr/>
          <p:nvPr/>
        </p:nvSpPr>
        <p:spPr>
          <a:xfrm>
            <a:off x="2743200" y="533400"/>
            <a:ext cx="6318354" cy="1600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CM do GCVS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lao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lãnh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ĐCS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>
            <a:hlinkClick r:id="" action="ppaction://noaction"/>
          </p:cNvPr>
          <p:cNvSpPr/>
          <p:nvPr/>
        </p:nvSpPr>
        <p:spPr>
          <a:xfrm>
            <a:off x="2743200" y="2667000"/>
            <a:ext cx="6318354" cy="1905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KT, VH, XH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lãnh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ĐCS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stCxn id="42" idx="3"/>
            <a:endCxn id="11" idx="1"/>
          </p:cNvCxnSpPr>
          <p:nvPr/>
        </p:nvCxnSpPr>
        <p:spPr>
          <a:xfrm flipV="1">
            <a:off x="1828800" y="1333500"/>
            <a:ext cx="914400" cy="232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2" idx="3"/>
            <a:endCxn id="12" idx="1"/>
          </p:cNvCxnSpPr>
          <p:nvPr/>
        </p:nvCxnSpPr>
        <p:spPr>
          <a:xfrm flipV="1">
            <a:off x="1828800" y="361950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hlinkClick r:id="" action="ppaction://noaction"/>
          </p:cNvPr>
          <p:cNvSpPr/>
          <p:nvPr/>
        </p:nvSpPr>
        <p:spPr>
          <a:xfrm>
            <a:off x="2743200" y="4876800"/>
            <a:ext cx="6318354" cy="1828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4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GCCN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42" idx="3"/>
            <a:endCxn id="17" idx="1"/>
          </p:cNvCxnSpPr>
          <p:nvPr/>
        </p:nvCxnSpPr>
        <p:spPr>
          <a:xfrm>
            <a:off x="1828800" y="3657600"/>
            <a:ext cx="9144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914400" y="228600"/>
            <a:ext cx="7086600" cy="990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pattFill prst="solidDmnd">
              <a:fgClr>
                <a:srgbClr val="2BED4B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32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XHCN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33400" y="1600200"/>
            <a:ext cx="2209800" cy="5257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Về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chính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trị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nhà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nước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XHCN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bản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chất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GCCN,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giai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cấp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có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lợi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ích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phù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hợp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với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lợi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ích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quần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chúng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nhân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dân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lao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động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52800" y="1676400"/>
            <a:ext cx="2209800" cy="5181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Về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kinh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tế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Dựa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trên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chế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độ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sở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hữu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xã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hội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về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TLSX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chủ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yếu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Không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còn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quan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hệ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bóc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lột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Mục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tiêu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là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chăm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lo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lợi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ích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đại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số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NDLĐ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>
            <a:stCxn id="13" idx="2"/>
            <a:endCxn id="19" idx="0"/>
          </p:cNvCxnSpPr>
          <p:nvPr/>
        </p:nvCxnSpPr>
        <p:spPr>
          <a:xfrm rot="5400000">
            <a:off x="2857500" y="0"/>
            <a:ext cx="3810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20" idx="0"/>
          </p:cNvCxnSpPr>
          <p:nvPr/>
        </p:nvCxnSpPr>
        <p:spPr>
          <a:xfrm rot="5400000">
            <a:off x="4229100" y="1447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72200" y="1676400"/>
            <a:ext cx="2286000" cy="5181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Về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văn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hóa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xã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hội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Nền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tảng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tinh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thần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là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lý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luận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CN M-L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và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những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giá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trị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VH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tiên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tiến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Các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GC,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tầng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lớp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bình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đẳng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13" idx="2"/>
            <a:endCxn id="15" idx="0"/>
          </p:cNvCxnSpPr>
          <p:nvPr/>
        </p:nvCxnSpPr>
        <p:spPr>
          <a:xfrm rot="16200000" flipH="1">
            <a:off x="5657850" y="19050"/>
            <a:ext cx="457200" cy="285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609600"/>
            <a:ext cx="8915400" cy="3118757"/>
            <a:chOff x="76200" y="469042"/>
            <a:chExt cx="8915400" cy="2655158"/>
          </a:xfrm>
        </p:grpSpPr>
        <p:sp>
          <p:nvSpPr>
            <p:cNvPr id="183300" name="Rectangle 4"/>
            <p:cNvSpPr>
              <a:spLocks noChangeArrowheads="1"/>
            </p:cNvSpPr>
            <p:nvPr/>
          </p:nvSpPr>
          <p:spPr bwMode="auto">
            <a:xfrm>
              <a:off x="76200" y="469042"/>
              <a:ext cx="8915400" cy="902558"/>
            </a:xfrm>
            <a:prstGeom prst="rect">
              <a:avLst/>
            </a:prstGeom>
            <a:ln w="9525">
              <a:pattFill prst="solidDmnd">
                <a:fgClr>
                  <a:srgbClr val="2BED4B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1.Căn </a:t>
              </a:r>
              <a:r>
                <a:rPr lang="en-US" sz="24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cứ</a:t>
              </a:r>
              <a:r>
                <a:rPr lang="en-US" sz="24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4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vào</a:t>
              </a:r>
              <a:r>
                <a:rPr lang="en-US" sz="24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4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phạm</a:t>
              </a:r>
              <a:r>
                <a:rPr lang="en-US" sz="24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vi </a:t>
              </a:r>
              <a:r>
                <a:rPr lang="en-US" sz="24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tác</a:t>
              </a:r>
              <a:r>
                <a:rPr lang="en-US" sz="24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4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động</a:t>
              </a:r>
              <a:r>
                <a:rPr lang="en-US" sz="24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4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của</a:t>
              </a:r>
              <a:r>
                <a:rPr lang="en-US" sz="24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4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quyền</a:t>
              </a:r>
              <a:r>
                <a:rPr lang="en-US" sz="24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4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lực</a:t>
              </a:r>
              <a:endParaRPr lang="en-US" sz="2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 algn="ctr">
                <a:defRPr/>
              </a:pPr>
              <a:r>
                <a:rPr lang="en-US" sz="24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Nhà</a:t>
              </a:r>
              <a:r>
                <a:rPr lang="en-US" sz="24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4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nước</a:t>
              </a:r>
              <a:r>
                <a:rPr lang="en-US" sz="24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, </a:t>
              </a:r>
              <a:r>
                <a:rPr lang="en-US" sz="24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chức</a:t>
              </a:r>
              <a:r>
                <a:rPr lang="en-US" sz="24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4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năng</a:t>
              </a:r>
              <a:r>
                <a:rPr lang="en-US" sz="24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4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của</a:t>
              </a:r>
              <a:r>
                <a:rPr lang="en-US" sz="24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4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nhà</a:t>
              </a:r>
              <a:r>
                <a:rPr lang="en-US" sz="24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4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nước</a:t>
              </a:r>
              <a:r>
                <a:rPr lang="en-US" sz="24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XHCN  </a:t>
              </a:r>
            </a:p>
            <a:p>
              <a:pPr algn="ctr">
                <a:defRPr/>
              </a:pPr>
              <a:r>
                <a:rPr lang="en-US" sz="24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được</a:t>
              </a:r>
              <a:r>
                <a:rPr lang="en-US" sz="24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4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chia</a:t>
              </a:r>
              <a:r>
                <a:rPr lang="en-US" sz="24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4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thành</a:t>
              </a:r>
              <a:endPara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90600" y="1752600"/>
              <a:ext cx="3200400" cy="137160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25400" algn="ctr">
              <a:pattFill prst="shingle">
                <a:fgClr>
                  <a:srgbClr val="385D8A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 anchor="ctr"/>
            <a:lstStyle/>
            <a:p>
              <a:pPr marL="342900" indent="-342900" algn="ctr">
                <a:defRPr/>
              </a:pP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Chức</a:t>
              </a:r>
              <a:r>
                <a:rPr lang="en-US" sz="2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năng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đối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nội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endPara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5181600" y="1752600"/>
              <a:ext cx="3352800" cy="137160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25400" algn="ctr">
              <a:pattFill prst="shingle">
                <a:fgClr>
                  <a:srgbClr val="385D8A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 anchor="ctr"/>
            <a:lstStyle/>
            <a:p>
              <a:pPr marL="60325" indent="-60325" algn="ctr">
                <a:defRPr/>
              </a:pP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Chức</a:t>
              </a:r>
              <a:r>
                <a:rPr lang="en-US" sz="2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năng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đối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ngoại</a:t>
              </a:r>
              <a:endPara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endParaRPr>
            </a:p>
          </p:txBody>
        </p:sp>
        <p:cxnSp>
          <p:nvCxnSpPr>
            <p:cNvPr id="8" name="Straight Arrow Connector 7"/>
            <p:cNvCxnSpPr>
              <a:endCxn id="5" idx="0"/>
            </p:cNvCxnSpPr>
            <p:nvPr/>
          </p:nvCxnSpPr>
          <p:spPr>
            <a:xfrm flipH="1">
              <a:off x="2590800" y="1442137"/>
              <a:ext cx="2019301" cy="3104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3" idx="0"/>
            </p:cNvCxnSpPr>
            <p:nvPr/>
          </p:nvCxnSpPr>
          <p:spPr>
            <a:xfrm>
              <a:off x="4610101" y="1442137"/>
              <a:ext cx="2247899" cy="3104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6248400" y="5410200"/>
            <a:ext cx="2438400" cy="1371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60325" indent="-60325" algn="ctr">
              <a:defRPr/>
            </a:pP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Chức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năng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văn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hóa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xã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hội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…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6200" y="4114800"/>
            <a:ext cx="8915400" cy="2667000"/>
            <a:chOff x="76200" y="3733800"/>
            <a:chExt cx="8915400" cy="3048000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76200" y="3733800"/>
              <a:ext cx="8915400" cy="1295400"/>
            </a:xfrm>
            <a:prstGeom prst="rect">
              <a:avLst/>
            </a:prstGeom>
            <a:ln w="9525">
              <a:pattFill prst="solidDmnd">
                <a:fgClr>
                  <a:srgbClr val="2BED4B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8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2.Căn </a:t>
              </a:r>
              <a:r>
                <a:rPr lang="en-US" sz="28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cứ</a:t>
              </a:r>
              <a:r>
                <a:rPr lang="en-US" sz="28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8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vào</a:t>
              </a:r>
              <a:r>
                <a:rPr lang="en-US" sz="28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8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lĩnh</a:t>
              </a:r>
              <a:r>
                <a:rPr lang="en-US" sz="28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8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vực</a:t>
              </a:r>
              <a:r>
                <a:rPr lang="en-US" sz="28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8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tác</a:t>
              </a:r>
              <a:r>
                <a:rPr lang="en-US" sz="28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8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động</a:t>
              </a:r>
              <a:r>
                <a:rPr lang="en-US" sz="28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8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của</a:t>
              </a:r>
              <a:r>
                <a:rPr lang="en-US" sz="28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8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quyền</a:t>
              </a:r>
              <a:r>
                <a:rPr lang="en-US" sz="28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8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lực</a:t>
              </a:r>
              <a:endPara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 algn="ctr">
                <a:defRPr/>
              </a:pPr>
              <a:r>
                <a:rPr lang="en-US" sz="28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Nhà</a:t>
              </a:r>
              <a:r>
                <a:rPr lang="en-US" sz="28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8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nước</a:t>
              </a:r>
              <a:r>
                <a:rPr lang="en-US" sz="28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, </a:t>
              </a:r>
              <a:r>
                <a:rPr lang="en-US" sz="28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chức</a:t>
              </a:r>
              <a:r>
                <a:rPr lang="en-US" sz="28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8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năng</a:t>
              </a:r>
              <a:r>
                <a:rPr lang="en-US" sz="28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8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của</a:t>
              </a:r>
              <a:r>
                <a:rPr lang="en-US" sz="28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8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nhà</a:t>
              </a:r>
              <a:r>
                <a:rPr lang="en-US" sz="28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8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nước</a:t>
              </a:r>
              <a:r>
                <a:rPr lang="en-US" sz="28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XHCN  </a:t>
              </a:r>
            </a:p>
            <a:p>
              <a:pPr algn="ctr">
                <a:defRPr/>
              </a:pPr>
              <a:r>
                <a:rPr lang="en-US" sz="28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được</a:t>
              </a:r>
              <a:r>
                <a:rPr lang="en-US" sz="28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8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chia</a:t>
              </a:r>
              <a:r>
                <a:rPr lang="en-US" sz="2800" b="1" dirty="0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800" b="1" dirty="0" err="1" smtClean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thành</a:t>
              </a:r>
              <a:endParaRPr 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4800" y="5410200"/>
              <a:ext cx="2438400" cy="137160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25400" algn="ctr">
              <a:pattFill prst="shingle">
                <a:fgClr>
                  <a:srgbClr val="385D8A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 anchor="ctr"/>
            <a:lstStyle/>
            <a:p>
              <a:pPr marL="342900" indent="-342900" algn="ctr">
                <a:defRPr/>
              </a:pP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Chức</a:t>
              </a:r>
              <a:r>
                <a:rPr lang="en-US" sz="2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năng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chính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trị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endPara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endParaRPr>
            </a:p>
          </p:txBody>
        </p:sp>
        <p:cxnSp>
          <p:nvCxnSpPr>
            <p:cNvPr id="29" name="Straight Arrow Connector 28"/>
            <p:cNvCxnSpPr>
              <a:stCxn id="24" idx="2"/>
              <a:endCxn id="25" idx="0"/>
            </p:cNvCxnSpPr>
            <p:nvPr/>
          </p:nvCxnSpPr>
          <p:spPr>
            <a:xfrm rot="5400000">
              <a:off x="2838450" y="3714750"/>
              <a:ext cx="381000" cy="3009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2"/>
              <a:endCxn id="26" idx="0"/>
            </p:cNvCxnSpPr>
            <p:nvPr/>
          </p:nvCxnSpPr>
          <p:spPr>
            <a:xfrm rot="16200000" flipH="1">
              <a:off x="5810250" y="3752850"/>
              <a:ext cx="381000" cy="2933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276600" y="5410200"/>
              <a:ext cx="2438400" cy="137160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25400" algn="ctr">
              <a:pattFill prst="shingle">
                <a:fgClr>
                  <a:srgbClr val="385D8A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 anchor="ctr"/>
            <a:lstStyle/>
            <a:p>
              <a:pPr marL="342900" indent="-342900" algn="ctr">
                <a:defRPr/>
              </a:pP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Chức</a:t>
              </a:r>
              <a:r>
                <a:rPr lang="en-US" sz="2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năng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kinh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tế</a:t>
              </a:r>
              <a:endPara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endParaRPr>
            </a:p>
          </p:txBody>
        </p:sp>
        <p:cxnSp>
          <p:nvCxnSpPr>
            <p:cNvPr id="36" name="Straight Arrow Connector 35"/>
            <p:cNvCxnSpPr>
              <a:stCxn id="24" idx="2"/>
              <a:endCxn id="34" idx="0"/>
            </p:cNvCxnSpPr>
            <p:nvPr/>
          </p:nvCxnSpPr>
          <p:spPr>
            <a:xfrm rot="5400000">
              <a:off x="4324350" y="5200650"/>
              <a:ext cx="3810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914400" y="0"/>
            <a:ext cx="7086600" cy="4953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pattFill prst="solidDmnd">
              <a:fgClr>
                <a:srgbClr val="2BED4B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sz="32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Chức</a:t>
            </a:r>
            <a: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XHCN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42875" y="0"/>
            <a:ext cx="9001125" cy="523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Georgia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b="1" dirty="0" err="1">
                <a:latin typeface="Georgia" pitchFamily="18" charset="0"/>
                <a:cs typeface="Times New Roman" pitchFamily="18" charset="0"/>
              </a:rPr>
              <a:t>Quan</a:t>
            </a:r>
            <a:r>
              <a:rPr lang="en-US" sz="2800" b="1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Georgia" pitchFamily="18" charset="0"/>
                <a:cs typeface="Times New Roman" pitchFamily="18" charset="0"/>
              </a:rPr>
              <a:t>điểm</a:t>
            </a:r>
            <a:r>
              <a:rPr lang="en-US" sz="2800" b="1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Georgia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Georgia" pitchFamily="18" charset="0"/>
                <a:cs typeface="Times New Roman" pitchFamily="18" charset="0"/>
              </a:rPr>
              <a:t>chủ</a:t>
            </a:r>
            <a:r>
              <a:rPr lang="en-US" sz="2800" b="1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Georgia" pitchFamily="18" charset="0"/>
                <a:cs typeface="Times New Roman" pitchFamily="18" charset="0"/>
              </a:rPr>
              <a:t>nghĩa</a:t>
            </a:r>
            <a:r>
              <a:rPr lang="en-US" sz="2800" b="1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Georgia" pitchFamily="18" charset="0"/>
                <a:cs typeface="Times New Roman" pitchFamily="18" charset="0"/>
              </a:rPr>
              <a:t>Mác</a:t>
            </a:r>
            <a:r>
              <a:rPr lang="en-US" sz="2800" b="1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Georgia" pitchFamily="18" charset="0"/>
                <a:cs typeface="Times New Roman" pitchFamily="18" charset="0"/>
              </a:rPr>
              <a:t>Lênin</a:t>
            </a:r>
            <a:r>
              <a:rPr lang="en-US" sz="2800" b="1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Georgia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Georgia" pitchFamily="18" charset="0"/>
                <a:cs typeface="Times New Roman" pitchFamily="18" charset="0"/>
              </a:rPr>
              <a:t>dân</a:t>
            </a:r>
            <a:r>
              <a:rPr lang="en-US" sz="2800" b="1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Georgia" pitchFamily="18" charset="0"/>
                <a:cs typeface="Times New Roman" pitchFamily="18" charset="0"/>
              </a:rPr>
              <a:t>chủ</a:t>
            </a:r>
            <a:endParaRPr lang="en-US" sz="2800" b="1" dirty="0">
              <a:latin typeface="Georgia" pitchFamily="18" charset="0"/>
              <a:cs typeface="Times New Roman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200" y="609600"/>
            <a:ext cx="8991600" cy="1295400"/>
            <a:chOff x="-120650" y="533400"/>
            <a:chExt cx="8991600" cy="1981200"/>
          </a:xfrm>
        </p:grpSpPr>
        <p:pic>
          <p:nvPicPr>
            <p:cNvPr id="4" name="Picture 3" descr="Engels Friedrich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00400" y="533400"/>
              <a:ext cx="2851150" cy="19812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pic>
          <p:nvPicPr>
            <p:cNvPr id="5" name="Picture 4" descr="karlMarx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120650" y="533400"/>
              <a:ext cx="3048000" cy="198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7" descr="lenin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48400" y="533400"/>
              <a:ext cx="2622550" cy="19812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1" y="2133600"/>
            <a:ext cx="8991599" cy="4724400"/>
            <a:chOff x="1" y="228600"/>
            <a:chExt cx="8991599" cy="6400800"/>
          </a:xfrm>
        </p:grpSpPr>
        <p:sp>
          <p:nvSpPr>
            <p:cNvPr id="10" name="Rectangle 2"/>
            <p:cNvSpPr txBox="1">
              <a:spLocks noChangeArrowheads="1"/>
            </p:cNvSpPr>
            <p:nvPr/>
          </p:nvSpPr>
          <p:spPr>
            <a:xfrm>
              <a:off x="2286000" y="4953000"/>
              <a:ext cx="6705600" cy="1676400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0000FF"/>
              </a:solidFill>
            </a:ln>
          </p:spPr>
          <p:txBody>
            <a:bodyPr vert="horz" lIns="182880" tIns="91440" rIns="182880" bIns="0" rtlCol="0" anchor="t">
              <a:noAutofit/>
            </a:bodyPr>
            <a:lstStyle/>
            <a:p>
              <a:pPr marL="120650" lvl="0" algn="just"/>
              <a:r>
                <a:rPr lang="en-US" sz="2400" b="1" i="1" u="sng" dirty="0" err="1" smtClean="0">
                  <a:latin typeface="Times New Roman" pitchFamily="18" charset="0"/>
                  <a:cs typeface="Times New Roman" pitchFamily="18" charset="0"/>
                </a:rPr>
                <a:t>Thứ</a:t>
              </a:r>
              <a:r>
                <a:rPr lang="en-US" sz="2400" b="1" i="1" u="sng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u="sng" dirty="0" err="1" smtClean="0">
                  <a:latin typeface="Times New Roman" pitchFamily="18" charset="0"/>
                  <a:cs typeface="Times New Roman" pitchFamily="18" charset="0"/>
                </a:rPr>
                <a:t>ba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trên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phương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diện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tổ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chức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quản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lý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xã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hội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chủ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là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nguyên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tắc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–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nguyên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tắc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chủ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" y="2190135"/>
              <a:ext cx="1447799" cy="262702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chủ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số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nội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dung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cơ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bản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sau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2"/>
            <p:cNvSpPr txBox="1">
              <a:spLocks noChangeArrowheads="1"/>
            </p:cNvSpPr>
            <p:nvPr/>
          </p:nvSpPr>
          <p:spPr>
            <a:xfrm>
              <a:off x="2286000" y="228600"/>
              <a:ext cx="6705600" cy="1676400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0000FF"/>
              </a:solidFill>
            </a:ln>
          </p:spPr>
          <p:txBody>
            <a:bodyPr vert="horz" lIns="182880" tIns="91440" rIns="182880" bIns="0" rtlCol="0" anchor="t">
              <a:noAutofit/>
            </a:bodyPr>
            <a:lstStyle/>
            <a:p>
              <a:pPr marL="120650" lvl="0" algn="just"/>
              <a:r>
                <a:rPr lang="en-US" sz="2400" b="1" i="1" u="sng" dirty="0" err="1" smtClean="0">
                  <a:latin typeface="Times New Roman" pitchFamily="18" charset="0"/>
                  <a:cs typeface="Times New Roman" pitchFamily="18" charset="0"/>
                </a:rPr>
                <a:t>Thứ</a:t>
              </a:r>
              <a:r>
                <a:rPr lang="en-US" sz="2400" b="1" i="1" u="sng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u="sng" dirty="0" err="1" smtClean="0">
                  <a:latin typeface="Times New Roman" pitchFamily="18" charset="0"/>
                  <a:cs typeface="Times New Roman" pitchFamily="18" charset="0"/>
                </a:rPr>
                <a:t>nhất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về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phương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diện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quyền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lực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chủ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là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quyền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lực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thuộc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về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là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chủ</a:t>
              </a:r>
              <a:r>
                <a:rPr lang="en-US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nhà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nước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2"/>
            <p:cNvSpPr txBox="1">
              <a:spLocks noChangeArrowheads="1"/>
            </p:cNvSpPr>
            <p:nvPr/>
          </p:nvSpPr>
          <p:spPr>
            <a:xfrm>
              <a:off x="2286000" y="2438400"/>
              <a:ext cx="6705600" cy="2133600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0000FF"/>
              </a:solidFill>
            </a:ln>
          </p:spPr>
          <p:txBody>
            <a:bodyPr vert="horz" lIns="182880" tIns="91440" rIns="182880" bIns="0" rtlCol="0" anchor="t">
              <a:noAutofit/>
            </a:bodyPr>
            <a:lstStyle/>
            <a:p>
              <a:pPr marL="120650" lvl="0" algn="just"/>
              <a:r>
                <a:rPr lang="en-US" sz="2400" b="1" i="1" u="sng" dirty="0" err="1" smtClean="0">
                  <a:latin typeface="Times New Roman" pitchFamily="18" charset="0"/>
                  <a:cs typeface="Times New Roman" pitchFamily="18" charset="0"/>
                </a:rPr>
                <a:t>Thứ</a:t>
              </a:r>
              <a:r>
                <a:rPr lang="en-US" sz="2400" b="1" i="1" u="sng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u="sng" dirty="0" err="1" smtClean="0">
                  <a:latin typeface="Times New Roman" pitchFamily="18" charset="0"/>
                  <a:cs typeface="Times New Roman" pitchFamily="18" charset="0"/>
                </a:rPr>
                <a:t>hai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trên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phương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diện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chế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độ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xã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hội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trong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lĩnh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vực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chính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trị</a:t>
              </a:r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chủ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là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hình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thức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hay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hình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thái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nhà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nước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là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chính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thể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chủ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hay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chế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độ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chủ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Straight Arrow Connector 13"/>
            <p:cNvCxnSpPr>
              <a:stCxn id="11" idx="3"/>
              <a:endCxn id="12" idx="1"/>
            </p:cNvCxnSpPr>
            <p:nvPr/>
          </p:nvCxnSpPr>
          <p:spPr>
            <a:xfrm flipV="1">
              <a:off x="1447800" y="1066801"/>
              <a:ext cx="838200" cy="24368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3"/>
              <a:endCxn id="13" idx="1"/>
            </p:cNvCxnSpPr>
            <p:nvPr/>
          </p:nvCxnSpPr>
          <p:spPr>
            <a:xfrm>
              <a:off x="1447800" y="3503646"/>
              <a:ext cx="838200" cy="15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10" idx="1"/>
            </p:cNvCxnSpPr>
            <p:nvPr/>
          </p:nvCxnSpPr>
          <p:spPr>
            <a:xfrm>
              <a:off x="1447800" y="3503646"/>
              <a:ext cx="838200" cy="22875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990600" y="76200"/>
            <a:ext cx="7772400" cy="1295400"/>
          </a:xfrm>
          <a:prstGeom prst="rect">
            <a:avLst/>
          </a:prstGeom>
          <a:ln w="9525">
            <a:pattFill prst="solidDmnd">
              <a:fgClr>
                <a:srgbClr val="2BED4B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pPr algn="ctr">
              <a:defRPr/>
            </a:pP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3.Căn </a:t>
            </a: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cứ</a:t>
            </a: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vào</a:t>
            </a: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tính</a:t>
            </a: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chất</a:t>
            </a: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của</a:t>
            </a: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quyền</a:t>
            </a: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lực</a:t>
            </a:r>
            <a:endParaRPr lang="en-US" sz="2800" b="1" dirty="0" smtClean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>
              <a:defRPr/>
            </a:pP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Nhà</a:t>
            </a: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nước</a:t>
            </a: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</a:t>
            </a: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chức</a:t>
            </a: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năng</a:t>
            </a: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của</a:t>
            </a: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nhà</a:t>
            </a: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nước</a:t>
            </a: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XHCN  </a:t>
            </a:r>
          </a:p>
          <a:p>
            <a:pPr algn="ctr">
              <a:defRPr/>
            </a:pP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được</a:t>
            </a: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chia</a:t>
            </a: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thành</a:t>
            </a:r>
            <a:endParaRPr lang="en-US" sz="2800" b="1" dirty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1752600"/>
            <a:ext cx="3200400" cy="1371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defRPr/>
            </a:pP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Chức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năng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xã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hội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ctr">
              <a:defRPr/>
            </a:pP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tổ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chức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xây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dựng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115232" y="1752600"/>
            <a:ext cx="3048000" cy="1371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60325" indent="-60325" algn="ctr">
              <a:defRPr/>
            </a:pP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Chức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năng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giai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cấp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trấn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áp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183300" idx="2"/>
            <a:endCxn id="5" idx="0"/>
          </p:cNvCxnSpPr>
          <p:nvPr/>
        </p:nvCxnSpPr>
        <p:spPr>
          <a:xfrm rot="5400000">
            <a:off x="3543300" y="419100"/>
            <a:ext cx="3810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83300" idx="2"/>
            <a:endCxn id="3" idx="0"/>
          </p:cNvCxnSpPr>
          <p:nvPr/>
        </p:nvCxnSpPr>
        <p:spPr>
          <a:xfrm>
            <a:off x="4876800" y="1371600"/>
            <a:ext cx="1762432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57200" y="4114800"/>
            <a:ext cx="3886200" cy="2362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Là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nội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dung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chủ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yếu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và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mục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đích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cuối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cùng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nhà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nước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XHCN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876800" y="4114800"/>
            <a:ext cx="3886200" cy="2362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Trấn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áp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vẫn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còn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tồn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tại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như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một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tất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yếu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nhưng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đó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là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sự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trấn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áp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đa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số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nhân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dân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lao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động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với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thiểu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số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bóc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lột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2438400" y="3429000"/>
            <a:ext cx="457200" cy="533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6553200" y="3429000"/>
            <a:ext cx="533400" cy="533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nimBg="1"/>
      <p:bldP spid="5" grpId="0" animBg="1"/>
      <p:bldP spid="3" grpId="0" animBg="1"/>
      <p:bldP spid="18" grpId="0" animBg="1"/>
      <p:bldP spid="21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hlinkClick r:id="" action="ppaction://noaction"/>
          </p:cNvPr>
          <p:cNvSpPr/>
          <p:nvPr/>
        </p:nvSpPr>
        <p:spPr>
          <a:xfrm>
            <a:off x="2743200" y="457200"/>
            <a:ext cx="6172200" cy="1828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>
            <a:hlinkClick r:id="" action="ppaction://noaction"/>
          </p:cNvPr>
          <p:cNvSpPr/>
          <p:nvPr/>
        </p:nvSpPr>
        <p:spPr>
          <a:xfrm>
            <a:off x="2743200" y="4724400"/>
            <a:ext cx="6172200" cy="1752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1" idx="1"/>
          </p:cNvCxnSpPr>
          <p:nvPr/>
        </p:nvCxnSpPr>
        <p:spPr>
          <a:xfrm flipV="1">
            <a:off x="2057400" y="1371600"/>
            <a:ext cx="6858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2" idx="1"/>
          </p:cNvCxnSpPr>
          <p:nvPr/>
        </p:nvCxnSpPr>
        <p:spPr>
          <a:xfrm>
            <a:off x="2057400" y="3657600"/>
            <a:ext cx="685800" cy="194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" y="1295400"/>
            <a:ext cx="1981200" cy="4724400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7030A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2.Mối </a:t>
            </a: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quan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hệ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giữa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dân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chủ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XHCN </a:t>
            </a: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và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nhà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nước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XHCN</a:t>
            </a:r>
            <a:endParaRPr 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0" y="0"/>
            <a:ext cx="9144000" cy="6477000"/>
            <a:chOff x="-152400" y="-515073"/>
            <a:chExt cx="9144000" cy="7296873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248400" y="2209800"/>
              <a:ext cx="2438400" cy="457200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25400" algn="ctr">
              <a:pattFill prst="shingle">
                <a:fgClr>
                  <a:srgbClr val="385D8A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 anchor="ctr"/>
            <a:lstStyle/>
            <a:p>
              <a:pPr marL="60325" indent="-60325" algn="ctr">
                <a:defRPr/>
              </a:pP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3.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Phát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huy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dân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chủ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XHCN,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xây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dựng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nhà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nước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pháp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quyền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XHCN ở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Việt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Nam</a:t>
              </a:r>
              <a:endPara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-152400" y="-515073"/>
              <a:ext cx="9144000" cy="1200874"/>
            </a:xfrm>
            <a:prstGeom prst="rect">
              <a:avLst/>
            </a:prstGeom>
            <a:solidFill>
              <a:srgbClr val="FFC000"/>
            </a:solidFill>
            <a:ln w="9525">
              <a:pattFill prst="solidDmnd">
                <a:fgClr>
                  <a:srgbClr val="2BED4B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3200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III.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Dân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chủ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XHCN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và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nhà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nước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pháp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quyền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</a:p>
            <a:p>
              <a:pPr algn="ctr">
                <a:defRPr/>
              </a:pPr>
              <a:r>
                <a:rPr lang="en-US" sz="3200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XHCN ở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Việt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Nam</a:t>
              </a:r>
              <a:endPara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4800" y="2209800"/>
              <a:ext cx="2438400" cy="434340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25400" algn="ctr">
              <a:pattFill prst="shingle">
                <a:fgClr>
                  <a:srgbClr val="385D8A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 anchor="ctr"/>
            <a:lstStyle/>
            <a:p>
              <a:pPr marL="342900" indent="-342900" algn="ctr">
                <a:defRPr/>
              </a:pP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1.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Dân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chủ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XHCN ở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Việt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Nam</a:t>
              </a:r>
              <a:endPara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endParaRPr>
            </a:p>
          </p:txBody>
        </p:sp>
        <p:cxnSp>
          <p:nvCxnSpPr>
            <p:cNvPr id="29" name="Straight Arrow Connector 28"/>
            <p:cNvCxnSpPr>
              <a:stCxn id="24" idx="2"/>
              <a:endCxn id="25" idx="0"/>
            </p:cNvCxnSpPr>
            <p:nvPr/>
          </p:nvCxnSpPr>
          <p:spPr>
            <a:xfrm rot="5400000">
              <a:off x="2209800" y="0"/>
              <a:ext cx="1524000" cy="2895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2"/>
              <a:endCxn id="26" idx="0"/>
            </p:cNvCxnSpPr>
            <p:nvPr/>
          </p:nvCxnSpPr>
          <p:spPr>
            <a:xfrm rot="16200000" flipH="1">
              <a:off x="5181600" y="-76200"/>
              <a:ext cx="1524000" cy="3048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276600" y="2209800"/>
              <a:ext cx="2438400" cy="434340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25400" algn="ctr">
              <a:pattFill prst="shingle">
                <a:fgClr>
                  <a:srgbClr val="385D8A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 anchor="ctr"/>
            <a:lstStyle/>
            <a:p>
              <a:pPr marL="342900" indent="-342900" algn="ctr">
                <a:defRPr/>
              </a:pP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2.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Nhà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nước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pháp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quyền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XHCN ở </a:t>
              </a:r>
              <a:r>
                <a:rPr lang="en-US" sz="2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Việt</a:t>
              </a:r>
              <a:r>
                <a:rPr lang="en-US" sz="2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Nam</a:t>
              </a:r>
              <a:endPara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endParaRPr>
            </a:p>
          </p:txBody>
        </p:sp>
        <p:cxnSp>
          <p:nvCxnSpPr>
            <p:cNvPr id="36" name="Straight Arrow Connector 35"/>
            <p:cNvCxnSpPr>
              <a:stCxn id="24" idx="2"/>
              <a:endCxn id="34" idx="0"/>
            </p:cNvCxnSpPr>
            <p:nvPr/>
          </p:nvCxnSpPr>
          <p:spPr>
            <a:xfrm rot="16200000" flipH="1">
              <a:off x="3695700" y="1409700"/>
              <a:ext cx="1524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hlinkClick r:id="" action="ppaction://noaction"/>
          </p:cNvPr>
          <p:cNvSpPr/>
          <p:nvPr/>
        </p:nvSpPr>
        <p:spPr>
          <a:xfrm>
            <a:off x="0" y="0"/>
            <a:ext cx="9144000" cy="838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a. 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 ở </a:t>
            </a:r>
            <a:r>
              <a:rPr lang="en-US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Nam</a:t>
            </a:r>
            <a:endParaRPr lang="en-US" sz="2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905000"/>
            <a:ext cx="2667000" cy="436908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Trước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1986</a:t>
            </a:r>
          </a:p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“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xây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dựng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CĐ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làm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chủ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tập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thể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gắn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với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“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nắm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vững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CCVS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00400" y="1905000"/>
            <a:ext cx="2743200" cy="441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ĐH VI: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quán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triệt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tư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tưởng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“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lấy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dân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làm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gốc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xây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dựng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phát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huy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quyền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làm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chủ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NDLĐ”</a:t>
            </a:r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2200" y="1905000"/>
            <a:ext cx="2743200" cy="444528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Đến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nay: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Dân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chủ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XHCN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là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bản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chất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độ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vừa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là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mục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tiêu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vừa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là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động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lực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sự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phát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triển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đất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nước</a:t>
            </a:r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rot="5400000">
            <a:off x="2533650" y="-133350"/>
            <a:ext cx="1066800" cy="300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rot="5400000">
            <a:off x="4038600" y="13716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 rot="16200000" flipH="1">
            <a:off x="5524500" y="-114300"/>
            <a:ext cx="106680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0" y="0"/>
            <a:ext cx="9144000" cy="6531105"/>
            <a:chOff x="0" y="-515073"/>
            <a:chExt cx="9144000" cy="7357827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7315200" y="2209800"/>
              <a:ext cx="1676400" cy="457200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25400" algn="ctr">
              <a:pattFill prst="shingle">
                <a:fgClr>
                  <a:srgbClr val="385D8A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 anchor="ctr"/>
            <a:lstStyle/>
            <a:p>
              <a:pPr marL="60325" indent="-60325" algn="ctr">
                <a:defRPr/>
              </a:pP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DC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phải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được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thực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hiện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trong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đời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sống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thực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tiễn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ở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mọi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cấp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mọi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lĩnh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vực</a:t>
              </a:r>
              <a:endPara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0" y="-515073"/>
              <a:ext cx="9144000" cy="1200874"/>
            </a:xfrm>
            <a:prstGeom prst="rect">
              <a:avLst/>
            </a:prstGeom>
            <a:solidFill>
              <a:srgbClr val="FFC000"/>
            </a:solidFill>
            <a:ln w="9525">
              <a:pattFill prst="solidDmnd">
                <a:fgClr>
                  <a:srgbClr val="2BED4B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3000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b.Bản</a:t>
              </a:r>
              <a:r>
                <a:rPr lang="en-US" sz="3000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3000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chất</a:t>
              </a:r>
              <a:r>
                <a:rPr lang="en-US" sz="3000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3000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của</a:t>
              </a:r>
              <a:r>
                <a:rPr lang="en-US" sz="3000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3000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nền</a:t>
              </a:r>
              <a:r>
                <a:rPr lang="en-US" sz="3000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3000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dân</a:t>
              </a:r>
              <a:r>
                <a:rPr lang="en-US" sz="3000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3000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chủ</a:t>
              </a:r>
              <a:r>
                <a:rPr lang="en-US" sz="3000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XHCN ở </a:t>
              </a:r>
              <a:r>
                <a:rPr lang="en-US" sz="3000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Việt</a:t>
              </a:r>
              <a:r>
                <a:rPr lang="en-US" sz="3000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Nam</a:t>
              </a:r>
              <a:endParaRPr lang="en-US" sz="3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4800" y="2270754"/>
              <a:ext cx="1524000" cy="457200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25400" algn="ctr">
              <a:pattFill prst="shingle">
                <a:fgClr>
                  <a:srgbClr val="385D8A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Dân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chủ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là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mục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tiêu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CĐXHCN (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dân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giàu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nước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mạnh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DC,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công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bằng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VM)</a:t>
              </a:r>
              <a:endPara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endParaRPr>
            </a:p>
          </p:txBody>
        </p:sp>
        <p:cxnSp>
          <p:nvCxnSpPr>
            <p:cNvPr id="29" name="Straight Arrow Connector 28"/>
            <p:cNvCxnSpPr>
              <a:stCxn id="24" idx="2"/>
              <a:endCxn id="25" idx="0"/>
            </p:cNvCxnSpPr>
            <p:nvPr/>
          </p:nvCxnSpPr>
          <p:spPr>
            <a:xfrm flipH="1">
              <a:off x="1066800" y="685801"/>
              <a:ext cx="3505200" cy="15849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2"/>
              <a:endCxn id="26" idx="0"/>
            </p:cNvCxnSpPr>
            <p:nvPr/>
          </p:nvCxnSpPr>
          <p:spPr>
            <a:xfrm>
              <a:off x="4572000" y="685801"/>
              <a:ext cx="3581400" cy="1524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981200" y="2209800"/>
              <a:ext cx="1524000" cy="457200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25400" algn="ctr">
              <a:pattFill prst="shingle">
                <a:fgClr>
                  <a:srgbClr val="385D8A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tabLst>
                  <a:tab pos="0" algn="l"/>
                </a:tabLst>
                <a:defRPr/>
              </a:pP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Dân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chủ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là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bản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chất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CĐXHCN ( do NDLĐ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làm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chủ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quyền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lực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thuộc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về</a:t>
              </a:r>
              <a:r>
                <a:rPr lang="en-US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ND)</a:t>
              </a:r>
              <a:endPara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endParaRPr>
            </a:p>
          </p:txBody>
        </p:sp>
        <p:cxnSp>
          <p:nvCxnSpPr>
            <p:cNvPr id="36" name="Straight Arrow Connector 35"/>
            <p:cNvCxnSpPr>
              <a:stCxn id="24" idx="2"/>
              <a:endCxn id="34" idx="0"/>
            </p:cNvCxnSpPr>
            <p:nvPr/>
          </p:nvCxnSpPr>
          <p:spPr>
            <a:xfrm flipH="1">
              <a:off x="2743200" y="685801"/>
              <a:ext cx="1828800" cy="1524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562600" y="2438400"/>
            <a:ext cx="1600200" cy="405829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60325" indent="-60325" algn="ctr">
              <a:defRPr/>
            </a:pP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DC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phải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gắn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với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PL (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phải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đi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đôi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với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kỷ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luật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kỷ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cương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stCxn id="24" idx="2"/>
            <a:endCxn id="16" idx="0"/>
          </p:cNvCxnSpPr>
          <p:nvPr/>
        </p:nvCxnSpPr>
        <p:spPr>
          <a:xfrm>
            <a:off x="4572000" y="1065944"/>
            <a:ext cx="1790700" cy="1372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733800" y="2438400"/>
            <a:ext cx="1676400" cy="405829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60325" indent="-60325" algn="ctr">
              <a:defRPr/>
            </a:pP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DC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là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động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lực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để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XDCNXH (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phát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huy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sức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mạnh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toàn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dân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toàn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dân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tộc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24" idx="2"/>
            <a:endCxn id="20" idx="0"/>
          </p:cNvCxnSpPr>
          <p:nvPr/>
        </p:nvCxnSpPr>
        <p:spPr>
          <a:xfrm>
            <a:off x="4572000" y="1065944"/>
            <a:ext cx="0" cy="1372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" y="76200"/>
            <a:ext cx="8763000" cy="914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60325" indent="-60325" algn="ctr">
              <a:defRPr/>
            </a:pP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Bản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chất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DCXHCN ở VN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được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thực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hiện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thông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qua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các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hình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thức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dân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chủ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trực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tiếp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và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dân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chủ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gián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tiếp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3000" y="1371600"/>
            <a:ext cx="3505200" cy="1295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60325" indent="-60325" algn="ctr">
              <a:defRPr/>
            </a:pP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DC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trực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tiếp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371600"/>
            <a:ext cx="3505200" cy="1295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60325" indent="-60325" algn="ctr">
              <a:defRPr/>
            </a:pP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DC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gián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tiếp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8600" y="3352800"/>
            <a:ext cx="8763000" cy="2895600"/>
          </a:xfrm>
          <a:prstGeom prst="rect">
            <a:avLst/>
          </a:prstGeom>
          <a:solidFill>
            <a:srgbClr val="FFC000"/>
          </a:solidFill>
          <a:ln w="9525">
            <a:pattFill prst="solidDmnd">
              <a:fgClr>
                <a:srgbClr val="2BED4B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pPr algn="ctr">
              <a:defRPr/>
            </a:pP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ở VN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hình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thức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DC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gián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tiếp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nhiều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hơn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</a:t>
            </a:r>
          </a:p>
          <a:p>
            <a:pPr algn="ctr">
              <a:defRPr/>
            </a:pP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đảm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bảo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quyền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làm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chủ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của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nhân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dân</a:t>
            </a:r>
            <a:endParaRPr lang="en-US" sz="30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>
              <a:defRPr/>
            </a:pP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từ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KT, CT, VH, XH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phát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huy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được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tính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tích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cực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</a:t>
            </a:r>
          </a:p>
          <a:p>
            <a:pPr algn="ctr">
              <a:defRPr/>
            </a:pP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sáng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tạo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của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nhân</a:t>
            </a:r>
            <a:r>
              <a:rPr lang="en-US" sz="3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dân</a:t>
            </a:r>
            <a:endParaRPr lang="en-US" sz="30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hlinkClick r:id="" action="ppaction://noaction"/>
          </p:cNvPr>
          <p:cNvSpPr/>
          <p:nvPr/>
        </p:nvSpPr>
        <p:spPr>
          <a:xfrm>
            <a:off x="457200" y="685800"/>
            <a:ext cx="8077200" cy="5638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514350" indent="-514350" algn="just">
              <a:buAutoNum type="alphaLcPeriod"/>
              <a:defRPr/>
            </a:pP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endParaRPr lang="en-US" sz="3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NNPQ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tuân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nghiêm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minh;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soát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lẫn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86381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   2. </a:t>
            </a:r>
            <a:r>
              <a:rPr lang="en-US" sz="2800" b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800" b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8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Nam</a:t>
            </a:r>
            <a:endParaRPr lang="en-US" sz="28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hlinkClick r:id="" action="ppaction://noaction"/>
          </p:cNvPr>
          <p:cNvSpPr/>
          <p:nvPr/>
        </p:nvSpPr>
        <p:spPr>
          <a:xfrm>
            <a:off x="228600" y="508000"/>
            <a:ext cx="8686800" cy="621972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 algn="just">
              <a:buAutoNum type="arabicPeriod"/>
              <a:defRPr/>
            </a:pPr>
            <a:endParaRPr lang="en-US" sz="2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  <a:defRPr/>
            </a:pPr>
            <a:endParaRPr lang="en-US" sz="2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NNPQ do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lao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do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endParaRPr lang="en-US" sz="2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NN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Hiến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PL.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XH, PL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thượng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endParaRPr lang="en-US" sz="2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NN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2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nhịp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nhàng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endParaRPr lang="en-US" sz="2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NNPQ XHCN ở VN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do ĐCSVN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lãnh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Hiến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2013.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NN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châm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“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ủy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NNPQ 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XHCN ở VN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coi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endParaRPr lang="en-US" sz="2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  <a:defRPr/>
            </a:pPr>
            <a:endParaRPr lang="en-US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  <a:defRPr/>
            </a:pP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le 2">
            <a:hlinkClick r:id="" action="ppaction://noaction"/>
          </p:cNvPr>
          <p:cNvSpPr/>
          <p:nvPr/>
        </p:nvSpPr>
        <p:spPr>
          <a:xfrm>
            <a:off x="1295400" y="0"/>
            <a:ext cx="6858000" cy="76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hlinkClick r:id="" action="ppaction://noaction"/>
          </p:cNvPr>
          <p:cNvSpPr/>
          <p:nvPr/>
        </p:nvSpPr>
        <p:spPr>
          <a:xfrm>
            <a:off x="228600" y="76200"/>
            <a:ext cx="8686800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 algn="just">
              <a:defRPr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XHCN,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 ở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Nam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nay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1066800"/>
            <a:ext cx="8382000" cy="914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60325" indent="-60325" algn="ctr">
              <a:defRPr/>
            </a:pP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a.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Phát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huy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dân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chủ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XHCN ở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Việt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Nam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hiện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nay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" name="Rounded Rectangle 3">
            <a:hlinkClick r:id="" action="ppaction://noaction"/>
          </p:cNvPr>
          <p:cNvSpPr/>
          <p:nvPr/>
        </p:nvSpPr>
        <p:spPr>
          <a:xfrm>
            <a:off x="304800" y="2209800"/>
            <a:ext cx="8686800" cy="457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 algn="just">
              <a:buAutoNum type="arabicPeriod"/>
              <a:defRPr/>
            </a:pP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KTTT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chắc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DC XHCN</a:t>
            </a:r>
          </a:p>
          <a:p>
            <a:pPr marL="457200" indent="-457200" algn="just">
              <a:buAutoNum type="arabicPeriod"/>
              <a:defRPr/>
            </a:pP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ĐCSVN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sạch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DCXHCNVN</a:t>
            </a:r>
          </a:p>
          <a:p>
            <a:pPr marL="457200" indent="-457200" algn="just">
              <a:buAutoNum type="arabicPeriod"/>
              <a:defRPr/>
            </a:pP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PQXHCN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endParaRPr lang="en-US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CT –XH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</a:t>
            </a:r>
          </a:p>
          <a:p>
            <a:pPr marL="457200" indent="-457200" algn="just">
              <a:buAutoNum type="arabicPeriod"/>
              <a:defRPr/>
            </a:pP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biện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hlinkClick r:id="" action="ppaction://noaction"/>
          </p:cNvPr>
          <p:cNvSpPr/>
          <p:nvPr/>
        </p:nvSpPr>
        <p:spPr>
          <a:xfrm>
            <a:off x="228600" y="76200"/>
            <a:ext cx="8686800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 algn="just">
              <a:defRPr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XHCN,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 ở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Nam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nay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1066800"/>
            <a:ext cx="8382000" cy="914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60325" indent="-60325" algn="ctr">
              <a:defRPr/>
            </a:pP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b.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Tiếp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tục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xây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dựng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và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hoàn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thiện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Nhà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nước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pháp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quyền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XHCN 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" name="Rounded Rectangle 3">
            <a:hlinkClick r:id="" action="ppaction://noaction"/>
          </p:cNvPr>
          <p:cNvSpPr/>
          <p:nvPr/>
        </p:nvSpPr>
        <p:spPr>
          <a:xfrm>
            <a:off x="304800" y="2209800"/>
            <a:ext cx="8686800" cy="457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 algn="just">
              <a:buAutoNum type="arabicPeriod"/>
              <a:defRPr/>
            </a:pP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NNPQ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lãnh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Đảng</a:t>
            </a:r>
            <a:endParaRPr lang="en-US" sz="3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3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ngũ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sạch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lực</a:t>
            </a:r>
            <a:endParaRPr lang="en-US" sz="3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chống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nhũng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lãng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kiệm</a:t>
            </a:r>
            <a:endParaRPr 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90052" y="914400"/>
            <a:ext cx="8534400" cy="44958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80" tIns="91440" rIns="182880" bIns="0" rtlCol="0" anchor="t">
            <a:noAutofit/>
          </a:bodyPr>
          <a:lstStyle/>
          <a:p>
            <a:pPr marL="120650" lvl="0" algn="ctr"/>
            <a:r>
              <a:rPr lang="en-US" sz="3600" b="1" u="sng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650" lvl="0" algn="just"/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trù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vĩnh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viễn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cầm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trù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202C82-AD31-425F-8AFC-C6AFBC61C0B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pic>
        <p:nvPicPr>
          <p:cNvPr id="6150" name="Picture 2" descr="http://www.svvn.vn/upload/20100218/nguoi%20Dani%20chuan%20bi%20cho%20mot%20cuoc%20di%20san.JPG"/>
          <p:cNvPicPr>
            <a:picLocks noChangeAspect="1" noChangeArrowheads="1"/>
          </p:cNvPicPr>
          <p:nvPr/>
        </p:nvPicPr>
        <p:blipFill>
          <a:blip r:embed="rId2"/>
          <a:srcRect l="6818" r="9091"/>
          <a:stretch>
            <a:fillRect/>
          </a:stretch>
        </p:blipFill>
        <p:spPr bwMode="auto">
          <a:xfrm>
            <a:off x="500034" y="1081937"/>
            <a:ext cx="4419600" cy="2738454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</p:pic>
      <p:sp>
        <p:nvSpPr>
          <p:cNvPr id="6151" name="TextBox 17"/>
          <p:cNvSpPr txBox="1">
            <a:spLocks noChangeArrowheads="1"/>
          </p:cNvSpPr>
          <p:nvPr/>
        </p:nvSpPr>
        <p:spPr bwMode="auto">
          <a:xfrm>
            <a:off x="1357290" y="4038600"/>
            <a:ext cx="29861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thủy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52" name="Picture 2" descr="Người thượng cổ biến đổi gen lúa nước từ 10.000 năm trướ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848591"/>
            <a:ext cx="3657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2" descr="http://blog.otel.com/wp-content/uploads/2011/05/Old-Primitive-Tribes-600x453.jpg"/>
          <p:cNvPicPr>
            <a:picLocks noChangeAspect="1" noChangeArrowheads="1"/>
          </p:cNvPicPr>
          <p:nvPr/>
        </p:nvPicPr>
        <p:blipFill>
          <a:blip r:embed="rId4"/>
          <a:srcRect l="2667" t="5298" r="3999" b="8168"/>
          <a:stretch>
            <a:fillRect/>
          </a:stretch>
        </p:blipFill>
        <p:spPr bwMode="auto">
          <a:xfrm>
            <a:off x="5257800" y="2743200"/>
            <a:ext cx="3657600" cy="17526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09589" y="224681"/>
            <a:ext cx="8120063" cy="533400"/>
          </a:xfrm>
          <a:prstGeom prst="rect">
            <a:avLst/>
          </a:prstGeom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endParaRPr lang="en-US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latin typeface="+mn-lt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81000" y="4724400"/>
            <a:ext cx="8534400" cy="16764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80" tIns="91440" rIns="182880" bIns="0" rtlCol="0" anchor="t">
            <a:noAutofit/>
          </a:bodyPr>
          <a:lstStyle/>
          <a:p>
            <a:pPr marL="120650" lvl="0" algn="just"/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bầu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qua “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12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5434E6-4B3F-4DC5-A538-2782336876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914400"/>
            <a:ext cx="8382000" cy="2823865"/>
            <a:chOff x="533400" y="914400"/>
            <a:chExt cx="8382000" cy="2823865"/>
          </a:xfrm>
        </p:grpSpPr>
        <p:sp>
          <p:nvSpPr>
            <p:cNvPr id="7174" name="TextBox 14"/>
            <p:cNvSpPr txBox="1">
              <a:spLocks noChangeArrowheads="1"/>
            </p:cNvSpPr>
            <p:nvPr/>
          </p:nvSpPr>
          <p:spPr bwMode="auto">
            <a:xfrm>
              <a:off x="571472" y="3276600"/>
              <a:ext cx="40005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1" i="1" dirty="0" err="1">
                  <a:latin typeface="Times New Roman" pitchFamily="18" charset="0"/>
                  <a:cs typeface="Times New Roman" pitchFamily="18" charset="0"/>
                </a:rPr>
                <a:t>Trường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latin typeface="Times New Roman" pitchFamily="18" charset="0"/>
                  <a:cs typeface="Times New Roman" pitchFamily="18" charset="0"/>
                </a:rPr>
                <a:t>Aten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–  </a:t>
              </a:r>
              <a:r>
                <a:rPr lang="en-US" sz="2400" b="1" i="1" dirty="0" err="1">
                  <a:latin typeface="Times New Roman" pitchFamily="18" charset="0"/>
                  <a:cs typeface="Times New Roman" pitchFamily="18" charset="0"/>
                </a:rPr>
                <a:t>Hy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latin typeface="Times New Roman" pitchFamily="18" charset="0"/>
                  <a:cs typeface="Times New Roman" pitchFamily="18" charset="0"/>
                </a:rPr>
                <a:t>Lạp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latin typeface="Times New Roman" pitchFamily="18" charset="0"/>
                  <a:cs typeface="Times New Roman" pitchFamily="18" charset="0"/>
                </a:rPr>
                <a:t>cổ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latin typeface="Times New Roman" pitchFamily="18" charset="0"/>
                  <a:cs typeface="Times New Roman" pitchFamily="18" charset="0"/>
                </a:rPr>
                <a:t>đại</a:t>
              </a:r>
              <a:endParaRPr lang="en-US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7175" name="Picture 2" descr="C:\Users\H\Pictures\Truong Aten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3400" y="914400"/>
              <a:ext cx="3941763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6" name="TextBox 18"/>
            <p:cNvSpPr txBox="1">
              <a:spLocks noChangeArrowheads="1"/>
            </p:cNvSpPr>
            <p:nvPr/>
          </p:nvSpPr>
          <p:spPr bwMode="auto">
            <a:xfrm>
              <a:off x="4629120" y="3272135"/>
              <a:ext cx="428628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1" dirty="0" err="1">
                  <a:latin typeface="Times New Roman" pitchFamily="18" charset="0"/>
                  <a:cs typeface="Times New Roman" pitchFamily="18" charset="0"/>
                </a:rPr>
                <a:t>Quân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latin typeface="Times New Roman" pitchFamily="18" charset="0"/>
                  <a:cs typeface="Times New Roman" pitchFamily="18" charset="0"/>
                </a:rPr>
                <a:t>đội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b="1" i="1" dirty="0" err="1">
                  <a:latin typeface="Times New Roman" pitchFamily="18" charset="0"/>
                  <a:cs typeface="Times New Roman" pitchFamily="18" charset="0"/>
                </a:rPr>
                <a:t>nhà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latin typeface="Times New Roman" pitchFamily="18" charset="0"/>
                  <a:cs typeface="Times New Roman" pitchFamily="18" charset="0"/>
                </a:rPr>
                <a:t>nước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latin typeface="Times New Roman" pitchFamily="18" charset="0"/>
                  <a:cs typeface="Times New Roman" pitchFamily="18" charset="0"/>
                </a:rPr>
                <a:t>chủ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latin typeface="Times New Roman" pitchFamily="18" charset="0"/>
                  <a:cs typeface="Times New Roman" pitchFamily="18" charset="0"/>
                </a:rPr>
                <a:t>nô</a:t>
              </a:r>
              <a:endParaRPr lang="en-US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7177" name="Picture 2" descr="C:\Users\H\Pictures\pictures-julius-caesar-2.jpg"/>
          <p:cNvPicPr>
            <a:picLocks noChangeAspect="1" noChangeArrowheads="1"/>
          </p:cNvPicPr>
          <p:nvPr/>
        </p:nvPicPr>
        <p:blipFill>
          <a:blip r:embed="rId3"/>
          <a:srcRect l="2000" t="2499" r="2000" b="13953"/>
          <a:stretch>
            <a:fillRect/>
          </a:stretch>
        </p:blipFill>
        <p:spPr bwMode="auto">
          <a:xfrm>
            <a:off x="4572000" y="914400"/>
            <a:ext cx="4052888" cy="2290778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09589" y="214290"/>
            <a:ext cx="8120063" cy="533400"/>
          </a:xfrm>
          <a:prstGeom prst="rect">
            <a:avLst/>
          </a:prstGeom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endParaRPr lang="en-US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latin typeface="+mn-lt"/>
              <a:cs typeface="+mn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04800" y="4495800"/>
            <a:ext cx="8534400" cy="22098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80" tIns="91440" rIns="182880" bIns="0" rtlCol="0" anchor="t">
            <a:noAutofit/>
          </a:bodyPr>
          <a:lstStyle/>
          <a:p>
            <a:pPr marL="120650" lvl="0"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LLSX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nô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nô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bầu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”. “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”=&gt;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GC 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nô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do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lữ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2133600" y="3729335"/>
            <a:ext cx="541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latin typeface="+mj-lt"/>
                <a:cs typeface="Times New Roman" pitchFamily="18" charset="0"/>
              </a:rPr>
              <a:t>     </a:t>
            </a:r>
            <a:r>
              <a:rPr lang="en-US" sz="2400" b="1" i="1" dirty="0" err="1">
                <a:latin typeface="+mj-lt"/>
                <a:cs typeface="Times New Roman" pitchFamily="18" charset="0"/>
              </a:rPr>
              <a:t>X</a:t>
            </a:r>
            <a:r>
              <a:rPr lang="en-US" sz="2400" b="1" i="1" dirty="0" err="1" smtClean="0">
                <a:latin typeface="+mj-lt"/>
                <a:cs typeface="Times New Roman" pitchFamily="18" charset="0"/>
              </a:rPr>
              <a:t>a</a:t>
            </a:r>
            <a:r>
              <a:rPr lang="en-US" sz="2400" b="1" i="1" dirty="0" smtClean="0">
                <a:latin typeface="+mj-lt"/>
                <a:cs typeface="Times New Roman" pitchFamily="18" charset="0"/>
              </a:rPr>
              <a:t>̃ </a:t>
            </a:r>
            <a:r>
              <a:rPr lang="en-US" sz="2400" b="1" i="1" dirty="0" err="1" smtClean="0">
                <a:latin typeface="+mj-lt"/>
                <a:cs typeface="Times New Roman" pitchFamily="18" charset="0"/>
              </a:rPr>
              <a:t>hội</a:t>
            </a:r>
            <a:r>
              <a:rPr lang="en-US" sz="2400" b="1" i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+mj-lt"/>
                <a:cs typeface="Times New Roman" pitchFamily="18" charset="0"/>
              </a:rPr>
              <a:t>thời</a:t>
            </a:r>
            <a:r>
              <a:rPr lang="en-US" sz="2400" b="1" i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+mj-lt"/>
                <a:cs typeface="Times New Roman" pitchFamily="18" charset="0"/>
              </a:rPr>
              <a:t>ky</a:t>
            </a:r>
            <a:r>
              <a:rPr lang="en-US" sz="2400" b="1" i="1" dirty="0" smtClean="0">
                <a:latin typeface="+mj-lt"/>
                <a:cs typeface="Times New Roman" pitchFamily="18" charset="0"/>
              </a:rPr>
              <a:t>̀ </a:t>
            </a:r>
            <a:r>
              <a:rPr lang="en-US" sz="2400" b="1" i="1" dirty="0" err="1" smtClean="0">
                <a:latin typeface="+mj-lt"/>
                <a:cs typeface="Times New Roman" pitchFamily="18" charset="0"/>
              </a:rPr>
              <a:t>chiếm</a:t>
            </a:r>
            <a:r>
              <a:rPr lang="en-US" sz="2400" b="1" i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+mj-lt"/>
                <a:cs typeface="Times New Roman" pitchFamily="18" charset="0"/>
              </a:rPr>
              <a:t>hữu</a:t>
            </a:r>
            <a:r>
              <a:rPr lang="en-US" sz="2400" b="1" i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+mj-lt"/>
                <a:cs typeface="Times New Roman" pitchFamily="18" charset="0"/>
              </a:rPr>
              <a:t>nô</a:t>
            </a:r>
            <a:r>
              <a:rPr lang="en-US" sz="2400" b="1" i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+mj-lt"/>
                <a:cs typeface="Times New Roman" pitchFamily="18" charset="0"/>
              </a:rPr>
              <a:t>lê</a:t>
            </a:r>
            <a:r>
              <a:rPr lang="en-US" sz="2400" b="1" i="1" dirty="0" smtClean="0">
                <a:latin typeface="+mj-lt"/>
                <a:cs typeface="Times New Roman" pitchFamily="18" charset="0"/>
              </a:rPr>
              <a:t>̣</a:t>
            </a:r>
            <a:endParaRPr lang="en-US" sz="2400" b="1" i="1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86E52C-DF30-49CA-B766-4D457137FC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609600" y="914400"/>
            <a:ext cx="8077200" cy="2290465"/>
            <a:chOff x="457200" y="914400"/>
            <a:chExt cx="8077200" cy="2290465"/>
          </a:xfrm>
        </p:grpSpPr>
        <p:pic>
          <p:nvPicPr>
            <p:cNvPr id="8200" name="Picture 2" descr="C:\Users\H\Pictures\cho no le 1.jpg"/>
            <p:cNvPicPr>
              <a:picLocks noChangeAspect="1" noChangeArrowheads="1"/>
            </p:cNvPicPr>
            <p:nvPr/>
          </p:nvPicPr>
          <p:blipFill>
            <a:blip r:embed="rId2">
              <a:lum bright="12000"/>
            </a:blip>
            <a:srcRect/>
            <a:stretch>
              <a:fillRect/>
            </a:stretch>
          </p:blipFill>
          <p:spPr bwMode="auto">
            <a:xfrm>
              <a:off x="457200" y="914400"/>
              <a:ext cx="3802062" cy="1787525"/>
            </a:xfrm>
            <a:prstGeom prst="rect">
              <a:avLst/>
            </a:prstGeom>
            <a:noFill/>
            <a:ln w="9525">
              <a:solidFill>
                <a:srgbClr val="000099"/>
              </a:solidFill>
              <a:miter lim="800000"/>
              <a:headEnd/>
              <a:tailEnd/>
            </a:ln>
          </p:spPr>
        </p:pic>
        <p:pic>
          <p:nvPicPr>
            <p:cNvPr id="8201" name="Picture 3" descr="C:\Users\H\Pictures\Mo phong no le xay kim tu thap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0" y="914400"/>
              <a:ext cx="3962400" cy="1747854"/>
            </a:xfrm>
            <a:prstGeom prst="rect">
              <a:avLst/>
            </a:prstGeom>
            <a:noFill/>
            <a:ln w="9525">
              <a:solidFill>
                <a:srgbClr val="000099"/>
              </a:solidFill>
              <a:miter lim="800000"/>
              <a:headEnd/>
              <a:tailEnd/>
            </a:ln>
          </p:spPr>
        </p:pic>
        <p:sp>
          <p:nvSpPr>
            <p:cNvPr id="8202" name="TextBox 12"/>
            <p:cNvSpPr txBox="1">
              <a:spLocks noChangeArrowheads="1"/>
            </p:cNvSpPr>
            <p:nvPr/>
          </p:nvSpPr>
          <p:spPr bwMode="auto">
            <a:xfrm>
              <a:off x="5143504" y="2743200"/>
              <a:ext cx="2705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Lao </a:t>
              </a:r>
              <a:r>
                <a:rPr lang="en-US" sz="2400" b="1" i="1" dirty="0" err="1">
                  <a:latin typeface="Times New Roman" pitchFamily="18" charset="0"/>
                  <a:cs typeface="Times New Roman" pitchFamily="18" charset="0"/>
                </a:rPr>
                <a:t>động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latin typeface="Times New Roman" pitchFamily="18" charset="0"/>
                  <a:cs typeface="Times New Roman" pitchFamily="18" charset="0"/>
                </a:rPr>
                <a:t>nô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latin typeface="Times New Roman" pitchFamily="18" charset="0"/>
                  <a:cs typeface="Times New Roman" pitchFamily="18" charset="0"/>
                </a:rPr>
                <a:t>lệ</a:t>
              </a:r>
              <a:endParaRPr lang="en-US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03" name="TextBox 16"/>
            <p:cNvSpPr txBox="1">
              <a:spLocks noChangeArrowheads="1"/>
            </p:cNvSpPr>
            <p:nvPr/>
          </p:nvSpPr>
          <p:spPr bwMode="auto">
            <a:xfrm>
              <a:off x="900090" y="2743200"/>
              <a:ext cx="32147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1" dirty="0" err="1">
                  <a:latin typeface="Times New Roman" pitchFamily="18" charset="0"/>
                  <a:cs typeface="Times New Roman" pitchFamily="18" charset="0"/>
                </a:rPr>
                <a:t>Chợ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latin typeface="Times New Roman" pitchFamily="18" charset="0"/>
                  <a:cs typeface="Times New Roman" pitchFamily="18" charset="0"/>
                </a:rPr>
                <a:t>nô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latin typeface="Times New Roman" pitchFamily="18" charset="0"/>
                  <a:cs typeface="Times New Roman" pitchFamily="18" charset="0"/>
                </a:rPr>
                <a:t>lệ</a:t>
              </a:r>
              <a:endParaRPr lang="en-US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309589" y="214290"/>
            <a:ext cx="8120063" cy="533400"/>
          </a:xfrm>
          <a:prstGeom prst="rect">
            <a:avLst/>
          </a:prstGeom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endParaRPr lang="en-US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latin typeface="+mn-lt"/>
              <a:cs typeface="+mn-cs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81000" y="3886200"/>
            <a:ext cx="8534400" cy="16764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80" tIns="91440" rIns="182880" bIns="0" rtlCol="0" anchor="t">
            <a:noAutofit/>
          </a:bodyPr>
          <a:lstStyle/>
          <a:p>
            <a:pPr marL="120650" lvl="0" algn="just"/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”.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244222-2FE2-48D1-9E3C-B4CE69D1E9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  <p:pic>
        <p:nvPicPr>
          <p:cNvPr id="9222" name="Picture 6" descr="http://www.cuocsongviet.com.vn/upload/image/Thumbs_bv/201112154033.jpg"/>
          <p:cNvPicPr>
            <a:picLocks noChangeAspect="1" noChangeArrowheads="1"/>
          </p:cNvPicPr>
          <p:nvPr/>
        </p:nvPicPr>
        <p:blipFill>
          <a:blip r:embed="rId2"/>
          <a:srcRect l="5226" t="7813" r="6982"/>
          <a:stretch>
            <a:fillRect/>
          </a:stretch>
        </p:blipFill>
        <p:spPr bwMode="auto">
          <a:xfrm>
            <a:off x="685800" y="914400"/>
            <a:ext cx="79565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TextBox 17"/>
          <p:cNvSpPr txBox="1">
            <a:spLocks noChangeArrowheads="1"/>
          </p:cNvSpPr>
          <p:nvPr/>
        </p:nvSpPr>
        <p:spPr bwMode="auto">
          <a:xfrm>
            <a:off x="2862234" y="3733800"/>
            <a:ext cx="31575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kiến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9589" y="214290"/>
            <a:ext cx="8120063" cy="533400"/>
          </a:xfrm>
          <a:prstGeom prst="rect">
            <a:avLst/>
          </a:prstGeom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endParaRPr lang="en-US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latin typeface="+mn-lt"/>
              <a:cs typeface="+mn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81000" y="4572000"/>
            <a:ext cx="8534400" cy="19812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80" tIns="91440" rIns="182880" bIns="0" rtlCol="0" anchor="t">
            <a:noAutofit/>
          </a:bodyPr>
          <a:lstStyle/>
          <a:p>
            <a:pPr marL="120650" lvl="0" algn="just"/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bầu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cử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cử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244222-2FE2-48D1-9E3C-B4CE69D1E9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  <p:sp>
        <p:nvSpPr>
          <p:cNvPr id="9224" name="TextBox 19"/>
          <p:cNvSpPr txBox="1">
            <a:spLocks noChangeArrowheads="1"/>
          </p:cNvSpPr>
          <p:nvPr/>
        </p:nvSpPr>
        <p:spPr bwMode="auto">
          <a:xfrm>
            <a:off x="5148266" y="3048000"/>
            <a:ext cx="34623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Mỹ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5" name="Picture 2"/>
          <p:cNvPicPr>
            <a:picLocks noChangeAspect="1" noChangeArrowheads="1"/>
          </p:cNvPicPr>
          <p:nvPr/>
        </p:nvPicPr>
        <p:blipFill>
          <a:blip r:embed="rId2"/>
          <a:srcRect l="12885" t="26042" r="28551" b="8333"/>
          <a:stretch>
            <a:fillRect/>
          </a:stretch>
        </p:blipFill>
        <p:spPr bwMode="auto">
          <a:xfrm>
            <a:off x="762000" y="838200"/>
            <a:ext cx="407196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4" descr="http://www.blog4history.com/wp-content/uploads/2008/08/800px-declaration_independenc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914400"/>
            <a:ext cx="3833810" cy="222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9589" y="214290"/>
            <a:ext cx="8120063" cy="533400"/>
          </a:xfrm>
          <a:prstGeom prst="rect">
            <a:avLst/>
          </a:prstGeom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endParaRPr lang="en-US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latin typeface="+mn-lt"/>
              <a:cs typeface="+mn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81000" y="4114800"/>
            <a:ext cx="8534400" cy="24384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80" tIns="91440" rIns="182880" bIns="0" rtlCol="0" anchor="t">
            <a:noAutofit/>
          </a:bodyPr>
          <a:lstStyle/>
          <a:p>
            <a:pPr marL="120650" lvl="0" algn="just"/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ân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XIV –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XV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bật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do,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đẳng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 TLSX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DCTS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2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/>
      <p:bldP spid="10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93D7AA-E911-43D3-B61B-D8B731BD4B8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10246" name="TextBox 19"/>
          <p:cNvSpPr txBox="1">
            <a:spLocks noChangeArrowheads="1"/>
          </p:cNvSpPr>
          <p:nvPr/>
        </p:nvSpPr>
        <p:spPr bwMode="auto">
          <a:xfrm>
            <a:off x="2009756" y="3657600"/>
            <a:ext cx="51530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 XHCN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Mười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Nga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10247" name="Picture 2" descr="http://files.myopera.com/dinhkimtuan/blog/lenin%2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219200"/>
            <a:ext cx="4076700" cy="24384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</p:pic>
      <p:pic>
        <p:nvPicPr>
          <p:cNvPr id="10248" name="Picture 4" descr="http://vietnam.vnanet.vn/VNP_Upload/News/2005-11/7/tancongkremlin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14423"/>
            <a:ext cx="3886200" cy="2443178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9589" y="228600"/>
            <a:ext cx="8120063" cy="533400"/>
          </a:xfrm>
          <a:prstGeom prst="rect">
            <a:avLst/>
          </a:prstGeom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endParaRPr lang="en-US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None/>
              <a:defRPr/>
            </a:pPr>
            <a:endParaRPr lang="en-US" sz="2700" dirty="0">
              <a:latin typeface="+mn-lt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1000" y="4267200"/>
            <a:ext cx="8534400" cy="24384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80" tIns="91440" rIns="182880" bIns="0" rtlCol="0" anchor="t">
            <a:noAutofit/>
          </a:bodyPr>
          <a:lstStyle/>
          <a:p>
            <a:pPr marL="120650" lvl="0"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CMT10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Nga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thắng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1917,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(DCXHCN)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8925</TotalTime>
  <Words>2476</Words>
  <Application>Microsoft Office PowerPoint</Application>
  <PresentationFormat>On-screen Show (4:3)</PresentationFormat>
  <Paragraphs>165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Win_64</dc:creator>
  <cp:lastModifiedBy>ADMIN</cp:lastModifiedBy>
  <cp:revision>234</cp:revision>
  <dcterms:created xsi:type="dcterms:W3CDTF">2019-12-31T23:52:43Z</dcterms:created>
  <dcterms:modified xsi:type="dcterms:W3CDTF">2022-12-14T14:02:12Z</dcterms:modified>
</cp:coreProperties>
</file>