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6" r:id="rId3"/>
    <p:sldId id="258" r:id="rId4"/>
    <p:sldId id="259" r:id="rId5"/>
    <p:sldId id="260" r:id="rId6"/>
    <p:sldId id="262" r:id="rId7"/>
    <p:sldId id="263" r:id="rId8"/>
    <p:sldId id="264" r:id="rId9"/>
    <p:sldId id="272" r:id="rId10"/>
    <p:sldId id="273" r:id="rId11"/>
    <p:sldId id="265" r:id="rId12"/>
    <p:sldId id="267" r:id="rId13"/>
    <p:sldId id="269" r:id="rId14"/>
    <p:sldId id="268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1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F00F1-3617-4DA9-B846-293A768C980A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BA712-BAC0-4C84-A5C5-907559FE67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36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BA712-BAC0-4C84-A5C5-907559FE67D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21F89-9F79-4ABC-9E86-21438D1A187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9EFA-B20D-4633-BF4B-7A38541C57E9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1B06-08AF-4D04-891A-8CBF49351D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9EFA-B20D-4633-BF4B-7A38541C57E9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1B06-08AF-4D04-891A-8CBF49351D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9EFA-B20D-4633-BF4B-7A38541C57E9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1B06-08AF-4D04-891A-8CBF49351D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9EFA-B20D-4633-BF4B-7A38541C57E9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1B06-08AF-4D04-891A-8CBF49351D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9EFA-B20D-4633-BF4B-7A38541C57E9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1B06-08AF-4D04-891A-8CBF49351D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9EFA-B20D-4633-BF4B-7A38541C57E9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1B06-08AF-4D04-891A-8CBF49351D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9EFA-B20D-4633-BF4B-7A38541C57E9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1B06-08AF-4D04-891A-8CBF49351D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9EFA-B20D-4633-BF4B-7A38541C57E9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1B06-08AF-4D04-891A-8CBF49351D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9EFA-B20D-4633-BF4B-7A38541C57E9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1B06-08AF-4D04-891A-8CBF49351D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9EFA-B20D-4633-BF4B-7A38541C57E9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1B06-08AF-4D04-891A-8CBF49351D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9EFA-B20D-4633-BF4B-7A38541C57E9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1B06-08AF-4D04-891A-8CBF49351D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C9EFA-B20D-4633-BF4B-7A38541C57E9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01B06-08AF-4D04-891A-8CBF49351D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slide" Target="slide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slide" Target="slide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slide" Target="slide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slide" Target="slid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slide" Target="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D:\BG%20CHXHKH%202019%20CHINH%20THUC\video%20giang%20CNXHKH\video%20gia%20dinh.mp4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5.xml"/><Relationship Id="rId4" Type="http://schemas.openxmlformats.org/officeDocument/2006/relationships/slide" Target="slide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81000" y="1828800"/>
            <a:ext cx="1981200" cy="50292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Khái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niệm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vị trí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chức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đình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81400" y="1828800"/>
            <a:ext cx="2057400" cy="50292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dựng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đình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TKQĐ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 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629400" y="1905000"/>
            <a:ext cx="2057400" cy="4953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III.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dựng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đình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Việt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Nam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TKQĐ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>
            <a:stCxn id="17" idx="2"/>
            <a:endCxn id="5" idx="0"/>
          </p:cNvCxnSpPr>
          <p:nvPr/>
        </p:nvCxnSpPr>
        <p:spPr>
          <a:xfrm rot="5400000">
            <a:off x="2476501" y="-266700"/>
            <a:ext cx="990599" cy="3200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7" idx="2"/>
            <a:endCxn id="6" idx="0"/>
          </p:cNvCxnSpPr>
          <p:nvPr/>
        </p:nvCxnSpPr>
        <p:spPr>
          <a:xfrm rot="16200000" flipH="1">
            <a:off x="4095751" y="1314450"/>
            <a:ext cx="990599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2"/>
            <a:endCxn id="7" idx="0"/>
          </p:cNvCxnSpPr>
          <p:nvPr/>
        </p:nvCxnSpPr>
        <p:spPr>
          <a:xfrm rot="16200000" flipH="1">
            <a:off x="5581651" y="-171450"/>
            <a:ext cx="1066799" cy="308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55"/>
          <p:cNvSpPr txBox="1">
            <a:spLocks noChangeArrowheads="1"/>
          </p:cNvSpPr>
          <p:nvPr/>
        </p:nvSpPr>
        <p:spPr bwMode="auto">
          <a:xfrm>
            <a:off x="0" y="1"/>
            <a:ext cx="9144000" cy="838200"/>
          </a:xfrm>
          <a:prstGeom prst="rect">
            <a:avLst/>
          </a:prstGeom>
          <a:solidFill>
            <a:srgbClr val="CE0000"/>
          </a:solidFill>
          <a:ln w="9525">
            <a:noFill/>
            <a:miter lim="800000"/>
            <a:headEnd/>
            <a:tailEnd/>
          </a:ln>
          <a:effectLst/>
        </p:spPr>
        <p:txBody>
          <a:bodyPr tIns="0" bIns="0" anchor="ctr"/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FF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400" b="1" dirty="0">
                <a:solidFill>
                  <a:srgbClr val="FFFF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FF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7:  VẤN ĐỀ GIA ĐÌNH TRONG THỜI KỲ QUÁ ĐỘ LÊN CHỦ NGHĨA XÃ HỘI</a:t>
            </a:r>
            <a:endParaRPr lang="en-US" sz="2400" b="1" dirty="0">
              <a:solidFill>
                <a:srgbClr val="FFFF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0"/>
            <a:ext cx="9144000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iến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đổi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đình</a:t>
            </a:r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81000" y="1447800"/>
            <a:ext cx="2362200" cy="5181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5400" algn="ctr">
            <a:pattFill prst="shingle">
              <a:fgClr>
                <a:srgbClr val="385D8A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Gia</a:t>
            </a:r>
            <a:r>
              <a:rPr lang="en-US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đình</a:t>
            </a:r>
            <a:r>
              <a:rPr lang="en-US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VN </a:t>
            </a:r>
            <a:r>
              <a:rPr lang="en-US" sz="4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đang</a:t>
            </a:r>
            <a:r>
              <a:rPr lang="en-US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đối</a:t>
            </a:r>
            <a:r>
              <a:rPr lang="en-US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mặt</a:t>
            </a:r>
            <a:r>
              <a:rPr lang="en-US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với</a:t>
            </a:r>
            <a:r>
              <a:rPr lang="en-US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nhiều</a:t>
            </a:r>
            <a:r>
              <a:rPr lang="en-US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thách</a:t>
            </a:r>
            <a:r>
              <a:rPr lang="en-US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thức</a:t>
            </a:r>
            <a:r>
              <a:rPr lang="en-US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4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biến</a:t>
            </a:r>
            <a:r>
              <a:rPr lang="en-US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đổi</a:t>
            </a: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>
            <a:stCxn id="2" idx="2"/>
            <a:endCxn id="3" idx="0"/>
          </p:cNvCxnSpPr>
          <p:nvPr/>
        </p:nvCxnSpPr>
        <p:spPr>
          <a:xfrm flipH="1">
            <a:off x="1562100" y="914400"/>
            <a:ext cx="30099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72200" y="1447800"/>
            <a:ext cx="2362200" cy="5181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5400" algn="ctr">
            <a:pattFill prst="shingle">
              <a:fgClr>
                <a:srgbClr val="385D8A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Hiện</a:t>
            </a:r>
            <a:r>
              <a:rPr lang="en-US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nay, 3 </a:t>
            </a:r>
            <a:r>
              <a:rPr lang="en-US" sz="4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mô</a:t>
            </a:r>
            <a:r>
              <a:rPr lang="en-US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hình</a:t>
            </a:r>
            <a:r>
              <a:rPr lang="en-US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gia</a:t>
            </a:r>
            <a:r>
              <a:rPr lang="en-US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đình</a:t>
            </a:r>
            <a:r>
              <a:rPr lang="en-US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song </a:t>
            </a:r>
            <a:r>
              <a:rPr lang="en-US" sz="4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song</a:t>
            </a:r>
            <a:r>
              <a:rPr lang="en-US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tồn</a:t>
            </a:r>
            <a:r>
              <a:rPr lang="en-US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tại</a:t>
            </a: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>
            <a:stCxn id="2" idx="2"/>
            <a:endCxn id="7" idx="0"/>
          </p:cNvCxnSpPr>
          <p:nvPr/>
        </p:nvCxnSpPr>
        <p:spPr>
          <a:xfrm>
            <a:off x="4572000" y="914400"/>
            <a:ext cx="27813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47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0"/>
            <a:ext cx="9144000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hướng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bản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dựng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phát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triển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đình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Việt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Nam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TKQĐ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CNXH</a:t>
            </a:r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1524000"/>
            <a:ext cx="1828800" cy="5029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5400" algn="ctr">
            <a:pattFill prst="shingle">
              <a:fgClr>
                <a:srgbClr val="385D8A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Thứ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nhất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tăng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cường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sư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̣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lãnh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đạo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của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Đảng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nâng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cao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nhận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thức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của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xã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hội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vê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̀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xây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dựng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và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phát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triển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GĐVN </a:t>
            </a:r>
            <a:endParaRPr 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38400" y="1524000"/>
            <a:ext cx="1905000" cy="5029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5400" algn="ctr">
            <a:pattFill prst="shingle">
              <a:fgClr>
                <a:srgbClr val="385D8A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anchor="ctr"/>
          <a:lstStyle/>
          <a:p>
            <a:pPr marL="60325" indent="-60325" algn="ctr">
              <a:defRPr/>
            </a:pP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Thứ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hai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đẩy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mạnh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phát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triển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kinh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tê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́ –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xã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hội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nâng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cao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đời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sống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vật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chất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kinh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tê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́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hô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̣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gia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đình</a:t>
            </a:r>
            <a:endParaRPr 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24400" y="1524000"/>
            <a:ext cx="1981200" cy="5029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5400" algn="ctr">
            <a:pattFill prst="shingle">
              <a:fgClr>
                <a:srgbClr val="385D8A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Thứ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kê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́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thừa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những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giá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trị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của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gia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đình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truyền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thống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đồng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thời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tiếp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thu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những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tiến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bô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̣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của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nhân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loại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vê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̀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gia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đình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trong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xây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dựng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GĐVN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hiện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nay</a:t>
            </a:r>
            <a:endParaRPr 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086600" y="1524000"/>
            <a:ext cx="1828800" cy="5029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5400" algn="ctr">
            <a:pattFill prst="shingle">
              <a:fgClr>
                <a:srgbClr val="385D8A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Thứ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tư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tiếp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tục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phát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triển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và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nâng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cao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chất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lượng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phong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trào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xây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dựng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gia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đình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văn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hóa</a:t>
            </a:r>
            <a:endParaRPr 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>
            <a:stCxn id="2" idx="2"/>
            <a:endCxn id="4" idx="0"/>
          </p:cNvCxnSpPr>
          <p:nvPr/>
        </p:nvCxnSpPr>
        <p:spPr>
          <a:xfrm rot="5400000">
            <a:off x="2514600" y="-533400"/>
            <a:ext cx="609600" cy="350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2"/>
            <a:endCxn id="6" idx="0"/>
          </p:cNvCxnSpPr>
          <p:nvPr/>
        </p:nvCxnSpPr>
        <p:spPr>
          <a:xfrm rot="5400000">
            <a:off x="3676650" y="628650"/>
            <a:ext cx="609600" cy="1181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2"/>
            <a:endCxn id="7" idx="0"/>
          </p:cNvCxnSpPr>
          <p:nvPr/>
        </p:nvCxnSpPr>
        <p:spPr>
          <a:xfrm rot="16200000" flipH="1">
            <a:off x="4838700" y="647700"/>
            <a:ext cx="6096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" idx="2"/>
            <a:endCxn id="8" idx="0"/>
          </p:cNvCxnSpPr>
          <p:nvPr/>
        </p:nvCxnSpPr>
        <p:spPr>
          <a:xfrm rot="16200000" flipH="1">
            <a:off x="5981700" y="-495300"/>
            <a:ext cx="609600" cy="342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31788" y="304800"/>
            <a:ext cx="8464550" cy="6254750"/>
            <a:chOff x="332510" y="304800"/>
            <a:chExt cx="8464018" cy="6254028"/>
          </a:xfrm>
        </p:grpSpPr>
        <p:pic>
          <p:nvPicPr>
            <p:cNvPr id="17412" name="Picture 5" descr="C:\Users\ADMIN.ADMIN-PC.000\Downloads\tải xuống.png">
              <a:hlinkClick r:id="rId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7459" y="304800"/>
              <a:ext cx="2253341" cy="1752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</p:pic>
        <p:pic>
          <p:nvPicPr>
            <p:cNvPr id="17413" name="Picture 20" descr="tải xuống (1)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2510" y="4800600"/>
              <a:ext cx="2286000" cy="17582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</p:pic>
        <p:pic>
          <p:nvPicPr>
            <p:cNvPr id="17414" name="Picture 14" descr="support-groups-collection-1-3-400x33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477000" y="304800"/>
              <a:ext cx="2319528" cy="1752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</p:pic>
        <p:pic>
          <p:nvPicPr>
            <p:cNvPr id="17415" name="Picture 2" descr="C:\Users\ADMIN.ADMIN-PC.000\Downloads\4a44538c22ab7d2722fe28af2b949a7f.jpg">
              <a:hlinkClick r:id="rId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7">
              <a:lum bright="10000"/>
            </a:blip>
            <a:srcRect/>
            <a:stretch>
              <a:fillRect/>
            </a:stretch>
          </p:blipFill>
          <p:spPr bwMode="auto">
            <a:xfrm>
              <a:off x="6504710" y="4800600"/>
              <a:ext cx="2286000" cy="1752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</p:pic>
        <p:sp>
          <p:nvSpPr>
            <p:cNvPr id="8" name="Cloud Callout 7"/>
            <p:cNvSpPr/>
            <p:nvPr/>
          </p:nvSpPr>
          <p:spPr>
            <a:xfrm>
              <a:off x="991281" y="1676242"/>
              <a:ext cx="7314740" cy="3961943"/>
            </a:xfrm>
            <a:prstGeom prst="cloudCallout">
              <a:avLst>
                <a:gd name="adj1" fmla="val 43177"/>
                <a:gd name="adj2" fmla="val -26011"/>
              </a:avLst>
            </a:prstGeom>
            <a:solidFill>
              <a:srgbClr val="009900"/>
            </a:solidFill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0" rIns="0" bIns="0"/>
            <a:lstStyle/>
            <a:p>
              <a:pPr lvl="1" algn="ctr">
                <a:defRPr/>
              </a:pPr>
              <a:r>
                <a:rPr lang="en-US" sz="36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7417" name="Rectangle 8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2286000" y="1981006"/>
              <a:ext cx="4724702" cy="3539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32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Tại</a:t>
              </a:r>
              <a:r>
                <a:rPr lang="en-US" sz="32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sao</a:t>
              </a:r>
              <a:r>
                <a:rPr lang="en-US" sz="32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chức</a:t>
              </a:r>
              <a:r>
                <a:rPr lang="en-US" sz="32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năng</a:t>
              </a:r>
              <a:r>
                <a:rPr lang="en-US" sz="32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tái</a:t>
              </a:r>
              <a:r>
                <a:rPr lang="en-US" sz="32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sản</a:t>
              </a:r>
              <a:r>
                <a:rPr lang="en-US" sz="32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xuất</a:t>
              </a:r>
              <a:r>
                <a:rPr lang="en-US" sz="32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ra</a:t>
              </a:r>
              <a:r>
                <a:rPr lang="en-US" sz="32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con </a:t>
              </a:r>
              <a:r>
                <a:rPr lang="en-US" sz="32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người</a:t>
              </a:r>
              <a:r>
                <a:rPr lang="en-US" sz="32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diễn</a:t>
              </a:r>
              <a:r>
                <a:rPr lang="en-US" sz="32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ra</a:t>
              </a:r>
              <a:r>
                <a:rPr lang="en-US" sz="32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trong</a:t>
              </a:r>
              <a:r>
                <a:rPr lang="en-US" sz="32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từng</a:t>
              </a:r>
              <a:r>
                <a:rPr lang="en-US" sz="32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gia</a:t>
              </a:r>
              <a:r>
                <a:rPr lang="en-US" sz="32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đình</a:t>
              </a:r>
              <a:r>
                <a:rPr lang="en-US" sz="32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sz="32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nhưng</a:t>
              </a:r>
              <a:r>
                <a:rPr lang="en-US" sz="32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không</a:t>
              </a:r>
              <a:r>
                <a:rPr lang="en-US" sz="32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chỉ là </a:t>
              </a:r>
              <a:r>
                <a:rPr lang="en-US" sz="32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việc</a:t>
              </a:r>
              <a:r>
                <a:rPr lang="en-US" sz="32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riêng</a:t>
              </a:r>
              <a:r>
                <a:rPr lang="en-US" sz="32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của</a:t>
              </a:r>
              <a:r>
                <a:rPr lang="en-US" sz="32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gia</a:t>
              </a:r>
              <a:r>
                <a:rPr lang="en-US" sz="32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đình</a:t>
              </a:r>
              <a:r>
                <a:rPr lang="en-US" sz="32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mà là </a:t>
              </a:r>
              <a:r>
                <a:rPr lang="en-US" sz="32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vấn</a:t>
              </a:r>
              <a:r>
                <a:rPr lang="en-US" sz="32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đê</a:t>
              </a:r>
              <a:r>
                <a:rPr lang="en-US" sz="32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̀ </a:t>
              </a:r>
              <a:r>
                <a:rPr lang="en-US" sz="32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của</a:t>
              </a:r>
              <a:r>
                <a:rPr lang="en-US" sz="32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xã</a:t>
              </a:r>
              <a:r>
                <a:rPr lang="en-US" sz="32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hội</a:t>
              </a:r>
              <a:r>
                <a:rPr lang="en-US" sz="32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? </a:t>
              </a:r>
              <a:r>
                <a:rPr lang="en-US" sz="32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Lấy</a:t>
              </a:r>
              <a:r>
                <a:rPr lang="en-US" sz="32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ví</a:t>
              </a:r>
              <a:r>
                <a:rPr lang="en-US" sz="32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dụ</a:t>
              </a:r>
              <a:endPara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" name="5-Point Star 9">
            <a:hlinkClick r:id="rId8" action="ppaction://hlinksldjump"/>
          </p:cNvPr>
          <p:cNvSpPr/>
          <p:nvPr/>
        </p:nvSpPr>
        <p:spPr>
          <a:xfrm>
            <a:off x="4495800" y="5867400"/>
            <a:ext cx="914400" cy="533400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31788" y="304800"/>
            <a:ext cx="8464550" cy="6254750"/>
            <a:chOff x="332510" y="304800"/>
            <a:chExt cx="8464018" cy="6254028"/>
          </a:xfrm>
        </p:grpSpPr>
        <p:pic>
          <p:nvPicPr>
            <p:cNvPr id="17412" name="Picture 5" descr="C:\Users\ADMIN.ADMIN-PC.000\Downloads\tải xuống.png">
              <a:hlinkClick r:id="rId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7459" y="304800"/>
              <a:ext cx="2253341" cy="1752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pic>
        <p:pic>
          <p:nvPicPr>
            <p:cNvPr id="17413" name="Picture 20" descr="tải xuống (1)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2510" y="4800600"/>
              <a:ext cx="2286000" cy="175822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pic>
        <p:pic>
          <p:nvPicPr>
            <p:cNvPr id="17414" name="Picture 14" descr="support-groups-collection-1-3-400x33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477000" y="304800"/>
              <a:ext cx="2319528" cy="1752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pic>
        <p:pic>
          <p:nvPicPr>
            <p:cNvPr id="17415" name="Picture 2" descr="C:\Users\ADMIN.ADMIN-PC.000\Downloads\4a44538c22ab7d2722fe28af2b949a7f.jpg">
              <a:hlinkClick r:id="rId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7">
              <a:lum bright="10000"/>
            </a:blip>
            <a:srcRect/>
            <a:stretch>
              <a:fillRect/>
            </a:stretch>
          </p:blipFill>
          <p:spPr bwMode="auto">
            <a:xfrm>
              <a:off x="6504710" y="4800600"/>
              <a:ext cx="2286000" cy="1752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pic>
        <p:sp>
          <p:nvSpPr>
            <p:cNvPr id="8" name="Cloud Callout 7"/>
            <p:cNvSpPr/>
            <p:nvPr/>
          </p:nvSpPr>
          <p:spPr>
            <a:xfrm>
              <a:off x="991281" y="1676242"/>
              <a:ext cx="7314740" cy="3961943"/>
            </a:xfrm>
            <a:prstGeom prst="cloudCallout">
              <a:avLst>
                <a:gd name="adj1" fmla="val 43177"/>
                <a:gd name="adj2" fmla="val -26011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274320" tIns="0" rIns="0" bIns="0"/>
            <a:lstStyle/>
            <a:p>
              <a:pPr lvl="1" algn="ctr">
                <a:defRPr/>
              </a:pPr>
              <a:r>
                <a:rPr lang="en-US" sz="36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</p:grpSp>
      <p:sp>
        <p:nvSpPr>
          <p:cNvPr id="10" name="5-Point Star 9">
            <a:hlinkClick r:id="rId8" action="ppaction://hlinksldjump"/>
          </p:cNvPr>
          <p:cNvSpPr/>
          <p:nvPr/>
        </p:nvSpPr>
        <p:spPr>
          <a:xfrm>
            <a:off x="4495800" y="5867400"/>
            <a:ext cx="914400" cy="533400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0" y="2590800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Tại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chức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nuôi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dưỡng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dục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đình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31788" y="304800"/>
            <a:ext cx="8464550" cy="6254750"/>
            <a:chOff x="332510" y="304800"/>
            <a:chExt cx="8464018" cy="6254028"/>
          </a:xfrm>
        </p:grpSpPr>
        <p:pic>
          <p:nvPicPr>
            <p:cNvPr id="17412" name="Picture 5" descr="C:\Users\ADMIN.ADMIN-PC.000\Downloads\tải xuống.png">
              <a:hlinkClick r:id="rId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7459" y="304800"/>
              <a:ext cx="2253341" cy="1752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pic>
        <p:pic>
          <p:nvPicPr>
            <p:cNvPr id="17413" name="Picture 20" descr="tải xuống (1)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2510" y="4800600"/>
              <a:ext cx="2286000" cy="175822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pic>
        <p:pic>
          <p:nvPicPr>
            <p:cNvPr id="17414" name="Picture 14" descr="support-groups-collection-1-3-400x33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477000" y="304800"/>
              <a:ext cx="2319528" cy="1752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pic>
        <p:pic>
          <p:nvPicPr>
            <p:cNvPr id="17415" name="Picture 2" descr="C:\Users\ADMIN.ADMIN-PC.000\Downloads\4a44538c22ab7d2722fe28af2b949a7f.jpg">
              <a:hlinkClick r:id="rId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7">
              <a:lum bright="10000"/>
            </a:blip>
            <a:srcRect/>
            <a:stretch>
              <a:fillRect/>
            </a:stretch>
          </p:blipFill>
          <p:spPr bwMode="auto">
            <a:xfrm>
              <a:off x="6504710" y="4800600"/>
              <a:ext cx="2286000" cy="1752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pic>
        <p:sp>
          <p:nvSpPr>
            <p:cNvPr id="8" name="Cloud Callout 7"/>
            <p:cNvSpPr/>
            <p:nvPr/>
          </p:nvSpPr>
          <p:spPr>
            <a:xfrm>
              <a:off x="991281" y="1676242"/>
              <a:ext cx="7314740" cy="3961943"/>
            </a:xfrm>
            <a:prstGeom prst="cloudCallout">
              <a:avLst>
                <a:gd name="adj1" fmla="val 43177"/>
                <a:gd name="adj2" fmla="val -26011"/>
              </a:avLst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274320" tIns="0" rIns="0" bIns="0"/>
            <a:lstStyle/>
            <a:p>
              <a:pPr lvl="1" algn="ctr">
                <a:defRPr/>
              </a:pPr>
              <a:r>
                <a:rPr lang="en-US" sz="36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</p:grpSp>
      <p:sp>
        <p:nvSpPr>
          <p:cNvPr id="10" name="5-Point Star 9">
            <a:hlinkClick r:id="rId8" action="ppaction://hlinksldjump"/>
          </p:cNvPr>
          <p:cNvSpPr/>
          <p:nvPr/>
        </p:nvSpPr>
        <p:spPr>
          <a:xfrm>
            <a:off x="4495800" y="5867400"/>
            <a:ext cx="914400" cy="533400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62200" y="2246574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Tại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tô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̉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chức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dùng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đình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?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Lấy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ví dụ.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31788" y="304800"/>
            <a:ext cx="8464550" cy="6254750"/>
            <a:chOff x="332510" y="304800"/>
            <a:chExt cx="8464018" cy="6254028"/>
          </a:xfrm>
        </p:grpSpPr>
        <p:pic>
          <p:nvPicPr>
            <p:cNvPr id="17412" name="Picture 5" descr="C:\Users\ADMIN.ADMIN-PC.000\Downloads\tải xuống.png">
              <a:hlinkClick r:id="rId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7459" y="304800"/>
              <a:ext cx="2253341" cy="1752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pic>
        <p:pic>
          <p:nvPicPr>
            <p:cNvPr id="17413" name="Picture 20" descr="tải xuống (1)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2510" y="4800600"/>
              <a:ext cx="2286000" cy="175822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pic>
        <p:pic>
          <p:nvPicPr>
            <p:cNvPr id="17414" name="Picture 14" descr="support-groups-collection-1-3-400x33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477000" y="304800"/>
              <a:ext cx="2319528" cy="1752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pic>
        <p:pic>
          <p:nvPicPr>
            <p:cNvPr id="17415" name="Picture 2" descr="C:\Users\ADMIN.ADMIN-PC.000\Downloads\4a44538c22ab7d2722fe28af2b949a7f.jpg">
              <a:hlinkClick r:id="rId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7">
              <a:lum bright="10000"/>
            </a:blip>
            <a:srcRect/>
            <a:stretch>
              <a:fillRect/>
            </a:stretch>
          </p:blipFill>
          <p:spPr bwMode="auto">
            <a:xfrm>
              <a:off x="6504710" y="4800600"/>
              <a:ext cx="2286000" cy="1752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pic>
        <p:sp>
          <p:nvSpPr>
            <p:cNvPr id="8" name="Cloud Callout 7"/>
            <p:cNvSpPr/>
            <p:nvPr/>
          </p:nvSpPr>
          <p:spPr>
            <a:xfrm>
              <a:off x="991281" y="1676242"/>
              <a:ext cx="7314740" cy="3961943"/>
            </a:xfrm>
            <a:prstGeom prst="cloudCallout">
              <a:avLst>
                <a:gd name="adj1" fmla="val 43177"/>
                <a:gd name="adj2" fmla="val -26011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74320" tIns="0" rIns="0" bIns="0"/>
            <a:lstStyle/>
            <a:p>
              <a:pPr lvl="1" algn="ctr">
                <a:defRPr/>
              </a:pPr>
              <a:r>
                <a:rPr lang="en-US" sz="36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</p:grpSp>
      <p:sp>
        <p:nvSpPr>
          <p:cNvPr id="10" name="5-Point Star 9">
            <a:hlinkClick r:id="rId8" action="ppaction://hlinksldjump"/>
          </p:cNvPr>
          <p:cNvSpPr/>
          <p:nvPr/>
        </p:nvSpPr>
        <p:spPr>
          <a:xfrm>
            <a:off x="4495800" y="5867400"/>
            <a:ext cx="914400" cy="533400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0" y="2438400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Tại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trì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ổn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?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Lấy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ví dụ.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31788" y="304800"/>
            <a:ext cx="8464550" cy="6254750"/>
            <a:chOff x="332510" y="304800"/>
            <a:chExt cx="8464018" cy="6254028"/>
          </a:xfrm>
        </p:grpSpPr>
        <p:pic>
          <p:nvPicPr>
            <p:cNvPr id="17412" name="Picture 5" descr="C:\Users\ADMIN.ADMIN-PC.000\Downloads\tải xuống.png">
              <a:hlinkClick r:id="rId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7459" y="304800"/>
              <a:ext cx="2253341" cy="1752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pic>
        <p:pic>
          <p:nvPicPr>
            <p:cNvPr id="17413" name="Picture 20" descr="tải xuống (1)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2510" y="4800600"/>
              <a:ext cx="2286000" cy="175822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pic>
        <p:pic>
          <p:nvPicPr>
            <p:cNvPr id="17414" name="Picture 14" descr="support-groups-collection-1-3-400x33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477000" y="304800"/>
              <a:ext cx="2319528" cy="1752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pic>
        <p:pic>
          <p:nvPicPr>
            <p:cNvPr id="17415" name="Picture 2" descr="C:\Users\ADMIN.ADMIN-PC.000\Downloads\4a44538c22ab7d2722fe28af2b949a7f.jpg">
              <a:hlinkClick r:id="rId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7">
              <a:lum bright="10000"/>
            </a:blip>
            <a:srcRect/>
            <a:stretch>
              <a:fillRect/>
            </a:stretch>
          </p:blipFill>
          <p:spPr bwMode="auto">
            <a:xfrm>
              <a:off x="6504710" y="4800600"/>
              <a:ext cx="2286000" cy="1752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pic>
        <p:sp>
          <p:nvSpPr>
            <p:cNvPr id="8" name="Cloud Callout 7"/>
            <p:cNvSpPr/>
            <p:nvPr/>
          </p:nvSpPr>
          <p:spPr>
            <a:xfrm>
              <a:off x="1448452" y="685756"/>
              <a:ext cx="6400398" cy="5181002"/>
            </a:xfrm>
            <a:prstGeom prst="cloudCallout">
              <a:avLst>
                <a:gd name="adj1" fmla="val 43177"/>
                <a:gd name="adj2" fmla="val -26011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274320" tIns="0" rIns="0" bIns="0"/>
            <a:lstStyle/>
            <a:p>
              <a:pPr lvl="1" algn="ctr">
                <a:defRPr/>
              </a:pPr>
              <a:r>
                <a:rPr lang="en-US" sz="36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</p:grpSp>
      <p:sp>
        <p:nvSpPr>
          <p:cNvPr id="10" name="5-Point Star 9">
            <a:hlinkClick r:id="rId4" action="ppaction://hlinksldjump"/>
          </p:cNvPr>
          <p:cNvSpPr/>
          <p:nvPr/>
        </p:nvSpPr>
        <p:spPr>
          <a:xfrm>
            <a:off x="4495800" y="5867400"/>
            <a:ext cx="914400" cy="533400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0" y="1143000"/>
            <a:ext cx="4572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Tại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nay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đình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hư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bỏ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sớm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lang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thang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nghiện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hút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mại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dâm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càng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5"/>
          <p:cNvSpPr txBox="1">
            <a:spLocks noChangeArrowheads="1"/>
          </p:cNvSpPr>
          <p:nvPr/>
        </p:nvSpPr>
        <p:spPr bwMode="auto">
          <a:xfrm>
            <a:off x="0" y="1"/>
            <a:ext cx="9144000" cy="838200"/>
          </a:xfrm>
          <a:prstGeom prst="rect">
            <a:avLst/>
          </a:prstGeom>
          <a:solidFill>
            <a:srgbClr val="CE0000"/>
          </a:solidFill>
          <a:ln w="9525">
            <a:noFill/>
            <a:miter lim="800000"/>
            <a:headEnd/>
            <a:tailEnd/>
          </a:ln>
          <a:effectLst/>
        </p:spPr>
        <p:txBody>
          <a:bodyPr tIns="0" bIns="0" anchor="ctr"/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FF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400" b="1" dirty="0">
                <a:solidFill>
                  <a:srgbClr val="FFFF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FF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7:  VẤN ĐỀ GIA ĐÌNH TRONG THỜI KỲ QUÁ ĐỘ LÊN CHỦ NGHĨA XÃ HỘI</a:t>
            </a:r>
            <a:endParaRPr lang="en-US" sz="2400" b="1" dirty="0">
              <a:solidFill>
                <a:srgbClr val="FFFF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0" y="1371600"/>
            <a:ext cx="1676400" cy="5257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.Khái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niệm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vị trí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chức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đình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71800" y="1447800"/>
            <a:ext cx="5715000" cy="1371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5400" algn="ctr">
            <a:pattFill prst="shingle">
              <a:fgClr>
                <a:srgbClr val="385D8A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defRPr/>
            </a:pP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1.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Khái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niệm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gia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đình</a:t>
            </a:r>
            <a:endParaRPr 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971800" y="3276600"/>
            <a:ext cx="5715000" cy="1371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5400" algn="ctr">
            <a:pattFill prst="shingle">
              <a:fgClr>
                <a:srgbClr val="385D8A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defRPr/>
            </a:pP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2. Vị trí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của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gia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đình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trong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xã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hội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48000" y="5029200"/>
            <a:ext cx="5638800" cy="1371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5400" algn="ctr">
            <a:pattFill prst="shingle">
              <a:fgClr>
                <a:srgbClr val="385D8A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defRPr/>
            </a:pP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3.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Chức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năng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cơ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bản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của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gia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đình</a:t>
            </a:r>
            <a:endParaRPr 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1676400" y="2133600"/>
            <a:ext cx="1295400" cy="1866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8" idx="1"/>
          </p:cNvCxnSpPr>
          <p:nvPr/>
        </p:nvCxnSpPr>
        <p:spPr>
          <a:xfrm flipV="1">
            <a:off x="1676400" y="3962400"/>
            <a:ext cx="1295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9" idx="1"/>
          </p:cNvCxnSpPr>
          <p:nvPr/>
        </p:nvCxnSpPr>
        <p:spPr>
          <a:xfrm>
            <a:off x="1676400" y="4000500"/>
            <a:ext cx="1371600" cy="1714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5"/>
          <p:cNvSpPr txBox="1">
            <a:spLocks noChangeArrowheads="1"/>
          </p:cNvSpPr>
          <p:nvPr/>
        </p:nvSpPr>
        <p:spPr bwMode="auto">
          <a:xfrm>
            <a:off x="0" y="1"/>
            <a:ext cx="9144000" cy="838200"/>
          </a:xfrm>
          <a:prstGeom prst="rect">
            <a:avLst/>
          </a:prstGeom>
          <a:solidFill>
            <a:srgbClr val="CE0000"/>
          </a:solidFill>
          <a:ln w="9525">
            <a:noFill/>
            <a:miter lim="800000"/>
            <a:headEnd/>
            <a:tailEnd/>
          </a:ln>
          <a:effectLst/>
        </p:spPr>
        <p:txBody>
          <a:bodyPr tIns="0" bIns="0" anchor="ctr"/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FF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400" b="1" dirty="0">
                <a:solidFill>
                  <a:srgbClr val="FFFF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FF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7:  VẤN ĐỀ GIA ĐÌNH TRONG THỜI KỲ QUÁ ĐỘ LÊN CHỦ NGHĨA XÃ HỘI</a:t>
            </a:r>
            <a:endParaRPr lang="en-US" sz="2400" b="1" dirty="0">
              <a:solidFill>
                <a:srgbClr val="FFFF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828800"/>
            <a:ext cx="1295400" cy="4038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5400" algn="ctr">
            <a:pattFill prst="shingle">
              <a:fgClr>
                <a:srgbClr val="385D8A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1. </a:t>
            </a:r>
            <a:r>
              <a:rPr lang="en-US" sz="36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Khái</a:t>
            </a:r>
            <a:r>
              <a:rPr 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niệm</a:t>
            </a:r>
            <a:r>
              <a:rPr 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gia</a:t>
            </a:r>
            <a:r>
              <a:rPr 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đình</a:t>
            </a:r>
            <a:endParaRPr 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0" name="Oval 9">
            <a:hlinkClick r:id="" action="ppaction://noaction"/>
          </p:cNvPr>
          <p:cNvSpPr/>
          <p:nvPr/>
        </p:nvSpPr>
        <p:spPr>
          <a:xfrm>
            <a:off x="1374058" y="1066800"/>
            <a:ext cx="7620000" cy="5791200"/>
          </a:xfrm>
          <a:prstGeom prst="ellipse">
            <a:avLst/>
          </a:prstGeom>
          <a:solidFill>
            <a:srgbClr val="CC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đình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là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một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thức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cộng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đồng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hội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đặc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biệt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thành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trì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cũng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cô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yếu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dựa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hôn</a:t>
            </a:r>
            <a:r>
              <a:rPr lang="en-US" sz="32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32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32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2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huyết</a:t>
            </a:r>
            <a:r>
              <a:rPr lang="en-US" sz="32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thống</a:t>
            </a:r>
            <a:r>
              <a:rPr lang="en-US" sz="32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32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2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nuôi</a:t>
            </a:r>
            <a:r>
              <a:rPr lang="en-US" sz="32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dưỡng</a:t>
            </a:r>
            <a:r>
              <a:rPr lang="en-US" sz="32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cùng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với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những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32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định</a:t>
            </a:r>
            <a:r>
              <a:rPr lang="en-US" sz="32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vê</a:t>
            </a:r>
            <a:r>
              <a:rPr lang="en-US" sz="32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32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quyền</a:t>
            </a:r>
            <a:r>
              <a:rPr lang="en-US" sz="32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nghĩa</a:t>
            </a:r>
            <a:r>
              <a:rPr lang="en-US" sz="32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vụ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các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thành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đình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Action Button: Beginning 4">
            <a:hlinkClick r:id="rId2" action="ppaction://hlinkfile" highlightClick="1"/>
          </p:cNvPr>
          <p:cNvSpPr/>
          <p:nvPr/>
        </p:nvSpPr>
        <p:spPr>
          <a:xfrm>
            <a:off x="304800" y="1219200"/>
            <a:ext cx="762000" cy="381000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5"/>
          <p:cNvSpPr txBox="1">
            <a:spLocks noChangeArrowheads="1"/>
          </p:cNvSpPr>
          <p:nvPr/>
        </p:nvSpPr>
        <p:spPr bwMode="auto">
          <a:xfrm>
            <a:off x="0" y="1"/>
            <a:ext cx="9144000" cy="838200"/>
          </a:xfrm>
          <a:prstGeom prst="rect">
            <a:avLst/>
          </a:prstGeom>
          <a:solidFill>
            <a:srgbClr val="CE0000"/>
          </a:solidFill>
          <a:ln w="9525">
            <a:noFill/>
            <a:miter lim="800000"/>
            <a:headEnd/>
            <a:tailEnd/>
          </a:ln>
          <a:effectLst/>
        </p:spPr>
        <p:txBody>
          <a:bodyPr tIns="0" bIns="0" anchor="ctr"/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FF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400" b="1" dirty="0">
                <a:solidFill>
                  <a:srgbClr val="FFFF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FF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7:  VẤN ĐỀ GIA ĐÌNH TRONG THỜI KỲ QUÁ ĐỘ LÊN CHỦ NGHĨA XÃ HỘI</a:t>
            </a:r>
            <a:endParaRPr lang="en-US" sz="2400" b="1" dirty="0">
              <a:solidFill>
                <a:srgbClr val="FFFF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1600200"/>
            <a:ext cx="1447800" cy="41910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2. Vị trí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của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gia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đình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trong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xa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̃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hội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0" y="1447800"/>
            <a:ext cx="6858000" cy="11430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5400" algn="ctr">
            <a:pattFill prst="shingle">
              <a:fgClr>
                <a:srgbClr val="385D8A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defRPr/>
            </a:pP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a.Gia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đình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là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tê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́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bào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của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xã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hội</a:t>
            </a:r>
            <a:endParaRPr 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0" y="3048000"/>
            <a:ext cx="6858000" cy="1295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5400" algn="ctr">
            <a:pattFill prst="shingle">
              <a:fgClr>
                <a:srgbClr val="385D8A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defRPr/>
            </a:pP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b.Gia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đình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là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tô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̉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ấm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mang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lại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các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giá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trị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hạnh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phúc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sư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̣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hài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hòa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trong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đời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sống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cá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nhân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của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mỗi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thành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viên</a:t>
            </a:r>
            <a:endParaRPr 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38400" y="4800600"/>
            <a:ext cx="6705600" cy="1295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5400" algn="ctr">
            <a:pattFill prst="shingle">
              <a:fgClr>
                <a:srgbClr val="385D8A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defRPr/>
            </a:pP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c.Gia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đình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là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cầu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nối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giữa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cá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nhân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với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xã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hội</a:t>
            </a:r>
            <a:endParaRPr 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>
            <a:stCxn id="8" idx="3"/>
            <a:endCxn id="5" idx="1"/>
          </p:cNvCxnSpPr>
          <p:nvPr/>
        </p:nvCxnSpPr>
        <p:spPr>
          <a:xfrm flipV="1">
            <a:off x="1447800" y="2019300"/>
            <a:ext cx="8382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6" idx="1"/>
          </p:cNvCxnSpPr>
          <p:nvPr/>
        </p:nvCxnSpPr>
        <p:spPr>
          <a:xfrm>
            <a:off x="1447800" y="36957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7" idx="1"/>
          </p:cNvCxnSpPr>
          <p:nvPr/>
        </p:nvCxnSpPr>
        <p:spPr>
          <a:xfrm>
            <a:off x="1447800" y="3695700"/>
            <a:ext cx="9906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5"/>
          <p:cNvSpPr txBox="1">
            <a:spLocks noChangeArrowheads="1"/>
          </p:cNvSpPr>
          <p:nvPr/>
        </p:nvSpPr>
        <p:spPr bwMode="auto">
          <a:xfrm>
            <a:off x="0" y="1"/>
            <a:ext cx="9144000" cy="838200"/>
          </a:xfrm>
          <a:prstGeom prst="rect">
            <a:avLst/>
          </a:prstGeom>
          <a:solidFill>
            <a:srgbClr val="CE0000"/>
          </a:solidFill>
          <a:ln w="9525">
            <a:noFill/>
            <a:miter lim="800000"/>
            <a:headEnd/>
            <a:tailEnd/>
          </a:ln>
          <a:effectLst/>
        </p:spPr>
        <p:txBody>
          <a:bodyPr tIns="0" bIns="0" anchor="ctr"/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FF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400" b="1" dirty="0">
                <a:solidFill>
                  <a:srgbClr val="FFFF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FF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7:  VẤN ĐỀ GIA ĐÌNH TRONG THỜI KỲ QUÁ ĐỘ LÊN CHỦ NGHĨA XÃ HỘI</a:t>
            </a:r>
            <a:endParaRPr lang="en-US" sz="2400" b="1" dirty="0">
              <a:solidFill>
                <a:srgbClr val="FFFF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1600200"/>
            <a:ext cx="1447800" cy="4648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3.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Chức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năng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cơ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bản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của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gia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đình</a:t>
            </a:r>
            <a:endParaRPr lang="en-US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5" name="Rectangl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286000" y="990600"/>
            <a:ext cx="6858000" cy="11430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5400" algn="ctr">
            <a:pattFill prst="shingle">
              <a:fgClr>
                <a:srgbClr val="385D8A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defRPr/>
            </a:pP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a.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Chức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năng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tái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sản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xuất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ra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con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người</a:t>
            </a:r>
            <a:endParaRPr 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6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286000" y="2438400"/>
            <a:ext cx="6858000" cy="1295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5400" algn="ctr">
            <a:pattFill prst="shingle">
              <a:fgClr>
                <a:srgbClr val="385D8A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defRPr/>
            </a:pP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b.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Chức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năng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nuôi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dưỡng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giáo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dục</a:t>
            </a:r>
            <a:endParaRPr 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7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286000" y="3886200"/>
            <a:ext cx="6858000" cy="1295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5400" algn="ctr">
            <a:pattFill prst="shingle">
              <a:fgClr>
                <a:srgbClr val="385D8A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defRPr/>
            </a:pP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c.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Chức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năng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kinh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tê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́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và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tô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̉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chức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tiêu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dùng</a:t>
            </a:r>
            <a:endParaRPr 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>
            <a:stCxn id="8" idx="3"/>
            <a:endCxn id="5" idx="1"/>
          </p:cNvCxnSpPr>
          <p:nvPr/>
        </p:nvCxnSpPr>
        <p:spPr>
          <a:xfrm flipV="1">
            <a:off x="1447800" y="1562100"/>
            <a:ext cx="8382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6" idx="1"/>
          </p:cNvCxnSpPr>
          <p:nvPr/>
        </p:nvCxnSpPr>
        <p:spPr>
          <a:xfrm flipV="1">
            <a:off x="1447800" y="3086100"/>
            <a:ext cx="838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7" idx="1"/>
          </p:cNvCxnSpPr>
          <p:nvPr/>
        </p:nvCxnSpPr>
        <p:spPr>
          <a:xfrm>
            <a:off x="1447800" y="3924300"/>
            <a:ext cx="838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86000" y="5410200"/>
            <a:ext cx="6858000" cy="1295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5400" algn="ctr">
            <a:pattFill prst="shingle">
              <a:fgClr>
                <a:srgbClr val="385D8A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defRPr/>
            </a:pP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d.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Chức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năng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thỏa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mãn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nhu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cầu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tâm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sinh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lý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duy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trì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tình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cảm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gia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đình</a:t>
            </a:r>
            <a:endParaRPr 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1"/>
          </p:cNvCxnSpPr>
          <p:nvPr/>
        </p:nvCxnSpPr>
        <p:spPr>
          <a:xfrm>
            <a:off x="1447800" y="3924300"/>
            <a:ext cx="83820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6" grpId="0" animBg="1"/>
      <p:bldP spid="7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2743200" y="228600"/>
            <a:ext cx="6248400" cy="1572064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FF"/>
            </a:solidFill>
          </a:ln>
        </p:spPr>
        <p:txBody>
          <a:bodyPr vert="horz" lIns="182880" tIns="91440" rIns="182880" bIns="0" rtlCol="0" anchor="t">
            <a:normAutofit/>
          </a:bodyPr>
          <a:lstStyle/>
          <a:p>
            <a:pPr lvl="0" algn="just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vi-V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tê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́ – 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hội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2743200" y="3200400"/>
            <a:ext cx="6248400" cy="1566204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FF"/>
            </a:solidFill>
          </a:ln>
        </p:spPr>
        <p:txBody>
          <a:bodyPr vert="horz" lIns="182880" tIns="82296" rIns="182880" bIns="0" rtlCol="0" anchor="t">
            <a:noAutofit/>
          </a:bodyPr>
          <a:lstStyle/>
          <a:p>
            <a:pPr lvl="0" algn="just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r>
              <a:rPr lang="vi-V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hóa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2743200" y="1828800"/>
            <a:ext cx="6248400" cy="1371600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FF"/>
            </a:solidFill>
          </a:ln>
        </p:spPr>
        <p:txBody>
          <a:bodyPr vert="horz" lIns="182880" tIns="45720" rIns="182880" bIns="0" rtlCol="0" anchor="t">
            <a:normAutofit/>
          </a:bodyPr>
          <a:lstStyle/>
          <a:p>
            <a:pPr lvl="0" algn="just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lang="vi-V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chính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trị – 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hội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0" y="65061"/>
            <a:ext cx="2702963" cy="6742814"/>
            <a:chOff x="0" y="65061"/>
            <a:chExt cx="2702963" cy="6742814"/>
          </a:xfrm>
        </p:grpSpPr>
        <p:sp>
          <p:nvSpPr>
            <p:cNvPr id="14" name="Rounded Rectangle 13"/>
            <p:cNvSpPr/>
            <p:nvPr/>
          </p:nvSpPr>
          <p:spPr>
            <a:xfrm>
              <a:off x="0" y="1447800"/>
              <a:ext cx="2209800" cy="4114800"/>
            </a:xfrm>
            <a:prstGeom prst="roundRect">
              <a:avLst/>
            </a:prstGeom>
            <a:gradFill flip="none" rotWithShape="1">
              <a:gsLst>
                <a:gs pos="0">
                  <a:srgbClr val="3399FF">
                    <a:shade val="30000"/>
                    <a:satMod val="115000"/>
                  </a:srgbClr>
                </a:gs>
                <a:gs pos="50000">
                  <a:srgbClr val="3399FF">
                    <a:shade val="67500"/>
                    <a:satMod val="115000"/>
                  </a:srgbClr>
                </a:gs>
                <a:gs pos="100000">
                  <a:srgbClr val="3399FF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8575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0" rtlCol="0" anchor="t"/>
            <a:lstStyle/>
            <a:p>
              <a:pPr algn="ctr"/>
              <a:r>
                <a:rPr lang="en-US" sz="3200" b="1" dirty="0" smtClean="0">
                  <a:latin typeface="Times New Roman" pitchFamily="18" charset="0"/>
                  <a:cs typeface="Times New Roman" pitchFamily="18" charset="0"/>
                </a:rPr>
                <a:t>II. </a:t>
              </a:r>
              <a:r>
                <a:rPr lang="en-US" sz="3200" b="1" dirty="0" err="1" smtClean="0">
                  <a:latin typeface="Times New Roman" pitchFamily="18" charset="0"/>
                  <a:cs typeface="Times New Roman" pitchFamily="18" charset="0"/>
                </a:rPr>
                <a:t>Cơ</a:t>
              </a:r>
              <a:r>
                <a:rPr lang="en-US" sz="32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latin typeface="Times New Roman" pitchFamily="18" charset="0"/>
                  <a:cs typeface="Times New Roman" pitchFamily="18" charset="0"/>
                </a:rPr>
                <a:t>sở</a:t>
              </a:r>
              <a:r>
                <a:rPr lang="en-US" sz="32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latin typeface="Times New Roman" pitchFamily="18" charset="0"/>
                  <a:cs typeface="Times New Roman" pitchFamily="18" charset="0"/>
                </a:rPr>
                <a:t>xây</a:t>
              </a:r>
              <a:r>
                <a:rPr lang="en-US" sz="32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latin typeface="Times New Roman" pitchFamily="18" charset="0"/>
                  <a:cs typeface="Times New Roman" pitchFamily="18" charset="0"/>
                </a:rPr>
                <a:t>dựng</a:t>
              </a:r>
              <a:r>
                <a:rPr lang="en-US" sz="32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latin typeface="Times New Roman" pitchFamily="18" charset="0"/>
                  <a:cs typeface="Times New Roman" pitchFamily="18" charset="0"/>
                </a:rPr>
                <a:t>gia</a:t>
              </a:r>
              <a:r>
                <a:rPr lang="en-US" sz="32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latin typeface="Times New Roman" pitchFamily="18" charset="0"/>
                  <a:cs typeface="Times New Roman" pitchFamily="18" charset="0"/>
                </a:rPr>
                <a:t>đình</a:t>
              </a:r>
              <a:r>
                <a:rPr lang="en-US" sz="32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latin typeface="Times New Roman" pitchFamily="18" charset="0"/>
                  <a:cs typeface="Times New Roman" pitchFamily="18" charset="0"/>
                </a:rPr>
                <a:t>trong</a:t>
              </a:r>
              <a:r>
                <a:rPr lang="en-US" sz="32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latin typeface="Times New Roman" pitchFamily="18" charset="0"/>
                  <a:cs typeface="Times New Roman" pitchFamily="18" charset="0"/>
                </a:rPr>
                <a:t>thời</a:t>
              </a:r>
              <a:r>
                <a:rPr lang="en-US" sz="32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latin typeface="Times New Roman" pitchFamily="18" charset="0"/>
                  <a:cs typeface="Times New Roman" pitchFamily="18" charset="0"/>
                </a:rPr>
                <a:t>ky</a:t>
              </a:r>
              <a:r>
                <a:rPr lang="en-US" sz="3200" b="1" dirty="0" smtClean="0">
                  <a:latin typeface="Times New Roman" pitchFamily="18" charset="0"/>
                  <a:cs typeface="Times New Roman" pitchFamily="18" charset="0"/>
                </a:rPr>
                <a:t>̀ quá </a:t>
              </a:r>
              <a:r>
                <a:rPr lang="en-US" sz="3200" b="1" dirty="0" err="1" smtClean="0">
                  <a:latin typeface="Times New Roman" pitchFamily="18" charset="0"/>
                  <a:cs typeface="Times New Roman" pitchFamily="18" charset="0"/>
                </a:rPr>
                <a:t>đô</a:t>
              </a:r>
              <a:r>
                <a:rPr lang="en-US" sz="3200" b="1" dirty="0" smtClean="0">
                  <a:latin typeface="Times New Roman" pitchFamily="18" charset="0"/>
                  <a:cs typeface="Times New Roman" pitchFamily="18" charset="0"/>
                </a:rPr>
                <a:t>̣ </a:t>
              </a:r>
              <a:r>
                <a:rPr lang="en-US" sz="3200" b="1" dirty="0" err="1" smtClean="0">
                  <a:latin typeface="Times New Roman" pitchFamily="18" charset="0"/>
                  <a:cs typeface="Times New Roman" pitchFamily="18" charset="0"/>
                </a:rPr>
                <a:t>lên</a:t>
              </a:r>
              <a:r>
                <a:rPr lang="en-US" sz="32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latin typeface="Times New Roman" pitchFamily="18" charset="0"/>
                  <a:cs typeface="Times New Roman" pitchFamily="18" charset="0"/>
                </a:rPr>
                <a:t>chủ</a:t>
              </a:r>
              <a:r>
                <a:rPr lang="en-US" sz="32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latin typeface="Times New Roman" pitchFamily="18" charset="0"/>
                  <a:cs typeface="Times New Roman" pitchFamily="18" charset="0"/>
                </a:rPr>
                <a:t>nghĩa</a:t>
              </a:r>
              <a:r>
                <a:rPr lang="en-US" sz="32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latin typeface="Times New Roman" pitchFamily="18" charset="0"/>
                  <a:cs typeface="Times New Roman" pitchFamily="18" charset="0"/>
                </a:rPr>
                <a:t>xã</a:t>
              </a:r>
              <a:r>
                <a:rPr lang="en-US" sz="3200" b="1" dirty="0" smtClean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3200" b="1" dirty="0" err="1" smtClean="0">
                  <a:latin typeface="Times New Roman" pitchFamily="18" charset="0"/>
                  <a:cs typeface="Times New Roman" pitchFamily="18" charset="0"/>
                </a:rPr>
                <a:t>hội</a:t>
              </a:r>
              <a:endParaRPr lang="en-US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Curved Down Arrow 15"/>
            <p:cNvSpPr/>
            <p:nvPr/>
          </p:nvSpPr>
          <p:spPr>
            <a:xfrm rot="20200228">
              <a:off x="1029033" y="65061"/>
              <a:ext cx="1673930" cy="924508"/>
            </a:xfrm>
            <a:prstGeom prst="curvedDownArrow">
              <a:avLst/>
            </a:prstGeom>
            <a:gradFill flip="none" rotWithShape="1">
              <a:gsLst>
                <a:gs pos="0">
                  <a:srgbClr val="66FFFF">
                    <a:shade val="30000"/>
                    <a:satMod val="115000"/>
                  </a:srgbClr>
                </a:gs>
                <a:gs pos="50000">
                  <a:srgbClr val="66FFFF">
                    <a:shade val="67500"/>
                    <a:satMod val="115000"/>
                  </a:srgbClr>
                </a:gs>
                <a:gs pos="100000">
                  <a:srgbClr val="66FFFF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8575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Curved Right Arrow 19"/>
            <p:cNvSpPr/>
            <p:nvPr/>
          </p:nvSpPr>
          <p:spPr>
            <a:xfrm rot="17471899">
              <a:off x="1399516" y="5529454"/>
              <a:ext cx="899961" cy="1656881"/>
            </a:xfrm>
            <a:prstGeom prst="curvedRightArrow">
              <a:avLst/>
            </a:prstGeom>
            <a:gradFill flip="none" rotWithShape="1">
              <a:gsLst>
                <a:gs pos="0">
                  <a:srgbClr val="66FFFF">
                    <a:shade val="30000"/>
                    <a:satMod val="115000"/>
                  </a:srgbClr>
                </a:gs>
                <a:gs pos="50000">
                  <a:srgbClr val="66FFFF">
                    <a:shade val="67500"/>
                    <a:satMod val="115000"/>
                  </a:srgbClr>
                </a:gs>
                <a:gs pos="100000">
                  <a:srgbClr val="66FFFF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8575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743200" y="4800600"/>
            <a:ext cx="6248400" cy="1371600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FF"/>
            </a:solidFill>
          </a:ln>
        </p:spPr>
        <p:txBody>
          <a:bodyPr vert="horz" lIns="182880" tIns="45720" rIns="182880" bIns="0" rtlCol="0" anchor="t">
            <a:normAutofit/>
          </a:bodyPr>
          <a:lstStyle/>
          <a:p>
            <a:pPr lvl="0" algn="just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</a:t>
            </a:r>
            <a:r>
              <a:rPr lang="vi-V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Chê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hôn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tiến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bộ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9" grpId="0" animBg="1"/>
      <p:bldP spid="25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752600"/>
            <a:ext cx="1752600" cy="426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III. XÂY DỰNG GIA ĐÌNH VIỆT NAM TRONG TKQĐ LÊN CNXH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438400" y="1219200"/>
            <a:ext cx="6477000" cy="1828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Sư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biến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đổi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đình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Việt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Nam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TKQĐ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514600" y="4648200"/>
            <a:ext cx="6400800" cy="1905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hướng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bản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dựng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phát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triển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đình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Việt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Nam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thời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̀ quá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đô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Arrow Connector 19"/>
          <p:cNvCxnSpPr>
            <a:stCxn id="8" idx="3"/>
            <a:endCxn id="16" idx="1"/>
          </p:cNvCxnSpPr>
          <p:nvPr/>
        </p:nvCxnSpPr>
        <p:spPr>
          <a:xfrm flipV="1">
            <a:off x="1752600" y="2133600"/>
            <a:ext cx="6858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18" idx="1"/>
          </p:cNvCxnSpPr>
          <p:nvPr/>
        </p:nvCxnSpPr>
        <p:spPr>
          <a:xfrm>
            <a:off x="1752600" y="3886200"/>
            <a:ext cx="762000" cy="1714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55"/>
          <p:cNvSpPr txBox="1">
            <a:spLocks noChangeArrowheads="1"/>
          </p:cNvSpPr>
          <p:nvPr/>
        </p:nvSpPr>
        <p:spPr bwMode="auto">
          <a:xfrm>
            <a:off x="0" y="1"/>
            <a:ext cx="9144000" cy="838200"/>
          </a:xfrm>
          <a:prstGeom prst="rect">
            <a:avLst/>
          </a:prstGeom>
          <a:solidFill>
            <a:srgbClr val="CE0000"/>
          </a:solidFill>
          <a:ln w="9525">
            <a:noFill/>
            <a:miter lim="800000"/>
            <a:headEnd/>
            <a:tailEnd/>
          </a:ln>
          <a:effectLst/>
        </p:spPr>
        <p:txBody>
          <a:bodyPr tIns="0" bIns="0" anchor="ctr"/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FF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400" b="1" dirty="0">
                <a:solidFill>
                  <a:srgbClr val="FFFF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FF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7:  VẤN ĐỀ GIA ĐÌNH TRONG THỜI KỲ QUÁ ĐỘ LÊN CHỦ NGHĨA XÃ HỘI</a:t>
            </a:r>
            <a:endParaRPr lang="en-US" sz="2400" b="1" dirty="0">
              <a:solidFill>
                <a:srgbClr val="FFFF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0"/>
            <a:ext cx="9144000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Sư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biến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đổi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đình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Việt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Nam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endParaRPr lang="en-US" sz="28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TKQĐ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CNXH</a:t>
            </a:r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81000" y="1447800"/>
            <a:ext cx="2362200" cy="5181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5400" algn="ctr">
            <a:pattFill prst="shingle">
              <a:fgClr>
                <a:srgbClr val="385D8A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Sự</a:t>
            </a:r>
            <a:r>
              <a:rPr lang="en-US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biến</a:t>
            </a:r>
            <a:r>
              <a:rPr lang="en-US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đổi</a:t>
            </a:r>
            <a:r>
              <a:rPr lang="en-US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quy</a:t>
            </a:r>
            <a:r>
              <a:rPr lang="en-US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mô</a:t>
            </a:r>
            <a:r>
              <a:rPr lang="en-US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gia</a:t>
            </a:r>
            <a:r>
              <a:rPr lang="en-US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đình</a:t>
            </a: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72200" y="1447800"/>
            <a:ext cx="2362200" cy="5181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5400" algn="ctr">
            <a:pattFill prst="shingle">
              <a:fgClr>
                <a:srgbClr val="385D8A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Sự</a:t>
            </a:r>
            <a:r>
              <a:rPr lang="en-US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biến</a:t>
            </a:r>
            <a:r>
              <a:rPr lang="en-US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đổi</a:t>
            </a:r>
            <a:r>
              <a:rPr lang="en-US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kết</a:t>
            </a:r>
            <a:r>
              <a:rPr lang="en-US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cấu</a:t>
            </a:r>
            <a:r>
              <a:rPr lang="en-US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gia</a:t>
            </a:r>
            <a:r>
              <a:rPr lang="en-US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đình</a:t>
            </a: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>
            <a:stCxn id="2" idx="2"/>
            <a:endCxn id="3" idx="0"/>
          </p:cNvCxnSpPr>
          <p:nvPr/>
        </p:nvCxnSpPr>
        <p:spPr>
          <a:xfrm flipH="1">
            <a:off x="1562100" y="914400"/>
            <a:ext cx="30099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  <a:endCxn id="4" idx="0"/>
          </p:cNvCxnSpPr>
          <p:nvPr/>
        </p:nvCxnSpPr>
        <p:spPr>
          <a:xfrm>
            <a:off x="4572000" y="914400"/>
            <a:ext cx="27813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0"/>
            <a:ext cx="9144000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Sư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biến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đổi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đình</a:t>
            </a:r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81000" y="1447800"/>
            <a:ext cx="1676400" cy="5181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5400" algn="ctr">
            <a:pattFill prst="shingle">
              <a:fgClr>
                <a:srgbClr val="385D8A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a. </a:t>
            </a:r>
            <a:r>
              <a:rPr lang="en-US" sz="32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hức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năng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tái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sản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xuất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ra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con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người</a:t>
            </a:r>
            <a:endParaRPr 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90800" y="1447800"/>
            <a:ext cx="1752600" cy="5181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5400" algn="ctr">
            <a:pattFill prst="shingle">
              <a:fgClr>
                <a:srgbClr val="385D8A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b.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Chức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năng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kinh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tế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và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tổ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chức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tiêu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dùng</a:t>
            </a:r>
            <a:endParaRPr 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>
            <a:stCxn id="2" idx="2"/>
            <a:endCxn id="3" idx="0"/>
          </p:cNvCxnSpPr>
          <p:nvPr/>
        </p:nvCxnSpPr>
        <p:spPr>
          <a:xfrm flipH="1">
            <a:off x="1219200" y="914400"/>
            <a:ext cx="3352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  <a:endCxn id="4" idx="0"/>
          </p:cNvCxnSpPr>
          <p:nvPr/>
        </p:nvCxnSpPr>
        <p:spPr>
          <a:xfrm flipH="1">
            <a:off x="3467100" y="914400"/>
            <a:ext cx="11049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800600" y="1447800"/>
            <a:ext cx="1828800" cy="5181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5400" algn="ctr">
            <a:pattFill prst="shingle">
              <a:fgClr>
                <a:srgbClr val="385D8A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c.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Chức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năng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giáo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dục</a:t>
            </a:r>
            <a:endParaRPr 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>
            <a:stCxn id="2" idx="2"/>
            <a:endCxn id="11" idx="0"/>
          </p:cNvCxnSpPr>
          <p:nvPr/>
        </p:nvCxnSpPr>
        <p:spPr>
          <a:xfrm>
            <a:off x="4572000" y="914400"/>
            <a:ext cx="1143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010400" y="1447800"/>
            <a:ext cx="1828800" cy="5181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5400" algn="ctr">
            <a:pattFill prst="shingle">
              <a:fgClr>
                <a:srgbClr val="385D8A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d.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Chức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năng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thoả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mãn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nhu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cầu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tâm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sinh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lý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duy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trì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tình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cảm</a:t>
            </a:r>
            <a:endParaRPr 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15" name="Straight Arrow Connector 14"/>
          <p:cNvCxnSpPr>
            <a:stCxn id="2" idx="2"/>
            <a:endCxn id="13" idx="0"/>
          </p:cNvCxnSpPr>
          <p:nvPr/>
        </p:nvCxnSpPr>
        <p:spPr>
          <a:xfrm>
            <a:off x="4572000" y="914400"/>
            <a:ext cx="3352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33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2430</TotalTime>
  <Words>872</Words>
  <Application>Microsoft Office PowerPoint</Application>
  <PresentationFormat>On-screen Show (4:3)</PresentationFormat>
  <Paragraphs>61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Win_64</dc:creator>
  <cp:lastModifiedBy>ADMIN</cp:lastModifiedBy>
  <cp:revision>88</cp:revision>
  <dcterms:created xsi:type="dcterms:W3CDTF">2019-11-11T08:25:32Z</dcterms:created>
  <dcterms:modified xsi:type="dcterms:W3CDTF">2022-11-25T01:38:15Z</dcterms:modified>
</cp:coreProperties>
</file>