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91" r:id="rId3"/>
    <p:sldId id="510" r:id="rId4"/>
    <p:sldId id="505" r:id="rId5"/>
    <p:sldId id="504" r:id="rId6"/>
    <p:sldId id="506" r:id="rId7"/>
    <p:sldId id="390" r:id="rId8"/>
    <p:sldId id="491" r:id="rId9"/>
    <p:sldId id="270" r:id="rId10"/>
    <p:sldId id="272" r:id="rId11"/>
  </p:sldIdLst>
  <p:sldSz cx="9144000" cy="6858000" type="screen4x3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28">
          <p15:clr>
            <a:srgbClr val="A4A3A4"/>
          </p15:clr>
        </p15:guide>
        <p15:guide id="3" pos="54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404"/>
    <a:srgbClr val="333030"/>
    <a:srgbClr val="E32C22"/>
    <a:srgbClr val="332E2E"/>
    <a:srgbClr val="332B2B"/>
    <a:srgbClr val="E61212"/>
    <a:srgbClr val="730B0B"/>
    <a:srgbClr val="B95CCC"/>
    <a:srgbClr val="2E1533"/>
    <a:srgbClr val="331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34" autoAdjust="0"/>
    <p:restoredTop sz="79928" autoAdjust="0"/>
  </p:normalViewPr>
  <p:slideViewPr>
    <p:cSldViewPr showGuides="1">
      <p:cViewPr varScale="1">
        <p:scale>
          <a:sx n="73" d="100"/>
          <a:sy n="73" d="100"/>
        </p:scale>
        <p:origin x="1320" y="78"/>
      </p:cViewPr>
      <p:guideLst>
        <p:guide orient="horz" pos="4319"/>
        <p:guide pos="328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-3180" y="-84"/>
      </p:cViewPr>
      <p:guideLst>
        <p:guide orient="horz" pos="2880"/>
        <p:guide pos="2160"/>
      </p:guideLst>
    </p:cSldViewPr>
  </p:notesViewPr>
  <p:gridSpacing cx="90012" cy="90012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428AE-5650-4B42-BFF8-D1B3B4A7420A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0A2410-466B-417B-8D83-F6BFDF81EAD4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4275952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EC16C-4E39-4437-9D3D-DA1B32D534CC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mk-M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0303B-A429-4010-B8B5-DDA049A7B3D1}" type="slidenum">
              <a:rPr lang="mk-MK" smtClean="0"/>
              <a:pPr/>
              <a:t>‹#›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7791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</a:t>
            </a:fld>
            <a:endParaRPr lang="mk-M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10</a:t>
            </a:fld>
            <a:endParaRPr lang="mk-M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2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00697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3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2783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4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3006048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5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14480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6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64339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7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14274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8</a:t>
            </a:fld>
            <a:endParaRPr lang="mk-MK"/>
          </a:p>
        </p:txBody>
      </p:sp>
    </p:spTree>
    <p:extLst>
      <p:ext uri="{BB962C8B-B14F-4D97-AF65-F5344CB8AC3E}">
        <p14:creationId xmlns:p14="http://schemas.microsoft.com/office/powerpoint/2010/main" val="294050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mk-M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0303B-A429-4010-B8B5-DDA049A7B3D1}" type="slidenum">
              <a:rPr lang="mk-MK" smtClean="0"/>
              <a:pPr/>
              <a:t>9</a:t>
            </a:fld>
            <a:endParaRPr lang="mk-M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mk-M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k-M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mk-M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mk-M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45B2A-B224-4861-96E7-AC6904DA25A1}" type="datetimeFigureOut">
              <a:rPr lang="mk-MK" smtClean="0"/>
              <a:pPr/>
              <a:t>04.10.2016</a:t>
            </a:fld>
            <a:endParaRPr lang="mk-M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k-M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45693-9F51-4B25-9B2D-FF7F865121C3}" type="slidenum">
              <a:rPr lang="mk-MK" smtClean="0"/>
              <a:pPr/>
              <a:t>‹#›</a:t>
            </a:fld>
            <a:endParaRPr lang="mk-M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mk-M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69433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2000" b="1" dirty="0">
                <a:solidFill>
                  <a:schemeClr val="bg1"/>
                </a:solidFill>
                <a:latin typeface="Sansation" pitchFamily="2" charset="0"/>
              </a:rPr>
              <a:t>Лекция 2.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Представление и кодирование </a:t>
            </a:r>
            <a:r>
              <a:rPr lang="ru-RU" sz="2000" b="1" dirty="0" smtClean="0">
                <a:solidFill>
                  <a:schemeClr val="bg1"/>
                </a:solidFill>
                <a:latin typeface="Sansation" pitchFamily="2" charset="0"/>
              </a:rPr>
              <a:t>информации</a:t>
            </a:r>
          </a:p>
          <a:p>
            <a:pPr lvl="0" algn="r">
              <a:defRPr/>
            </a:pPr>
            <a:r>
              <a:rPr lang="ru-RU" sz="2000" b="1" dirty="0" smtClean="0">
                <a:solidFill>
                  <a:schemeClr val="bg1"/>
                </a:solidFill>
              </a:rPr>
              <a:t>Самостоятельная работа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19240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WELCOME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TO</a:t>
            </a:r>
            <a:r>
              <a:rPr lang="en-US" sz="5400" b="1" dirty="0">
                <a:latin typeface="Sansation" pitchFamily="2" charset="0"/>
              </a:rPr>
              <a:t> 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OUR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2234206"/>
            <a:ext cx="7286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PRESENTATION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8088" y="6324616"/>
            <a:ext cx="4693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chemeClr val="bg1"/>
                </a:solidFill>
              </a:rPr>
              <a:t>Чесноков Сергей Евгеньевич, </a:t>
            </a:r>
            <a:r>
              <a:rPr lang="en-US" sz="1600" dirty="0">
                <a:solidFill>
                  <a:schemeClr val="bg1"/>
                </a:solidFill>
              </a:rPr>
              <a:t>shesnokov@gmail.com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1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 2"/>
          <p:cNvSpPr>
            <a:spLocks noGrp="1"/>
          </p:cNvSpPr>
          <p:nvPr>
            <p:ph type="subTitle" idx="1"/>
          </p:nvPr>
        </p:nvSpPr>
        <p:spPr>
          <a:xfrm>
            <a:off x="0" y="3078164"/>
            <a:ext cx="7181850" cy="350836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Sansation" pitchFamily="2" charset="0"/>
              </a:rPr>
              <a:t>See you soon</a:t>
            </a:r>
            <a:endParaRPr lang="mk-MK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2968" y="1619240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THANKS</a:t>
            </a:r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FOR</a:t>
            </a:r>
            <a:endParaRPr lang="mk-MK" sz="5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42968" y="2234206"/>
            <a:ext cx="6243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ansation" pitchFamily="2" charset="0"/>
              </a:rPr>
              <a:t>COMING</a:t>
            </a:r>
            <a:endParaRPr lang="mk-MK" sz="5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allAtOnce" animBg="1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2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КОДИРОВАНИЕ ТЕКСТОВОЙ ИНФОРМАЦИИ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1895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  <a:latin typeface="Sansation" pitchFamily="2" charset="0"/>
              </a:rPr>
              <a:t>Текстовые файлы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3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4"/>
            <a:ext cx="8777336" cy="4410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algn="just"/>
            <a:r>
              <a:rPr lang="ru-RU" sz="1600" b="1" dirty="0" smtClean="0">
                <a:solidFill>
                  <a:srgbClr val="C00000"/>
                </a:solidFill>
              </a:rPr>
              <a:t>Задание 1</a:t>
            </a:r>
          </a:p>
          <a:p>
            <a:pPr algn="just"/>
            <a:endParaRPr lang="ru-RU" sz="1600" b="1" dirty="0" smtClean="0"/>
          </a:p>
          <a:p>
            <a:pPr algn="just"/>
            <a:r>
              <a:rPr lang="ru-RU" sz="1600" b="1" dirty="0" smtClean="0"/>
              <a:t>Выполнить перекодировку строки текста: </a:t>
            </a:r>
            <a:r>
              <a:rPr lang="lt-LT" sz="1600" b="1" dirty="0" smtClean="0"/>
              <a:t>øāáëîí</a:t>
            </a:r>
            <a:r>
              <a:rPr lang="lt-LT" sz="1600" b="1" dirty="0"/>
              <a:t>, ęîōîđûé ėîæíî ņđāâíčōü ņ ôđāãėåíōîė </a:t>
            </a:r>
            <a:r>
              <a:rPr lang="lt-LT" sz="1600" b="1" dirty="0" smtClean="0"/>
              <a:t>ōåęņōā</a:t>
            </a:r>
            <a:endParaRPr lang="ru-RU" sz="1600" b="1" dirty="0" smtClean="0"/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Указать название исходной </a:t>
            </a:r>
            <a:r>
              <a:rPr lang="ru-RU" sz="1600" b="1" dirty="0" smtClean="0"/>
              <a:t>кодировки.</a:t>
            </a:r>
            <a:endParaRPr lang="ru-RU" sz="1600" b="1" dirty="0"/>
          </a:p>
          <a:p>
            <a:pPr marL="342900" indent="-230188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/>
          </a:p>
          <a:p>
            <a:pPr algn="just"/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2</a:t>
            </a:r>
            <a:endParaRPr lang="ru-RU" sz="1600" b="1" dirty="0">
              <a:solidFill>
                <a:srgbClr val="C00000"/>
              </a:solidFill>
            </a:endParaRP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Выполнить перекодировку строки текста: б РЕЙЯРНБШУ ТЮИКЮУ ЛНЦСР ОПХЛЕМЪРЭЯЪ РПХ НЯМНБМШУ ЯОНЯНАЮ ДЕКЕМХЪ </a:t>
            </a:r>
            <a:r>
              <a:rPr lang="ru-RU" sz="1600" b="1" dirty="0" smtClean="0"/>
              <a:t>РЕЙЯРЮ</a:t>
            </a:r>
          </a:p>
          <a:p>
            <a:pPr algn="just"/>
            <a:r>
              <a:rPr lang="ru-RU" sz="1600" b="1" dirty="0"/>
              <a:t/>
            </a:r>
            <a:br>
              <a:rPr lang="ru-RU" sz="1600" b="1" dirty="0"/>
            </a:br>
            <a:r>
              <a:rPr lang="ru-RU" sz="1600" b="1" dirty="0"/>
              <a:t>Указать название исходной кодировки.</a:t>
            </a:r>
          </a:p>
          <a:p>
            <a:pPr algn="just"/>
            <a:endParaRPr lang="ru-RU" sz="1600" b="1" dirty="0"/>
          </a:p>
        </p:txBody>
      </p:sp>
    </p:spTree>
    <p:extLst>
      <p:ext uri="{BB962C8B-B14F-4D97-AF65-F5344CB8AC3E}">
        <p14:creationId xmlns:p14="http://schemas.microsoft.com/office/powerpoint/2010/main" val="38429957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4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РЕГУЛЯРНЫЕ ВЫРАЖЕНИЯ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546959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1520" y="0"/>
            <a:ext cx="431780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5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51424" y="1358724"/>
            <a:ext cx="69222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3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выборки из текста всех целых чисел.</a:t>
            </a:r>
            <a:endParaRPr lang="ru-RU" sz="1600" b="1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2502" y="2394606"/>
            <a:ext cx="6185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4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чисел в составе слов.</a:t>
            </a:r>
            <a:endParaRPr lang="ru-RU" sz="1600" b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51903" y="3430488"/>
            <a:ext cx="630416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5</a:t>
            </a:r>
          </a:p>
          <a:p>
            <a:endParaRPr lang="ru-RU" sz="1600" dirty="0" smtClean="0"/>
          </a:p>
          <a:p>
            <a:r>
              <a:rPr lang="ru-RU" sz="1600" b="1" dirty="0" smtClean="0"/>
              <a:t>Составить регулярное выражение для поиска телефонных номеров.</a:t>
            </a:r>
            <a:endParaRPr lang="ru-RU" sz="1600" b="1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51424" y="4466370"/>
            <a:ext cx="857239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smtClean="0">
                <a:solidFill>
                  <a:srgbClr val="C00000"/>
                </a:solidFill>
              </a:rPr>
              <a:t>Задание 6</a:t>
            </a:r>
          </a:p>
          <a:p>
            <a:endParaRPr lang="ru-RU" sz="1600" dirty="0" smtClean="0"/>
          </a:p>
          <a:p>
            <a:pPr algn="just"/>
            <a:r>
              <a:rPr lang="ru-RU" sz="1600" b="1" dirty="0"/>
              <a:t>Выбрать из текста все упоминания </a:t>
            </a:r>
            <a:r>
              <a:rPr lang="ru-RU" sz="1600" b="1" dirty="0" smtClean="0"/>
              <a:t>весов </a:t>
            </a:r>
            <a:r>
              <a:rPr lang="ru-RU" sz="1600" b="1" dirty="0"/>
              <a:t>в метрической системе (например, 5 </a:t>
            </a:r>
            <a:r>
              <a:rPr lang="ru-RU" sz="1600" b="1" dirty="0" smtClean="0"/>
              <a:t>килограмм, 10 </a:t>
            </a:r>
            <a:r>
              <a:rPr lang="ru-RU" sz="1600" b="1" dirty="0"/>
              <a:t>тонн и т.д.). Для упрощения задачи считать, что </a:t>
            </a:r>
            <a:r>
              <a:rPr lang="ru-RU" sz="1600" b="1" dirty="0" smtClean="0"/>
              <a:t>все веса </a:t>
            </a:r>
            <a:r>
              <a:rPr lang="en-US" sz="1600" b="1" dirty="0" smtClean="0"/>
              <a:t>-</a:t>
            </a:r>
            <a:r>
              <a:rPr lang="ru-RU" sz="1600" b="1" dirty="0" smtClean="0"/>
              <a:t> </a:t>
            </a:r>
            <a:r>
              <a:rPr lang="ru-RU" sz="1600" b="1" dirty="0"/>
              <a:t>целые, а меры написаны без сокращений.</a:t>
            </a:r>
          </a:p>
        </p:txBody>
      </p:sp>
    </p:spTree>
    <p:extLst>
      <p:ext uri="{BB962C8B-B14F-4D97-AF65-F5344CB8AC3E}">
        <p14:creationId xmlns:p14="http://schemas.microsoft.com/office/powerpoint/2010/main" val="2232696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6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 smtClean="0"/>
              <a:t>ЧАСТОТНЫЙ АНАЛИЗ ТЕКСТА</a:t>
            </a:r>
            <a:endParaRPr lang="ru-RU" sz="2000" dirty="0"/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85313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en-US" sz="1600" b="1" dirty="0">
                <a:solidFill>
                  <a:schemeClr val="bg1"/>
                </a:solidFill>
                <a:latin typeface="Sansation" pitchFamily="2" charset="0"/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  <a:latin typeface="Sansation" pitchFamily="2" charset="0"/>
              </a:rPr>
              <a:t>7</a:t>
            </a:r>
            <a:endParaRPr lang="mk-MK" sz="10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25" y="3248976"/>
            <a:ext cx="8686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5125" algn="ctr"/>
            <a:r>
              <a:rPr lang="ru-RU" sz="2000" dirty="0"/>
              <a:t>ПРЕДСТАВЛЕНИЕ ЦЕЛЫХ ЧИСЕЛ</a:t>
            </a:r>
          </a:p>
          <a:p>
            <a:pPr indent="365125" algn="just"/>
            <a:endParaRPr lang="ru-RU" sz="2000" b="1" dirty="0"/>
          </a:p>
          <a:p>
            <a:pPr algn="just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176682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rrow-left.png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512" y="6279869"/>
            <a:ext cx="835008" cy="556671"/>
          </a:xfrm>
          <a:prstGeom prst="rect">
            <a:avLst/>
          </a:prstGeom>
        </p:spPr>
      </p:pic>
      <p:pic>
        <p:nvPicPr>
          <p:cNvPr id="8" name="Picture 7" descr="arrow-right.png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392" y="6279869"/>
            <a:ext cx="835008" cy="556671"/>
          </a:xfrm>
          <a:prstGeom prst="rect">
            <a:avLst/>
          </a:prstGeom>
        </p:spPr>
      </p:pic>
      <p:sp>
        <p:nvSpPr>
          <p:cNvPr id="27" name="Subtitle 2"/>
          <p:cNvSpPr>
            <a:spLocks noGrp="1"/>
          </p:cNvSpPr>
          <p:nvPr>
            <p:ph type="subTitle" idx="1"/>
          </p:nvPr>
        </p:nvSpPr>
        <p:spPr>
          <a:xfrm>
            <a:off x="0" y="985824"/>
            <a:ext cx="7181850" cy="260348"/>
          </a:xfrm>
          <a:solidFill>
            <a:srgbClr val="E32C22"/>
          </a:solidFill>
          <a:effectLst/>
        </p:spPr>
        <p:txBody>
          <a:bodyPr anchor="ctr" anchorCtr="0">
            <a:noAutofit/>
          </a:bodyPr>
          <a:lstStyle/>
          <a:p>
            <a:pPr lvl="0" algn="r">
              <a:defRPr/>
            </a:pPr>
            <a:r>
              <a:rPr lang="ru-RU" sz="1600" b="1" dirty="0" smtClean="0">
                <a:solidFill>
                  <a:schemeClr val="bg1"/>
                </a:solidFill>
              </a:rPr>
              <a:t>…</a:t>
            </a:r>
            <a:endParaRPr lang="mk-MK" sz="1600" b="1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63737" y="330026"/>
            <a:ext cx="5421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PAGE</a:t>
            </a:r>
            <a:endParaRPr lang="mk-MK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42968" y="352408"/>
            <a:ext cx="624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nsation" pitchFamily="2" charset="0"/>
              </a:rPr>
              <a:t>Представление и кодирование видов информации</a:t>
            </a:r>
            <a:endParaRPr lang="mk-MK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 6"/>
          <p:cNvSpPr txBox="1">
            <a:spLocks noChangeArrowheads="1"/>
          </p:cNvSpPr>
          <p:nvPr/>
        </p:nvSpPr>
        <p:spPr bwMode="auto">
          <a:xfrm>
            <a:off x="161412" y="1358723"/>
            <a:ext cx="8777336" cy="492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t"/>
          <a:lstStyle/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>
                <a:solidFill>
                  <a:srgbClr val="C00000"/>
                </a:solidFill>
              </a:rPr>
              <a:t>Задание 7</a:t>
            </a:r>
          </a:p>
          <a:p>
            <a:pPr algn="just"/>
            <a:r>
              <a:rPr lang="ru-RU" sz="1600" b="1" dirty="0" smtClean="0"/>
              <a:t>В </a:t>
            </a:r>
            <a:r>
              <a:rPr lang="ru-RU" sz="1600" b="1" dirty="0"/>
              <a:t>каких случаях целесообразно использовать двоично-десятичное кодирование десятичных чисел? Каковы его преимущества?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b="1" dirty="0" smtClean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8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 smtClean="0"/>
              <a:t>В </a:t>
            </a:r>
            <a:r>
              <a:rPr lang="ru-RU" sz="1600" b="1" dirty="0"/>
              <a:t>чем заключаются недостатки двоично-десятичного кода “8421”?</a:t>
            </a: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endParaRPr lang="ru-RU" sz="1600" dirty="0"/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>
                <a:solidFill>
                  <a:srgbClr val="C00000"/>
                </a:solidFill>
              </a:rPr>
              <a:t>Задание </a:t>
            </a:r>
            <a:r>
              <a:rPr lang="ru-RU" sz="1600" b="1" dirty="0" smtClean="0">
                <a:solidFill>
                  <a:srgbClr val="C00000"/>
                </a:solidFill>
              </a:rPr>
              <a:t>9</a:t>
            </a:r>
            <a:endParaRPr lang="ru-RU" sz="1600" b="1" dirty="0">
              <a:solidFill>
                <a:srgbClr val="C00000"/>
              </a:solidFill>
            </a:endParaRPr>
          </a:p>
          <a:p>
            <a:pPr marL="342900" indent="-230188" algn="just">
              <a:lnSpc>
                <a:spcPct val="90000"/>
              </a:lnSpc>
              <a:spcBef>
                <a:spcPts val="600"/>
              </a:spcBef>
              <a:buClr>
                <a:srgbClr val="E32C22"/>
              </a:buClr>
              <a:defRPr/>
            </a:pPr>
            <a:r>
              <a:rPr lang="ru-RU" sz="1600" b="1" dirty="0"/>
              <a:t>В чем состоит преимущество двоично-десятичного кода с избытком 3?</a:t>
            </a:r>
          </a:p>
        </p:txBody>
      </p:sp>
      <p:sp>
        <p:nvSpPr>
          <p:cNvPr id="9" name="Rectangle 18"/>
          <p:cNvSpPr/>
          <p:nvPr/>
        </p:nvSpPr>
        <p:spPr>
          <a:xfrm>
            <a:off x="8261348" y="0"/>
            <a:ext cx="361952" cy="361952"/>
          </a:xfrm>
          <a:prstGeom prst="rect">
            <a:avLst/>
          </a:prstGeom>
          <a:solidFill>
            <a:srgbClr val="33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bg1"/>
                </a:solidFill>
              </a:rPr>
              <a:t>8</a:t>
            </a:r>
            <a:endParaRPr lang="mk-MK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816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" dur="10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allAtOnce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1"/>
            <a:ext cx="9144000" cy="62341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5458</TotalTime>
  <Words>251</Words>
  <Application>Microsoft Office PowerPoint</Application>
  <PresentationFormat>Экран (4:3)</PresentationFormat>
  <Paragraphs>80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Sansation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Чесноков</dc:creator>
  <cp:lastModifiedBy>Сергей Чесноков</cp:lastModifiedBy>
  <cp:revision>638</cp:revision>
  <dcterms:created xsi:type="dcterms:W3CDTF">2011-02-07T16:44:09Z</dcterms:created>
  <dcterms:modified xsi:type="dcterms:W3CDTF">2016-10-04T08:25:50Z</dcterms:modified>
</cp:coreProperties>
</file>