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393" r:id="rId3"/>
    <p:sldId id="460" r:id="rId4"/>
    <p:sldId id="492" r:id="rId5"/>
    <p:sldId id="367" r:id="rId6"/>
    <p:sldId id="467" r:id="rId7"/>
    <p:sldId id="403" r:id="rId8"/>
    <p:sldId id="468" r:id="rId9"/>
    <p:sldId id="469" r:id="rId10"/>
    <p:sldId id="470" r:id="rId11"/>
    <p:sldId id="493" r:id="rId12"/>
    <p:sldId id="471" r:id="rId13"/>
    <p:sldId id="472" r:id="rId14"/>
    <p:sldId id="406" r:id="rId15"/>
    <p:sldId id="368" r:id="rId16"/>
    <p:sldId id="461" r:id="rId17"/>
    <p:sldId id="407" r:id="rId18"/>
    <p:sldId id="405" r:id="rId19"/>
    <p:sldId id="353" r:id="rId20"/>
    <p:sldId id="354" r:id="rId21"/>
    <p:sldId id="356" r:id="rId22"/>
    <p:sldId id="355" r:id="rId23"/>
    <p:sldId id="357" r:id="rId24"/>
    <p:sldId id="408" r:id="rId25"/>
    <p:sldId id="462" r:id="rId26"/>
    <p:sldId id="464" r:id="rId27"/>
    <p:sldId id="465" r:id="rId28"/>
    <p:sldId id="466" r:id="rId29"/>
    <p:sldId id="409" r:id="rId30"/>
    <p:sldId id="463" r:id="rId31"/>
    <p:sldId id="411" r:id="rId32"/>
    <p:sldId id="412" r:id="rId33"/>
    <p:sldId id="473" r:id="rId34"/>
    <p:sldId id="474" r:id="rId35"/>
    <p:sldId id="475" r:id="rId36"/>
    <p:sldId id="420" r:id="rId37"/>
    <p:sldId id="476" r:id="rId38"/>
    <p:sldId id="477" r:id="rId39"/>
    <p:sldId id="478" r:id="rId40"/>
    <p:sldId id="453" r:id="rId41"/>
    <p:sldId id="454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86" r:id="rId50"/>
    <p:sldId id="487" r:id="rId51"/>
    <p:sldId id="488" r:id="rId52"/>
    <p:sldId id="494" r:id="rId53"/>
    <p:sldId id="489" r:id="rId54"/>
    <p:sldId id="490" r:id="rId55"/>
    <p:sldId id="491" r:id="rId56"/>
    <p:sldId id="417" r:id="rId57"/>
    <p:sldId id="418" r:id="rId58"/>
    <p:sldId id="499" r:id="rId59"/>
    <p:sldId id="495" r:id="rId60"/>
    <p:sldId id="458" r:id="rId61"/>
    <p:sldId id="457" r:id="rId62"/>
    <p:sldId id="404" r:id="rId63"/>
    <p:sldId id="419" r:id="rId64"/>
    <p:sldId id="427" r:id="rId65"/>
    <p:sldId id="497" r:id="rId66"/>
    <p:sldId id="428" r:id="rId67"/>
    <p:sldId id="429" r:id="rId68"/>
    <p:sldId id="498" r:id="rId69"/>
    <p:sldId id="430" r:id="rId70"/>
    <p:sldId id="431" r:id="rId71"/>
    <p:sldId id="496" r:id="rId72"/>
    <p:sldId id="432" r:id="rId73"/>
    <p:sldId id="400" r:id="rId74"/>
    <p:sldId id="381" r:id="rId75"/>
    <p:sldId id="382" r:id="rId76"/>
    <p:sldId id="383" r:id="rId77"/>
    <p:sldId id="389" r:id="rId78"/>
    <p:sldId id="401" r:id="rId79"/>
    <p:sldId id="270" r:id="rId80"/>
    <p:sldId id="272" r:id="rId81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821" autoAdjust="0"/>
  </p:normalViewPr>
  <p:slideViewPr>
    <p:cSldViewPr showGuides="1">
      <p:cViewPr>
        <p:scale>
          <a:sx n="70" d="100"/>
          <a:sy n="70" d="100"/>
        </p:scale>
        <p:origin x="-1398" y="-174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889812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79886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58</a:t>
            </a:fld>
            <a:endParaRPr lang="mk-MK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59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60</a:t>
            </a:fld>
            <a:endParaRPr lang="mk-MK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61</a:t>
            </a:fld>
            <a:endParaRPr lang="mk-MK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62</a:t>
            </a:fld>
            <a:endParaRPr lang="mk-MK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63</a:t>
            </a:fld>
            <a:endParaRPr lang="mk-MK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64</a:t>
            </a:fld>
            <a:endParaRPr lang="mk-MK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65</a:t>
            </a:fld>
            <a:endParaRPr lang="mk-MK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66</a:t>
            </a:fld>
            <a:endParaRPr lang="mk-MK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67</a:t>
            </a:fld>
            <a:endParaRPr lang="mk-MK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68</a:t>
            </a:fld>
            <a:endParaRPr lang="mk-MK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69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70</a:t>
            </a:fld>
            <a:endParaRPr lang="mk-MK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71</a:t>
            </a:fld>
            <a:endParaRPr lang="mk-MK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72</a:t>
            </a:fld>
            <a:endParaRPr lang="mk-MK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73</a:t>
            </a:fld>
            <a:endParaRPr lang="mk-MK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74</a:t>
            </a:fld>
            <a:endParaRPr lang="mk-MK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75</a:t>
            </a:fld>
            <a:endParaRPr lang="mk-MK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76</a:t>
            </a:fld>
            <a:endParaRPr lang="mk-MK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77</a:t>
            </a:fld>
            <a:endParaRPr lang="mk-MK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78</a:t>
            </a:fld>
            <a:endParaRPr lang="mk-MK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79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80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30.9.2015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gif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5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Архитектуры вычислительных систем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SIMD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SIMD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одиночный поток команд и множественный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Эти системы обычно имеют большое количество процессоров, от 1024 до 16384, которые могут выполнять одну и ту же инструкцию относительно разных данных в жесткой конфигурации.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Единственная инструкция параллельно выполняется над многими элементами данных.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8088" y="3527185"/>
            <a:ext cx="877733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Примерами SIMD-машин являются системы CPP DAP, </a:t>
            </a:r>
            <a:r>
              <a:rPr lang="ru-RU" sz="1600" b="1" dirty="0" err="1" smtClean="0"/>
              <a:t>Gamma</a:t>
            </a:r>
            <a:r>
              <a:rPr lang="ru-RU" sz="1600" b="1" dirty="0" smtClean="0"/>
              <a:t> II и </a:t>
            </a:r>
            <a:r>
              <a:rPr lang="ru-RU" sz="1600" b="1" dirty="0" err="1" smtClean="0"/>
              <a:t>Quadrics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Apemille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Другим подклассом SIMD-систем являются </a:t>
            </a:r>
            <a:r>
              <a:rPr lang="ru-RU" sz="1600" b="1" dirty="0" smtClean="0">
                <a:solidFill>
                  <a:srgbClr val="C00000"/>
                </a:solidFill>
              </a:rPr>
              <a:t>векторные компьютеры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Векторные компьютеры </a:t>
            </a:r>
            <a:r>
              <a:rPr lang="ru-RU" sz="1600" b="1" dirty="0" smtClean="0"/>
              <a:t>манипулируют массивами сходных данных подобно тому, как скалярные машины обрабатывают отдельные элементы таких массивов. Это делается за счет векторных центральных процессоров. Примерами систем подобного типа являются, например, компьютеры </a:t>
            </a:r>
            <a:r>
              <a:rPr lang="ru-RU" sz="1600" b="1" dirty="0" err="1" smtClean="0"/>
              <a:t>Hitachi</a:t>
            </a:r>
            <a:r>
              <a:rPr lang="ru-RU" sz="1600" b="1" dirty="0" smtClean="0"/>
              <a:t> S3600.</a:t>
            </a:r>
          </a:p>
        </p:txBody>
      </p:sp>
    </p:spTree>
    <p:extLst>
      <p:ext uri="{BB962C8B-B14F-4D97-AF65-F5344CB8AC3E}">
        <p14:creationId xmlns:p14="http://schemas.microsoft.com/office/powerpoint/2010/main" val="39338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en-US" sz="1600" b="1" dirty="0">
                <a:solidFill>
                  <a:srgbClr val="C00000"/>
                </a:solidFill>
              </a:rPr>
              <a:t>3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Представьте графическое обозначение архитектуры </a:t>
            </a:r>
            <a:r>
              <a:rPr lang="en-US" sz="1600" b="1" dirty="0" smtClean="0"/>
              <a:t>SIMD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7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MISD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MISD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множественный поток команд и одиночный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Теоретически в этом типе машин множество инструкций должно выполняться над единственным потоком данных. До сих пор ни одной реальной машины, попадающей в данный класс, создано не было. </a:t>
            </a:r>
          </a:p>
        </p:txBody>
      </p:sp>
      <p:pic>
        <p:nvPicPr>
          <p:cNvPr id="9" name="Рисунок 8" descr="220px-MISD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1880" y="2708904"/>
            <a:ext cx="1982198" cy="198219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32882" y="4689168"/>
            <a:ext cx="8692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качестве аналога работы такой системы, по-видимому, можно рассматривать работу </a:t>
            </a:r>
            <a:r>
              <a:rPr lang="ru-RU" sz="1600" b="1" dirty="0" smtClean="0">
                <a:solidFill>
                  <a:srgbClr val="C00000"/>
                </a:solidFill>
              </a:rPr>
              <a:t>банка данных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 любого терминала можно подать команду и что-то сделать с имеющимся банком данных. Поскольку база данных одна, а команд много, мы имеем дело с множественным потоком команд и одиночным потоком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13566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M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IMD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MIMD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multiple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множественный поток команд и множественный поток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Машины параллельно выполняют несколько потоков инструкций над различными потоками данных.  В отличие от упомянутых выше многопроцессорных SISD-машин, команды и данные связаны, потому что они представляют различные части одной и той же задачи. 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9" name="Рисунок 8" descr="220px-MIMD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554" y="2978940"/>
            <a:ext cx="2367916" cy="236791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6218" y="5409264"/>
            <a:ext cx="8718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Например, MIMD-системы могут параллельно выполнять множество подзадач с целью сокращения времени выполнения основной задачи. </a:t>
            </a:r>
          </a:p>
        </p:txBody>
      </p:sp>
    </p:spTree>
    <p:extLst>
      <p:ext uri="{BB962C8B-B14F-4D97-AF65-F5344CB8AC3E}">
        <p14:creationId xmlns:p14="http://schemas.microsoft.com/office/powerpoint/2010/main" val="15680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ГАРВАРДСКАЯ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400432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Гарвардская архитектура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 (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Говард Эйкен, Марк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X-IX)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Гарвардская архитектура </a:t>
            </a:r>
            <a:r>
              <a:rPr lang="ru-RU" sz="1600" b="1" dirty="0"/>
              <a:t>- архитектура, в которой вычислительная машина имеет отдельную </a:t>
            </a:r>
            <a:r>
              <a:rPr lang="ru-RU" sz="1600" b="1" dirty="0">
                <a:solidFill>
                  <a:srgbClr val="C00000"/>
                </a:solidFill>
              </a:rPr>
              <a:t>память команд </a:t>
            </a:r>
            <a:r>
              <a:rPr lang="ru-RU" sz="1600" b="1" dirty="0"/>
              <a:t>и отдельную </a:t>
            </a:r>
            <a:r>
              <a:rPr lang="ru-RU" sz="1600" b="1" dirty="0">
                <a:solidFill>
                  <a:srgbClr val="C00000"/>
                </a:solidFill>
              </a:rPr>
              <a:t>память данных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Гарвардская архитектура была разработана Говардом Эйкеном в конце 1930-х годов в Гарвардском университете.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такой архитектуре невозможны многие методы </a:t>
            </a:r>
            <a:r>
              <a:rPr lang="ru-RU" sz="1600" b="1" dirty="0" smtClean="0"/>
              <a:t>программирования:</a:t>
            </a:r>
          </a:p>
          <a:p>
            <a:pPr algn="just"/>
            <a:r>
              <a:rPr lang="ru-RU" sz="1600" b="1" dirty="0" smtClean="0"/>
              <a:t>-     программа </a:t>
            </a:r>
            <a:r>
              <a:rPr lang="ru-RU" sz="1600" b="1" dirty="0"/>
              <a:t>не может во время выполнения менять свой код;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невозможно </a:t>
            </a:r>
            <a:r>
              <a:rPr lang="ru-RU" sz="1600" b="1" dirty="0"/>
              <a:t>динамически перераспределять память между программным кодом и </a:t>
            </a:r>
            <a:r>
              <a:rPr lang="ru-RU" sz="1600" b="1" dirty="0" smtClean="0"/>
              <a:t>данными</a:t>
            </a:r>
            <a:r>
              <a:rPr lang="ru-RU" sz="1600" b="1" dirty="0"/>
              <a:t>.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/>
              <a:t>Г</a:t>
            </a:r>
            <a:r>
              <a:rPr lang="ru-RU" sz="1600" b="1" dirty="0" smtClean="0"/>
              <a:t>арвардская </a:t>
            </a:r>
            <a:r>
              <a:rPr lang="ru-RU" sz="1600" b="1" dirty="0"/>
              <a:t>архитектура позволяет более эффективно выполнять работу в случае ограниченных ресурсов, поэтому она часто применяется во </a:t>
            </a:r>
            <a:r>
              <a:rPr lang="ru-RU" sz="1600" b="1" dirty="0">
                <a:solidFill>
                  <a:srgbClr val="C00000"/>
                </a:solidFill>
              </a:rPr>
              <a:t>встраиваемых системах</a:t>
            </a:r>
            <a:r>
              <a:rPr lang="ru-RU" sz="1600" b="1" dirty="0"/>
              <a:t>. 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Гарвардская архитектура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 (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Говард Эйкен, Марк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X-IX)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/>
            <a:r>
              <a:rPr lang="ru-RU" sz="1600" b="1" dirty="0" smtClean="0"/>
              <a:t>На основе т.н. «Гарвардской архитектуры» строятся Цифровые сигнальные процессоры (ЦСП/</a:t>
            </a:r>
            <a:r>
              <a:rPr lang="en-US" sz="1600" b="1" dirty="0" smtClean="0"/>
              <a:t>DSP</a:t>
            </a:r>
            <a:r>
              <a:rPr lang="ru-RU" sz="1600" b="1" dirty="0" smtClean="0"/>
              <a:t>). </a:t>
            </a:r>
          </a:p>
          <a:p>
            <a:pPr marL="0" lvl="8" algn="just"/>
            <a:endParaRPr lang="ru-RU" sz="1600" b="1" dirty="0" smtClean="0"/>
          </a:p>
          <a:p>
            <a:pPr marL="0" lvl="8" algn="just"/>
            <a:r>
              <a:rPr lang="ru-RU" sz="1600" b="1" dirty="0" smtClean="0"/>
              <a:t>В отличие от архитектуры фон Неймана, где процессору для выборки команды и двух операндов требуется минимум три цикла шины, ЦСП может производить </a:t>
            </a:r>
            <a:r>
              <a:rPr lang="ru-RU" sz="1600" b="1" dirty="0" smtClean="0">
                <a:solidFill>
                  <a:srgbClr val="C00000"/>
                </a:solidFill>
              </a:rPr>
              <a:t>одновременные обращения как к памяти команд, так и к памяти данных</a:t>
            </a:r>
            <a:r>
              <a:rPr lang="ru-RU" sz="1600" b="1" dirty="0" smtClean="0"/>
              <a:t>, и указанная выше команда может быть получена за два цикла шины. </a:t>
            </a:r>
          </a:p>
          <a:p>
            <a:pPr marL="0" lvl="8" algn="just"/>
            <a:endParaRPr lang="ru-RU" sz="1600" b="1" dirty="0" smtClean="0"/>
          </a:p>
        </p:txBody>
      </p:sp>
      <p:pic>
        <p:nvPicPr>
          <p:cNvPr id="11" name="Рисунок 10" descr="744px-DSP_Memory_Architecture_rus.s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928" y="3066206"/>
            <a:ext cx="3724276" cy="283825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28576" y="3648825"/>
            <a:ext cx="4795864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algn="just">
              <a:lnSpc>
                <a:spcPct val="80000"/>
              </a:lnSpc>
            </a:pPr>
            <a:r>
              <a:rPr lang="ru-RU" sz="1600" b="1" dirty="0" smtClean="0"/>
              <a:t>В реальности, благодаря продуманности системы команд и другим мерам, это время может быть сокращено до одного цикла. </a:t>
            </a:r>
          </a:p>
          <a:p>
            <a:pPr marL="0" lvl="8" algn="just">
              <a:lnSpc>
                <a:spcPct val="80000"/>
              </a:lnSpc>
            </a:pPr>
            <a:endParaRPr lang="ru-RU" sz="1600" b="1" dirty="0" smtClean="0"/>
          </a:p>
          <a:p>
            <a:pPr marL="0" lvl="8" algn="just">
              <a:lnSpc>
                <a:spcPct val="80000"/>
              </a:lnSpc>
            </a:pPr>
            <a:r>
              <a:rPr lang="ru-RU" sz="1600" b="1" dirty="0" smtClean="0"/>
              <a:t>В реальных устройствах память команд может хранить не только программы, но и данные. В этом случае говорят, что ЦСП построен по </a:t>
            </a:r>
            <a:r>
              <a:rPr lang="ru-RU" sz="1600" b="1" dirty="0" smtClean="0">
                <a:solidFill>
                  <a:srgbClr val="C00000"/>
                </a:solidFill>
              </a:rPr>
              <a:t>модифицированной гарвардской архитектуре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2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АРХИТЕКТУРА ФОН-НЕЙМАНА. ПРИНЦИПЫ ФОН-НЕЙМАНА</a:t>
            </a:r>
          </a:p>
        </p:txBody>
      </p:sp>
    </p:spTree>
    <p:extLst>
      <p:ext uri="{BB962C8B-B14F-4D97-AF65-F5344CB8AC3E}">
        <p14:creationId xmlns:p14="http://schemas.microsoft.com/office/powerpoint/2010/main" val="4570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Фон </a:t>
            </a:r>
            <a:r>
              <a:rPr lang="ru-RU" sz="1600" b="1" dirty="0">
                <a:solidFill>
                  <a:schemeClr val="bg1"/>
                </a:solidFill>
              </a:rPr>
              <a:t>Н</a:t>
            </a:r>
            <a:r>
              <a:rPr lang="ru-RU" sz="1600" b="1" dirty="0" smtClean="0">
                <a:solidFill>
                  <a:schemeClr val="bg1"/>
                </a:solidFill>
              </a:rPr>
              <a:t>еймановкая архитектура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58724"/>
            <a:ext cx="8686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1945 года в отчете по ЭВМ EDVAC Дж. фон Нейман сформулировал основные принципы построения ЭВМ.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Вычислительная </a:t>
            </a:r>
            <a:r>
              <a:rPr lang="ru-RU" sz="1600" b="1" dirty="0"/>
              <a:t>система, согласно фон Нейману, должна включать следующие компоненты: </a:t>
            </a:r>
          </a:p>
          <a:p>
            <a:pPr algn="just"/>
            <a:r>
              <a:rPr lang="ru-RU" sz="1600" b="1" dirty="0" smtClean="0"/>
              <a:t>- центральное </a:t>
            </a:r>
            <a:r>
              <a:rPr lang="ru-RU" sz="1600" b="1" dirty="0"/>
              <a:t>арифметическое </a:t>
            </a:r>
            <a:r>
              <a:rPr lang="ru-RU" sz="1600" b="1" dirty="0" smtClean="0"/>
              <a:t>устройство (</a:t>
            </a:r>
            <a:r>
              <a:rPr lang="ru-RU" sz="1600" b="1" dirty="0" smtClean="0">
                <a:solidFill>
                  <a:srgbClr val="C00000"/>
                </a:solidFill>
              </a:rPr>
              <a:t>АЛУ</a:t>
            </a:r>
            <a:r>
              <a:rPr lang="ru-RU" sz="1600" b="1" dirty="0" smtClean="0"/>
              <a:t>); </a:t>
            </a:r>
          </a:p>
          <a:p>
            <a:pPr algn="just"/>
            <a:r>
              <a:rPr lang="ru-RU" sz="1600" b="1" dirty="0" smtClean="0"/>
              <a:t>- центральное </a:t>
            </a:r>
            <a:r>
              <a:rPr lang="ru-RU" sz="1600" b="1" dirty="0"/>
              <a:t>устройство </a:t>
            </a:r>
            <a:r>
              <a:rPr lang="ru-RU" sz="1600" b="1" dirty="0" smtClean="0"/>
              <a:t>управления (</a:t>
            </a:r>
            <a:r>
              <a:rPr lang="ru-RU" sz="1600" b="1" dirty="0" smtClean="0">
                <a:solidFill>
                  <a:srgbClr val="C00000"/>
                </a:solidFill>
              </a:rPr>
              <a:t>УУ</a:t>
            </a:r>
            <a:r>
              <a:rPr lang="ru-RU" sz="1600" b="1" dirty="0" smtClean="0"/>
              <a:t>); </a:t>
            </a:r>
          </a:p>
          <a:p>
            <a:pPr algn="just"/>
            <a:r>
              <a:rPr lang="ru-RU" sz="1600" b="1" dirty="0" smtClean="0"/>
              <a:t>- главную память (</a:t>
            </a:r>
            <a:r>
              <a:rPr lang="ru-RU" sz="1600" b="1" dirty="0" smtClean="0">
                <a:solidFill>
                  <a:srgbClr val="C00000"/>
                </a:solidFill>
              </a:rPr>
              <a:t>ЗУ</a:t>
            </a:r>
            <a:r>
              <a:rPr lang="ru-RU" sz="1600" b="1" dirty="0" smtClean="0"/>
              <a:t>); </a:t>
            </a:r>
          </a:p>
          <a:p>
            <a:pPr algn="just"/>
            <a:r>
              <a:rPr lang="ru-RU" sz="1600" b="1" dirty="0" smtClean="0"/>
              <a:t>- устройства ввода-вывода (</a:t>
            </a:r>
            <a:r>
              <a:rPr lang="en-US" sz="1600" b="1" dirty="0" smtClean="0">
                <a:solidFill>
                  <a:srgbClr val="C00000"/>
                </a:solidFill>
              </a:rPr>
              <a:t>I/O</a:t>
            </a:r>
            <a:r>
              <a:rPr lang="ru-RU" sz="1600" b="1" dirty="0" smtClean="0"/>
              <a:t>).</a:t>
            </a:r>
            <a:endParaRPr lang="ru-RU" sz="1600" b="1" dirty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По </a:t>
            </a:r>
            <a:r>
              <a:rPr lang="ru-RU" sz="1600" b="1" dirty="0"/>
              <a:t>прошествии более полувека большинство компьютеров </a:t>
            </a:r>
            <a:endParaRPr lang="en-US" sz="1600" b="1" dirty="0" smtClean="0"/>
          </a:p>
          <a:p>
            <a:pPr algn="just"/>
            <a:r>
              <a:rPr lang="ru-RU" sz="1600" b="1" dirty="0" smtClean="0"/>
              <a:t>так </a:t>
            </a:r>
            <a:r>
              <a:rPr lang="ru-RU" sz="1600" b="1" dirty="0"/>
              <a:t>и имеют «</a:t>
            </a:r>
            <a:r>
              <a:rPr lang="ru-RU" sz="1600" b="1" dirty="0">
                <a:solidFill>
                  <a:srgbClr val="C00000"/>
                </a:solidFill>
              </a:rPr>
              <a:t>фон неймановскую архитектуру</a:t>
            </a:r>
            <a:r>
              <a:rPr lang="ru-RU" sz="1600" b="1" dirty="0"/>
              <a:t>».</a:t>
            </a: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1388" y="2566984"/>
            <a:ext cx="1994036" cy="26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http://upload.wikimedia.org/wikipedia/commons/thumb/3/3c/%D0%90%D1%80%D1%85%D0%B8%D1%82%D0%B5%D0%BA%D1%82%D1%83%D1%80%D0%B0_%D1%84%D0%BE%D0%BD_%D0%9D%D0%B5%D0%B9%D0%BC%D0%B0%D0%BD%D0%B0.png/250px-%D0%90%D1%80%D1%85%D0%B8%D1%82%D0%B5%D0%BA%D1%82%D1%83%D1%80%D0%B0_%D1%84%D0%BE%D0%BD_%D0%9D%D0%B5%D0%B9%D0%BC%D0%B0%D0%BD%D0%B0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1939" y="4295802"/>
            <a:ext cx="2459869" cy="17612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29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Принципы фон 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Н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еймана: принцип однородности памяти.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однородности памяти </a:t>
            </a:r>
            <a:r>
              <a:rPr lang="ru-RU" sz="1600" b="1" dirty="0" smtClean="0"/>
              <a:t>- команды и данные хранятся в одной и той же памяти. </a:t>
            </a: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Отличия – способ использования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76" y="3248976"/>
            <a:ext cx="46577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088" y="3321278"/>
            <a:ext cx="4253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Второе следствие:</a:t>
            </a:r>
          </a:p>
          <a:p>
            <a:pPr algn="just"/>
            <a:r>
              <a:rPr lang="ru-RU" sz="1600" b="1" dirty="0"/>
              <a:t>Команды одной программы могут быть получены как результат исполнения другой программы. Эта возможность лежит в основе </a:t>
            </a:r>
            <a:r>
              <a:rPr lang="ru-RU" sz="1600" b="1" dirty="0">
                <a:solidFill>
                  <a:srgbClr val="C00000"/>
                </a:solidFill>
              </a:rPr>
              <a:t>трансляции</a:t>
            </a:r>
            <a:r>
              <a:rPr lang="ru-RU" sz="1600" b="1" dirty="0"/>
              <a:t> — перевода текста программы с языка высокого уровня на язык конкретной вычислительной машины.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8088" y="1997839"/>
            <a:ext cx="88445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Первое следствие:</a:t>
            </a:r>
          </a:p>
          <a:p>
            <a:pPr algn="just"/>
            <a:r>
              <a:rPr lang="ru-RU" sz="1600" b="1" dirty="0"/>
              <a:t>Над командами производят те же операции, что и над числами. Например, циклически изменяя адресную часть команды, можно обеспечить обращение к последовательным элементам массива данных. Такой прием носит название </a:t>
            </a:r>
            <a:r>
              <a:rPr lang="ru-RU" sz="1600" b="1" dirty="0">
                <a:solidFill>
                  <a:srgbClr val="C00000"/>
                </a:solidFill>
              </a:rPr>
              <a:t>модификации команд </a:t>
            </a:r>
            <a:r>
              <a:rPr lang="ru-RU" sz="1600" b="1" dirty="0"/>
              <a:t>и с позиций современного программирования не приветствуется.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Функциональная и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структурная организация ПК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ПОНЯТИЕ АРХИТЕКТУРЫ</a:t>
            </a:r>
          </a:p>
        </p:txBody>
      </p:sp>
    </p:spTree>
    <p:extLst>
      <p:ext uri="{BB962C8B-B14F-4D97-AF65-F5344CB8AC3E}">
        <p14:creationId xmlns:p14="http://schemas.microsoft.com/office/powerpoint/2010/main" val="16716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Принципы фон Н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еймана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: принцип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адресности.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адресности</a:t>
            </a:r>
            <a:r>
              <a:rPr lang="ru-RU" sz="1600" b="1" dirty="0" smtClean="0"/>
              <a:t>  - структурно основная память состоит из пронумерованных ячеек, причем процессору в произвольный момент доступна любая ячейка. </a:t>
            </a:r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Двоичные коды команд и данных разделяются на единицы информации, называемые </a:t>
            </a:r>
            <a:r>
              <a:rPr lang="ru-RU" sz="1600" b="1" dirty="0" smtClean="0">
                <a:solidFill>
                  <a:srgbClr val="C00000"/>
                </a:solidFill>
              </a:rPr>
              <a:t>словами</a:t>
            </a:r>
            <a:r>
              <a:rPr lang="ru-RU" sz="1600" b="1" dirty="0" smtClean="0"/>
              <a:t>, и хранятся в ячейках памяти, а для доступа к ним используются номера соответствующих ячеек — </a:t>
            </a:r>
            <a:r>
              <a:rPr lang="ru-RU" sz="1600" b="1" dirty="0" smtClean="0">
                <a:solidFill>
                  <a:srgbClr val="C00000"/>
                </a:solidFill>
              </a:rPr>
              <a:t>адреса</a:t>
            </a:r>
            <a:r>
              <a:rPr lang="ru-RU" sz="1600" b="1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98" y="2029952"/>
            <a:ext cx="4319816" cy="130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Принципы фон Н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еймана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: принцип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двоичного кодирования.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двоичного кодирования</a:t>
            </a:r>
            <a:r>
              <a:rPr lang="ru-RU" sz="1600" b="1" dirty="0" smtClean="0"/>
              <a:t>  - согласно этому принципу, вся информация, как данные, так и команды, кодируются двоичными цифрами 0 и 1.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тип информации представляется двоичной последовательностью и имеет свой формат.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Последовательность битов в формате, имеющая определенный смысл,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полем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 числовой информации обычно выделяют </a:t>
            </a:r>
            <a:r>
              <a:rPr lang="ru-RU" sz="1600" b="1" dirty="0" smtClean="0">
                <a:solidFill>
                  <a:srgbClr val="C00000"/>
                </a:solidFill>
              </a:rPr>
              <a:t>поле знака </a:t>
            </a:r>
            <a:r>
              <a:rPr lang="ru-RU" sz="1600" b="1" dirty="0" smtClean="0"/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поле значащих разрядов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 формате команды можно выделить два поля: </a:t>
            </a:r>
            <a:r>
              <a:rPr lang="ru-RU" sz="1600" b="1" dirty="0" smtClean="0">
                <a:solidFill>
                  <a:srgbClr val="C00000"/>
                </a:solidFill>
              </a:rPr>
              <a:t>поле кода операции </a:t>
            </a:r>
            <a:r>
              <a:rPr lang="ru-RU" sz="1600" b="1" dirty="0" smtClean="0"/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поле адресов</a:t>
            </a:r>
            <a:r>
              <a:rPr lang="ru-RU" sz="1600" b="1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41" y="3699036"/>
            <a:ext cx="4978595" cy="1080144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76" y="5499276"/>
            <a:ext cx="4900627" cy="548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Принципы фон Н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еймана</a:t>
            </a: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: принцип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программного управления.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Принцип программного управления</a:t>
            </a:r>
            <a:r>
              <a:rPr lang="ru-RU" sz="1600" b="1" dirty="0" smtClean="0"/>
              <a:t> - все вычисления, предусмотренные алгоритмом решения задачи, должны быть представлены в виде программы, состоящей из последовательности управляющих слов - </a:t>
            </a:r>
            <a:r>
              <a:rPr lang="ru-RU" sz="1600" b="1" dirty="0" smtClean="0">
                <a:solidFill>
                  <a:srgbClr val="C00000"/>
                </a:solidFill>
              </a:rPr>
              <a:t>команд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Команда - операция из набора, реализуемых вычислительной машиной.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Команды программы </a:t>
            </a:r>
            <a:r>
              <a:rPr lang="ru-RU" sz="1600" b="1" dirty="0" smtClean="0">
                <a:solidFill>
                  <a:srgbClr val="C00000"/>
                </a:solidFill>
              </a:rPr>
              <a:t>хранятся в последовательных ячейках памяти </a:t>
            </a:r>
            <a:r>
              <a:rPr lang="ru-RU" sz="1600" b="1" dirty="0" smtClean="0"/>
              <a:t>вычислительной машины и </a:t>
            </a:r>
            <a:r>
              <a:rPr lang="ru-RU" sz="1600" b="1" dirty="0" smtClean="0">
                <a:solidFill>
                  <a:srgbClr val="C00000"/>
                </a:solidFill>
              </a:rPr>
              <a:t>выполняются в естественной последовательности</a:t>
            </a:r>
            <a:r>
              <a:rPr lang="ru-RU" sz="1600" b="1" dirty="0" smtClean="0"/>
              <a:t>, то есть в порядке их положения в программе. 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084" y="3428999"/>
            <a:ext cx="3530139" cy="271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84" y="3323432"/>
            <a:ext cx="3941916" cy="295643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58560" y="3797221"/>
            <a:ext cx="4863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При необходимости, с помощью специальных команд, эта последовательность может быть изменена.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Решение об изменении порядка выполнения команд программы принимается либо на основании анализа результатов предшествующих вычислений, либо безусловно.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Недостатки архитектуры фон Неймана.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Реализуется </a:t>
            </a:r>
            <a:r>
              <a:rPr lang="ru-RU" sz="1600" b="1" dirty="0" smtClean="0">
                <a:solidFill>
                  <a:srgbClr val="C00000"/>
                </a:solidFill>
              </a:rPr>
              <a:t>совместное использование шины для памяти программ и памяти данных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Это серьезно ограничивает эффективное быстродействие при использовании процессоров, необходимых для выполнения минимальной обработки на больших объёмах данных.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311" y="1808784"/>
            <a:ext cx="34766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1412" y="1840772"/>
            <a:ext cx="48606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Из-за того, что память программ и память данных не могут быть доступны в одно и то же время, пропускная способность является значительно меньшей, чем скорость, с которой процессор может работать.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Присутствует </a:t>
            </a:r>
            <a:r>
              <a:rPr lang="ru-RU" sz="1600" b="1" dirty="0">
                <a:solidFill>
                  <a:srgbClr val="C00000"/>
                </a:solidFill>
              </a:rPr>
              <a:t>ограничение пропускной способности между процессором и памятью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МНОГОПРОЦЕССОРНАЯ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17559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Многопроцессорная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Многопроцессорная архитектура компьютера </a:t>
            </a:r>
            <a:r>
              <a:rPr lang="ru-RU" sz="1600" b="1" dirty="0"/>
              <a:t>- архитектура компьютера, предусматривающая наличие в компьютере нескольких процессоров, что позволяет параллельно обрабатывать несколько потоков данных и несколько потоков команд.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Выделяют:</a:t>
            </a:r>
          </a:p>
          <a:p>
            <a:pPr algn="just"/>
            <a:r>
              <a:rPr lang="ru-RU" sz="1600" b="1" dirty="0" smtClean="0"/>
              <a:t>Симметричные </a:t>
            </a:r>
            <a:r>
              <a:rPr lang="ru-RU" sz="1600" b="1" dirty="0"/>
              <a:t>мультипроцессорные системы </a:t>
            </a:r>
            <a:r>
              <a:rPr lang="ru-RU" sz="1600" b="1" dirty="0" smtClean="0"/>
              <a:t>(</a:t>
            </a:r>
            <a:r>
              <a:rPr lang="en-US" sz="1600" b="1" dirty="0" smtClean="0">
                <a:solidFill>
                  <a:srgbClr val="C00000"/>
                </a:solidFill>
              </a:rPr>
              <a:t>SMP</a:t>
            </a:r>
            <a:r>
              <a:rPr lang="ru-RU" sz="1600" b="1" dirty="0" smtClean="0"/>
              <a:t>)</a:t>
            </a:r>
            <a:r>
              <a:rPr lang="en-US" sz="1600" b="1" dirty="0" smtClean="0"/>
              <a:t> - </a:t>
            </a:r>
            <a:r>
              <a:rPr lang="ru-RU" sz="1600" dirty="0"/>
              <a:t>все процессоры имеют прямой и равноправный доступ к любой точке общей </a:t>
            </a:r>
            <a:r>
              <a:rPr lang="ru-RU" sz="1600" dirty="0" smtClean="0"/>
              <a:t>памяти</a:t>
            </a:r>
            <a:r>
              <a:rPr lang="en-US" sz="1600" dirty="0"/>
              <a:t>.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Системы с массовым параллелизмом (</a:t>
            </a:r>
            <a:r>
              <a:rPr lang="ru-RU" sz="1600" b="1" dirty="0">
                <a:solidFill>
                  <a:srgbClr val="C00000"/>
                </a:solidFill>
              </a:rPr>
              <a:t>МРР</a:t>
            </a:r>
            <a:r>
              <a:rPr lang="ru-RU" sz="1600" b="1" dirty="0" smtClean="0"/>
              <a:t>)</a:t>
            </a:r>
            <a:r>
              <a:rPr lang="en-US" sz="1600" b="1" dirty="0" smtClean="0"/>
              <a:t> - </a:t>
            </a:r>
            <a:r>
              <a:rPr lang="ru-RU" sz="1600" dirty="0"/>
              <a:t>системы с распределенной памятью, в которых с помощью некоторой коммуникационной среды объединяются однородные вычислительные </a:t>
            </a:r>
            <a:r>
              <a:rPr lang="ru-RU" sz="1600" dirty="0" smtClean="0"/>
              <a:t>узлы</a:t>
            </a:r>
            <a:r>
              <a:rPr lang="en-US" sz="1600" dirty="0" smtClean="0"/>
              <a:t>.</a:t>
            </a:r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Кластерные архитектуры – </a:t>
            </a:r>
            <a:r>
              <a:rPr lang="ru-RU" sz="1600" dirty="0" smtClean="0"/>
              <a:t>гибрид.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27" y="3885037"/>
            <a:ext cx="1761133" cy="2248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425" y="3885037"/>
            <a:ext cx="1718958" cy="228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1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SMP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SMP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symmetric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multiprocessing</a:t>
            </a:r>
            <a:r>
              <a:rPr lang="ru-RU" sz="1600" b="1" dirty="0" smtClean="0"/>
              <a:t>) – </a:t>
            </a:r>
            <a:r>
              <a:rPr lang="ru-RU" sz="1600" b="1" dirty="0" smtClean="0">
                <a:solidFill>
                  <a:srgbClr val="C00000"/>
                </a:solidFill>
              </a:rPr>
              <a:t>симметричная многопроцессорная архитектура</a:t>
            </a:r>
            <a:r>
              <a:rPr lang="ru-RU" sz="1600" b="1" dirty="0" smtClean="0"/>
              <a:t>. Предполагает объединение процессоров на общей шине оперативной памяти.</a:t>
            </a:r>
            <a:endParaRPr lang="en-US" sz="1600" b="1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186370" name="Picture 2" descr="&amp;Scy;&amp;khcy;&amp;iecy;&amp;mcy;&amp;acy;&amp;tcy;&amp;icy;&amp;chcy;&amp;iecy;&amp;scy;&amp;kcy;&amp;icy;&amp;jcy; &amp;vcy;&amp;icy;&amp;dcy; SMP-&amp;acy;&amp;rcy;&amp;khcy;&amp;icy;&amp;tcy;&amp;iecy;&amp;kcy;&amp;tcy;&amp;ucy;&amp;rcy;&amp;ycy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8126" y="2061760"/>
            <a:ext cx="4252460" cy="1472858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28576" y="369903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Преимущества SMP-систем:</a:t>
            </a:r>
          </a:p>
          <a:p>
            <a:pPr>
              <a:buFontTx/>
              <a:buChar char="-"/>
            </a:pPr>
            <a:r>
              <a:rPr lang="ru-RU" sz="1600" b="1" dirty="0" smtClean="0"/>
              <a:t> аппаратная простота реализации; </a:t>
            </a:r>
          </a:p>
          <a:p>
            <a:pPr>
              <a:buFontTx/>
              <a:buChar char="-"/>
            </a:pPr>
            <a:r>
              <a:rPr lang="ru-RU" sz="1600" b="1" dirty="0" smtClean="0"/>
              <a:t> относительно невысокая цена;</a:t>
            </a:r>
          </a:p>
          <a:p>
            <a:pPr>
              <a:buFontTx/>
              <a:buChar char="-"/>
            </a:pPr>
            <a:r>
              <a:rPr lang="ru-RU" sz="1600" b="1" dirty="0" smtClean="0"/>
              <a:t> увеличение кэша (многоуровневый) приводит к увеличению </a:t>
            </a:r>
            <a:endParaRPr lang="en-US" sz="1600" b="1" dirty="0" smtClean="0"/>
          </a:p>
          <a:p>
            <a:r>
              <a:rPr lang="ru-RU" sz="1600" b="1" dirty="0" smtClean="0"/>
              <a:t>производительности;</a:t>
            </a:r>
          </a:p>
          <a:p>
            <a:pPr>
              <a:buFontTx/>
              <a:buChar char="-"/>
            </a:pPr>
            <a:r>
              <a:rPr lang="ru-RU" sz="1600" b="1" dirty="0" smtClean="0"/>
              <a:t> простота программирования.</a:t>
            </a:r>
          </a:p>
          <a:p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Недостатки:</a:t>
            </a:r>
          </a:p>
          <a:p>
            <a:pPr>
              <a:buFontTx/>
              <a:buChar char="-"/>
            </a:pPr>
            <a:r>
              <a:rPr lang="ru-RU" sz="1600" b="1" dirty="0" smtClean="0"/>
              <a:t> ожидание в очереди доступа к памяти;</a:t>
            </a:r>
          </a:p>
          <a:p>
            <a:pPr>
              <a:buFontTx/>
              <a:buChar char="-"/>
            </a:pPr>
            <a:r>
              <a:rPr lang="ru-RU" sz="1600" b="1" dirty="0" smtClean="0"/>
              <a:t>  системы с общей памятью плохо масштабируются.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752024" y="2162168"/>
            <a:ext cx="4030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разделяемые данные (репликация)</a:t>
            </a:r>
          </a:p>
          <a:p>
            <a:endParaRPr lang="ru-RU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 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когерентности кэш-памяти</a:t>
            </a:r>
          </a:p>
          <a:p>
            <a:endParaRPr lang="ru-RU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2893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M</a:t>
            </a: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P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P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MPP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massive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parallel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processing</a:t>
            </a:r>
            <a:r>
              <a:rPr lang="ru-RU" sz="1600" b="1" dirty="0" smtClean="0"/>
              <a:t>) – </a:t>
            </a:r>
            <a:r>
              <a:rPr lang="ru-RU" sz="1600" b="1" dirty="0" smtClean="0">
                <a:solidFill>
                  <a:srgbClr val="C00000"/>
                </a:solidFill>
              </a:rPr>
              <a:t>массивно-параллельная архитектура</a:t>
            </a:r>
            <a:r>
              <a:rPr lang="ru-RU" sz="1600" b="1" dirty="0" smtClean="0"/>
              <a:t>. Главная особенность такой архитектуры состоит в том, что </a:t>
            </a:r>
            <a:r>
              <a:rPr lang="ru-RU" sz="1600" b="1" dirty="0" smtClean="0">
                <a:solidFill>
                  <a:srgbClr val="C00000"/>
                </a:solidFill>
              </a:rPr>
              <a:t>память физически разделена</a:t>
            </a:r>
            <a:r>
              <a:rPr lang="ru-RU" sz="1600" b="1" dirty="0" smtClean="0"/>
              <a:t>. </a:t>
            </a: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232444" y="3519012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Преимущества МMP-систем:</a:t>
            </a:r>
          </a:p>
          <a:p>
            <a:pPr>
              <a:buFontTx/>
              <a:buChar char="-"/>
            </a:pPr>
            <a:r>
              <a:rPr lang="ru-RU" sz="1600" b="1" dirty="0" smtClean="0"/>
              <a:t>стандартные микропроцессоры;</a:t>
            </a:r>
          </a:p>
          <a:p>
            <a:pPr>
              <a:buFontTx/>
              <a:buChar char="-"/>
            </a:pPr>
            <a:r>
              <a:rPr lang="ru-RU" sz="1600" b="1" dirty="0" smtClean="0"/>
              <a:t>хорошая масштабируемость;</a:t>
            </a:r>
          </a:p>
          <a:p>
            <a:pPr>
              <a:buFontTx/>
              <a:buChar char="-"/>
            </a:pPr>
            <a:r>
              <a:rPr lang="ru-RU" sz="1600" b="1" dirty="0" smtClean="0"/>
              <a:t>выбор оптимальной конфигурации.</a:t>
            </a:r>
          </a:p>
          <a:p>
            <a:endParaRPr lang="ru-RU" sz="1600" b="1" dirty="0" smtClean="0">
              <a:solidFill>
                <a:srgbClr val="C00000"/>
              </a:solidFill>
            </a:endParaRPr>
          </a:p>
          <a:p>
            <a:r>
              <a:rPr lang="ru-RU" sz="1600" b="1" dirty="0" smtClean="0">
                <a:solidFill>
                  <a:srgbClr val="C00000"/>
                </a:solidFill>
              </a:rPr>
              <a:t>Недостатки:</a:t>
            </a:r>
          </a:p>
          <a:p>
            <a:pPr>
              <a:buFontTx/>
              <a:buChar char="-"/>
            </a:pPr>
            <a:r>
              <a:rPr lang="ru-RU" sz="1600" b="1" dirty="0" smtClean="0"/>
              <a:t>отсутствие общей памяти заметно снижает скорость межпроцессорного обмена (обработка идет медленнее чем локальными процессорами);</a:t>
            </a:r>
          </a:p>
          <a:p>
            <a:pPr>
              <a:buFontTx/>
              <a:buChar char="-"/>
            </a:pPr>
            <a:r>
              <a:rPr lang="ru-RU" sz="1600" b="1" dirty="0" smtClean="0"/>
              <a:t>требуется составление оптимизированных программ;</a:t>
            </a:r>
          </a:p>
          <a:p>
            <a:pPr>
              <a:buFontTx/>
              <a:buChar char="-"/>
            </a:pPr>
            <a:r>
              <a:rPr lang="ru-RU" sz="1600" b="1" dirty="0" smtClean="0"/>
              <a:t> высокая стоимость.</a:t>
            </a:r>
          </a:p>
        </p:txBody>
      </p:sp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39173" y="2078820"/>
            <a:ext cx="4553108" cy="17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50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Кластерная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19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Кластерные системы </a:t>
            </a:r>
            <a:r>
              <a:rPr lang="ru-RU" sz="1600" b="1" dirty="0" smtClean="0"/>
              <a:t>представляет собой комбинацию из архитектур SMP и МРР.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Из нескольких стандартных микропроцессоров и общей для них памяти формируется </a:t>
            </a:r>
            <a:r>
              <a:rPr lang="ru-RU" sz="1600" b="1" dirty="0" smtClean="0">
                <a:solidFill>
                  <a:srgbClr val="C00000"/>
                </a:solidFill>
              </a:rPr>
              <a:t>вычислительный узел </a:t>
            </a:r>
            <a:r>
              <a:rPr lang="ru-RU" sz="1600" b="1" dirty="0" smtClean="0"/>
              <a:t>(обычно по архитектуре SMP). Для достижения требуемой вычислительной мощности узлы объединяются высокоскоростными каналами.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52976" y="2829348"/>
            <a:ext cx="4195761" cy="331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138088" y="302092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b="1" dirty="0" smtClean="0"/>
              <a:t>Эффективность распараллеливания процессов сильно зависит от </a:t>
            </a:r>
            <a:r>
              <a:rPr lang="ru-RU" sz="1600" b="1" dirty="0" smtClean="0">
                <a:solidFill>
                  <a:srgbClr val="C00000"/>
                </a:solidFill>
              </a:rPr>
              <a:t>топологии соединения процессорных узлов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Идеальной является топология, в которой любой узел мог бы напрямую связаться с любым другим узлом.</a:t>
            </a:r>
            <a:endParaRPr lang="en-US" sz="1600" b="1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917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МНОГОМАШИННАЯ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365677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Понятие архитектуры ВС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448736"/>
            <a:ext cx="86043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Вычислительная система </a:t>
            </a:r>
            <a:r>
              <a:rPr lang="ru-RU" sz="1600" b="1" dirty="0"/>
              <a:t>– это сложная система, включающая в себя </a:t>
            </a:r>
            <a:r>
              <a:rPr lang="ru-RU" sz="1600" b="1" dirty="0">
                <a:solidFill>
                  <a:srgbClr val="C00000"/>
                </a:solidFill>
              </a:rPr>
              <a:t>вычислительные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управляющие</a:t>
            </a:r>
            <a:r>
              <a:rPr lang="ru-RU" sz="1600" b="1" dirty="0"/>
              <a:t> устройства и </a:t>
            </a:r>
            <a:r>
              <a:rPr lang="ru-RU" sz="1600" b="1" dirty="0">
                <a:solidFill>
                  <a:srgbClr val="C00000"/>
                </a:solidFill>
              </a:rPr>
              <a:t>средства коммуникации</a:t>
            </a:r>
            <a:r>
              <a:rPr lang="ru-RU" sz="1600" b="1" dirty="0"/>
              <a:t>, обеспечивающие физическую связь различных блоков вычислительной системы между собой, а также устройства ввода и вывода информации, обеспечивающие связь вычислительных устройств с </a:t>
            </a:r>
            <a:r>
              <a:rPr lang="ru-RU" sz="1600" b="1" dirty="0" smtClean="0"/>
              <a:t>человеком.</a:t>
            </a:r>
            <a:r>
              <a:rPr lang="ru-RU" sz="1600" b="1" dirty="0"/>
              <a:t> 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аппаратный и программный интерфейсы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Связь </a:t>
            </a:r>
            <a:r>
              <a:rPr lang="ru-RU" sz="1600" b="1" dirty="0"/>
              <a:t>различных блоков осуществляется при помощи </a:t>
            </a:r>
            <a:r>
              <a:rPr lang="ru-RU" sz="1600" b="1" dirty="0">
                <a:solidFill>
                  <a:srgbClr val="C00000"/>
                </a:solidFill>
              </a:rPr>
              <a:t>интерфейсов</a:t>
            </a:r>
            <a:r>
              <a:rPr lang="ru-RU" sz="1600" b="1" dirty="0"/>
              <a:t>. Интерфейс включает в себя как </a:t>
            </a:r>
            <a:r>
              <a:rPr lang="ru-RU" sz="1600" b="1" dirty="0">
                <a:solidFill>
                  <a:srgbClr val="C00000"/>
                </a:solidFill>
              </a:rPr>
              <a:t>физическую (аппаратную)</a:t>
            </a:r>
            <a:r>
              <a:rPr lang="ru-RU" sz="1600" b="1" dirty="0"/>
              <a:t>, так и </a:t>
            </a:r>
            <a:r>
              <a:rPr lang="ru-RU" sz="1600" b="1" dirty="0">
                <a:solidFill>
                  <a:srgbClr val="C00000"/>
                </a:solidFill>
              </a:rPr>
              <a:t>логическую</a:t>
            </a:r>
            <a:r>
              <a:rPr lang="ru-RU" sz="1600" b="1" dirty="0"/>
              <a:t> организацию связи. Логическая организация определяет правила обмена информацией (протокол передачи</a:t>
            </a:r>
            <a:r>
              <a:rPr lang="ru-RU" sz="1600" b="1" dirty="0" smtClean="0"/>
              <a:t>).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Архитектура вычислительных систем</a:t>
            </a:r>
            <a:r>
              <a:rPr lang="ru-RU" sz="1600" b="1" dirty="0"/>
              <a:t>  - понятие, охватывающее функционально - структурную организацию и принципы обработки информации в вычислительных системах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отображать архитектуру? </a:t>
            </a:r>
            <a:r>
              <a:rPr lang="ru-RU" b="1" dirty="0"/>
              <a:t> 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1086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Многомашинная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многомашинной архитектуре несколько процессоров, входящих в вычислительную систему, </a:t>
            </a:r>
            <a:r>
              <a:rPr lang="ru-RU" sz="1600" b="1" dirty="0" smtClean="0">
                <a:solidFill>
                  <a:srgbClr val="C00000"/>
                </a:solidFill>
              </a:rPr>
              <a:t>не имеют общей оперативной памяти</a:t>
            </a:r>
            <a:r>
              <a:rPr lang="ru-RU" sz="1600" b="1" dirty="0" smtClean="0"/>
              <a:t>. Каждый из них имеет свою локальную память.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компьютер в многомашинной системе имеет классическую архитектуру, и такая система применяется достаточно широко.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Однако эффект от применения такой вычислительной системы может быть получен только при решении задач, имеющих очень специальную структуру: </a:t>
            </a:r>
          </a:p>
          <a:p>
            <a:pPr algn="just"/>
            <a:r>
              <a:rPr lang="ru-RU" sz="1600" b="1" dirty="0" smtClean="0"/>
              <a:t>она должна </a:t>
            </a:r>
            <a:r>
              <a:rPr lang="ru-RU" sz="1600" b="1" dirty="0" smtClean="0">
                <a:solidFill>
                  <a:srgbClr val="C00000"/>
                </a:solidFill>
              </a:rPr>
              <a:t>разбиваться</a:t>
            </a:r>
            <a:r>
              <a:rPr lang="ru-RU" sz="1600" b="1" dirty="0" smtClean="0"/>
              <a:t> на столько </a:t>
            </a:r>
            <a:r>
              <a:rPr lang="ru-RU" sz="1600" b="1" dirty="0" smtClean="0">
                <a:solidFill>
                  <a:srgbClr val="C00000"/>
                </a:solidFill>
              </a:rPr>
              <a:t>слабо связанных подзадач</a:t>
            </a:r>
            <a:r>
              <a:rPr lang="ru-RU" sz="1600" b="1" dirty="0" smtClean="0"/>
              <a:t>, сколько компьютеров в системе.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Преимущество в быстродействии многопроцессорных и многомашинных вычислительных систем перед однопроцессорными очевидно.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8196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ДЕЛЕНИЕ АРХИТЕКТУР ПО КЛАССУ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14693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Процессор и его функции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44997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ru-RU" sz="1600" b="1" dirty="0" smtClean="0">
                <a:solidFill>
                  <a:srgbClr val="C00000"/>
                </a:solidFill>
              </a:rPr>
              <a:t>Микропроцессор (МП) </a:t>
            </a:r>
            <a:r>
              <a:rPr lang="en-US" sz="1600" b="1" dirty="0" smtClean="0"/>
              <a:t>[Central Processing Unit, CPU] – </a:t>
            </a:r>
            <a:r>
              <a:rPr lang="ru-RU" sz="1600" b="1" dirty="0" smtClean="0"/>
              <a:t>функционально-законченное программно управляемое устройство обработки информации, выполненное в виде одной или нескольких БИС (СБИС).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r>
              <a:rPr lang="ru-RU" sz="1600" b="1" dirty="0" smtClean="0"/>
              <a:t>Микропроцессор </a:t>
            </a:r>
            <a:r>
              <a:rPr lang="ru-RU" sz="1600" b="1" dirty="0" smtClean="0">
                <a:solidFill>
                  <a:srgbClr val="C00000"/>
                </a:solidFill>
              </a:rPr>
              <a:t>выполняет</a:t>
            </a:r>
            <a:r>
              <a:rPr lang="ru-RU" sz="1600" b="1" dirty="0" smtClean="0"/>
              <a:t> следующие </a:t>
            </a:r>
            <a:r>
              <a:rPr lang="ru-RU" sz="1600" b="1" dirty="0" smtClean="0">
                <a:solidFill>
                  <a:srgbClr val="C00000"/>
                </a:solidFill>
              </a:rPr>
              <a:t>функции</a:t>
            </a:r>
            <a:r>
              <a:rPr lang="ru-RU" sz="1600" b="1" dirty="0" smtClean="0"/>
              <a:t>: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ru-RU" sz="1600" b="1" dirty="0" smtClean="0"/>
              <a:t>- вычисление адресов команд и операндов;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выборку и дешифрацию команд из основной памяти;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выборку данных из ОП, регистров МПП и регистров адаптеров ВУ;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прием и обработку запросов и команд от адаптеров на обслуживание ВУ;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 выработку управляющих сигналов для всех прочих узлов и блоков ПК;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ru-RU" sz="1600" b="1" dirty="0" smtClean="0"/>
              <a:t>переход к следующей команде.</a:t>
            </a:r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  <a:p>
            <a:pPr algn="just">
              <a:buFont typeface="Wingdings" pitchFamily="2" charset="2"/>
              <a:buNone/>
            </a:pP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875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Функциональная структура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661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257288"/>
            <a:ext cx="3913273" cy="497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3913272" y="1257288"/>
            <a:ext cx="50693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Функционально МП можно разделить на две части:</a:t>
            </a:r>
          </a:p>
          <a:p>
            <a:r>
              <a:rPr lang="ru-RU" sz="1600" b="1" dirty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операционную</a:t>
            </a:r>
            <a:r>
              <a:rPr lang="ru-RU" sz="1600" b="1" dirty="0"/>
              <a:t>, содержащую:</a:t>
            </a:r>
          </a:p>
          <a:p>
            <a:pPr lvl="1"/>
            <a:r>
              <a:rPr lang="ru-RU" sz="1600" b="1" dirty="0"/>
              <a:t>а) устройство управления (УУ),</a:t>
            </a:r>
          </a:p>
          <a:p>
            <a:pPr lvl="1"/>
            <a:r>
              <a:rPr lang="ru-RU" sz="1600" b="1" dirty="0"/>
              <a:t>б) арифметико-логическое устройство (АЛУ) ,</a:t>
            </a:r>
          </a:p>
          <a:p>
            <a:pPr lvl="1" algn="just"/>
            <a:r>
              <a:rPr lang="ru-RU" sz="1600" b="1" dirty="0"/>
              <a:t>в) микропроцессорную память (МПП) (за исключением нескольких адресных регистров</a:t>
            </a:r>
            <a:r>
              <a:rPr lang="ru-RU" sz="1600" b="1" dirty="0" smtClean="0"/>
              <a:t>);</a:t>
            </a:r>
          </a:p>
          <a:p>
            <a:pPr lvl="1" algn="just"/>
            <a:endParaRPr lang="ru-RU" sz="1600" b="1" dirty="0"/>
          </a:p>
          <a:p>
            <a:r>
              <a:rPr lang="ru-RU" sz="1600" b="1" dirty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интерфейсную</a:t>
            </a:r>
            <a:r>
              <a:rPr lang="ru-RU" sz="1600" b="1" dirty="0"/>
              <a:t>, содержащую</a:t>
            </a:r>
          </a:p>
          <a:p>
            <a:pPr lvl="1"/>
            <a:r>
              <a:rPr lang="ru-RU" sz="1600" b="1" dirty="0"/>
              <a:t>а) адресные регистры МПП;</a:t>
            </a:r>
          </a:p>
          <a:p>
            <a:pPr lvl="1" algn="just"/>
            <a:r>
              <a:rPr lang="ru-RU" sz="1600" b="1" dirty="0"/>
              <a:t>б) блок регистров команд (БРК) – регистры памяти для хранения кодов команд, выполняемых в ближайшие такты работы машины;</a:t>
            </a:r>
          </a:p>
          <a:p>
            <a:pPr lvl="1"/>
            <a:r>
              <a:rPr lang="ru-RU" sz="1600" b="1" dirty="0"/>
              <a:t>в) схемы управления шиной и портами.</a:t>
            </a:r>
          </a:p>
        </p:txBody>
      </p:sp>
    </p:spTree>
    <p:extLst>
      <p:ext uri="{BB962C8B-B14F-4D97-AF65-F5344CB8AC3E}">
        <p14:creationId xmlns:p14="http://schemas.microsoft.com/office/powerpoint/2010/main" val="129648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Функциональная структура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87379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Обе части МП </a:t>
            </a:r>
            <a:r>
              <a:rPr lang="ru-RU" sz="1600" b="1" dirty="0" smtClean="0">
                <a:solidFill>
                  <a:srgbClr val="C00000"/>
                </a:solidFill>
              </a:rPr>
              <a:t>работают параллельно</a:t>
            </a:r>
            <a:r>
              <a:rPr lang="ru-RU" sz="1600" b="1" dirty="0" smtClean="0"/>
              <a:t>. Интерфейсная часть опережает операционную, так что выборка очередной команды из памяти выполняется во время выполнения операционной частью предыдущей команды.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Современные МП имеют несколько групп регистров в интерфейсной части, работающих с различной степенью опережения, что позволяет выполнять операции </a:t>
            </a:r>
            <a:r>
              <a:rPr lang="ru-RU" sz="1600" b="1" dirty="0" smtClean="0">
                <a:solidFill>
                  <a:srgbClr val="C00000"/>
                </a:solidFill>
              </a:rPr>
              <a:t>в конвейерном режиме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220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Устройство управления </a:t>
            </a:r>
            <a:r>
              <a:rPr lang="ru-RU" sz="1600" b="1" dirty="0" smtClean="0"/>
              <a:t>(УУ) является функционально наиболее сложным устройством ПК – оно вырабатывает управляющие сигналы, поступающие по кодовым шинам инструкций (КШИ) во все блоки машины.</a:t>
            </a:r>
            <a:endParaRPr lang="ru-RU" sz="1600" b="1" dirty="0"/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04920" y="2343144"/>
            <a:ext cx="6263061" cy="34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61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Состав инструкций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62" y="1347776"/>
            <a:ext cx="44005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614608"/>
            <a:ext cx="4410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Прямоугольник 13"/>
          <p:cNvSpPr/>
          <p:nvPr/>
        </p:nvSpPr>
        <p:spPr>
          <a:xfrm>
            <a:off x="1042968" y="4514856"/>
            <a:ext cx="2286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Двухадресная команда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476880" y="2071680"/>
            <a:ext cx="2252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Трехадресная команда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2132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Узел формирования адреса </a:t>
            </a:r>
            <a:r>
              <a:rPr lang="ru-RU" sz="1600" b="1" dirty="0" smtClean="0"/>
              <a:t>(находится в интерфейсной части МП) — устройство, вычисляющее полный адрес ячейки памяти (регистра) по реквизитам, поступающим из регистра команд и регистров МПП;</a:t>
            </a:r>
          </a:p>
          <a:p>
            <a:pPr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Дешифратор операций </a:t>
            </a:r>
            <a:r>
              <a:rPr lang="ru-RU" sz="1600" b="1" dirty="0" smtClean="0"/>
              <a:t>— логический блок, выбирающий в соответствии с поступающим из регистра команд КОП один из множества имеющихся у него выходов;</a:t>
            </a:r>
          </a:p>
          <a:p>
            <a:pPr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Постоянное запоминающее устройство (ПЗУ) </a:t>
            </a:r>
            <a:r>
              <a:rPr lang="ru-RU" sz="1600" b="1" dirty="0" smtClean="0"/>
              <a:t>микропрограмм, хранит в своих ячейках управляющие сигналы (импульсы), необходимые для выполнения в блоках ПК процедур операций обработки информации; импульс но выбранному дешифратором операций в соответствии с КОП проводу считывает из ПЗУ микропрограмм необходимую последовательность управляющих сигналов;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Кодовые шины данных, адреса и инструкций </a:t>
            </a:r>
            <a:r>
              <a:rPr lang="ru-RU" sz="1600" b="1" dirty="0" smtClean="0"/>
              <a:t>— часть внутренней интерфейсной шины микропроцессора.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3089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Арифметико-логическое устройство (АЛУ) </a:t>
            </a:r>
            <a:r>
              <a:rPr lang="ru-RU" sz="1600" b="1" dirty="0" smtClean="0"/>
              <a:t>предназначено для выполнения арифметических и логических операций преобразования информации. Функционально АЛУ состоит обычно из двух регистров, сумматора и схем управления, являющейся местным устройством управления.</a:t>
            </a:r>
            <a:endParaRPr lang="ru-RU" sz="1600" b="1" dirty="0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5408" y="2886072"/>
            <a:ext cx="5942932" cy="26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462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Сумматор</a:t>
            </a:r>
            <a:r>
              <a:rPr lang="ru-RU" sz="1600" b="1" dirty="0" smtClean="0"/>
              <a:t> — вычислительная схема, выполняющая процедуру сложения поступающих на ее вход двоичных кодов; сумматор имеет разрядность двойного машинного слова.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Регистры</a:t>
            </a:r>
            <a:r>
              <a:rPr lang="ru-RU" sz="1600" b="1" dirty="0" smtClean="0"/>
              <a:t> — быстродействующие ячейки памяти различной длины: </a:t>
            </a:r>
          </a:p>
          <a:p>
            <a:pPr lvl="1" algn="just"/>
            <a:r>
              <a:rPr lang="ru-RU" sz="1600" b="1" dirty="0" smtClean="0">
                <a:solidFill>
                  <a:srgbClr val="C00000"/>
                </a:solidFill>
              </a:rPr>
              <a:t>Регистр 1</a:t>
            </a:r>
            <a:r>
              <a:rPr lang="ru-RU" sz="1600" b="1" dirty="0" smtClean="0"/>
              <a:t> (Рг1) имеет разрядность двойного слова.</a:t>
            </a:r>
          </a:p>
          <a:p>
            <a:pPr lvl="1" algn="just"/>
            <a:r>
              <a:rPr lang="ru-RU" sz="1600" b="1" dirty="0" smtClean="0">
                <a:solidFill>
                  <a:srgbClr val="C00000"/>
                </a:solidFill>
              </a:rPr>
              <a:t>Регистр 2 </a:t>
            </a:r>
            <a:r>
              <a:rPr lang="ru-RU" sz="1600" b="1" dirty="0" smtClean="0"/>
              <a:t>(Рг2) — разрядность слова.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 выполнении операций в Рг1 помещается первое число, участвующее в операции, а по завершении операции — результат; в Рг2 — второе число, участвующее в операции (по завершении операции информация в нем не изменяется). 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Регистр </a:t>
            </a:r>
            <a:r>
              <a:rPr lang="ru-RU" sz="1600" b="1" dirty="0" smtClean="0"/>
              <a:t>1 может и принимать информацию с кодовых шин данных, и выдавать информацию на них; </a:t>
            </a:r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Регистр </a:t>
            </a:r>
            <a:r>
              <a:rPr lang="ru-RU" sz="1600" b="1" dirty="0" smtClean="0"/>
              <a:t>2 только получает информацию с этих шин.</a:t>
            </a:r>
          </a:p>
        </p:txBody>
      </p:sp>
    </p:spTree>
    <p:extLst>
      <p:ext uri="{BB962C8B-B14F-4D97-AF65-F5344CB8AC3E}">
        <p14:creationId xmlns:p14="http://schemas.microsoft.com/office/powerpoint/2010/main" val="61032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159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1.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Какие подходы используются для отображения и понимания функционально-логической составляющей архитектуры вычислительной системы. </a:t>
            </a:r>
          </a:p>
          <a:p>
            <a:pPr algn="just">
              <a:lnSpc>
                <a:spcPct val="150000"/>
              </a:lnSpc>
            </a:pPr>
            <a:r>
              <a:rPr lang="ru-RU" sz="1600" b="1" dirty="0" smtClean="0"/>
              <a:t>Приведите примеры.</a:t>
            </a:r>
          </a:p>
        </p:txBody>
      </p:sp>
    </p:spTree>
    <p:extLst>
      <p:ext uri="{BB962C8B-B14F-4D97-AF65-F5344CB8AC3E}">
        <p14:creationId xmlns:p14="http://schemas.microsoft.com/office/powerpoint/2010/main" val="212284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1170" y="1391817"/>
            <a:ext cx="85511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Регистры</a:t>
            </a:r>
            <a:r>
              <a:rPr lang="ru-RU" sz="1600" b="1" dirty="0"/>
              <a:t> - устройства, предназначенные для временного хранения данных ограниченного размера. Важной характеристикой регистра является высокая скорость приема и выдачи данных.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Регистр</a:t>
            </a:r>
            <a:r>
              <a:rPr lang="ru-RU" sz="1600" b="1" dirty="0"/>
              <a:t>, обладающий способностью перемещать содержимое своих разрядов, называют </a:t>
            </a:r>
            <a:r>
              <a:rPr lang="ru-RU" sz="1600" b="1" dirty="0">
                <a:solidFill>
                  <a:srgbClr val="C00000"/>
                </a:solidFill>
              </a:rPr>
              <a:t>сдвиговым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Некоторые </a:t>
            </a:r>
            <a:r>
              <a:rPr lang="ru-RU" sz="1600" b="1" dirty="0"/>
              <a:t>регистры служат </a:t>
            </a:r>
            <a:r>
              <a:rPr lang="ru-RU" sz="1600" b="1" dirty="0">
                <a:solidFill>
                  <a:srgbClr val="C00000"/>
                </a:solidFill>
              </a:rPr>
              <a:t>счетчиками</a:t>
            </a:r>
            <a:r>
              <a:rPr lang="ru-RU" sz="1600" b="1" dirty="0"/>
              <a:t>. Счетчик является устройством, которое на своих выходах выдает (в двоичной форме) сумму числа импульсов, подаваемых на его единственный вход. Максимальное число импульсов, которое счетчик может подсчитать, называется его </a:t>
            </a:r>
            <a:r>
              <a:rPr lang="ru-RU" sz="1600" b="1" dirty="0">
                <a:solidFill>
                  <a:srgbClr val="C00000"/>
                </a:solidFill>
              </a:rPr>
              <a:t>емкостью</a:t>
            </a:r>
            <a:r>
              <a:rPr lang="ru-RU" sz="1600" b="1" dirty="0"/>
              <a:t>.</a:t>
            </a:r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638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процессора.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1170" y="1391817"/>
            <a:ext cx="85511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Выделяют: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Регистры </a:t>
            </a:r>
            <a:r>
              <a:rPr lang="ru-RU" sz="1600" b="1" dirty="0">
                <a:solidFill>
                  <a:srgbClr val="C00000"/>
                </a:solidFill>
              </a:rPr>
              <a:t>общего назначения (РОН, </a:t>
            </a:r>
            <a:r>
              <a:rPr lang="ru-RU" sz="1600" b="1" dirty="0" err="1">
                <a:solidFill>
                  <a:srgbClr val="C00000"/>
                </a:solidFill>
              </a:rPr>
              <a:t>General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Purpose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Registers</a:t>
            </a:r>
            <a:r>
              <a:rPr lang="ru-RU" sz="1600" b="1" dirty="0">
                <a:solidFill>
                  <a:srgbClr val="C00000"/>
                </a:solidFill>
              </a:rPr>
              <a:t>)</a:t>
            </a:r>
            <a:r>
              <a:rPr lang="ru-RU" sz="1600" b="1" dirty="0"/>
              <a:t> - общее название для регистров, которые временно содержат данные, передаваемые или принимаемые из памяти.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</a:t>
            </a:r>
            <a:r>
              <a:rPr lang="ru-RU" sz="1600" b="1" dirty="0">
                <a:solidFill>
                  <a:srgbClr val="C00000"/>
                </a:solidFill>
              </a:rPr>
              <a:t>команды (РК, Instruction </a:t>
            </a:r>
            <a:r>
              <a:rPr lang="ru-RU" sz="1600" b="1" dirty="0" err="1">
                <a:solidFill>
                  <a:srgbClr val="C00000"/>
                </a:solidFill>
              </a:rPr>
              <a:t>Register</a:t>
            </a:r>
            <a:r>
              <a:rPr lang="ru-RU" sz="1600" b="1" dirty="0">
                <a:solidFill>
                  <a:srgbClr val="C00000"/>
                </a:solidFill>
              </a:rPr>
              <a:t> IR) </a:t>
            </a:r>
            <a:r>
              <a:rPr lang="ru-RU" sz="1600" b="1" dirty="0"/>
              <a:t>служит для размещения текущей команды, которая находится в нем в течение текущего цикла процессора.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</a:t>
            </a:r>
            <a:r>
              <a:rPr lang="ru-RU" sz="1600" b="1" dirty="0">
                <a:solidFill>
                  <a:srgbClr val="C00000"/>
                </a:solidFill>
              </a:rPr>
              <a:t>- (РАК) счетчик (</a:t>
            </a:r>
            <a:r>
              <a:rPr lang="ru-RU" sz="1600" b="1" dirty="0" err="1">
                <a:solidFill>
                  <a:srgbClr val="C00000"/>
                </a:solidFill>
              </a:rPr>
              <a:t>СчАК</a:t>
            </a:r>
            <a:r>
              <a:rPr lang="ru-RU" sz="1600" b="1" dirty="0">
                <a:solidFill>
                  <a:srgbClr val="C00000"/>
                </a:solidFill>
              </a:rPr>
              <a:t>) адреса команды (</a:t>
            </a:r>
            <a:r>
              <a:rPr lang="ru-RU" sz="1600" b="1" dirty="0" err="1">
                <a:solidFill>
                  <a:srgbClr val="C00000"/>
                </a:solidFill>
              </a:rPr>
              <a:t>program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counter</a:t>
            </a:r>
            <a:r>
              <a:rPr lang="ru-RU" sz="1600" b="1" dirty="0">
                <a:solidFill>
                  <a:srgbClr val="C00000"/>
                </a:solidFill>
              </a:rPr>
              <a:t>, PC) </a:t>
            </a:r>
            <a:r>
              <a:rPr lang="ru-RU" sz="1600" b="1" dirty="0"/>
              <a:t>- регистр, содержащий адрес текущей команды.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Сумматор</a:t>
            </a:r>
            <a:r>
              <a:rPr lang="ru-RU" sz="1600" b="1" dirty="0" smtClean="0"/>
              <a:t> </a:t>
            </a:r>
            <a:r>
              <a:rPr lang="ru-RU" sz="1600" b="1" dirty="0"/>
              <a:t>- регистр, осуществляющий операции сложения (логического и арифметического двоичного) чисел или битовых строк, представленных в прямом или обратном коде. (Иногда РЧ и РР включают в состав сумматора).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Существуют </a:t>
            </a:r>
            <a:r>
              <a:rPr lang="ru-RU" sz="1600" b="1" dirty="0"/>
              <a:t>и другие регистры, например, </a:t>
            </a:r>
            <a:r>
              <a:rPr lang="ru-RU" sz="1600" b="1" dirty="0">
                <a:solidFill>
                  <a:srgbClr val="C00000"/>
                </a:solidFill>
              </a:rPr>
              <a:t>регистр состояния </a:t>
            </a:r>
            <a:r>
              <a:rPr lang="ru-RU" sz="1600" b="1" dirty="0"/>
              <a:t>- </a:t>
            </a:r>
            <a:r>
              <a:rPr lang="ru-RU" sz="1600" b="1" dirty="0" err="1"/>
              <a:t>Status</a:t>
            </a:r>
            <a:r>
              <a:rPr lang="ru-RU" sz="1600" b="1" dirty="0"/>
              <a:t> </a:t>
            </a:r>
            <a:r>
              <a:rPr lang="ru-RU" sz="1600" b="1" dirty="0" err="1"/>
              <a:t>Register</a:t>
            </a:r>
            <a:r>
              <a:rPr lang="ru-RU" sz="1600" b="1" dirty="0"/>
              <a:t> (SR). Типичным содержанием SR является информация о результатах завершения команды (ноль, переполнение, деление на ноль, перенос и прочее).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УУ </a:t>
            </a:r>
            <a:r>
              <a:rPr lang="ru-RU" sz="1600" b="1" dirty="0"/>
              <a:t>использует информацию из SR для исполнения условных переходов (например, «в случае переполнения перейти по адресу 4170</a:t>
            </a:r>
            <a:r>
              <a:rPr lang="ru-RU" sz="1600" b="1" dirty="0" smtClean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131146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Операционная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Схемы управления </a:t>
            </a:r>
            <a:r>
              <a:rPr lang="ru-RU" sz="1600" b="1" dirty="0" smtClean="0"/>
              <a:t>принимают но кодовым шинам инструкций управляющие сигналы от устройства управления и преобразуют их в сигналы для управления работой регистров и сумматора АЛУ.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АЛУ выполняет арифметические операции «+», «-», «•» и «/» только над двоичной информацией с запятой, фиксированной после последнего разряда, то есть только над </a:t>
            </a:r>
            <a:r>
              <a:rPr lang="ru-RU" sz="1600" b="1" dirty="0" smtClean="0">
                <a:solidFill>
                  <a:srgbClr val="C00000"/>
                </a:solidFill>
              </a:rPr>
              <a:t>целыми двоичными числами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Выполнение операций над двоичными числами с плавающей запятой и над двоично-кодированными десятичными числами осуществляется с привлечением математического сопроцессора или по специально составленным программам.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4092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Микропроцессорная память. Регистры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Микропроцессорная память (МПП) </a:t>
            </a:r>
            <a:r>
              <a:rPr lang="ru-RU" sz="1600" b="1" dirty="0" smtClean="0"/>
              <a:t>базового МП включает в себя четырнадцать 2-байтовых запоминающих регистров. 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Все регистры можно разделить па четыре группы:</a:t>
            </a:r>
          </a:p>
          <a:p>
            <a:r>
              <a:rPr lang="ru-RU" sz="1600" b="1" dirty="0" smtClean="0"/>
              <a:t>- универсальные регистры: АХ, DX, CX, DX;</a:t>
            </a:r>
          </a:p>
          <a:p>
            <a:r>
              <a:rPr lang="ru-RU" sz="1600" b="1" dirty="0" smtClean="0"/>
              <a:t>- сегментные регистры: CS, DS, SS, ES;</a:t>
            </a:r>
          </a:p>
          <a:p>
            <a:r>
              <a:rPr lang="ru-RU" sz="1600" b="1" dirty="0" smtClean="0"/>
              <a:t>- регистры смещения: IP, SP, BP, SI, DI;</a:t>
            </a:r>
          </a:p>
          <a:p>
            <a:r>
              <a:rPr lang="ru-RU" sz="1600" b="1" dirty="0" smtClean="0"/>
              <a:t>- регистр флагов: </a:t>
            </a:r>
            <a:r>
              <a:rPr lang="en-US" sz="1600" b="1" dirty="0" smtClean="0"/>
              <a:t>FL.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7549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общего назначения.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28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Универсальные регистры </a:t>
            </a:r>
            <a:r>
              <a:rPr lang="ru-RU" sz="1600" b="1" dirty="0" smtClean="0"/>
              <a:t>АХ, DX, CX, DX часто называют регистрами общего назначения — </a:t>
            </a:r>
            <a:r>
              <a:rPr lang="ru-RU" sz="1600" b="1" dirty="0" smtClean="0">
                <a:solidFill>
                  <a:srgbClr val="C00000"/>
                </a:solidFill>
              </a:rPr>
              <a:t>РОН</a:t>
            </a:r>
            <a:r>
              <a:rPr lang="ru-RU" sz="1600" b="1" dirty="0" smtClean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Каждый из них может использоваться </a:t>
            </a:r>
            <a:r>
              <a:rPr lang="ru-RU" sz="1600" b="1" dirty="0" smtClean="0">
                <a:solidFill>
                  <a:srgbClr val="C00000"/>
                </a:solidFill>
              </a:rPr>
              <a:t>для временного хранения любых данных</a:t>
            </a:r>
            <a:r>
              <a:rPr lang="ru-RU" sz="1600" b="1" dirty="0" smtClean="0"/>
              <a:t>, при этом можно работать с каждым регистром целиком, а можно отдельно и с каждой его половиной (регистры АН, ВН, СН, DH — старшие (</a:t>
            </a:r>
            <a:r>
              <a:rPr lang="ru-RU" sz="1600" b="1" dirty="0" err="1" smtClean="0"/>
              <a:t>Hight</a:t>
            </a:r>
            <a:r>
              <a:rPr lang="ru-RU" sz="1600" b="1" dirty="0" smtClean="0"/>
              <a:t>) байты, а регистры AL, BL, CL, DL — младшие (</a:t>
            </a:r>
            <a:r>
              <a:rPr lang="ru-RU" sz="1600" b="1" dirty="0" err="1" smtClean="0"/>
              <a:t>Low</a:t>
            </a:r>
            <a:r>
              <a:rPr lang="ru-RU" sz="1600" b="1" dirty="0" smtClean="0"/>
              <a:t>) байты соответствующих 2-байтовых регистров).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РОН используются при выполнении некоторых конкретных команд программы, например: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АХ </a:t>
            </a:r>
            <a:r>
              <a:rPr lang="ru-RU" sz="1600" b="1" dirty="0" smtClean="0"/>
              <a:t>— регистр-аккумулятор, через его порты осуществляется ввод-вывод данных в МП, а при выполнении операций умножения и деления АХ используется для хранения первого числа, участвующего в операции (множимого, делимого), и результата операции (произведения, частного) после ее завершения;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регистр ВХ </a:t>
            </a:r>
            <a:r>
              <a:rPr lang="ru-RU" sz="1600" b="1" dirty="0" smtClean="0"/>
              <a:t>часто используется для хранения адреса базы о сегменте данных и начального адреса поля памяти при работе с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27429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Сегментные регистры.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29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Сегментные регистры</a:t>
            </a:r>
            <a:r>
              <a:rPr lang="ru-RU" sz="1600" b="1" dirty="0" smtClean="0"/>
              <a:t>: CS, DS, SS, ES используются для хранения начальных адресов полей памяти (сегментов), отведенных в программах для хранения:</a:t>
            </a:r>
          </a:p>
          <a:p>
            <a:pPr algn="just"/>
            <a:r>
              <a:rPr lang="ru-RU" sz="1600" b="1" dirty="0" smtClean="0"/>
              <a:t>- команд программы (сегмент кода — CS);</a:t>
            </a:r>
          </a:p>
          <a:p>
            <a:pPr algn="just"/>
            <a:r>
              <a:rPr lang="ru-RU" sz="1600" b="1" dirty="0" smtClean="0"/>
              <a:t>- данных (сегмент данных — </a:t>
            </a:r>
            <a:r>
              <a:rPr lang="en-US" sz="1600" b="1" dirty="0" smtClean="0"/>
              <a:t>DS);</a:t>
            </a:r>
          </a:p>
          <a:p>
            <a:pPr algn="just"/>
            <a:r>
              <a:rPr lang="ru-RU" sz="1600" b="1" dirty="0" smtClean="0"/>
              <a:t>- стековой области памяти (сегмент стека — SS);</a:t>
            </a:r>
          </a:p>
          <a:p>
            <a:pPr algn="just"/>
            <a:r>
              <a:rPr lang="ru-RU" sz="1600" b="1" dirty="0" smtClean="0"/>
              <a:t>- дополнительной области памяти данных при межсегментных пересылках (расширенный сегмент — ES), поскольку размер сегмента в реальном режиме работы МП ограничен величиной 64 Кбайт.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8507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смещения.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30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Регистры смещения</a:t>
            </a:r>
            <a:r>
              <a:rPr lang="ru-RU" sz="1600" b="1" dirty="0" smtClean="0"/>
              <a:t>: IP, SP, BP, SI, DI используются для хранения относительных адресов ячеек памяти внутри сегментов (смещений относительно начала сегментов):</a:t>
            </a:r>
          </a:p>
          <a:p>
            <a:pPr algn="just"/>
            <a:r>
              <a:rPr lang="ru-RU" sz="1600" b="1" dirty="0" smtClean="0"/>
              <a:t>- регистр IP (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хранит смещение адреса текущей команды программы; </a:t>
            </a:r>
          </a:p>
          <a:p>
            <a:pPr algn="just"/>
            <a:r>
              <a:rPr lang="ru-RU" sz="1600" b="1" dirty="0" smtClean="0"/>
              <a:t>- регистр SP (</a:t>
            </a:r>
            <a:r>
              <a:rPr lang="ru-RU" sz="1600" b="1" dirty="0" err="1" smtClean="0"/>
              <a:t>Stack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смещение вершины стека (текущего адреса стека);</a:t>
            </a:r>
          </a:p>
          <a:p>
            <a:pPr algn="just"/>
            <a:r>
              <a:rPr lang="ru-RU" sz="1600" b="1" dirty="0" smtClean="0"/>
              <a:t>- регистр ВР (Base </a:t>
            </a:r>
            <a:r>
              <a:rPr lang="ru-RU" sz="1600" b="1" dirty="0" err="1" smtClean="0"/>
              <a:t>Pointer</a:t>
            </a:r>
            <a:r>
              <a:rPr lang="ru-RU" sz="1600" b="1" dirty="0" smtClean="0"/>
              <a:t>) - смещение начального адреса поля памяти, непосредственно отведенного под стек;</a:t>
            </a:r>
          </a:p>
          <a:p>
            <a:pPr algn="just"/>
            <a:r>
              <a:rPr lang="ru-RU" sz="1600" b="1" dirty="0" smtClean="0"/>
              <a:t>- регистры </a:t>
            </a:r>
            <a:r>
              <a:rPr lang="en-US" sz="1600" b="1" dirty="0" smtClean="0"/>
              <a:t>SI, DI (Source Index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Destination Index </a:t>
            </a:r>
            <a:r>
              <a:rPr lang="ru-RU" sz="1600" b="1" dirty="0" smtClean="0"/>
              <a:t>соответственно) предназначены для хранения адресов индекса источника и приемника данных при операциях над строками и им подобных.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4169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Регистры флагов.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Регистр флагов</a:t>
            </a:r>
            <a:r>
              <a:rPr lang="ru-RU" sz="1600" b="1" dirty="0" smtClean="0"/>
              <a:t>: FL содержит условные одноразрядные признаки-маски или флаги, управляющие прохождением программы в ПК.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Флаги работают независимо друг от друга и лишь для удобства они помещены в единый регистр.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Всего в регистре содержится 9 флагов: 6 из них </a:t>
            </a:r>
            <a:r>
              <a:rPr lang="ru-RU" sz="1600" b="1" dirty="0" smtClean="0">
                <a:solidFill>
                  <a:srgbClr val="C00000"/>
                </a:solidFill>
              </a:rPr>
              <a:t>статусные</a:t>
            </a:r>
            <a:r>
              <a:rPr lang="ru-RU" sz="1600" b="1" dirty="0" smtClean="0"/>
              <a:t>, отражают результаты операций, выполненных в компьютере (их значения используются, например, при выполнении команд условной передачи управления - команд ветвления программы), а три других - </a:t>
            </a:r>
            <a:r>
              <a:rPr lang="ru-RU" sz="1600" b="1" dirty="0" smtClean="0">
                <a:solidFill>
                  <a:srgbClr val="C00000"/>
                </a:solidFill>
              </a:rPr>
              <a:t>управляющие</a:t>
            </a:r>
            <a:r>
              <a:rPr lang="ru-RU" sz="1600" b="1" dirty="0" smtClean="0"/>
              <a:t>, непосредственно определяют режим исполнения программы.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454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Статусные флаги.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Статусные флаги: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CF (</a:t>
            </a:r>
            <a:r>
              <a:rPr lang="ru-RU" sz="1600" b="1" dirty="0" err="1" smtClean="0"/>
              <a:t>Carry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переноса</a:t>
            </a:r>
            <a:r>
              <a:rPr lang="ru-RU" sz="1600" b="1" dirty="0" smtClean="0"/>
              <a:t>. Содержит значение «переносов» (0 или 1) из старшего разряда при арифметических операциях и некоторых операциях сдвига и циклического сдвига;</a:t>
            </a:r>
          </a:p>
          <a:p>
            <a:pPr algn="just"/>
            <a:r>
              <a:rPr lang="ru-RU" sz="1600" b="1" dirty="0" smtClean="0"/>
              <a:t>PF (</a:t>
            </a:r>
            <a:r>
              <a:rPr lang="ru-RU" sz="1600" b="1" dirty="0" err="1" smtClean="0"/>
              <a:t>Parity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четности</a:t>
            </a:r>
            <a:r>
              <a:rPr lang="ru-RU" sz="1600" b="1" dirty="0" smtClean="0"/>
              <a:t>. Проверяет младшие 8 битов результатов операций над данными. Нечетное число единичных битов приводит к установке этого флага в 0, а четное - в 1;</a:t>
            </a:r>
          </a:p>
          <a:p>
            <a:pPr algn="just"/>
            <a:r>
              <a:rPr lang="ru-RU" sz="1600" b="1" dirty="0" smtClean="0"/>
              <a:t>AF (</a:t>
            </a:r>
            <a:r>
              <a:rPr lang="ru-RU" sz="1600" b="1" dirty="0" err="1" smtClean="0"/>
              <a:t>Auxiliary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Carry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логического переноса </a:t>
            </a:r>
            <a:r>
              <a:rPr lang="ru-RU" sz="1600" b="1" dirty="0" smtClean="0"/>
              <a:t>при двоично-десятичной арифметике. Вспомогательный флаг переноса устанавливается в 1, если арифметическая операция приводит к переносу или </a:t>
            </a:r>
            <a:r>
              <a:rPr lang="ru-RU" sz="1600" b="1" dirty="0" err="1" smtClean="0"/>
              <a:t>заему</a:t>
            </a:r>
            <a:r>
              <a:rPr lang="ru-RU" sz="1600" b="1" dirty="0" smtClean="0"/>
              <a:t> четвертого справа бита однобайтового операнда. Этот флаг используется при арифметических операциях над двоично-десятичными кодами и кодами ASCII;</a:t>
            </a:r>
          </a:p>
          <a:p>
            <a:pPr algn="just"/>
            <a:r>
              <a:rPr lang="ru-RU" sz="1600" b="1" dirty="0" smtClean="0"/>
              <a:t>ZF (</a:t>
            </a:r>
            <a:r>
              <a:rPr lang="ru-RU" sz="1600" b="1" dirty="0" err="1" smtClean="0"/>
              <a:t>Zero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нуля</a:t>
            </a:r>
            <a:r>
              <a:rPr lang="ru-RU" sz="1600" b="1" dirty="0" smtClean="0"/>
              <a:t>. Устанавливается в 1, если результат операции равен 0; если результат не равен 0, то ZF обнуляется;</a:t>
            </a:r>
          </a:p>
          <a:p>
            <a:pPr algn="just"/>
            <a:r>
              <a:rPr lang="ru-RU" sz="1600" b="1" dirty="0" smtClean="0"/>
              <a:t>SF (</a:t>
            </a:r>
            <a:r>
              <a:rPr lang="ru-RU" sz="1600" b="1" dirty="0" err="1" smtClean="0"/>
              <a:t>Sign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знака. </a:t>
            </a:r>
            <a:r>
              <a:rPr lang="ru-RU" sz="1600" b="1" dirty="0" smtClean="0"/>
              <a:t>Устанавливается в соответствии со знаком результата после арифметических операций: положительный результат устанавливает флаг в 0, отрицательный - в 1;</a:t>
            </a:r>
          </a:p>
        </p:txBody>
      </p:sp>
    </p:spTree>
    <p:extLst>
      <p:ext uri="{BB962C8B-B14F-4D97-AF65-F5344CB8AC3E}">
        <p14:creationId xmlns:p14="http://schemas.microsoft.com/office/powerpoint/2010/main" val="305114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Управляющие флаги.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OF (</a:t>
            </a:r>
            <a:r>
              <a:rPr lang="ru-RU" sz="1600" b="1" dirty="0" err="1" smtClean="0"/>
              <a:t>Overflow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переполнения</a:t>
            </a:r>
            <a:r>
              <a:rPr lang="ru-RU" sz="1600" b="1" dirty="0" smtClean="0"/>
              <a:t>. Устанавливается в 1 при арифметическом переполнении: если возник перенос в знаковый разряд при выполнении знаковых арифметических операций, если частное от деления слишком велико и переполняет регистр результата и т. д.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Управляющие флаги:</a:t>
            </a:r>
          </a:p>
          <a:p>
            <a:pPr algn="just"/>
            <a:r>
              <a:rPr lang="ru-RU" sz="1600" b="1" dirty="0" smtClean="0"/>
              <a:t>TF (</a:t>
            </a:r>
            <a:r>
              <a:rPr lang="ru-RU" sz="1600" b="1" dirty="0" err="1" smtClean="0"/>
              <a:t>Trap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системного прерывания (трассировки)</a:t>
            </a:r>
            <a:r>
              <a:rPr lang="ru-RU" sz="1600" b="1" dirty="0" smtClean="0"/>
              <a:t>. Единичное состояние этого флага переводит процессор в режим пошагового выполнения программы (режим трассировки);</a:t>
            </a:r>
          </a:p>
          <a:p>
            <a:pPr algn="just"/>
            <a:r>
              <a:rPr lang="ru-RU" sz="1600" b="1" dirty="0" smtClean="0"/>
              <a:t>IF (</a:t>
            </a:r>
            <a:r>
              <a:rPr lang="ru-RU" sz="1600" b="1" dirty="0" err="1" smtClean="0"/>
              <a:t>Interrupt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прерываний</a:t>
            </a:r>
            <a:r>
              <a:rPr lang="ru-RU" sz="1600" b="1" dirty="0" smtClean="0"/>
              <a:t>. При нулевом состоянии этого флага прерывания запрещены, при единичном - разрешены;</a:t>
            </a:r>
          </a:p>
          <a:p>
            <a:pPr algn="just"/>
            <a:r>
              <a:rPr lang="ru-RU" sz="1600" b="1" dirty="0" smtClean="0"/>
              <a:t>DF (</a:t>
            </a:r>
            <a:r>
              <a:rPr lang="ru-RU" sz="1600" b="1" dirty="0" err="1" smtClean="0"/>
              <a:t>Direction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Flag</a:t>
            </a:r>
            <a:r>
              <a:rPr lang="ru-RU" sz="1600" b="1" dirty="0" smtClean="0"/>
              <a:t>) - </a:t>
            </a:r>
            <a:r>
              <a:rPr lang="ru-RU" sz="1600" b="1" dirty="0" smtClean="0">
                <a:solidFill>
                  <a:srgbClr val="C00000"/>
                </a:solidFill>
              </a:rPr>
              <a:t>флаг направления</a:t>
            </a:r>
            <a:r>
              <a:rPr lang="ru-RU" sz="1600" b="1" dirty="0" smtClean="0"/>
              <a:t>. Используется в строковых операциях для задания направления обработки данных. При нулевом состоянии флага команда увеличивает содержимое регистров SI и DI на 1, обусловливая обработку строки «слева направо»; при единичном - «справа налево».</a:t>
            </a:r>
          </a:p>
        </p:txBody>
      </p:sp>
    </p:spTree>
    <p:extLst>
      <p:ext uri="{BB962C8B-B14F-4D97-AF65-F5344CB8AC3E}">
        <p14:creationId xmlns:p14="http://schemas.microsoft.com/office/powerpoint/2010/main" val="21308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Классификации архитектур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Один из вариантов классификации архитектур вычислительных систем:</a:t>
            </a:r>
          </a:p>
          <a:p>
            <a:pPr lvl="1" algn="just"/>
            <a:endParaRPr lang="ru-RU" sz="1600" b="1" dirty="0"/>
          </a:p>
          <a:p>
            <a:pPr lvl="1" algn="just"/>
            <a:r>
              <a:rPr lang="ru-RU" sz="1600" b="1" dirty="0" smtClean="0"/>
              <a:t>Гарвардская архитектура;</a:t>
            </a:r>
          </a:p>
          <a:p>
            <a:pPr lvl="1" algn="just"/>
            <a:endParaRPr lang="ru-RU" sz="1600" b="1" dirty="0" smtClean="0"/>
          </a:p>
          <a:p>
            <a:pPr lvl="1" algn="just"/>
            <a:r>
              <a:rPr lang="ru-RU" sz="1600" b="1" dirty="0" smtClean="0"/>
              <a:t>Классическая (принстонская) архитектура (фон Неймана);</a:t>
            </a:r>
          </a:p>
          <a:p>
            <a:pPr lvl="1" algn="just"/>
            <a:endParaRPr lang="ru-RU" sz="1600" b="1" dirty="0" smtClean="0"/>
          </a:p>
          <a:p>
            <a:pPr lvl="1" algn="just"/>
            <a:r>
              <a:rPr lang="ru-RU" sz="1600" b="1" dirty="0" smtClean="0"/>
              <a:t>Многопроцессорная архитектура;</a:t>
            </a:r>
          </a:p>
          <a:p>
            <a:pPr lvl="1" algn="just"/>
            <a:endParaRPr lang="ru-RU" sz="1600" b="1" dirty="0" smtClean="0"/>
          </a:p>
          <a:p>
            <a:pPr lvl="1" algn="just"/>
            <a:r>
              <a:rPr lang="ru-RU" sz="1600" b="1" dirty="0" smtClean="0"/>
              <a:t>Многомашинная архитектура;</a:t>
            </a:r>
          </a:p>
          <a:p>
            <a:pPr lvl="1" algn="just"/>
            <a:endParaRPr lang="ru-RU" sz="1600" b="1" dirty="0" smtClean="0"/>
          </a:p>
          <a:p>
            <a:pPr lvl="1" algn="just"/>
            <a:r>
              <a:rPr lang="ru-RU" sz="1600" b="1" dirty="0" smtClean="0"/>
              <a:t>Системы с параллельными вычислениями (тема следующей лекции …).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Нет единого признака?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Интерфейсная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Интерфейсная часть МП </a:t>
            </a:r>
            <a:r>
              <a:rPr lang="ru-RU" sz="1600" b="1" dirty="0" smtClean="0"/>
              <a:t>предназначена для связи и согласования МП с системной шиной ПК, а также для приема, предварительного анализа команд выполняемой программы и формирования полных адресов операндов и команд.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Интерфейсная часть включает в свой состав:</a:t>
            </a:r>
          </a:p>
          <a:p>
            <a:pPr algn="just"/>
            <a:r>
              <a:rPr lang="ru-RU" sz="1600" b="1" dirty="0" smtClean="0"/>
              <a:t>- адресные регистры МПП;</a:t>
            </a:r>
          </a:p>
          <a:p>
            <a:pPr algn="just"/>
            <a:r>
              <a:rPr lang="ru-RU" sz="1600" b="1" dirty="0" smtClean="0"/>
              <a:t>- узел формирования адреса (функционально в УУ);</a:t>
            </a:r>
          </a:p>
          <a:p>
            <a:pPr algn="just"/>
            <a:r>
              <a:rPr lang="ru-RU" sz="1600" b="1" dirty="0" smtClean="0"/>
              <a:t>- блок регистров команд (БРК), являющийся буфером команд в МП  функционально в УУ);</a:t>
            </a:r>
          </a:p>
          <a:p>
            <a:pPr algn="just"/>
            <a:r>
              <a:rPr lang="ru-RU" sz="1600" b="1" dirty="0" smtClean="0"/>
              <a:t>- внутреннюю интерфейсную шину МП;</a:t>
            </a:r>
          </a:p>
          <a:p>
            <a:pPr algn="just"/>
            <a:r>
              <a:rPr lang="ru-RU" sz="1600" b="1" dirty="0" smtClean="0"/>
              <a:t>- схемы управления шиной и портами ввода-вывода.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Некоторые из устройств, такие как узел формирования адреса и регистр команды, непосредственно выполняемой МП, функционально входят в состав устройства управления.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14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Интерфейсная часть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Порты ввода-вывода </a:t>
            </a:r>
            <a:r>
              <a:rPr lang="ru-RU" sz="1600" b="1" dirty="0" smtClean="0"/>
              <a:t>– это пункты системного интерфейса ПК, через которые МП обменивается информацией с другими устройствами.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Всего </a:t>
            </a:r>
            <a:r>
              <a:rPr lang="ru-RU" sz="1600" b="1" dirty="0" smtClean="0"/>
              <a:t>портов у МП может быть 65 536 (равно количеству разных адресов, которые можно представить числом формата слово). 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Каждый порт имеет адрес — номер порта; по существу, это адрес ячейки памяти, являющейся частью устройства ввода-вывода, использующего этот порт, а не частью основной памяти компьютера.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Схема управления шиной и портами выполняет следующие функции:</a:t>
            </a:r>
          </a:p>
          <a:p>
            <a:pPr algn="just"/>
            <a:r>
              <a:rPr lang="ru-RU" sz="1600" b="1" dirty="0" smtClean="0"/>
              <a:t>- формирование адреса порта или ячейки ОП и управляющей информации для них </a:t>
            </a:r>
            <a:r>
              <a:rPr lang="ru-RU" sz="1600" b="1" dirty="0" smtClean="0"/>
              <a:t>(переключение </a:t>
            </a:r>
            <a:r>
              <a:rPr lang="ru-RU" sz="1600" b="1" dirty="0" smtClean="0"/>
              <a:t>на прием или передачу и т. д.);</a:t>
            </a:r>
          </a:p>
          <a:p>
            <a:pPr algn="just"/>
            <a:r>
              <a:rPr lang="ru-RU" sz="1600" b="1" dirty="0" smtClean="0"/>
              <a:t>- прием управляющей информации от порта или ячейки ОП, информации о их готовности и состоянии;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организация сквозного канала в системном интерфейсе для передачи данных между портом устройства ввода вывода или ячейки ОП и МП.</a:t>
            </a:r>
          </a:p>
          <a:p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424391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ТЕХНОЛОГИИ УВЕЛИЧЕНИЯ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9563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Конвейерная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Конвейерная архитектура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pipelining</a:t>
            </a:r>
            <a:r>
              <a:rPr lang="ru-RU" sz="1600" b="1" dirty="0" smtClean="0"/>
              <a:t>) была введена в центральный процессор с целью повышения быстродействия.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Конвейеризация (или конвейерная обработка) в общем случае основана на разделении подлежащей исполнению функции на более мелкие части, называемые ступенями, и выделении для каждой из них отдельного блока аппаратуры. Так, обработку любой машинной команды, можно разделить на несколько этапов (несколько ступеней), организовав передачу данных от одного этапа к следующему.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Производительность возрастает благодаря тому, что одновременно на различных</a:t>
            </a:r>
          </a:p>
          <a:p>
            <a:r>
              <a:rPr lang="ru-RU" sz="1600" b="1" dirty="0" smtClean="0"/>
              <a:t>ступенях конвейера выполняются несколько команд.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8054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Конвейерная архитектура.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Факторы, снижающие эффективность конвейера: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простой конвейера</a:t>
            </a:r>
            <a:r>
              <a:rPr lang="ru-RU" sz="1600" b="1" dirty="0" smtClean="0"/>
              <a:t>, когда некоторые ступени не используются  (конвейеризация эффективна только тогда, когда загрузка конвейера близка к полной);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ожидание</a:t>
            </a:r>
            <a:r>
              <a:rPr lang="ru-RU" sz="1600" b="1" dirty="0" smtClean="0"/>
              <a:t>: если следующая команда использует результат предыдущей, то  последняя не может начать выполняться до выполнения первой (это преодолевается при использовании внеочередного выполнения команд, </a:t>
            </a:r>
            <a:r>
              <a:rPr lang="ru-RU" sz="1600" b="1" dirty="0" err="1" smtClean="0"/>
              <a:t>out-of-order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execution</a:t>
            </a:r>
            <a:r>
              <a:rPr lang="ru-RU" sz="1600" b="1" dirty="0" smtClean="0"/>
              <a:t>);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очистка конвейера при попадании в него команды перехода </a:t>
            </a:r>
            <a:r>
              <a:rPr lang="ru-RU" sz="1600" b="1" dirty="0" smtClean="0"/>
              <a:t>(эту проблему удаётся сгладить, используя предсказание переходов).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Некоторые современные процессоры имеют более 30 ступеней в конвейере, что увеличивает производительность процессора, однако приводит к большому времени простоя (например, в случае ошибки в предсказании условного перехода.)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52711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Блок предсказания переходов.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39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Обычно используется очень простой способ: в процессоре ведется табличка ранее совершенных переходов - для каждого условного перехода подсчитывается, сколько раз он "сработал", а сколько - "был проигнорирован".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Поэтому, когда процессор встречает переход, замыкающий какой-нибудь цикл, то он быстренько начинает считать: раз переход сработал, два сработал, три сработал - ну, значит, наверное, он всегда будет срабатывать, вот так и будем предсказывать, что переход всегда происходит. То, что мы один раз в конце цикла ошибемся, - не беда, зато ценой максимум двух ошибок мы добьемся точного предсказания во всех остальных случаях. 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На простых циклах процессор, как правило, ошибается еще реже - не более одного</a:t>
            </a:r>
          </a:p>
          <a:p>
            <a:pPr algn="just"/>
            <a:r>
              <a:rPr lang="ru-RU" sz="1600" b="1" dirty="0" smtClean="0"/>
              <a:t>раза: по умолчанию, когда не из чего выбирать, считается, что условный переход всегда происходит.</a:t>
            </a:r>
          </a:p>
          <a:p>
            <a:pPr algn="just"/>
            <a:r>
              <a:rPr lang="ru-RU" sz="1600" b="1" dirty="0" smtClean="0"/>
              <a:t>В архитектуре IA-64 техника предсказания переходов сделала значительный шаг вперед - эти процессоры умеют одновременно вычислять несколько веток программного кода.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123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Кэш-память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192144"/>
            <a:ext cx="868684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b="1" dirty="0" smtClean="0"/>
              <a:t>Размер кэш-памяти устанавливаемая на плате МП, имеет два уровня:</a:t>
            </a:r>
          </a:p>
          <a:p>
            <a:pPr algn="just"/>
            <a:r>
              <a:rPr lang="en-US" sz="1600" b="1" dirty="0" smtClean="0"/>
              <a:t>L1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1-го уровня</a:t>
            </a:r>
            <a:r>
              <a:rPr lang="ru-RU" sz="1600" b="1" dirty="0" smtClean="0"/>
              <a:t>, находящаяся  внутри ядра МП и работающая на полной частоте. Наиболее быстрый уровень кэш-памяти, который работает напрямую с ядром процессора. Например, четырех-ядерный процессор оснащен 4х32 Кб кэш-памяти первого уровня 4 x 32 КБ = 128 Кб. (на каждое ядро по 32 КБ).</a:t>
            </a:r>
          </a:p>
          <a:p>
            <a:pPr algn="just"/>
            <a:r>
              <a:rPr lang="en-US" sz="1600" b="1" dirty="0" smtClean="0"/>
              <a:t>L2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2-го уровня</a:t>
            </a:r>
            <a:r>
              <a:rPr lang="ru-RU" sz="1600" b="1" dirty="0" smtClean="0"/>
              <a:t>, кристалл, размещаемый на плате МП и связанный с ядром внутренней шиной. Обычно работает на половинной частоте МП. Эффективность этой памяти зависит от пропускной способности шины. Служит буфером между уровнем L1 и L3. Объём кэш-памяти L2 составляет 4 </a:t>
            </a:r>
            <a:r>
              <a:rPr lang="ru-RU" sz="1600" b="1" dirty="0" err="1" smtClean="0"/>
              <a:t>х</a:t>
            </a:r>
            <a:r>
              <a:rPr lang="ru-RU" sz="1600" b="1" dirty="0" smtClean="0"/>
              <a:t> 256 Кб = 1 Мб.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9552" y="4062416"/>
            <a:ext cx="2349770" cy="208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762240" y="3881440"/>
            <a:ext cx="61531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L3  – </a:t>
            </a:r>
            <a:r>
              <a:rPr lang="ru-RU" sz="1600" b="1" dirty="0" smtClean="0">
                <a:solidFill>
                  <a:srgbClr val="C00000"/>
                </a:solidFill>
              </a:rPr>
              <a:t>память 3-го уровня</a:t>
            </a:r>
            <a:r>
              <a:rPr lang="ru-RU" sz="1600" b="1" dirty="0" smtClean="0"/>
              <a:t>, опять же, более медленная, нежели две предыдущих. Но гораздо быстрее, чем оперативная память. Объём </a:t>
            </a:r>
            <a:r>
              <a:rPr lang="ru-RU" sz="1600" b="1" dirty="0" err="1" smtClean="0"/>
              <a:t>кэша</a:t>
            </a:r>
            <a:r>
              <a:rPr lang="ru-RU" sz="1600" b="1" dirty="0" smtClean="0"/>
              <a:t> L3 обычно составляет 8 Мбайт. Если два предыдущих уровня разделяются на каждое ядро, то данный уровень является общим для всего процессора. </a:t>
            </a:r>
          </a:p>
        </p:txBody>
      </p:sp>
    </p:spTree>
    <p:extLst>
      <p:ext uri="{BB962C8B-B14F-4D97-AF65-F5344CB8AC3E}">
        <p14:creationId xmlns:p14="http://schemas.microsoft.com/office/powerpoint/2010/main" val="16645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Кэш-память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305168" y="1347776"/>
            <a:ext cx="56102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Кэш-память находится между процессором и оперативной памятью и служит для хранения команд и данных, к которым происходило обращение процессора в предыдущий раз.  Вероятность найти эти данные в </a:t>
            </a:r>
            <a:r>
              <a:rPr lang="ru-RU" sz="1600" b="1" dirty="0" err="1" smtClean="0"/>
              <a:t>кэше</a:t>
            </a:r>
            <a:r>
              <a:rPr lang="ru-RU" sz="1600" b="1" dirty="0" smtClean="0"/>
              <a:t> высока, и они будут взяты из </a:t>
            </a:r>
            <a:r>
              <a:rPr lang="ru-RU" sz="1600" b="1" dirty="0" err="1" smtClean="0"/>
              <a:t>кэша</a:t>
            </a:r>
            <a:r>
              <a:rPr lang="ru-RU" sz="1600" b="1" dirty="0" smtClean="0"/>
              <a:t>, а не оперативной памяти. Поскольку кэш-память работает быстрее, чем оперативная, ускоряется скорость работы всей системы.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8088" y="1316648"/>
            <a:ext cx="3076592" cy="3191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86144" y="3609976"/>
            <a:ext cx="2890841" cy="25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548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...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8088" y="1347776"/>
            <a:ext cx="8777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4.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Что такое технология </a:t>
            </a:r>
            <a:r>
              <a:rPr lang="en-US" sz="1600" b="1" dirty="0" smtClean="0"/>
              <a:t>Hyper-Threading </a:t>
            </a:r>
            <a:r>
              <a:rPr lang="en-US" sz="1600" b="1" dirty="0"/>
              <a:t>(</a:t>
            </a:r>
            <a:r>
              <a:rPr lang="ru-RU" sz="1600" b="1" dirty="0"/>
              <a:t>НТ</a:t>
            </a:r>
            <a:r>
              <a:rPr lang="ru-RU" sz="1600" b="1" dirty="0" smtClean="0"/>
              <a:t>)? За счет чего происходит увеличение скорости обработки?</a:t>
            </a:r>
            <a:endParaRPr lang="ru-RU" sz="1600" b="1" dirty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36938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43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КЛАССЫ КОМАНД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405315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Дополнительные виды классификации архитектур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Другие варианты классификации архитектур:</a:t>
            </a:r>
            <a:endParaRPr lang="ru-RU" sz="1600" b="1" dirty="0"/>
          </a:p>
          <a:p>
            <a:pPr lvl="1" algn="just"/>
            <a:endParaRPr lang="ru-RU" sz="1600" b="1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855477" y="1811557"/>
            <a:ext cx="35104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Классификация Флинна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Базу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Дазгупты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Джонсона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</a:t>
            </a:r>
            <a:r>
              <a:rPr lang="ru-RU" sz="1600" b="1" dirty="0" smtClean="0"/>
              <a:t>Дункана</a:t>
            </a:r>
            <a:endParaRPr lang="ru-RU" sz="1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52024" y="1788777"/>
            <a:ext cx="36904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Классификация Кришнамарфи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Скилликорна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Фенга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Хендлера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Классификация Хокни и т.д.</a:t>
            </a:r>
          </a:p>
        </p:txBody>
      </p:sp>
    </p:spTree>
    <p:extLst>
      <p:ext uri="{BB962C8B-B14F-4D97-AF65-F5344CB8AC3E}">
        <p14:creationId xmlns:p14="http://schemas.microsoft.com/office/powerpoint/2010/main" val="294205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Классы команд.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268712"/>
            <a:ext cx="85511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Короткие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(один такт).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Логические</a:t>
            </a:r>
            <a:r>
              <a:rPr lang="ru-RU" sz="1600" b="1" dirty="0"/>
              <a:t>:</a:t>
            </a:r>
          </a:p>
          <a:p>
            <a:r>
              <a:rPr lang="ru-RU" sz="1600" b="1" dirty="0"/>
              <a:t>- логическое сложение (для каждого бита 01 и 02 осуществляется операция </a:t>
            </a:r>
            <a:r>
              <a:rPr lang="ru-RU" sz="1600" b="1" dirty="0" smtClean="0"/>
              <a:t>ИЛИ);</a:t>
            </a:r>
            <a:endParaRPr lang="ru-RU" sz="1600" b="1" dirty="0"/>
          </a:p>
          <a:p>
            <a:r>
              <a:rPr lang="ru-RU" sz="1600" b="1" dirty="0"/>
              <a:t>- логическое умножение (для каждого бита О! и 02 осуществляется операция </a:t>
            </a:r>
            <a:r>
              <a:rPr lang="ru-RU" sz="1600" b="1" dirty="0" smtClean="0"/>
              <a:t>И);</a:t>
            </a:r>
            <a:endParaRPr lang="ru-RU" sz="1600" b="1" dirty="0"/>
          </a:p>
          <a:p>
            <a:r>
              <a:rPr lang="ru-RU" sz="1600" b="1" dirty="0"/>
              <a:t>- инверсия (в O1 все единицы заменяются на нули, и наоборот);</a:t>
            </a:r>
          </a:p>
          <a:p>
            <a:r>
              <a:rPr lang="ru-RU" sz="1600" b="1" dirty="0"/>
              <a:t>- сравнение логическое (если O1=02, то некий регистр устанавливается в 1, иначе - в 0).</a:t>
            </a:r>
          </a:p>
          <a:p>
            <a:endParaRPr lang="ru-RU" sz="1600" b="1" dirty="0" smtClean="0"/>
          </a:p>
          <a:p>
            <a:r>
              <a:rPr lang="ru-RU" sz="1600" b="1" dirty="0" smtClean="0">
                <a:solidFill>
                  <a:srgbClr val="C00000"/>
                </a:solidFill>
              </a:rPr>
              <a:t>Арифметические</a:t>
            </a:r>
            <a:r>
              <a:rPr lang="ru-RU" sz="1600" b="1" dirty="0"/>
              <a:t>:</a:t>
            </a:r>
          </a:p>
          <a:p>
            <a:r>
              <a:rPr lang="ru-RU" sz="1600" b="1" dirty="0"/>
              <a:t>- сложение или вычитание операндов;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сравнение </a:t>
            </a:r>
            <a:r>
              <a:rPr lang="ru-RU" sz="1600" b="1" dirty="0"/>
              <a:t>арифметическое (если O1 &gt; O2, или O1=O2, или O1 &lt; O2, то некий регистр устанавливается в 1, иначе - в 0</a:t>
            </a:r>
            <a:r>
              <a:rPr lang="ru-RU" sz="1600" b="1" dirty="0" smtClean="0"/>
              <a:t>).</a:t>
            </a:r>
          </a:p>
          <a:p>
            <a:pPr marL="285750" indent="-285750">
              <a:buFontTx/>
              <a:buChar char="-"/>
            </a:pPr>
            <a:endParaRPr lang="ru-RU" sz="1600" b="1" dirty="0"/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Длинные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(несколько тактов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/>
              <a:t>- сложение/вычитание с фиксированной точкой;</a:t>
            </a:r>
          </a:p>
          <a:p>
            <a:r>
              <a:rPr lang="ru-RU" sz="1600" b="1" dirty="0"/>
              <a:t>- умножение/деление с фиксированной точкой.</a:t>
            </a:r>
          </a:p>
          <a:p>
            <a:pPr marL="285750" indent="-285750">
              <a:buFontTx/>
              <a:buChar char="-"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28338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Классы команд.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268712"/>
            <a:ext cx="85511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управления.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600" b="1" dirty="0"/>
              <a:t>- безусловный переход (ветвление, </a:t>
            </a:r>
            <a:r>
              <a:rPr lang="ru-RU" sz="1600" b="1" dirty="0" err="1"/>
              <a:t>branch</a:t>
            </a:r>
            <a:r>
              <a:rPr lang="ru-RU" sz="1600" b="1" dirty="0"/>
              <a:t>);</a:t>
            </a:r>
          </a:p>
          <a:p>
            <a:r>
              <a:rPr lang="ru-RU" sz="1600" b="1" dirty="0"/>
              <a:t>- условный переход (по условию, результатам вычислений (</a:t>
            </a:r>
            <a:r>
              <a:rPr lang="ru-RU" sz="1600" b="1" dirty="0" err="1"/>
              <a:t>conditional</a:t>
            </a:r>
            <a:r>
              <a:rPr lang="ru-RU" sz="1600" b="1" dirty="0"/>
              <a:t> </a:t>
            </a:r>
            <a:r>
              <a:rPr lang="ru-RU" sz="1600" b="1" dirty="0" err="1"/>
              <a:t>branch</a:t>
            </a:r>
            <a:r>
              <a:rPr lang="ru-RU" sz="1600" b="1" dirty="0"/>
              <a:t>)).</a:t>
            </a:r>
          </a:p>
          <a:p>
            <a:endParaRPr lang="ru-RU" sz="1600" b="1" dirty="0" smtClean="0"/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Операции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обращения к внешним устройствам </a:t>
            </a:r>
            <a:endParaRPr lang="ru-RU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требование на запись или считывание информации).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Могут </a:t>
            </a:r>
            <a:r>
              <a:rPr lang="ru-RU" sz="1600" b="1" dirty="0"/>
              <a:t>существовать и другие операции - десятичная арифметика, обработка символьной информации, работа с числами половинной (полуслово, например 16 бит) или двойной (двойное слово, например 64 бит) длины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Кроме того, команды различаются по типу выборки и пересылок данных: регистр-регистр; память-регистр (регистр-память); память-память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83101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46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41436" y="3338988"/>
            <a:ext cx="859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КЛАССИФИКАЦИЯ ПО СОСТАВУ ИНСТРУКЦИЙ</a:t>
            </a:r>
          </a:p>
        </p:txBody>
      </p:sp>
    </p:spTree>
    <p:extLst>
      <p:ext uri="{BB962C8B-B14F-4D97-AF65-F5344CB8AC3E}">
        <p14:creationId xmlns:p14="http://schemas.microsoft.com/office/powerpoint/2010/main" val="24172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Состав инструкций МП.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23791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Состав инструкций </a:t>
            </a:r>
            <a:r>
              <a:rPr lang="ru-RU" sz="1600" b="1" dirty="0" smtClean="0"/>
              <a:t>– перечень, вид и тип команд, автоматически исполняемых МП. От типа команд зависит классификационная группа МП (</a:t>
            </a:r>
            <a:r>
              <a:rPr lang="en-US" sz="1600" b="1" dirty="0" smtClean="0"/>
              <a:t>CISC, RISC, LVIW, MISC</a:t>
            </a:r>
            <a:r>
              <a:rPr lang="ru-RU" sz="1600" b="1" dirty="0" smtClean="0"/>
              <a:t>). Перечень и вид команд определяют те процедуры, которые могут выполняться над данными в МП и категории этих данных.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392" y="2343144"/>
            <a:ext cx="2886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52976" y="4152904"/>
            <a:ext cx="1990736" cy="201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34200" y="4062416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19064" y="2795584"/>
            <a:ext cx="3845993" cy="3067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266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48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35009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МП типа </a:t>
            </a:r>
            <a:r>
              <a:rPr lang="en-US" sz="1600" b="1" dirty="0" smtClean="0">
                <a:solidFill>
                  <a:srgbClr val="C00000"/>
                </a:solidFill>
              </a:rPr>
              <a:t>CISC</a:t>
            </a:r>
            <a:r>
              <a:rPr lang="en-US" sz="1600" b="1" dirty="0" smtClean="0"/>
              <a:t> (</a:t>
            </a:r>
            <a:r>
              <a:rPr lang="en-US" sz="1600" b="1" i="1" dirty="0" smtClean="0"/>
              <a:t>Complex Instruction Set Command – </a:t>
            </a:r>
            <a:r>
              <a:rPr lang="ru-RU" sz="1600" b="1" i="1" dirty="0" smtClean="0"/>
              <a:t>с полным набором системы команд</a:t>
            </a:r>
            <a:r>
              <a:rPr lang="ru-RU" sz="1600" b="1" dirty="0" smtClean="0"/>
              <a:t>)</a:t>
            </a:r>
            <a:r>
              <a:rPr lang="ru-RU" sz="1600" dirty="0" smtClean="0"/>
              <a:t>. </a:t>
            </a:r>
            <a:r>
              <a:rPr lang="ru-RU" sz="1600" b="1" dirty="0" smtClean="0"/>
              <a:t>Современные ПК типа IBM PC используют МП CISC, выпускаемые многими фирмами: </a:t>
            </a:r>
            <a:r>
              <a:rPr lang="en-US" sz="1600" b="1" dirty="0" smtClean="0"/>
              <a:t>Intel, AMD, Cyrix, IBM </a:t>
            </a:r>
            <a:r>
              <a:rPr lang="ru-RU" sz="1600" b="1" dirty="0" smtClean="0"/>
              <a:t>и т. д.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Архитектура CISC появилась в 1978 году. Тогда процессоры представляли собой </a:t>
            </a:r>
            <a:r>
              <a:rPr lang="ru-RU" sz="1600" b="1" dirty="0" smtClean="0">
                <a:solidFill>
                  <a:srgbClr val="C00000"/>
                </a:solidFill>
              </a:rPr>
              <a:t>скалярные устройства </a:t>
            </a:r>
            <a:r>
              <a:rPr lang="ru-RU" sz="1600" b="1" dirty="0" smtClean="0"/>
              <a:t>(могли в каждый момент времени выполнять только одну команду), при этом конвейеров практически не было. Процессоры содержали десятки тысяч транзисторов. Базовое количество команд МП типа </a:t>
            </a:r>
            <a:r>
              <a:rPr lang="en-US" sz="1600" b="1" dirty="0" smtClean="0"/>
              <a:t>CISC </a:t>
            </a:r>
            <a:r>
              <a:rPr lang="ru-RU" sz="1600" b="1" dirty="0" smtClean="0"/>
              <a:t>приблизительно 1000.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Команды (инструкции) в </a:t>
            </a:r>
            <a:r>
              <a:rPr lang="en-US" sz="1600" b="1" dirty="0" smtClean="0"/>
              <a:t>CISC </a:t>
            </a:r>
            <a:r>
              <a:rPr lang="ru-RU" sz="1600" b="1" dirty="0" smtClean="0"/>
              <a:t>МП выполняются за несколько тактов ядра МП. Среднее количество тактов на одну команду 4 – 5, поэтому соотношение внутренней частоты процессора к частоте системной шины как раз и определяется указанным числом. </a:t>
            </a:r>
          </a:p>
          <a:p>
            <a:pPr algn="just"/>
            <a:endParaRPr lang="ru-RU" sz="1600" dirty="0" smtClean="0"/>
          </a:p>
          <a:p>
            <a:pPr algn="just"/>
            <a:r>
              <a:rPr lang="ru-RU" sz="1600" b="1" dirty="0" smtClean="0"/>
              <a:t>Если команды выполняются за 100 и более тактов (обычно тригонометрические) , то используется конвейер, который продолжает считывать из оперативной памяти команды, даже когда в МП происходит выполнение сложной команды. После сложной команды в буфере МП накапливается несколько команд, которые он быстро выполняет на своей внутренней частоте.</a:t>
            </a:r>
          </a:p>
        </p:txBody>
      </p:sp>
    </p:spTree>
    <p:extLst>
      <p:ext uri="{BB962C8B-B14F-4D97-AF65-F5344CB8AC3E}">
        <p14:creationId xmlns:p14="http://schemas.microsoft.com/office/powerpoint/2010/main" val="12782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49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35009"/>
            <a:ext cx="8686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CISC (</a:t>
            </a:r>
            <a:r>
              <a:rPr lang="ru-RU" sz="1600" b="1" dirty="0" err="1">
                <a:solidFill>
                  <a:srgbClr val="C00000"/>
                </a:solidFill>
              </a:rPr>
              <a:t>complex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instruction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set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computer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 smtClean="0"/>
              <a:t>- это </a:t>
            </a:r>
            <a:r>
              <a:rPr lang="ru-RU" sz="1600" b="1" dirty="0"/>
              <a:t>традиционная архитектура, в которой центральный процессор использует микропрограммы для выполнения исчерпывающего набора команд.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течение долгих лет производители компьютеров разрабатывали и воплощали в изделиях все более сложные и полные системы команд.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Однако </a:t>
            </a:r>
            <a:r>
              <a:rPr lang="ru-RU" sz="1600" b="1" dirty="0"/>
              <a:t>анализ работы процессоров показал, что примерно </a:t>
            </a:r>
            <a:r>
              <a:rPr lang="ru-RU" sz="1600" b="1" dirty="0" smtClean="0"/>
              <a:t>80% </a:t>
            </a:r>
            <a:r>
              <a:rPr lang="ru-RU" sz="1600" b="1" dirty="0"/>
              <a:t>времени выполняется лишь </a:t>
            </a:r>
            <a:r>
              <a:rPr lang="ru-RU" sz="1600" b="1" dirty="0" smtClean="0"/>
              <a:t>20% </a:t>
            </a:r>
            <a:r>
              <a:rPr lang="ru-RU" sz="1600" b="1" dirty="0"/>
              <a:t>большого набора команд.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Поэтому </a:t>
            </a:r>
            <a:r>
              <a:rPr lang="ru-RU" sz="1600" b="1" dirty="0"/>
              <a:t>была поставлена задача </a:t>
            </a:r>
            <a:r>
              <a:rPr lang="ru-RU" sz="1600" b="1" dirty="0">
                <a:solidFill>
                  <a:srgbClr val="C00000"/>
                </a:solidFill>
              </a:rPr>
              <a:t>оптимизации выполнения небольшого по числу, но часто используемых команд</a:t>
            </a:r>
            <a:r>
              <a:rPr lang="ru-RU" sz="1600" b="1" dirty="0"/>
              <a:t>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56005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CISC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76" y="1347776"/>
            <a:ext cx="8538408" cy="21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138088" y="3519488"/>
            <a:ext cx="8596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Префикс</a:t>
            </a:r>
            <a:r>
              <a:rPr lang="ru-RU" sz="1600" b="1" dirty="0" smtClean="0"/>
              <a:t> – уточняет или модифицирует действие команды.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Код операции (КОП) </a:t>
            </a:r>
            <a:r>
              <a:rPr lang="ru-RU" sz="1600" b="1" dirty="0" smtClean="0"/>
              <a:t>– определяет действие данной команды.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Режим адресации </a:t>
            </a:r>
            <a:r>
              <a:rPr lang="ru-RU" sz="1600" b="1" dirty="0" smtClean="0"/>
              <a:t>– определяет используемую форму адреса операнда.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Масштаб-индекс-база </a:t>
            </a:r>
            <a:r>
              <a:rPr lang="ru-RU" sz="1600" b="1" dirty="0" smtClean="0"/>
              <a:t>– расширяет возможности адресации операндов.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Смещение</a:t>
            </a:r>
            <a:r>
              <a:rPr lang="ru-RU" sz="1600" b="1" dirty="0" smtClean="0"/>
              <a:t> – значение эффективного адреса операнда.</a:t>
            </a:r>
            <a:br>
              <a:rPr lang="ru-RU" sz="1600" b="1" dirty="0" smtClean="0"/>
            </a:br>
            <a:r>
              <a:rPr lang="ru-RU" sz="1600" b="1" dirty="0" smtClean="0">
                <a:solidFill>
                  <a:srgbClr val="C00000"/>
                </a:solidFill>
              </a:rPr>
              <a:t>Операнды</a:t>
            </a:r>
            <a:r>
              <a:rPr lang="ru-RU" sz="1600" b="1" dirty="0" smtClean="0"/>
              <a:t> – указывают данные, над которыми нужно выполнить действие и место, куда надо поместить результат.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b="1" dirty="0" smtClean="0"/>
              <a:t>Из рисунка видно, что размер команды может меняться от 1 байта до 16 байт.</a:t>
            </a:r>
          </a:p>
        </p:txBody>
      </p:sp>
    </p:spTree>
    <p:extLst>
      <p:ext uri="{BB962C8B-B14F-4D97-AF65-F5344CB8AC3E}">
        <p14:creationId xmlns:p14="http://schemas.microsoft.com/office/powerpoint/2010/main" val="131335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RISC</a:t>
            </a:r>
            <a:r>
              <a:rPr lang="ru-RU" sz="1600" b="1" dirty="0" smtClean="0">
                <a:solidFill>
                  <a:schemeClr val="bg1"/>
                </a:solidFill>
              </a:rPr>
              <a:t> 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11194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b="1" dirty="0" smtClean="0"/>
              <a:t>МП </a:t>
            </a:r>
            <a:r>
              <a:rPr lang="en-US" sz="1600" b="1" dirty="0" err="1" smtClean="0"/>
              <a:t>типа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RISC</a:t>
            </a:r>
            <a:r>
              <a:rPr lang="en-US" sz="1600" b="1" dirty="0" smtClean="0"/>
              <a:t> (</a:t>
            </a:r>
            <a:r>
              <a:rPr lang="en-US" sz="1600" b="1" i="1" dirty="0" err="1" smtClean="0"/>
              <a:t>Redused</a:t>
            </a:r>
            <a:r>
              <a:rPr lang="en-US" sz="1600" b="1" i="1" dirty="0" smtClean="0"/>
              <a:t> Instruction Set Command – </a:t>
            </a:r>
            <a:r>
              <a:rPr lang="en-US" sz="1600" b="1" i="1" dirty="0" err="1" smtClean="0"/>
              <a:t>усе</a:t>
            </a:r>
            <a:r>
              <a:rPr lang="ru-RU" sz="1600" b="1" i="1" dirty="0" err="1" smtClean="0"/>
              <a:t>ченный</a:t>
            </a:r>
            <a:r>
              <a:rPr lang="ru-RU" sz="1600" b="1" i="1" dirty="0" smtClean="0"/>
              <a:t> набор системы команд</a:t>
            </a:r>
            <a:r>
              <a:rPr lang="ru-RU" sz="1600" b="1" dirty="0" smtClean="0"/>
              <a:t>).</a:t>
            </a:r>
          </a:p>
          <a:p>
            <a:pPr algn="just"/>
            <a:r>
              <a:rPr lang="ru-RU" sz="1600" b="1" dirty="0" smtClean="0"/>
              <a:t>МП RISC были разработаны в 1986 году, когда технология </a:t>
            </a:r>
            <a:r>
              <a:rPr lang="ru-RU" sz="1600" b="1" dirty="0" smtClean="0">
                <a:solidFill>
                  <a:srgbClr val="C00000"/>
                </a:solidFill>
              </a:rPr>
              <a:t>суперскалярных конвейеров</a:t>
            </a:r>
            <a:r>
              <a:rPr lang="ru-RU" sz="1600" b="1" dirty="0" smtClean="0"/>
              <a:t> только начала развиваться. Один из первых МП типа RISC – ARM (на его основе был создан ПК IBM PC RT): 32 разрядный МП, имеющий 118 различных команд. Современные 64-разрядные RISC МП выпускаются многими фирмами: </a:t>
            </a:r>
            <a:r>
              <a:rPr lang="en-US" sz="1600" b="1" dirty="0" smtClean="0"/>
              <a:t>Apple (Power PC), IBM (PPC), DEC (Alpha), HP (PA),</a:t>
            </a:r>
            <a:r>
              <a:rPr lang="it-IT" sz="1600" b="1" dirty="0" smtClean="0"/>
              <a:t>Sun (Ultra SPARC) и т. д.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Микропроцессоры типа RISC содержат только </a:t>
            </a:r>
            <a:r>
              <a:rPr lang="ru-RU" sz="1600" b="1" dirty="0" smtClean="0">
                <a:solidFill>
                  <a:srgbClr val="C00000"/>
                </a:solidFill>
              </a:rPr>
              <a:t>набор простых</a:t>
            </a:r>
            <a:r>
              <a:rPr lang="ru-RU" sz="1600" b="1" dirty="0" smtClean="0"/>
              <a:t>, чаще всего встречающихся в программах </a:t>
            </a:r>
            <a:r>
              <a:rPr lang="ru-RU" sz="1600" b="1" dirty="0" smtClean="0">
                <a:solidFill>
                  <a:srgbClr val="C00000"/>
                </a:solidFill>
              </a:rPr>
              <a:t>команд</a:t>
            </a:r>
            <a:r>
              <a:rPr lang="ru-RU" sz="1600" b="1" dirty="0" smtClean="0"/>
              <a:t>. При необходимости выполнения более сложных команд в микропроцессоре производится их </a:t>
            </a:r>
            <a:r>
              <a:rPr lang="ru-RU" sz="1600" b="1" dirty="0" smtClean="0">
                <a:solidFill>
                  <a:srgbClr val="C00000"/>
                </a:solidFill>
              </a:rPr>
              <a:t>автоматическая сборка из простых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Микропроцессоры типа RISC имеют очень высокое быстродействие, но программно не совместимы с CISC-процессорами. Одним из важных преимуществ RISC-архитектуры является высокая скорость арифметических вычислений.</a:t>
            </a:r>
          </a:p>
          <a:p>
            <a:pPr algn="just"/>
            <a:r>
              <a:rPr lang="ru-RU" sz="1600" b="1" dirty="0" smtClean="0"/>
              <a:t>Другой особенностью RISC-процессоров является комплекс средств, обеспечивающих безостановочную работу арифметических устройств: </a:t>
            </a:r>
            <a:r>
              <a:rPr lang="ru-RU" sz="1600" b="1" dirty="0" smtClean="0">
                <a:solidFill>
                  <a:srgbClr val="C00000"/>
                </a:solidFill>
              </a:rPr>
              <a:t>механизм динамического прогнозирования ветвлений</a:t>
            </a:r>
            <a:r>
              <a:rPr lang="ru-RU" sz="1600" b="1" dirty="0" smtClean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большое количество оперативных регистров</a:t>
            </a:r>
            <a:r>
              <a:rPr lang="ru-RU" sz="1600" b="1" dirty="0" smtClean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многоуровневая встроенная кэш-память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07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RISC</a:t>
            </a:r>
            <a:r>
              <a:rPr lang="ru-RU" sz="1600" b="1" dirty="0" smtClean="0">
                <a:solidFill>
                  <a:schemeClr val="bg1"/>
                </a:solidFill>
              </a:rPr>
              <a:t> 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11194"/>
            <a:ext cx="868684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RISC (</a:t>
            </a:r>
            <a:r>
              <a:rPr lang="ru-RU" sz="1600" b="1" dirty="0" err="1">
                <a:solidFill>
                  <a:srgbClr val="C00000"/>
                </a:solidFill>
              </a:rPr>
              <a:t>Redused</a:t>
            </a:r>
            <a:r>
              <a:rPr lang="ru-RU" sz="1600" b="1" dirty="0">
                <a:solidFill>
                  <a:srgbClr val="C00000"/>
                </a:solidFill>
              </a:rPr>
              <a:t> Instruction </a:t>
            </a:r>
            <a:r>
              <a:rPr lang="ru-RU" sz="1600" b="1" dirty="0" err="1">
                <a:solidFill>
                  <a:srgbClr val="C00000"/>
                </a:solidFill>
              </a:rPr>
              <a:t>Set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Computer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- процессор, функционирующий с сокращенным набором команд.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Так</a:t>
            </a:r>
            <a:r>
              <a:rPr lang="ru-RU" sz="1600" b="1" dirty="0"/>
              <a:t>, в процессоре CISC для выполнения одной команды необходимо в большинстве случаев 10 и более тактов. Что же касается процессоров RISC, то они близки к тому, чтобы выполнять по одной команде в каждом такте.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Современные </a:t>
            </a:r>
            <a:r>
              <a:rPr lang="ru-RU" sz="1600" b="1" dirty="0"/>
              <a:t>процессоры RISC имеют следующие характеристики:</a:t>
            </a:r>
          </a:p>
          <a:p>
            <a:r>
              <a:rPr lang="ru-RU" sz="1600" b="1" dirty="0" smtClean="0"/>
              <a:t>- упрощенный </a:t>
            </a:r>
            <a:r>
              <a:rPr lang="ru-RU" sz="1600" b="1" dirty="0"/>
              <a:t>набор команд, имеющих одинаковую длину;</a:t>
            </a:r>
          </a:p>
          <a:p>
            <a:r>
              <a:rPr lang="ru-RU" sz="1600" b="1" dirty="0" smtClean="0"/>
              <a:t>- большинство </a:t>
            </a:r>
            <a:r>
              <a:rPr lang="ru-RU" sz="1600" b="1" dirty="0"/>
              <a:t>команд выполняются за один такт процессора;</a:t>
            </a:r>
          </a:p>
          <a:p>
            <a:pPr algn="just"/>
            <a:r>
              <a:rPr lang="ru-RU" sz="1600" b="1" dirty="0" smtClean="0"/>
              <a:t>- отсутствуют </a:t>
            </a:r>
            <a:r>
              <a:rPr lang="ru-RU" sz="1600" b="1" dirty="0"/>
              <a:t>макрокоманды, усложняющие структуру процессора и уменьшающие скорость его работы;</a:t>
            </a:r>
          </a:p>
          <a:p>
            <a:r>
              <a:rPr lang="ru-RU" sz="1600" b="1" dirty="0" smtClean="0"/>
              <a:t>- взаимодействие </a:t>
            </a:r>
            <a:r>
              <a:rPr lang="ru-RU" sz="1600" b="1" dirty="0"/>
              <a:t>с оперативной памятью ограничивается операциями пересылки данных;</a:t>
            </a:r>
          </a:p>
          <a:p>
            <a:pPr algn="just"/>
            <a:r>
              <a:rPr lang="ru-RU" sz="1600" b="1" dirty="0" smtClean="0"/>
              <a:t>- уменьшено </a:t>
            </a:r>
            <a:r>
              <a:rPr lang="ru-RU" sz="1600" b="1" dirty="0"/>
              <a:t>число способов адресации памяти (не используется косвенная адресация);</a:t>
            </a:r>
          </a:p>
          <a:p>
            <a:r>
              <a:rPr lang="ru-RU" sz="1600" b="1" dirty="0" smtClean="0"/>
              <a:t>- создан </a:t>
            </a:r>
            <a:r>
              <a:rPr lang="ru-RU" sz="1600" b="1" dirty="0"/>
              <a:t>конвейер команд, позволяющий обрабатывать несколько из них одновременно;</a:t>
            </a:r>
          </a:p>
          <a:p>
            <a:r>
              <a:rPr lang="ru-RU" sz="1600" b="1" dirty="0"/>
              <a:t>используется высокоскоростная память.</a:t>
            </a:r>
          </a:p>
        </p:txBody>
      </p:sp>
    </p:spTree>
    <p:extLst>
      <p:ext uri="{BB962C8B-B14F-4D97-AF65-F5344CB8AC3E}">
        <p14:creationId xmlns:p14="http://schemas.microsoft.com/office/powerpoint/2010/main" val="747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принципы </a:t>
            </a:r>
            <a:r>
              <a:rPr lang="en-US" sz="1600" b="1" dirty="0" smtClean="0">
                <a:solidFill>
                  <a:schemeClr val="bg1"/>
                </a:solidFill>
              </a:rPr>
              <a:t>RISC </a:t>
            </a:r>
            <a:r>
              <a:rPr lang="ru-RU" sz="1600" b="1" dirty="0" smtClean="0">
                <a:solidFill>
                  <a:schemeClr val="bg1"/>
                </a:solidFill>
              </a:rPr>
              <a:t>архитектуры 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82132"/>
            <a:ext cx="86868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/>
              <a:t>Четыре основных принципа RISC-архитектуры: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каждая команда независимо от ее типа выполняется </a:t>
            </a:r>
            <a:r>
              <a:rPr lang="ru-RU" sz="1600" b="1" dirty="0" smtClean="0">
                <a:solidFill>
                  <a:srgbClr val="C00000"/>
                </a:solidFill>
              </a:rPr>
              <a:t>за один машинный цикл</a:t>
            </a:r>
            <a:r>
              <a:rPr lang="ru-RU" sz="1600" b="1" dirty="0" smtClean="0"/>
              <a:t>, длительность которого должна быть максимально короткой;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все команды должны иметь </a:t>
            </a:r>
            <a:r>
              <a:rPr lang="ru-RU" sz="1600" b="1" dirty="0" smtClean="0">
                <a:solidFill>
                  <a:srgbClr val="C00000"/>
                </a:solidFill>
              </a:rPr>
              <a:t>одинаковую длину и использовать минимум адресных форматов</a:t>
            </a:r>
            <a:r>
              <a:rPr lang="ru-RU" sz="1600" b="1" dirty="0" smtClean="0"/>
              <a:t>, что резко упрощает логику центрального управления процессором; 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обращение к памяти происходит только при выполнении операций записи и чтения, вся </a:t>
            </a:r>
            <a:r>
              <a:rPr lang="ru-RU" sz="1600" b="1" dirty="0" smtClean="0">
                <a:solidFill>
                  <a:srgbClr val="C00000"/>
                </a:solidFill>
              </a:rPr>
              <a:t>обработка данных </a:t>
            </a:r>
            <a:r>
              <a:rPr lang="ru-RU" sz="1600" b="1" dirty="0" smtClean="0"/>
              <a:t>осуществляется исключительно </a:t>
            </a:r>
            <a:r>
              <a:rPr lang="ru-RU" sz="1600" b="1" dirty="0" smtClean="0">
                <a:solidFill>
                  <a:srgbClr val="C00000"/>
                </a:solidFill>
              </a:rPr>
              <a:t>в регистровой структуре процессора</a:t>
            </a:r>
            <a:r>
              <a:rPr lang="ru-RU" sz="1600" b="1" dirty="0" smtClean="0"/>
              <a:t>;</a:t>
            </a:r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· система команд должна обеспечивать </a:t>
            </a:r>
            <a:r>
              <a:rPr lang="ru-RU" sz="1600" b="1" dirty="0" smtClean="0">
                <a:solidFill>
                  <a:srgbClr val="C00000"/>
                </a:solidFill>
              </a:rPr>
              <a:t>поддержку языка высокого уровня</a:t>
            </a:r>
            <a:r>
              <a:rPr lang="ru-RU" sz="1600" b="1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75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ru-RU" sz="1600" b="1" dirty="0" smtClean="0">
                <a:solidFill>
                  <a:srgbClr val="C00000"/>
                </a:solidFill>
              </a:rPr>
              <a:t>Задание </a:t>
            </a:r>
            <a:r>
              <a:rPr lang="en-US" sz="1600" b="1" dirty="0" smtClean="0">
                <a:solidFill>
                  <a:srgbClr val="C00000"/>
                </a:solidFill>
              </a:rPr>
              <a:t>2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>
              <a:lnSpc>
                <a:spcPct val="80000"/>
              </a:lnSpc>
            </a:pPr>
            <a:endParaRPr lang="ru-RU" sz="1600" b="1" dirty="0"/>
          </a:p>
          <a:p>
            <a:pPr algn="just">
              <a:lnSpc>
                <a:spcPct val="80000"/>
              </a:lnSpc>
            </a:pPr>
            <a:r>
              <a:rPr lang="ru-RU" sz="1600" b="1" dirty="0" smtClean="0"/>
              <a:t>Чем отличаются подходы к классификации архитектур Базу, Кришнамарфи</a:t>
            </a:r>
            <a:r>
              <a:rPr lang="ru-RU" sz="1600" b="1" dirty="0"/>
              <a:t> </a:t>
            </a:r>
            <a:r>
              <a:rPr lang="ru-RU" sz="1600" b="1" dirty="0" smtClean="0"/>
              <a:t>и Фенга.</a:t>
            </a:r>
          </a:p>
        </p:txBody>
      </p:sp>
    </p:spTree>
    <p:extLst>
      <p:ext uri="{BB962C8B-B14F-4D97-AF65-F5344CB8AC3E}">
        <p14:creationId xmlns:p14="http://schemas.microsoft.com/office/powerpoint/2010/main" val="140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VLIW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44997"/>
            <a:ext cx="8686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МП </a:t>
            </a:r>
            <a:r>
              <a:rPr lang="en-US" sz="1600" b="1" dirty="0" err="1" smtClean="0"/>
              <a:t>типа</a:t>
            </a:r>
            <a:r>
              <a:rPr lang="en-US" sz="1600" b="1" dirty="0" smtClean="0"/>
              <a:t> VLIW (</a:t>
            </a:r>
            <a:r>
              <a:rPr lang="en-US" sz="1600" b="1" i="1" dirty="0" smtClean="0"/>
              <a:t>Very Length Instruction Word – </a:t>
            </a:r>
            <a:r>
              <a:rPr lang="en-US" sz="1600" b="1" i="1" dirty="0" err="1" smtClean="0"/>
              <a:t>сверх</a:t>
            </a:r>
            <a:r>
              <a:rPr lang="ru-RU" sz="1600" b="1" i="1" dirty="0" smtClean="0"/>
              <a:t>большое командное слово</a:t>
            </a:r>
            <a:r>
              <a:rPr lang="ru-RU" sz="1600" dirty="0" smtClean="0"/>
              <a:t>)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МП типа VLIW вместо сложной схемной логики, обеспечивающей в современных суперскалярных микропроцессорах параллельное исполнение команд, </a:t>
            </a:r>
            <a:r>
              <a:rPr lang="ru-RU" sz="1600" b="1" dirty="0" smtClean="0">
                <a:solidFill>
                  <a:srgbClr val="C00000"/>
                </a:solidFill>
              </a:rPr>
              <a:t>используют программное обеспечение</a:t>
            </a:r>
            <a:r>
              <a:rPr lang="ru-RU" sz="1600" b="1" dirty="0" smtClean="0"/>
              <a:t>. Упрощение аппаратуры позволило </a:t>
            </a:r>
            <a:r>
              <a:rPr lang="ru-RU" sz="1600" b="1" dirty="0" smtClean="0">
                <a:solidFill>
                  <a:srgbClr val="C00000"/>
                </a:solidFill>
              </a:rPr>
              <a:t>уменьшить габариты</a:t>
            </a:r>
          </a:p>
          <a:p>
            <a:r>
              <a:rPr lang="ru-RU" sz="1600" b="1" dirty="0" smtClean="0">
                <a:solidFill>
                  <a:srgbClr val="C00000"/>
                </a:solidFill>
              </a:rPr>
              <a:t>МП и потребление энергии</a:t>
            </a:r>
            <a:r>
              <a:rPr lang="ru-RU" sz="1600" b="1" dirty="0" smtClean="0"/>
              <a:t> (эти МП иногда называют «холодными»).</a:t>
            </a:r>
          </a:p>
          <a:p>
            <a:r>
              <a:rPr lang="ru-RU" sz="1600" b="1" dirty="0" smtClean="0"/>
              <a:t>Это новый и весьма перспективный тип МП. Микропроцессоры типа VLIW выпускают следующие фирмы: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err="1" smtClean="0">
                <a:solidFill>
                  <a:srgbClr val="C00000"/>
                </a:solidFill>
              </a:rPr>
              <a:t>Transmeta</a:t>
            </a:r>
            <a:r>
              <a:rPr lang="ru-RU" sz="1600" b="1" dirty="0" smtClean="0"/>
              <a:t> – это микропроцессор </a:t>
            </a:r>
            <a:r>
              <a:rPr lang="ru-RU" sz="1600" b="1" dirty="0" smtClean="0">
                <a:solidFill>
                  <a:srgbClr val="C00000"/>
                </a:solidFill>
              </a:rPr>
              <a:t>Crusoe</a:t>
            </a:r>
            <a:r>
              <a:rPr lang="ru-RU" sz="1600" b="1" dirty="0" smtClean="0"/>
              <a:t> моделей ТМ3120, ТМ5400, ТМ5600 (технология 0,18 мкм, тактовые частоты до 700 МГц),</a:t>
            </a:r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Intel</a:t>
            </a:r>
            <a:r>
              <a:rPr lang="ru-RU" sz="1600" b="1" dirty="0" smtClean="0"/>
              <a:t> – модель </a:t>
            </a:r>
            <a:r>
              <a:rPr lang="ru-RU" sz="1600" b="1" dirty="0" err="1" smtClean="0">
                <a:solidFill>
                  <a:srgbClr val="C00000"/>
                </a:solidFill>
              </a:rPr>
              <a:t>Mersed</a:t>
            </a:r>
            <a:r>
              <a:rPr lang="ru-RU" sz="1600" b="1" dirty="0" smtClean="0"/>
              <a:t> использующий полный набор 64-битных инструкций (Intel Architecture-64, IA-64; именно эта технология называется </a:t>
            </a:r>
            <a:r>
              <a:rPr lang="en-US" sz="1600" b="1" dirty="0" smtClean="0"/>
              <a:t>EPIC – Explicitly Parallel Instruction Computing,</a:t>
            </a:r>
            <a:r>
              <a:rPr lang="ru-RU" sz="1600" b="1" dirty="0" smtClean="0"/>
              <a:t> вычисления с явной параллельностью инструкций).</a:t>
            </a:r>
          </a:p>
          <a:p>
            <a:pPr>
              <a:buFontTx/>
              <a:buChar char="-"/>
            </a:pPr>
            <a:r>
              <a:rPr lang="en-US" sz="1600" b="1" dirty="0" smtClean="0">
                <a:solidFill>
                  <a:srgbClr val="C00000"/>
                </a:solidFill>
              </a:rPr>
              <a:t>Hewlett-Packard</a:t>
            </a:r>
            <a:r>
              <a:rPr lang="en-US" sz="1600" b="1" dirty="0" smtClean="0"/>
              <a:t> – </a:t>
            </a:r>
            <a:r>
              <a:rPr lang="ru-RU" sz="1600" b="1" dirty="0" smtClean="0"/>
              <a:t>модель </a:t>
            </a:r>
            <a:r>
              <a:rPr lang="en-US" sz="1600" b="1" dirty="0" smtClean="0">
                <a:solidFill>
                  <a:srgbClr val="C00000"/>
                </a:solidFill>
              </a:rPr>
              <a:t>McKinley</a:t>
            </a:r>
            <a:r>
              <a:rPr lang="en-US" sz="1600" b="1" dirty="0" smtClean="0"/>
              <a:t>.</a:t>
            </a:r>
          </a:p>
          <a:p>
            <a:endParaRPr lang="ru-RU" sz="1600" dirty="0" smtClean="0"/>
          </a:p>
          <a:p>
            <a:pPr algn="just"/>
            <a:r>
              <a:rPr lang="ru-RU" sz="1600" b="1" dirty="0" smtClean="0"/>
              <a:t>При программировании VLIW процессоров программисты </a:t>
            </a:r>
            <a:r>
              <a:rPr lang="ru-RU" sz="1600" b="1" dirty="0" smtClean="0">
                <a:solidFill>
                  <a:srgbClr val="C00000"/>
                </a:solidFill>
              </a:rPr>
              <a:t>доступа к внутренним VLIW-командам не имеют</a:t>
            </a:r>
            <a:r>
              <a:rPr lang="ru-RU" sz="1600" b="1" dirty="0" smtClean="0"/>
              <a:t>: все программы (даже операционная система) работают поверх специального </a:t>
            </a:r>
            <a:r>
              <a:rPr lang="ru-RU" sz="1600" b="1" dirty="0" smtClean="0">
                <a:solidFill>
                  <a:srgbClr val="C00000"/>
                </a:solidFill>
              </a:rPr>
              <a:t>низкоуровневого программного обеспечения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Code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Morphing</a:t>
            </a:r>
            <a:r>
              <a:rPr lang="ru-RU" sz="1600" b="1" dirty="0" smtClean="0"/>
              <a:t>), которое ответственно за трансляцию команд CISC микропроцессоров в команды </a:t>
            </a:r>
            <a:r>
              <a:rPr lang="en-US" sz="1600" b="1" dirty="0" smtClean="0"/>
              <a:t>VLIW.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8559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VLIW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44997"/>
            <a:ext cx="8686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Идея технологии VLIW (</a:t>
            </a:r>
            <a:r>
              <a:rPr lang="ru-RU" sz="1600" b="1" dirty="0" err="1"/>
              <a:t>Very</a:t>
            </a:r>
            <a:r>
              <a:rPr lang="ru-RU" sz="1600" b="1" dirty="0"/>
              <a:t> </a:t>
            </a:r>
            <a:r>
              <a:rPr lang="ru-RU" sz="1600" b="1" dirty="0" err="1"/>
              <a:t>large</a:t>
            </a:r>
            <a:r>
              <a:rPr lang="ru-RU" sz="1600" b="1" dirty="0"/>
              <a:t> </a:t>
            </a:r>
            <a:r>
              <a:rPr lang="ru-RU" sz="1600" b="1" dirty="0" err="1"/>
              <a:t>instruction</a:t>
            </a:r>
            <a:r>
              <a:rPr lang="ru-RU" sz="1600" b="1" dirty="0"/>
              <a:t> </a:t>
            </a:r>
            <a:r>
              <a:rPr lang="ru-RU" sz="1600" b="1" dirty="0" err="1"/>
              <a:t>word</a:t>
            </a:r>
            <a:r>
              <a:rPr lang="ru-RU" sz="1600" b="1" dirty="0"/>
              <a:t>) заключается в том, что создается специальный </a:t>
            </a:r>
            <a:r>
              <a:rPr lang="ru-RU" sz="1600" b="1" dirty="0">
                <a:solidFill>
                  <a:srgbClr val="C00000"/>
                </a:solidFill>
              </a:rPr>
              <a:t>компилятор планирования</a:t>
            </a:r>
            <a:r>
              <a:rPr lang="ru-RU" sz="1600" b="1" dirty="0"/>
              <a:t>, который перед выполнением прикладной программы проводит ее анализ и по множеству ветвей последовательности операций определяет </a:t>
            </a:r>
            <a:r>
              <a:rPr lang="ru-RU" sz="1600" b="1" dirty="0">
                <a:solidFill>
                  <a:srgbClr val="C00000"/>
                </a:solidFill>
              </a:rPr>
              <a:t>группу команд, которые могут выполняться параллельно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Каждая </a:t>
            </a:r>
            <a:r>
              <a:rPr lang="ru-RU" sz="1600" b="1" dirty="0"/>
              <a:t>такая группа образует одну сверхдлинную команду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 </a:t>
            </a:r>
          </a:p>
          <a:p>
            <a:pPr algn="just"/>
            <a:r>
              <a:rPr lang="ru-RU" sz="1600" b="1" dirty="0" smtClean="0"/>
              <a:t>Это </a:t>
            </a:r>
            <a:r>
              <a:rPr lang="ru-RU" sz="1600" b="1" dirty="0"/>
              <a:t>позволяет решать две важные задачи: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во-первых</a:t>
            </a:r>
            <a:r>
              <a:rPr lang="ru-RU" sz="1600" b="1" dirty="0"/>
              <a:t>, в течение одного такта выполнять группу коротких («обычных») команд,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во-вторых</a:t>
            </a:r>
            <a:r>
              <a:rPr lang="ru-RU" sz="1600" b="1" dirty="0"/>
              <a:t>, упростить структуру процессора.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 smtClean="0"/>
              <a:t>Этим </a:t>
            </a:r>
            <a:r>
              <a:rPr lang="ru-RU" sz="1600" b="1" dirty="0"/>
              <a:t>технология VLIW отличается от </a:t>
            </a:r>
            <a:r>
              <a:rPr lang="ru-RU" sz="1600" b="1" dirty="0" err="1">
                <a:solidFill>
                  <a:srgbClr val="C00000"/>
                </a:solidFill>
              </a:rPr>
              <a:t>суперскалярности</a:t>
            </a:r>
            <a:r>
              <a:rPr lang="ru-RU" sz="1600" b="1" dirty="0"/>
              <a:t>. В последнем случае отбор групп одновременно выполняемых команд происходит непосредственно в ходе выполнения прикладной программы (а не заранее), что усложняет структуру процессора и замедляет его скорость.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4114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MISC </a:t>
            </a:r>
            <a:r>
              <a:rPr lang="ru-RU" sz="1600" b="1" dirty="0" smtClean="0">
                <a:solidFill>
                  <a:schemeClr val="bg1"/>
                </a:solidFill>
              </a:rPr>
              <a:t>МП</a:t>
            </a: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56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258317"/>
            <a:ext cx="868684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МП типа </a:t>
            </a:r>
            <a:r>
              <a:rPr lang="en-US" sz="1600" b="1" dirty="0" smtClean="0">
                <a:solidFill>
                  <a:srgbClr val="C00000"/>
                </a:solidFill>
              </a:rPr>
              <a:t>MISC</a:t>
            </a:r>
            <a:r>
              <a:rPr lang="en-US" sz="1600" b="1" dirty="0" smtClean="0"/>
              <a:t> (</a:t>
            </a:r>
            <a:r>
              <a:rPr lang="en-US" sz="1600" b="1" i="1" dirty="0" smtClean="0"/>
              <a:t>Minimum Instruction Set Command – </a:t>
            </a:r>
            <a:r>
              <a:rPr lang="ru-RU" sz="1600" b="1" i="1" dirty="0" smtClean="0"/>
              <a:t>минимальный набор системы команд</a:t>
            </a:r>
            <a:r>
              <a:rPr lang="ru-RU" sz="1600" dirty="0" smtClean="0"/>
              <a:t>) </a:t>
            </a:r>
            <a:r>
              <a:rPr lang="ru-RU" sz="1600" b="1" dirty="0" smtClean="0"/>
              <a:t>с весьма высоким быстродействием.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/>
              <a:t>Увеличение разрядности процессоров привело к идее укладки нескольких команд в одно </a:t>
            </a:r>
            <a:r>
              <a:rPr lang="ru-RU" sz="1600" b="1" dirty="0">
                <a:solidFill>
                  <a:srgbClr val="C00000"/>
                </a:solidFill>
              </a:rPr>
              <a:t>слово (связку, </a:t>
            </a:r>
            <a:r>
              <a:rPr lang="ru-RU" sz="1600" b="1" dirty="0" err="1">
                <a:solidFill>
                  <a:srgbClr val="C00000"/>
                </a:solidFill>
              </a:rPr>
              <a:t>bound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размером 128 бит. Оперируя с одним словом, процессор получил возможность обрабатывать сразу несколько команд. Это позволило использовать возросшую производительность компьютера и его возможность обрабатывать одновременно несколько потоков данных.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Последовательность простых инструкций </a:t>
            </a:r>
            <a:r>
              <a:rPr lang="ru-RU" sz="1600" b="1" dirty="0" smtClean="0">
                <a:solidFill>
                  <a:srgbClr val="C00000"/>
                </a:solidFill>
              </a:rPr>
              <a:t>объединяется в пакет</a:t>
            </a:r>
            <a:r>
              <a:rPr lang="ru-RU" sz="1600" b="1" dirty="0" smtClean="0"/>
              <a:t>, таким образом, программа преобразуется в </a:t>
            </a:r>
            <a:r>
              <a:rPr lang="ru-RU" sz="1600" b="1" dirty="0" smtClean="0">
                <a:solidFill>
                  <a:srgbClr val="C00000"/>
                </a:solidFill>
              </a:rPr>
              <a:t>небольшое количество длинных команд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МП данного типа появились в последнее время и чаще всего используются в встраиваемой микропроцессорной технике.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Так как обычно такие устройства чётко функционально обозначены, то возникает ряд команд, которые не обязательны, и их можно безнаказанно убрать. По такой схеме разрабатываются, например МП для сотовых телефонов, фотоаппаратов и другой бытовой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36349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CISC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CISC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Complex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computing</a:t>
            </a:r>
            <a:r>
              <a:rPr lang="ru-RU" sz="1600" b="1" dirty="0" smtClean="0"/>
              <a:t>, или англ. </a:t>
            </a:r>
            <a:r>
              <a:rPr lang="ru-RU" sz="1600" b="1" dirty="0" err="1" smtClean="0"/>
              <a:t>Complex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computer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компьютер с комплексным набором команд</a:t>
            </a:r>
            <a:r>
              <a:rPr lang="ru-RU" sz="1600" b="1" dirty="0" smtClean="0"/>
              <a:t>; выполняются операции типа операции типа «память – память», «память – регистр», «регистр – память», «регистр – регистр») - </a:t>
            </a:r>
            <a:r>
              <a:rPr lang="ru-RU" sz="1600" b="1" dirty="0"/>
              <a:t>тип проектирования процессорных архитектур, которые имеют такие </a:t>
            </a:r>
            <a:r>
              <a:rPr lang="ru-RU" sz="1600" b="1" dirty="0" smtClean="0"/>
              <a:t>особенности:</a:t>
            </a:r>
          </a:p>
          <a:p>
            <a:pPr algn="just"/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арифметические </a:t>
            </a:r>
            <a:r>
              <a:rPr lang="ru-RU" sz="1600" b="1" dirty="0"/>
              <a:t>действия выполняются одной командой</a:t>
            </a:r>
            <a:r>
              <a:rPr lang="ru-RU" sz="1600" b="1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длина </a:t>
            </a:r>
            <a:r>
              <a:rPr lang="ru-RU" sz="1600" b="1" dirty="0"/>
              <a:t>команды может быть любой</a:t>
            </a:r>
            <a:r>
              <a:rPr lang="ru-RU" sz="1600" b="1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каждый </a:t>
            </a:r>
            <a:r>
              <a:rPr lang="ru-RU" sz="1600" b="1" dirty="0"/>
              <a:t>регистр выполняет строго свою функцию и их количество </a:t>
            </a:r>
            <a:r>
              <a:rPr lang="ru-RU" sz="1600" b="1" dirty="0" smtClean="0"/>
              <a:t>ограничено</a:t>
            </a:r>
            <a:r>
              <a:rPr lang="ru-RU" sz="1600" b="1" dirty="0"/>
              <a:t>.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 smtClean="0"/>
              <a:t>Типичные </a:t>
            </a:r>
            <a:r>
              <a:rPr lang="ru-RU" sz="1600" b="1" dirty="0"/>
              <a:t>представители </a:t>
            </a:r>
            <a:r>
              <a:rPr lang="en-US" sz="1600" b="1" dirty="0"/>
              <a:t>CISC </a:t>
            </a:r>
            <a:r>
              <a:rPr lang="ru-RU" sz="1600" b="1" dirty="0"/>
              <a:t>образной </a:t>
            </a:r>
            <a:r>
              <a:rPr lang="ru-RU" sz="1600" b="1" dirty="0" smtClean="0"/>
              <a:t>архитектуры: </a:t>
            </a:r>
            <a:r>
              <a:rPr lang="en-US" sz="1600" b="1" dirty="0"/>
              <a:t>z/Architecture, VAX, PDP-11, Motorola 68k </a:t>
            </a:r>
            <a:r>
              <a:rPr lang="ru-RU" sz="1600" b="1" dirty="0"/>
              <a:t>и процессоры с </a:t>
            </a:r>
            <a:r>
              <a:rPr lang="en-US" sz="1600" b="1" dirty="0"/>
              <a:t>x86 </a:t>
            </a:r>
            <a:r>
              <a:rPr lang="ru-RU" sz="1600" b="1" dirty="0"/>
              <a:t>архитектурой (</a:t>
            </a:r>
            <a:r>
              <a:rPr lang="en-US" sz="1600" b="1" dirty="0"/>
              <a:t>Intel Pentium, Core, AMD Athlon &amp; </a:t>
            </a:r>
            <a:r>
              <a:rPr lang="en-US" sz="1600" b="1" dirty="0" err="1"/>
              <a:t>etc</a:t>
            </a:r>
            <a:r>
              <a:rPr lang="en-US" sz="1600" b="1" dirty="0" smtClean="0"/>
              <a:t>).</a:t>
            </a:r>
          </a:p>
          <a:p>
            <a:pPr algn="just"/>
            <a:endParaRPr lang="en-US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Недостатки CISC архитектуры:</a:t>
            </a:r>
          </a:p>
          <a:p>
            <a:pPr algn="just">
              <a:buFontTx/>
              <a:buChar char="-"/>
            </a:pPr>
            <a:r>
              <a:rPr lang="ru-RU" sz="1600" b="1" dirty="0"/>
              <a:t>    высокая стоимость аппаратной части;</a:t>
            </a:r>
          </a:p>
          <a:p>
            <a:pPr algn="just">
              <a:buFontTx/>
              <a:buChar char="-"/>
            </a:pPr>
            <a:r>
              <a:rPr lang="ru-RU" sz="1600" b="1" dirty="0"/>
              <a:t>    сложности с распараллеливанием вычислений.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962" y="4129092"/>
            <a:ext cx="2250108" cy="203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CISC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процессоры с х86 архитектурой встраивается </a:t>
            </a:r>
            <a:r>
              <a:rPr lang="ru-RU" sz="1600" b="1" dirty="0">
                <a:solidFill>
                  <a:srgbClr val="C00000"/>
                </a:solidFill>
              </a:rPr>
              <a:t>аппаратный двусторонний «переводчик»</a:t>
            </a:r>
            <a:r>
              <a:rPr lang="ru-RU" sz="1600" b="1" dirty="0"/>
              <a:t>, превращающий команды x86 в команды </a:t>
            </a:r>
            <a:r>
              <a:rPr lang="ru-RU" sz="1600" b="1" dirty="0">
                <a:solidFill>
                  <a:srgbClr val="C00000"/>
                </a:solidFill>
              </a:rPr>
              <a:t>внутреннего RISC-процессора</a:t>
            </a:r>
            <a:r>
              <a:rPr lang="ru-RU" sz="1600" b="1" dirty="0"/>
              <a:t>. Одна команда x86 может производить несколько RISC-команд. </a:t>
            </a:r>
            <a:endParaRPr lang="en-US" sz="1600" b="1" dirty="0" smtClean="0"/>
          </a:p>
          <a:p>
            <a:pPr algn="just"/>
            <a:endParaRPr lang="en-US" sz="1600" b="1" dirty="0"/>
          </a:p>
          <a:p>
            <a:pPr algn="just"/>
            <a:r>
              <a:rPr lang="ru-RU" sz="1600" b="1" dirty="0" smtClean="0"/>
              <a:t>Исполнение </a:t>
            </a:r>
            <a:r>
              <a:rPr lang="ru-RU" sz="1600" b="1" dirty="0"/>
              <a:t>команд происходит на </a:t>
            </a:r>
            <a:r>
              <a:rPr lang="ru-RU" sz="1600" b="1" dirty="0" err="1">
                <a:solidFill>
                  <a:srgbClr val="C00000"/>
                </a:solidFill>
              </a:rPr>
              <a:t>суперскалярном</a:t>
            </a:r>
            <a:r>
              <a:rPr lang="ru-RU" sz="1600" b="1" dirty="0">
                <a:solidFill>
                  <a:srgbClr val="C00000"/>
                </a:solidFill>
              </a:rPr>
              <a:t> конвейере </a:t>
            </a:r>
            <a:r>
              <a:rPr lang="ru-RU" sz="1600" b="1" dirty="0"/>
              <a:t>по несколько штук и в несколько потоков </a:t>
            </a:r>
            <a:r>
              <a:rPr lang="ru-RU" sz="1600" b="1" dirty="0" smtClean="0"/>
              <a:t>одновременно.</a:t>
            </a:r>
            <a:r>
              <a:rPr lang="en-US" sz="1600" b="1" dirty="0" smtClean="0"/>
              <a:t> </a:t>
            </a:r>
            <a:r>
              <a:rPr lang="ru-RU" sz="1600" b="1" dirty="0" smtClean="0"/>
              <a:t>Такие </a:t>
            </a:r>
            <a:r>
              <a:rPr lang="ru-RU" sz="1600" b="1" dirty="0"/>
              <a:t>эмуляции </a:t>
            </a:r>
            <a:r>
              <a:rPr lang="ru-RU" sz="1600" b="1" dirty="0">
                <a:solidFill>
                  <a:srgbClr val="C00000"/>
                </a:solidFill>
              </a:rPr>
              <a:t>потребовались для увеличения скорости обработки CISC-команд</a:t>
            </a:r>
            <a:r>
              <a:rPr lang="ru-RU" sz="1600" b="1" dirty="0"/>
              <a:t>, ведь практически любой CISC-процессор уступает RISC-процессору по количеству выполняемых операций в секунду, и по затрачиваемому энергопотреблению на одну и ту же операцию</a:t>
            </a:r>
            <a:r>
              <a:rPr lang="ru-RU" sz="1600" b="1" dirty="0" smtClean="0"/>
              <a:t>.</a:t>
            </a:r>
            <a:endParaRPr lang="en-US" sz="1600" b="1" dirty="0" smtClean="0"/>
          </a:p>
          <a:p>
            <a:pPr algn="just"/>
            <a:endParaRPr lang="ru-RU" sz="1600" b="1" dirty="0"/>
          </a:p>
        </p:txBody>
      </p:sp>
      <p:pic>
        <p:nvPicPr>
          <p:cNvPr id="177153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2548" y="3474133"/>
            <a:ext cx="3033493" cy="1575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Прямоугольник 1"/>
          <p:cNvSpPr/>
          <p:nvPr/>
        </p:nvSpPr>
        <p:spPr>
          <a:xfrm>
            <a:off x="262694" y="3695882"/>
            <a:ext cx="54794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Отсюда следует вывод, что х86 архитектура, основанная на CISC постепенно исчерпывает себя и немного тормозит развитие вычислительных способностей современных систем. К тому же, CISC процессоры сложны в проектировании и дороги в производстве + имеют проблемы с полноценным распараллеливанием вычислений (приходится постоянно оптимизировать софт).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RISC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59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RISC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Restricted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reduced</a:t>
            </a:r>
            <a:r>
              <a:rPr lang="ru-RU" sz="1600" b="1" dirty="0" smtClean="0"/>
              <a:t>)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set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computer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компьютер с сокращённым набором команд</a:t>
            </a:r>
            <a:r>
              <a:rPr lang="ru-RU" sz="1600" b="1" dirty="0" smtClean="0"/>
              <a:t>) — быстродействие увеличивается за счёт упрощения инструкций, чтобы их декодирование было более простым, а время выполнения  — короче. Основными являются операции типа «регистр – </a:t>
            </a:r>
            <a:r>
              <a:rPr lang="ru-RU" sz="1600" b="1" dirty="0" err="1" smtClean="0"/>
              <a:t>регистр</a:t>
            </a:r>
            <a:r>
              <a:rPr lang="ru-RU" sz="1600" b="1" dirty="0" smtClean="0"/>
              <a:t>».</a:t>
            </a:r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Особенности:</a:t>
            </a:r>
          </a:p>
          <a:p>
            <a:pPr algn="just"/>
            <a:r>
              <a:rPr lang="ru-RU" sz="1600" b="1" dirty="0" smtClean="0"/>
              <a:t>- сокращенное количество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большинство команд выполняется за один машинный такт;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постоянная длинна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небольшое число способов адресации и форматов команд;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большое число регистров внутренней памяти процессора.</a:t>
            </a:r>
          </a:p>
        </p:txBody>
      </p:sp>
      <p:pic>
        <p:nvPicPr>
          <p:cNvPr id="175105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96152" y="2524120"/>
            <a:ext cx="1643060" cy="164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28576" y="4062416"/>
            <a:ext cx="678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настоящее время многие архитектуры процессоров являются RISC-подобными, к примеру, ARM (</a:t>
            </a:r>
            <a:r>
              <a:rPr lang="en-US" sz="1600" b="1" dirty="0" smtClean="0"/>
              <a:t>Arm Ltd.</a:t>
            </a:r>
            <a:r>
              <a:rPr lang="ru-RU" sz="1600" b="1" dirty="0" smtClean="0"/>
              <a:t>), </a:t>
            </a:r>
            <a:r>
              <a:rPr lang="en-US" sz="1600" b="1" dirty="0" smtClean="0"/>
              <a:t>Ultra </a:t>
            </a:r>
            <a:r>
              <a:rPr lang="ru-RU" sz="1600" b="1" dirty="0" smtClean="0"/>
              <a:t>SPARC</a:t>
            </a:r>
            <a:r>
              <a:rPr lang="en-US" sz="1600" b="1" dirty="0" smtClean="0"/>
              <a:t> (</a:t>
            </a:r>
            <a:r>
              <a:rPr lang="ru-RU" sz="1600" b="1" dirty="0" smtClean="0"/>
              <a:t>Sun/</a:t>
            </a:r>
            <a:r>
              <a:rPr lang="en-US" sz="1600" b="1" dirty="0" smtClean="0"/>
              <a:t>Oracle)</a:t>
            </a:r>
            <a:r>
              <a:rPr lang="ru-RU" sz="1600" b="1" dirty="0" smtClean="0"/>
              <a:t>, POWER</a:t>
            </a:r>
            <a:r>
              <a:rPr lang="en-US" sz="1600" b="1" dirty="0" smtClean="0"/>
              <a:t>, PowerPC (</a:t>
            </a:r>
            <a:r>
              <a:rPr lang="ru-RU" sz="1600" b="1" dirty="0" smtClean="0"/>
              <a:t>IBM</a:t>
            </a:r>
            <a:r>
              <a:rPr lang="en-US" sz="1600" b="1" dirty="0" smtClean="0"/>
              <a:t>)</a:t>
            </a:r>
            <a:r>
              <a:rPr lang="ru-RU" sz="1600" b="1" dirty="0" smtClean="0"/>
              <a:t>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Первые RISC-процессоры даже не имели инструкций умножения и деления. Это также облегчает повышение тактовой частоты и делает более эффективной </a:t>
            </a:r>
            <a:r>
              <a:rPr lang="ru-RU" sz="1600" b="1" dirty="0" err="1" smtClean="0">
                <a:solidFill>
                  <a:srgbClr val="C00000"/>
                </a:solidFill>
              </a:rPr>
              <a:t>суперскалярность</a:t>
            </a:r>
            <a:r>
              <a:rPr lang="ru-RU" sz="1600" b="1" dirty="0" smtClean="0"/>
              <a:t> (распараллеливание инструкций между несколькими исполнительными блоками).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05664" y="4333880"/>
            <a:ext cx="1785829" cy="176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VLIW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60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VLIW</a:t>
            </a:r>
            <a:r>
              <a:rPr lang="ru-RU" sz="1600" b="1" dirty="0" smtClean="0"/>
              <a:t> (англ. </a:t>
            </a:r>
            <a:r>
              <a:rPr lang="ru-RU" sz="1600" b="1" dirty="0" err="1" smtClean="0"/>
              <a:t>very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long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word</a:t>
            </a:r>
            <a:r>
              <a:rPr lang="ru-RU" sz="1600" b="1" dirty="0" smtClean="0"/>
              <a:t> — </a:t>
            </a:r>
            <a:r>
              <a:rPr lang="ru-RU" sz="1600" b="1" dirty="0" smtClean="0">
                <a:solidFill>
                  <a:srgbClr val="C00000"/>
                </a:solidFill>
              </a:rPr>
              <a:t>«очень длинная машинная команда»</a:t>
            </a:r>
            <a:r>
              <a:rPr lang="ru-RU" sz="1600" b="1" dirty="0" smtClean="0"/>
              <a:t>) — архитектура процессоров с несколькими вычислительными устройствами. Характеризуется тем, что одна инструкция процессора содержит несколько операций, которые должны выполняться параллельно. </a:t>
            </a:r>
            <a:endParaRPr lang="en-US" sz="1600" b="1" dirty="0" smtClean="0"/>
          </a:p>
          <a:p>
            <a:pPr algn="just"/>
            <a:endParaRPr lang="en-US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Особенности: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компилятор группирует несвязные структуры в пакеты, соответствующие структуре процессора;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пакеты преобразуются в командные слова большой длинны;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с процессора снимается нагрузка по поиску параллелизма несвязных операций;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программное планирование выполнения команд (в отличие от </a:t>
            </a:r>
            <a:r>
              <a:rPr lang="ru-RU" sz="1600" b="1" dirty="0" err="1" smtClean="0"/>
              <a:t>суперскалярной</a:t>
            </a:r>
            <a:r>
              <a:rPr lang="ru-RU" sz="1600" b="1" dirty="0" smtClean="0"/>
              <a:t> обработки).</a:t>
            </a:r>
          </a:p>
        </p:txBody>
      </p:sp>
      <p:pic>
        <p:nvPicPr>
          <p:cNvPr id="173057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4200" y="4152904"/>
            <a:ext cx="2202160" cy="2043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228576" y="4424368"/>
            <a:ext cx="6538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VLIW можно считать логическим продолжением идеологии RISC, расширяющей её на архитектуры с несколькими вычислительными модулями. 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В чистом виде архитектуру </a:t>
            </a:r>
            <a:r>
              <a:rPr lang="en-US" sz="1600" b="1" dirty="0" smtClean="0"/>
              <a:t>VLIW </a:t>
            </a:r>
            <a:r>
              <a:rPr lang="ru-RU" sz="1600" b="1" dirty="0" smtClean="0"/>
              <a:t>имеют процессоры </a:t>
            </a:r>
            <a:r>
              <a:rPr lang="en-US" sz="1600" b="1" dirty="0" err="1" smtClean="0"/>
              <a:t>TriMedia</a:t>
            </a:r>
            <a:r>
              <a:rPr lang="en-US" sz="1600" b="1" dirty="0" smtClean="0"/>
              <a:t> </a:t>
            </a:r>
            <a:r>
              <a:rPr lang="ru-RU" sz="1600" b="1" dirty="0" smtClean="0"/>
              <a:t>фирмы </a:t>
            </a:r>
            <a:r>
              <a:rPr lang="en-US" sz="1600" b="1" dirty="0" smtClean="0"/>
              <a:t>Philips </a:t>
            </a:r>
            <a:r>
              <a:rPr lang="ru-RU" sz="1600" b="1" dirty="0" smtClean="0"/>
              <a:t>и семейство </a:t>
            </a:r>
            <a:r>
              <a:rPr lang="en-US" sz="1600" b="1" dirty="0" smtClean="0"/>
              <a:t>DSP C6000 </a:t>
            </a:r>
            <a:r>
              <a:rPr lang="ru-RU" sz="1600" b="1" dirty="0" smtClean="0"/>
              <a:t>фирмы </a:t>
            </a:r>
            <a:r>
              <a:rPr lang="en-US" sz="1600" b="1" dirty="0" smtClean="0"/>
              <a:t>Texas Instruments. </a:t>
            </a:r>
            <a:endParaRPr lang="ru-RU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Концепция </a:t>
            </a: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EPIC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61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Концепция EPIC </a:t>
            </a:r>
            <a:r>
              <a:rPr lang="ru-RU" sz="1600" b="1" dirty="0" smtClean="0"/>
              <a:t>(</a:t>
            </a:r>
            <a:r>
              <a:rPr lang="ru-RU" sz="1600" b="1" dirty="0" err="1" smtClean="0"/>
              <a:t>Explicity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Parallel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Computing</a:t>
            </a:r>
            <a:r>
              <a:rPr lang="ru-RU" sz="1600" b="1" dirty="0" smtClean="0"/>
              <a:t> – вычисления с явным параллелизмом команд, где «явным» означает явно указанным при трансляции</a:t>
            </a:r>
            <a:r>
              <a:rPr lang="en-US" sz="1600" b="1" dirty="0" smtClean="0"/>
              <a:t>).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Особенности: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большое число регистров (128 64-разрядных регистров общего назначения);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использование простых инструкций, сгруппированных по три, одинаковой длины, образующих длинные командные слова LIW;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переупорядочиванием и оптимизацией команд, так же как и во VLIW, занимается компилятор, а не процессор;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команды из разных ветвей узлового ветвления снабжаются предикатными полями (полями условий) и запускаются параллельно;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выборка данных по предположению (выборка данных до того, как они потребуются, т.е. заранее);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масштабируемость архитектуры до большого количества функциональных устройств.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19064" y="4821281"/>
            <a:ext cx="8415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Данная архитектура использована в 64-разрядной интеловской архитектуре (IA-64) процессоров </a:t>
            </a:r>
            <a:r>
              <a:rPr lang="ru-RU" sz="1600" b="1" dirty="0" err="1" smtClean="0"/>
              <a:t>Itanium</a:t>
            </a:r>
            <a:r>
              <a:rPr lang="ru-RU" sz="1600" b="1" dirty="0" smtClean="0"/>
              <a:t>, Itanium2. B IA-64 используется новый набор команд, разработанный Intel и HP.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b="1" dirty="0" smtClean="0">
                <a:solidFill>
                  <a:schemeClr val="bg1"/>
                </a:solidFill>
                <a:latin typeface="Sansation" pitchFamily="2" charset="0"/>
              </a:rPr>
              <a:t>62</a:t>
            </a:r>
            <a:endParaRPr lang="mk-MK" sz="11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96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ru-RU" sz="1600" b="1" dirty="0">
                <a:solidFill>
                  <a:srgbClr val="C00000"/>
                </a:solidFill>
              </a:rPr>
              <a:t>5</a:t>
            </a:r>
            <a:r>
              <a:rPr lang="ru-RU" sz="1600" b="1" dirty="0" smtClean="0">
                <a:solidFill>
                  <a:srgbClr val="C00000"/>
                </a:solidFill>
              </a:rPr>
              <a:t>.  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Существуют ли процессоры, которые можно отнести к классу </a:t>
            </a:r>
            <a:r>
              <a:rPr lang="en-US" sz="1600" b="1" dirty="0" smtClean="0"/>
              <a:t>CISC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RISC</a:t>
            </a:r>
            <a:r>
              <a:rPr lang="ru-RU" sz="1600" b="1" dirty="0" smtClean="0"/>
              <a:t>?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8114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Классификация </a:t>
            </a:r>
            <a:r>
              <a:rPr lang="ru-RU" sz="1600" b="1" dirty="0" err="1" smtClean="0">
                <a:solidFill>
                  <a:schemeClr val="bg1"/>
                </a:solidFill>
                <a:latin typeface="Sansation" pitchFamily="2" charset="0"/>
              </a:rPr>
              <a:t>Флина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41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1966 г. </a:t>
            </a:r>
            <a:r>
              <a:rPr lang="ru-RU" sz="1600" b="1" dirty="0" err="1" smtClean="0"/>
              <a:t>М.Флинном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Flynn</a:t>
            </a:r>
            <a:r>
              <a:rPr lang="ru-RU" sz="1600" b="1" dirty="0" smtClean="0"/>
              <a:t>) был предложен чрезвычайно удобный подход к классификации архитектур вычислительных систем.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Она основана на рассмотрении </a:t>
            </a:r>
            <a:r>
              <a:rPr lang="ru-RU" sz="1600" b="1" dirty="0" smtClean="0">
                <a:solidFill>
                  <a:srgbClr val="C00000"/>
                </a:solidFill>
              </a:rPr>
              <a:t>числа потоков инструкций </a:t>
            </a:r>
            <a:r>
              <a:rPr lang="ru-RU" sz="1600" b="1" dirty="0" smtClean="0"/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потоков данных </a:t>
            </a:r>
            <a:r>
              <a:rPr lang="ru-RU" sz="1600" b="1" dirty="0" smtClean="0"/>
              <a:t>и описывает четыре архитектурных класса: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SISD</a:t>
            </a:r>
            <a:r>
              <a:rPr lang="en-US" sz="1600" b="1" dirty="0" smtClean="0"/>
              <a:t> = Single Instruction Single Data </a:t>
            </a:r>
            <a:r>
              <a:rPr lang="ru-RU" sz="1600" b="1" dirty="0" smtClean="0"/>
              <a:t>(архитектура фон Неймана)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MISD</a:t>
            </a:r>
            <a:r>
              <a:rPr lang="en-US" sz="1600" b="1" dirty="0" smtClean="0"/>
              <a:t> = Multiple Instruction Single Data </a:t>
            </a:r>
            <a:endParaRPr lang="ru-RU" sz="1600" b="1" dirty="0" smtClean="0"/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SIMD</a:t>
            </a:r>
            <a:r>
              <a:rPr lang="en-US" sz="1600" b="1" dirty="0" smtClean="0"/>
              <a:t> = Single Instruction Multiple Data </a:t>
            </a:r>
            <a:endParaRPr lang="ru-RU" sz="1600" b="1" dirty="0" smtClean="0"/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MIMD</a:t>
            </a:r>
            <a:r>
              <a:rPr lang="en-US" sz="1600" b="1" dirty="0" smtClean="0"/>
              <a:t> = Multiple Instruction Multiple Data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41343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225px-SISD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844" y="2685617"/>
            <a:ext cx="2093563" cy="2093563"/>
          </a:xfrm>
          <a:prstGeom prst="rect">
            <a:avLst/>
          </a:prstGeom>
        </p:spPr>
      </p:pic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Sansation" pitchFamily="2" charset="0"/>
              </a:rPr>
              <a:t>SISD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52408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42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Архитектуры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вычислительных систем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347776"/>
            <a:ext cx="86868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SISD</a:t>
            </a:r>
            <a:r>
              <a:rPr lang="ru-RU" sz="1600" b="1" dirty="0" smtClean="0"/>
              <a:t> (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instruction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 / </a:t>
            </a:r>
            <a:r>
              <a:rPr lang="ru-RU" sz="1600" b="1" dirty="0" err="1" smtClean="0"/>
              <a:t>single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data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stream</a:t>
            </a:r>
            <a:r>
              <a:rPr lang="ru-RU" sz="1600" b="1" dirty="0" smtClean="0"/>
              <a:t>) – одиночный поток команд и одиночный поток данных. </a:t>
            </a:r>
            <a:endParaRPr lang="en-US" sz="1600" b="1" dirty="0" smtClean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Последовательные компьютерные системы</a:t>
            </a:r>
            <a:r>
              <a:rPr lang="ru-RU" sz="1600" b="1" dirty="0" smtClean="0"/>
              <a:t>, которые имеют один центральный процессор, способный обрабатывать только </a:t>
            </a:r>
            <a:r>
              <a:rPr lang="ru-RU" sz="1600" b="1" dirty="0" smtClean="0">
                <a:solidFill>
                  <a:srgbClr val="C00000"/>
                </a:solidFill>
              </a:rPr>
              <a:t>один поток последовательно исполняемых инструкций</a:t>
            </a:r>
            <a:r>
              <a:rPr lang="ru-RU" sz="1600" b="1" dirty="0" smtClean="0"/>
              <a:t>. </a:t>
            </a:r>
            <a:endParaRPr lang="en-US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Для увеличения скорости обработки команд и скорости выполнения арифметических операций может применяться </a:t>
            </a:r>
            <a:r>
              <a:rPr lang="ru-RU" sz="1600" b="1" dirty="0" smtClean="0">
                <a:solidFill>
                  <a:srgbClr val="C00000"/>
                </a:solidFill>
              </a:rPr>
              <a:t>конвейерная обработка</a:t>
            </a:r>
            <a:r>
              <a:rPr lang="ru-RU" sz="1600" b="1" dirty="0" smtClean="0"/>
              <a:t>. </a:t>
            </a:r>
          </a:p>
          <a:p>
            <a:pPr algn="just"/>
            <a:endParaRPr lang="en-US" sz="1600" b="1" dirty="0" smtClean="0"/>
          </a:p>
          <a:p>
            <a:pPr algn="just"/>
            <a:r>
              <a:rPr lang="ru-RU" sz="1600" b="1" dirty="0" smtClean="0"/>
              <a:t>Примерами компьютеров с архитектурой SISD могут служить большинство рабочих станций </a:t>
            </a:r>
            <a:r>
              <a:rPr lang="ru-RU" sz="1600" b="1" dirty="0" err="1" smtClean="0">
                <a:solidFill>
                  <a:srgbClr val="C00000"/>
                </a:solidFill>
              </a:rPr>
              <a:t>Compaq</a:t>
            </a:r>
            <a:r>
              <a:rPr lang="ru-RU" sz="1600" b="1" dirty="0" smtClean="0"/>
              <a:t>, </a:t>
            </a:r>
            <a:r>
              <a:rPr lang="ru-RU" sz="1600" b="1" dirty="0" err="1" smtClean="0">
                <a:solidFill>
                  <a:srgbClr val="C00000"/>
                </a:solidFill>
              </a:rPr>
              <a:t>Hewlett-Packard</a:t>
            </a:r>
            <a:r>
              <a:rPr lang="ru-RU" sz="1600" b="1" dirty="0" smtClean="0"/>
              <a:t> и </a:t>
            </a:r>
            <a:r>
              <a:rPr lang="ru-RU" sz="1600" b="1" dirty="0" smtClean="0">
                <a:solidFill>
                  <a:srgbClr val="C00000"/>
                </a:solidFill>
              </a:rPr>
              <a:t>Sun </a:t>
            </a:r>
            <a:r>
              <a:rPr lang="ru-RU" sz="1600" b="1" dirty="0" err="1" smtClean="0">
                <a:solidFill>
                  <a:srgbClr val="C00000"/>
                </a:solidFill>
              </a:rPr>
              <a:t>Microsystems</a:t>
            </a:r>
            <a:r>
              <a:rPr lang="ru-RU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81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6743</Words>
  <Application>Microsoft Office PowerPoint</Application>
  <PresentationFormat>Экран (4:3)</PresentationFormat>
  <Paragraphs>943</Paragraphs>
  <Slides>80</Slides>
  <Notes>80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8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</cp:lastModifiedBy>
  <cp:revision>772</cp:revision>
  <dcterms:created xsi:type="dcterms:W3CDTF">2011-02-07T16:44:09Z</dcterms:created>
  <dcterms:modified xsi:type="dcterms:W3CDTF">2015-09-30T11:38:02Z</dcterms:modified>
</cp:coreProperties>
</file>