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504" r:id="rId3"/>
    <p:sldId id="618" r:id="rId4"/>
    <p:sldId id="626" r:id="rId5"/>
    <p:sldId id="270" r:id="rId6"/>
    <p:sldId id="272" r:id="rId7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28">
          <p15:clr>
            <a:srgbClr val="A4A3A4"/>
          </p15:clr>
        </p15:guide>
        <p15:guide id="3" pos="5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404"/>
    <a:srgbClr val="333030"/>
    <a:srgbClr val="E32C22"/>
    <a:srgbClr val="332E2E"/>
    <a:srgbClr val="332B2B"/>
    <a:srgbClr val="E61212"/>
    <a:srgbClr val="730B0B"/>
    <a:srgbClr val="B95CCC"/>
    <a:srgbClr val="2E1533"/>
    <a:srgbClr val="33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7721" autoAdjust="0"/>
    <p:restoredTop sz="99821" autoAdjust="0"/>
  </p:normalViewPr>
  <p:slideViewPr>
    <p:cSldViewPr showGuides="1">
      <p:cViewPr varScale="1">
        <p:scale>
          <a:sx n="73" d="100"/>
          <a:sy n="73" d="100"/>
        </p:scale>
        <p:origin x="1746" y="78"/>
      </p:cViewPr>
      <p:guideLst>
        <p:guide orient="horz" pos="4319"/>
        <p:guide pos="328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19.11.2018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292398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19.11.2018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79647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005895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143879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</a:t>
            </a:fld>
            <a:endParaRPr lang="mk-M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19.11.2018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19.11.2018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19.11.2018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19.11.2018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19.11.2018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19.11.2018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19.11.2018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19.11.2018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19.11.2018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19.11.2018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19.11.2018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5B2A-B224-4861-96E7-AC6904DA25A1}" type="datetimeFigureOut">
              <a:rPr lang="mk-MK" smtClean="0"/>
              <a:pPr/>
              <a:t>19.11.2018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71278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Лекция </a:t>
            </a:r>
            <a:r>
              <a:rPr lang="ru-RU" sz="2000" b="1" dirty="0">
                <a:solidFill>
                  <a:schemeClr val="bg1"/>
                </a:solidFill>
                <a:latin typeface="Sansation" pitchFamily="2" charset="0"/>
              </a:rPr>
              <a:t>8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. Основы построения баз данных (БД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). Самостоятельная работа.</a:t>
            </a:r>
            <a:endParaRPr lang="mk-MK" sz="2000" b="1" dirty="0">
              <a:solidFill>
                <a:schemeClr val="bg1"/>
              </a:solidFill>
              <a:latin typeface="Sansation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19240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WELCOME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TO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OUR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234206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PRESENTATION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8" y="632461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 smtClean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...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7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 построения 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1</a:t>
            </a:r>
            <a:endParaRPr lang="ru-RU" sz="1600" b="1" dirty="0">
              <a:solidFill>
                <a:srgbClr val="C00000"/>
              </a:solidFill>
            </a:endParaRPr>
          </a:p>
          <a:p>
            <a:endParaRPr lang="ru-RU" sz="1600" b="1" dirty="0"/>
          </a:p>
          <a:p>
            <a:r>
              <a:rPr lang="ru-RU" sz="1600" b="1" dirty="0"/>
              <a:t>Предметная область: </a:t>
            </a:r>
            <a:r>
              <a:rPr lang="ru-RU" sz="1600" b="1" dirty="0">
                <a:solidFill>
                  <a:srgbClr val="C00000"/>
                </a:solidFill>
              </a:rPr>
              <a:t>п</a:t>
            </a:r>
            <a:r>
              <a:rPr lang="ru-RU" sz="1600" b="1" dirty="0" smtClean="0">
                <a:solidFill>
                  <a:srgbClr val="C00000"/>
                </a:solidFill>
              </a:rPr>
              <a:t>оликлиника </a:t>
            </a:r>
            <a:r>
              <a:rPr lang="ru-RU" sz="1600" b="1" dirty="0">
                <a:solidFill>
                  <a:srgbClr val="C00000"/>
                </a:solidFill>
              </a:rPr>
              <a:t>(учет пациентов).</a:t>
            </a:r>
          </a:p>
          <a:p>
            <a:endParaRPr lang="ru-RU" sz="1600" b="1" dirty="0" smtClean="0"/>
          </a:p>
          <a:p>
            <a:r>
              <a:rPr lang="ru-RU" sz="1600" b="1" dirty="0" smtClean="0"/>
              <a:t>Основные </a:t>
            </a:r>
            <a:r>
              <a:rPr lang="ru-RU" sz="1600" b="1" dirty="0"/>
              <a:t>предметно-значимые сущности</a:t>
            </a:r>
            <a:r>
              <a:rPr lang="ru-RU" sz="1600" b="1" dirty="0" smtClean="0"/>
              <a:t>:</a:t>
            </a:r>
          </a:p>
          <a:p>
            <a:endParaRPr lang="ru-RU" sz="1600" b="1" dirty="0" smtClean="0"/>
          </a:p>
          <a:p>
            <a:r>
              <a:rPr lang="ru-RU" sz="1600" b="1" dirty="0" smtClean="0"/>
              <a:t>Основные </a:t>
            </a:r>
            <a:r>
              <a:rPr lang="ru-RU" sz="1600" b="1" dirty="0"/>
              <a:t>предметно-значимые атрибуты сущностей:</a:t>
            </a:r>
          </a:p>
          <a:p>
            <a:pPr algn="just"/>
            <a:endParaRPr lang="ru-RU" sz="1600" b="1" dirty="0"/>
          </a:p>
          <a:p>
            <a:r>
              <a:rPr lang="ru-RU" sz="1600" b="1" dirty="0"/>
              <a:t>Основные требования к функциям системы</a:t>
            </a:r>
            <a:r>
              <a:rPr lang="ru-RU" sz="1600" b="1" dirty="0" smtClean="0"/>
              <a:t>:</a:t>
            </a:r>
          </a:p>
          <a:p>
            <a:pPr algn="just"/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56890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spcBef>
                <a:spcPts val="0"/>
              </a:spcBef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18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 построения 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8088" y="1328738"/>
            <a:ext cx="87544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C00000"/>
                </a:solidFill>
              </a:rPr>
              <a:t>Задание № </a:t>
            </a:r>
            <a:r>
              <a:rPr lang="ru-RU" sz="1600" b="1" dirty="0" smtClean="0">
                <a:solidFill>
                  <a:srgbClr val="C00000"/>
                </a:solidFill>
              </a:rPr>
              <a:t>2. </a:t>
            </a:r>
          </a:p>
          <a:p>
            <a:endParaRPr lang="ru-RU" sz="1600" b="1" dirty="0">
              <a:solidFill>
                <a:srgbClr val="C00000"/>
              </a:solidFill>
            </a:endParaRPr>
          </a:p>
          <a:p>
            <a:pPr algn="just"/>
            <a:r>
              <a:rPr lang="ru-RU" sz="1600" b="1" dirty="0"/>
              <a:t>Используя набор атрибутов сущностей предметной области БАНК, составить диаграмму «сущность-связь» (</a:t>
            </a:r>
            <a:r>
              <a:rPr lang="en-US" sz="1600" b="1" dirty="0" smtClean="0"/>
              <a:t>ER</a:t>
            </a:r>
            <a:r>
              <a:rPr lang="ru-RU" sz="1600" b="1" dirty="0" smtClean="0"/>
              <a:t>) и физическую диаграмму БД.</a:t>
            </a:r>
            <a:endParaRPr lang="ru-RU" sz="16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/>
          </p:nvPr>
        </p:nvGraphicFramePr>
        <p:xfrm>
          <a:off x="860882" y="2618892"/>
          <a:ext cx="7400466" cy="2760060"/>
        </p:xfrm>
        <a:graphic>
          <a:graphicData uri="http://schemas.openxmlformats.org/drawingml/2006/table">
            <a:tbl>
              <a:tblPr/>
              <a:tblGrid>
                <a:gridCol w="281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4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9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/>
                        </a:rPr>
                        <a:t>МЕНЕДЖЕР</a:t>
                      </a:r>
                      <a:endParaRPr lang="ru-RU" sz="1600" dirty="0">
                        <a:effectLst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/>
                        </a:rPr>
                        <a:t>ФИЛИАЛ</a:t>
                      </a:r>
                      <a:endParaRPr lang="ru-RU" sz="1600">
                        <a:effectLst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Номер менеджера</a:t>
                      </a:r>
                      <a:r>
                        <a:rPr lang="ru-RU" sz="1600" dirty="0">
                          <a:effectLst/>
                        </a:rPr>
                        <a:t> (</a:t>
                      </a:r>
                      <a:r>
                        <a:rPr lang="ru-RU" sz="1600" b="1" dirty="0">
                          <a:effectLst/>
                        </a:rPr>
                        <a:t>НМ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Номер филиала</a:t>
                      </a:r>
                      <a:r>
                        <a:rPr lang="ru-RU" sz="1600" dirty="0">
                          <a:effectLst/>
                        </a:rPr>
                        <a:t> (</a:t>
                      </a:r>
                      <a:r>
                        <a:rPr lang="ru-RU" sz="1600" b="1" dirty="0">
                          <a:effectLst/>
                        </a:rPr>
                        <a:t>НФ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Стаж работы (СТАЖ)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74520" algn="l"/>
                        </a:tabLst>
                      </a:pPr>
                      <a:r>
                        <a:rPr lang="ru-RU" sz="1600" dirty="0">
                          <a:effectLst/>
                        </a:rPr>
                        <a:t>Адрес филиала (АДР_Ф)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Специальность (СПЕЦ)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600">
                        <a:effectLst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600">
                        <a:effectLst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/>
                        </a:rPr>
                        <a:t>КЛИЕНТ</a:t>
                      </a:r>
                      <a:endParaRPr lang="ru-RU" sz="1600" dirty="0">
                        <a:effectLst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/>
                        </a:rPr>
                        <a:t>СЧЕТ</a:t>
                      </a:r>
                      <a:endParaRPr lang="ru-RU" sz="1600">
                        <a:effectLst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Номер клиента</a:t>
                      </a:r>
                      <a:r>
                        <a:rPr lang="ru-RU" sz="1600" dirty="0">
                          <a:effectLst/>
                        </a:rPr>
                        <a:t> (</a:t>
                      </a:r>
                      <a:r>
                        <a:rPr lang="ru-RU" sz="1600" b="1" dirty="0">
                          <a:effectLst/>
                        </a:rPr>
                        <a:t>НК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Номер счета</a:t>
                      </a:r>
                      <a:r>
                        <a:rPr lang="ru-RU" sz="1600">
                          <a:effectLst/>
                        </a:rPr>
                        <a:t> (</a:t>
                      </a:r>
                      <a:r>
                        <a:rPr lang="ru-RU" sz="1600" b="1">
                          <a:effectLst/>
                        </a:rPr>
                        <a:t>НС</a:t>
                      </a:r>
                      <a:r>
                        <a:rPr lang="ru-RU" sz="1600">
                          <a:effectLst/>
                        </a:rPr>
                        <a:t>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Ф.И.О. клиента (ФИО_К)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Тип счета (ТИП)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Социальное положение (СОЦ)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Остаток на счете (ОСТ)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Адрес клиента (АДР_К)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62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...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46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Основы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 построения 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</a:t>
            </a:r>
            <a:r>
              <a:rPr lang="ru-RU" sz="1600" b="1" dirty="0" smtClean="0">
                <a:solidFill>
                  <a:srgbClr val="C00000"/>
                </a:solidFill>
              </a:rPr>
              <a:t>3</a:t>
            </a:r>
            <a:endParaRPr lang="ru-RU" sz="1600" b="1" dirty="0">
              <a:solidFill>
                <a:srgbClr val="C00000"/>
              </a:solidFill>
            </a:endParaRPr>
          </a:p>
          <a:p>
            <a:endParaRPr lang="ru-RU" sz="1600" b="1" dirty="0"/>
          </a:p>
          <a:p>
            <a:pPr algn="just"/>
            <a:r>
              <a:rPr lang="ru-RU" sz="1600" b="1" dirty="0" smtClean="0"/>
              <a:t>Приведите описание процесса нормализации реляционной БД на основе произвольного примера из нескольких связных таблиц.  Достаточно продемонстрировать приведение к 1НФ, 2НФ и 3НФ.</a:t>
            </a:r>
          </a:p>
          <a:p>
            <a:pPr algn="just"/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405520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2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See you soon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68" y="1619240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THANKS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FOR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68" y="2234206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COMING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8620</TotalTime>
  <Words>193</Words>
  <Application>Microsoft Office PowerPoint</Application>
  <PresentationFormat>Экран (4:3)</PresentationFormat>
  <Paragraphs>65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Sansation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Сергей Чесноков</dc:creator>
  <cp:lastModifiedBy>serji</cp:lastModifiedBy>
  <cp:revision>958</cp:revision>
  <dcterms:created xsi:type="dcterms:W3CDTF">2011-02-07T16:44:09Z</dcterms:created>
  <dcterms:modified xsi:type="dcterms:W3CDTF">2018-11-19T08:19:43Z</dcterms:modified>
</cp:coreProperties>
</file>