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2" r:id="rId3"/>
    <p:sldId id="487" r:id="rId4"/>
    <p:sldId id="474" r:id="rId5"/>
    <p:sldId id="455" r:id="rId6"/>
    <p:sldId id="483" r:id="rId7"/>
    <p:sldId id="417" r:id="rId8"/>
    <p:sldId id="484" r:id="rId9"/>
    <p:sldId id="418" r:id="rId10"/>
    <p:sldId id="420" r:id="rId11"/>
    <p:sldId id="419" r:id="rId12"/>
    <p:sldId id="431" r:id="rId13"/>
    <p:sldId id="432" r:id="rId14"/>
    <p:sldId id="456" r:id="rId15"/>
    <p:sldId id="433" r:id="rId16"/>
    <p:sldId id="457" r:id="rId17"/>
    <p:sldId id="475" r:id="rId18"/>
    <p:sldId id="421" r:id="rId19"/>
    <p:sldId id="422" r:id="rId20"/>
    <p:sldId id="423" r:id="rId21"/>
    <p:sldId id="424" r:id="rId22"/>
    <p:sldId id="426" r:id="rId23"/>
    <p:sldId id="425" r:id="rId24"/>
    <p:sldId id="476" r:id="rId25"/>
    <p:sldId id="427" r:id="rId26"/>
    <p:sldId id="466" r:id="rId27"/>
    <p:sldId id="471" r:id="rId28"/>
    <p:sldId id="481" r:id="rId29"/>
    <p:sldId id="435" r:id="rId30"/>
    <p:sldId id="459" r:id="rId31"/>
    <p:sldId id="485" r:id="rId32"/>
    <p:sldId id="440" r:id="rId33"/>
    <p:sldId id="479" r:id="rId34"/>
    <p:sldId id="434" r:id="rId35"/>
    <p:sldId id="458" r:id="rId36"/>
    <p:sldId id="464" r:id="rId37"/>
    <p:sldId id="465" r:id="rId38"/>
    <p:sldId id="445" r:id="rId39"/>
    <p:sldId id="446" r:id="rId40"/>
    <p:sldId id="486" r:id="rId41"/>
    <p:sldId id="270" r:id="rId42"/>
    <p:sldId id="272" r:id="rId43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530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35368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810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8093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36487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47721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13375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50178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62593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334488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94694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7256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7525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22.10.2018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emf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0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gic.ly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3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gif"/><Relationship Id="rId5" Type="http://schemas.openxmlformats.org/officeDocument/2006/relationships/hyperlink" Target="http://www.logic.ly/" TargetMode="Externa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6.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Информационно-логические основы построения ЭВМ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Логические связки.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10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67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Операция, выражаемая связкой "</a:t>
            </a:r>
            <a:r>
              <a:rPr lang="ru-RU" sz="1600" b="1" dirty="0" smtClean="0">
                <a:solidFill>
                  <a:srgbClr val="C00000"/>
                </a:solidFill>
              </a:rPr>
              <a:t>или</a:t>
            </a:r>
            <a:r>
              <a:rPr lang="ru-RU" sz="1600" b="1" dirty="0" smtClean="0"/>
              <a:t>" (в неисключающем смысле этого слова), называется </a:t>
            </a:r>
            <a:r>
              <a:rPr lang="ru-RU" sz="1600" b="1" dirty="0" smtClean="0">
                <a:solidFill>
                  <a:srgbClr val="C00000"/>
                </a:solidFill>
              </a:rPr>
              <a:t>дизъюнкцией</a:t>
            </a:r>
            <a:r>
              <a:rPr lang="ru-RU" sz="1600" b="1" dirty="0" smtClean="0"/>
              <a:t> (лат. disjunctio — разделение) или логическим сложением и обозначается знаком </a:t>
            </a:r>
            <a:r>
              <a:rPr lang="en-US" sz="1600" b="1" dirty="0" smtClean="0">
                <a:solidFill>
                  <a:srgbClr val="C00000"/>
                </a:solidFill>
              </a:rPr>
              <a:t>?</a:t>
            </a:r>
            <a:r>
              <a:rPr lang="ru-RU" sz="1600" b="1" dirty="0" smtClean="0"/>
              <a:t> (или плюсом). Высказывание А </a:t>
            </a:r>
            <a:r>
              <a:rPr lang="en-US" sz="1600" b="1" dirty="0" smtClean="0"/>
              <a:t>+</a:t>
            </a:r>
            <a:r>
              <a:rPr lang="ru-RU" sz="1600" b="1" dirty="0" smtClean="0"/>
              <a:t> В ложно тогда и только тогда, когда оба высказывания А и В ложны.  </a:t>
            </a:r>
            <a:endParaRPr lang="en-US" sz="1600" b="1" dirty="0" smtClean="0"/>
          </a:p>
          <a:p>
            <a:pPr algn="just"/>
            <a:r>
              <a:rPr lang="ru-RU" sz="1600" b="1" dirty="0" smtClean="0"/>
              <a:t>Например, высказывание   "10 не делится на 2 или 5 не больше 3"   ложно,     а высказывания "10 делится на 2 или 5 больше 3",   "10 делится на 2 или 5 не больше 3",   "10 не делится на 2 или 5 больше 3"     —   истинны. </a:t>
            </a:r>
          </a:p>
          <a:p>
            <a:endParaRPr lang="ru-RU" sz="1600" b="1" dirty="0" smtClean="0"/>
          </a:p>
          <a:p>
            <a:endParaRPr lang="ru-RU" sz="1600" b="1" dirty="0"/>
          </a:p>
          <a:p>
            <a:endParaRPr lang="ru-RU" sz="1600" b="1" dirty="0" smtClean="0"/>
          </a:p>
          <a:p>
            <a:endParaRPr lang="ru-RU" sz="1600" b="1" dirty="0"/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Операция, выражаемая связками   "</a:t>
            </a:r>
            <a:r>
              <a:rPr lang="ru-RU" sz="1600" b="1" dirty="0" smtClean="0">
                <a:solidFill>
                  <a:srgbClr val="C00000"/>
                </a:solidFill>
              </a:rPr>
              <a:t>если ..., то</a:t>
            </a:r>
            <a:r>
              <a:rPr lang="ru-RU" sz="1600" b="1" dirty="0" smtClean="0"/>
              <a:t>",  "</a:t>
            </a:r>
            <a:r>
              <a:rPr lang="ru-RU" sz="1600" b="1" dirty="0" smtClean="0">
                <a:solidFill>
                  <a:srgbClr val="C00000"/>
                </a:solidFill>
              </a:rPr>
              <a:t>из ... следует</a:t>
            </a:r>
            <a:r>
              <a:rPr lang="ru-RU" sz="1600" b="1" dirty="0" smtClean="0"/>
              <a:t>",  "</a:t>
            </a:r>
            <a:r>
              <a:rPr lang="ru-RU" sz="1600" b="1" dirty="0" smtClean="0">
                <a:solidFill>
                  <a:srgbClr val="C00000"/>
                </a:solidFill>
              </a:rPr>
              <a:t>... влечет ...</a:t>
            </a:r>
            <a:r>
              <a:rPr lang="ru-RU" sz="1600" b="1" dirty="0" smtClean="0"/>
              <a:t>",  называется </a:t>
            </a:r>
            <a:r>
              <a:rPr lang="ru-RU" sz="1600" b="1" dirty="0" smtClean="0">
                <a:solidFill>
                  <a:srgbClr val="C00000"/>
                </a:solidFill>
              </a:rPr>
              <a:t>импликацией</a:t>
            </a:r>
            <a:r>
              <a:rPr lang="ru-RU" sz="1600" b="1" dirty="0" smtClean="0"/>
              <a:t> (лат. implico — тесно связаны) и обозначается знаком</a:t>
            </a:r>
            <a:r>
              <a:rPr lang="en-US" sz="1600" b="1" dirty="0" smtClean="0"/>
              <a:t> </a:t>
            </a:r>
            <a:r>
              <a:rPr lang="ru-RU" sz="1600" b="1" dirty="0" smtClean="0">
                <a:sym typeface="Wingdings 3"/>
              </a:rPr>
              <a:t></a:t>
            </a:r>
            <a:r>
              <a:rPr lang="ru-RU" sz="1600" b="1" dirty="0" smtClean="0"/>
              <a:t>. Высказывание </a:t>
            </a:r>
            <a:r>
              <a:rPr lang="en-US" sz="1600" b="1" dirty="0" smtClean="0"/>
              <a:t>A</a:t>
            </a:r>
            <a:r>
              <a:rPr lang="ru-RU" sz="1600" b="1" dirty="0" smtClean="0">
                <a:sym typeface="Wingdings 3"/>
              </a:rPr>
              <a:t></a:t>
            </a:r>
            <a:r>
              <a:rPr lang="en-US" sz="1600" b="1" dirty="0" smtClean="0"/>
              <a:t>B</a:t>
            </a:r>
            <a:r>
              <a:rPr lang="ru-RU" sz="1600" b="1" dirty="0" smtClean="0"/>
              <a:t>  ложно тогда и только тогда, когда  А  истинно,  а  В  ложно. </a:t>
            </a:r>
            <a:endParaRPr lang="en-US" sz="1600" b="1" dirty="0" smtClean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В обычной речи связка   "если ..., то" описывает </a:t>
            </a:r>
            <a:r>
              <a:rPr lang="ru-RU" sz="1600" b="1" dirty="0" smtClean="0">
                <a:solidFill>
                  <a:srgbClr val="C00000"/>
                </a:solidFill>
              </a:rPr>
              <a:t>причинно-следственную связь </a:t>
            </a:r>
            <a:r>
              <a:rPr lang="ru-RU" sz="1600" b="1" dirty="0" smtClean="0"/>
              <a:t>между высказываниями. Но в логических операциях </a:t>
            </a:r>
            <a:r>
              <a:rPr lang="ru-RU" sz="1600" b="1" dirty="0" smtClean="0">
                <a:solidFill>
                  <a:srgbClr val="C00000"/>
                </a:solidFill>
              </a:rPr>
              <a:t>смысл высказываний не учитывается</a:t>
            </a:r>
            <a:r>
              <a:rPr lang="ru-RU" sz="1600" b="1" dirty="0" smtClean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24" y="3068952"/>
            <a:ext cx="2804882" cy="1079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Логические связки.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11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445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Операция, выражаемая связками "</a:t>
            </a:r>
            <a:r>
              <a:rPr lang="ru-RU" sz="1600" b="1" dirty="0" smtClean="0">
                <a:solidFill>
                  <a:srgbClr val="C00000"/>
                </a:solidFill>
              </a:rPr>
              <a:t>тогда и только тогда</a:t>
            </a:r>
            <a:r>
              <a:rPr lang="ru-RU" sz="1600" b="1" dirty="0" smtClean="0"/>
              <a:t>", "</a:t>
            </a:r>
            <a:r>
              <a:rPr lang="ru-RU" sz="1600" b="1" dirty="0" smtClean="0">
                <a:solidFill>
                  <a:srgbClr val="C00000"/>
                </a:solidFill>
              </a:rPr>
              <a:t>необходимо и достаточно</a:t>
            </a:r>
            <a:r>
              <a:rPr lang="ru-RU" sz="1600" b="1" dirty="0" smtClean="0"/>
              <a:t>", "</a:t>
            </a:r>
            <a:r>
              <a:rPr lang="ru-RU" sz="1600" b="1" dirty="0" smtClean="0">
                <a:solidFill>
                  <a:srgbClr val="C00000"/>
                </a:solidFill>
              </a:rPr>
              <a:t>... равносильно ...</a:t>
            </a:r>
            <a:r>
              <a:rPr lang="ru-RU" sz="1600" b="1" dirty="0" smtClean="0"/>
              <a:t>", называется </a:t>
            </a:r>
            <a:r>
              <a:rPr lang="ru-RU" sz="1600" b="1" dirty="0" err="1" smtClean="0">
                <a:solidFill>
                  <a:srgbClr val="C00000"/>
                </a:solidFill>
              </a:rPr>
              <a:t>эквиваленцией</a:t>
            </a:r>
            <a:r>
              <a:rPr lang="ru-RU" sz="1600" b="1" dirty="0" smtClean="0"/>
              <a:t> или </a:t>
            </a:r>
            <a:r>
              <a:rPr lang="ru-RU" sz="1600" b="1" dirty="0" smtClean="0">
                <a:solidFill>
                  <a:srgbClr val="C00000"/>
                </a:solidFill>
              </a:rPr>
              <a:t>двойной импликацией</a:t>
            </a:r>
            <a:r>
              <a:rPr lang="ru-RU" sz="1600" b="1" dirty="0" smtClean="0"/>
              <a:t> и обозначается знаком  </a:t>
            </a:r>
            <a:r>
              <a:rPr lang="ru-RU" sz="1600" b="1" dirty="0" smtClean="0">
                <a:sym typeface="Wingdings 3"/>
              </a:rPr>
              <a:t></a:t>
            </a:r>
            <a:r>
              <a:rPr lang="en-US" sz="1600" b="1" dirty="0" smtClean="0">
                <a:sym typeface="Wingdings 3"/>
              </a:rPr>
              <a:t> </a:t>
            </a:r>
            <a:r>
              <a:rPr lang="ru-RU" sz="1600" b="1" dirty="0" smtClean="0"/>
              <a:t>  или  ~.   Высказывание истинно тогда и только тогда, когда значения А и В совпадают.       </a:t>
            </a:r>
            <a:endParaRPr lang="en-US" sz="1600" b="1" dirty="0" smtClean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Например, высказывания     "24 делится на 6 тогда и только тогда, когда 24 делится на 3",    "23 делится на 6 тогда и только тогда, когда 23 делится на 3"   истинны,   а высказывания   "24 делится на 6 тогда и только тогда, когда 24 делится на 5",   "21 делится на 6 тогда и только тогда, когда 21 делится на 3"   ложны. </a:t>
            </a:r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Высказывания А и В, образующие составное высказывание </a:t>
            </a:r>
            <a:r>
              <a:rPr lang="en-US" sz="1600" b="1" dirty="0" smtClean="0"/>
              <a:t>A</a:t>
            </a:r>
            <a:r>
              <a:rPr lang="ru-RU" sz="1600" b="1" dirty="0" smtClean="0">
                <a:sym typeface="Wingdings 3"/>
              </a:rPr>
              <a:t></a:t>
            </a:r>
            <a:r>
              <a:rPr lang="en-US" sz="1600" b="1" dirty="0" smtClean="0">
                <a:sym typeface="Wingdings 3"/>
              </a:rPr>
              <a:t> </a:t>
            </a:r>
            <a:r>
              <a:rPr lang="en-US" sz="1600" b="1" dirty="0" smtClean="0"/>
              <a:t>B</a:t>
            </a:r>
            <a:r>
              <a:rPr lang="ru-RU" sz="1600" b="1" dirty="0" smtClean="0"/>
              <a:t>, могут быть совершенно не связаны по содержанию, например:     "три больше двух" (А),     "пингвины живут в Антарктиде" (В).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Отрицаниями этих высказываний являются высказывания   "три не больше двух" (¬</a:t>
            </a:r>
            <a:r>
              <a:rPr lang="en-US" sz="1600" b="1" dirty="0" smtClean="0"/>
              <a:t>A</a:t>
            </a:r>
            <a:r>
              <a:rPr lang="ru-RU" sz="1600" b="1" dirty="0" smtClean="0"/>
              <a:t>),   "пингвины не живут в Антарктиде" (¬</a:t>
            </a:r>
            <a:r>
              <a:rPr lang="en-US" sz="1600" b="1" dirty="0" smtClean="0"/>
              <a:t>B</a:t>
            </a:r>
            <a:r>
              <a:rPr lang="ru-RU" sz="1600" b="1" dirty="0" smtClean="0"/>
              <a:t>).  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Образованные из высказываний А и В составные высказывания </a:t>
            </a:r>
            <a:r>
              <a:rPr lang="en-US" sz="1600" b="1" dirty="0" smtClean="0"/>
              <a:t> </a:t>
            </a:r>
            <a:r>
              <a:rPr lang="ru-RU" sz="1600" b="1" dirty="0" smtClean="0"/>
              <a:t>A</a:t>
            </a:r>
            <a:r>
              <a:rPr lang="ru-RU" sz="1600" b="1" dirty="0" smtClean="0">
                <a:sym typeface="Wingdings 3"/>
              </a:rPr>
              <a:t></a:t>
            </a:r>
            <a:r>
              <a:rPr lang="en-US" sz="1600" b="1" dirty="0" smtClean="0">
                <a:sym typeface="Wingdings 3"/>
              </a:rPr>
              <a:t> </a:t>
            </a:r>
            <a:r>
              <a:rPr lang="ru-RU" sz="1600" b="1" dirty="0" smtClean="0"/>
              <a:t>B     и    ¬A</a:t>
            </a:r>
            <a:r>
              <a:rPr lang="ru-RU" sz="1600" b="1" dirty="0" smtClean="0">
                <a:sym typeface="Wingdings 3"/>
              </a:rPr>
              <a:t></a:t>
            </a:r>
            <a:r>
              <a:rPr lang="en-US" sz="1600" b="1" dirty="0" smtClean="0">
                <a:sym typeface="Wingdings 3"/>
              </a:rPr>
              <a:t> </a:t>
            </a:r>
            <a:r>
              <a:rPr lang="ru-RU" sz="1600" b="1" dirty="0" smtClean="0"/>
              <a:t>¬B    истинны, а высказывания   A</a:t>
            </a:r>
            <a:r>
              <a:rPr lang="ru-RU" sz="1600" b="1" dirty="0" smtClean="0">
                <a:sym typeface="Wingdings 3"/>
              </a:rPr>
              <a:t></a:t>
            </a:r>
            <a:r>
              <a:rPr lang="en-US" sz="1600" b="1" dirty="0" smtClean="0">
                <a:sym typeface="Wingdings 3"/>
              </a:rPr>
              <a:t> </a:t>
            </a:r>
            <a:r>
              <a:rPr lang="ru-RU" sz="1600" b="1" dirty="0" smtClean="0"/>
              <a:t>¬B   и     ¬A</a:t>
            </a:r>
            <a:r>
              <a:rPr lang="ru-RU" sz="1600" b="1" dirty="0" smtClean="0">
                <a:sym typeface="Wingdings 3"/>
              </a:rPr>
              <a:t></a:t>
            </a:r>
            <a:r>
              <a:rPr lang="en-US" sz="1600" b="1" dirty="0" smtClean="0">
                <a:sym typeface="Wingdings 3"/>
              </a:rPr>
              <a:t> </a:t>
            </a:r>
            <a:r>
              <a:rPr lang="ru-RU" sz="1600" b="1" dirty="0" smtClean="0"/>
              <a:t>B — ложны.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из предложенного является высказыванием?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67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600" b="1" dirty="0" smtClean="0">
                <a:solidFill>
                  <a:srgbClr val="C00000"/>
                </a:solidFill>
              </a:rPr>
              <a:t>Задание №1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0"/>
            <a:endParaRPr lang="en-US" sz="1600" b="1" dirty="0"/>
          </a:p>
          <a:p>
            <a:pPr lvl="0"/>
            <a:r>
              <a:rPr lang="ru-RU" sz="1600" b="1" dirty="0" smtClean="0"/>
              <a:t>1. Который час?</a:t>
            </a:r>
          </a:p>
          <a:p>
            <a:r>
              <a:rPr lang="ru-RU" sz="1600" b="1" dirty="0" smtClean="0"/>
              <a:t>2</a:t>
            </a:r>
            <a:r>
              <a:rPr lang="ru-RU" sz="1600" b="1" dirty="0"/>
              <a:t>. Не следует хранить компакт-диски в микроволновой печи</a:t>
            </a:r>
            <a:r>
              <a:rPr lang="ru-RU" sz="1600" b="1" dirty="0" smtClean="0"/>
              <a:t>.</a:t>
            </a:r>
          </a:p>
          <a:p>
            <a:pPr lvl="0"/>
            <a:r>
              <a:rPr lang="ru-RU" sz="1600" b="1" dirty="0" smtClean="0"/>
              <a:t>3. Если х=3, то х^2=6.</a:t>
            </a:r>
          </a:p>
          <a:p>
            <a:pPr lvl="0"/>
            <a:r>
              <a:rPr lang="ru-RU" sz="1600" b="1" dirty="0" smtClean="0"/>
              <a:t>4. </a:t>
            </a:r>
            <a:r>
              <a:rPr lang="ru-RU" sz="1600" b="1" dirty="0"/>
              <a:t>Юпитер – ближайшая к солнцу планета.</a:t>
            </a:r>
          </a:p>
          <a:p>
            <a:pPr lvl="0"/>
            <a:r>
              <a:rPr lang="ru-RU" sz="1600" b="1" dirty="0" smtClean="0"/>
              <a:t>5. Южная Дакота – северный штат.</a:t>
            </a:r>
          </a:p>
          <a:p>
            <a:pPr lvl="0"/>
            <a:r>
              <a:rPr lang="ru-RU" sz="1600" b="1" dirty="0" smtClean="0"/>
              <a:t>6. Все четные числа делятся на 2?</a:t>
            </a:r>
          </a:p>
          <a:p>
            <a:pPr lvl="0"/>
            <a:r>
              <a:rPr lang="ru-RU" sz="1600" b="1" dirty="0" smtClean="0"/>
              <a:t>7. Загрузите пакеты в машину.</a:t>
            </a:r>
          </a:p>
          <a:p>
            <a:r>
              <a:rPr lang="ru-RU" sz="1600" b="1" dirty="0" smtClean="0"/>
              <a:t>8. </a:t>
            </a:r>
            <a:r>
              <a:rPr lang="ru-RU" sz="1600" b="1" dirty="0"/>
              <a:t>Берегись автомобиля!</a:t>
            </a:r>
          </a:p>
          <a:p>
            <a:pPr lvl="0"/>
            <a:r>
              <a:rPr lang="ru-RU" sz="1600" b="1" dirty="0" smtClean="0"/>
              <a:t>9. Это утверждение не может быть истинным.</a:t>
            </a:r>
          </a:p>
          <a:p>
            <a:r>
              <a:rPr lang="ru-RU" sz="1600" b="1" dirty="0" smtClean="0"/>
              <a:t>10. </a:t>
            </a:r>
            <a:r>
              <a:rPr lang="ru-RU" sz="1600" b="1" dirty="0"/>
              <a:t>Целое число 1 есть наименьшее положительное число.</a:t>
            </a:r>
          </a:p>
          <a:p>
            <a:pPr lvl="0"/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Высказывания в символической форме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13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2460703"/>
            <a:ext cx="8867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Пример 1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Пусть P, Q и R обозначают следующие высказывания:</a:t>
            </a:r>
          </a:p>
          <a:p>
            <a:pPr lvl="1"/>
            <a:r>
              <a:rPr lang="ru-RU" sz="1600" b="1" dirty="0" smtClean="0"/>
              <a:t>P: Путешествие на Марс является дорогостоящим.</a:t>
            </a:r>
          </a:p>
          <a:p>
            <a:pPr lvl="1"/>
            <a:r>
              <a:rPr lang="ru-RU" sz="1600" b="1" dirty="0" smtClean="0"/>
              <a:t>Q: Я совершу путешествие на Марс.</a:t>
            </a:r>
          </a:p>
          <a:p>
            <a:pPr lvl="1"/>
            <a:r>
              <a:rPr lang="ru-RU" sz="1600" b="1" dirty="0" smtClean="0"/>
              <a:t>R: У меня есть деньги.</a:t>
            </a:r>
          </a:p>
          <a:p>
            <a:pPr algn="just"/>
            <a:r>
              <a:rPr lang="ru-RU" sz="1600" b="1" dirty="0" smtClean="0"/>
              <a:t>Высказывание «У меня нет денег и я не совершу путешествие на Марс», записанное в символической форме будет иметь вид </a:t>
            </a:r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Ответ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endParaRPr lang="ru-RU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8088" y="4992463"/>
                <a:ext cx="1337347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&amp;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88" y="4992463"/>
                <a:ext cx="1337347" cy="369909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38088" y="1342692"/>
            <a:ext cx="8867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Логическим выражением </a:t>
            </a:r>
            <a:r>
              <a:rPr lang="ru-RU" sz="1600" b="1" dirty="0"/>
              <a:t>называется объект, состоящий из логических переменных и логических операций и имеющий значение </a:t>
            </a:r>
            <a:r>
              <a:rPr lang="ru-RU" sz="1600" b="1" dirty="0">
                <a:solidFill>
                  <a:srgbClr val="C00000"/>
                </a:solidFill>
              </a:rPr>
              <a:t>истина</a:t>
            </a:r>
            <a:r>
              <a:rPr lang="ru-RU" sz="1600" b="1" dirty="0"/>
              <a:t>, либо </a:t>
            </a:r>
            <a:r>
              <a:rPr lang="ru-RU" sz="1600" b="1" dirty="0">
                <a:solidFill>
                  <a:srgbClr val="C00000"/>
                </a:solidFill>
              </a:rPr>
              <a:t>ложь</a:t>
            </a:r>
            <a:r>
              <a:rPr lang="ru-RU" sz="1600" b="1" dirty="0"/>
              <a:t>. Процесс построения логического выражения по сложному высказыванию называется </a:t>
            </a:r>
            <a:r>
              <a:rPr lang="ru-RU" sz="1600" b="1" dirty="0">
                <a:solidFill>
                  <a:srgbClr val="C00000"/>
                </a:solidFill>
              </a:rPr>
              <a:t>формализацией высказывания</a:t>
            </a:r>
            <a:r>
              <a:rPr lang="ru-RU" sz="16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Высказывания в символической форме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14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6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№2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Пусть </a:t>
            </a:r>
            <a:r>
              <a:rPr lang="ru-RU" sz="1600" b="1" dirty="0"/>
              <a:t>P, Q и R обозначают следующие высказывания:</a:t>
            </a:r>
          </a:p>
          <a:p>
            <a:pPr lvl="1"/>
            <a:r>
              <a:rPr lang="ru-RU" sz="1600" b="1" dirty="0"/>
              <a:t>P: Мой компьютер ‑ быстродействующий</a:t>
            </a:r>
          </a:p>
          <a:p>
            <a:pPr lvl="1"/>
            <a:r>
              <a:rPr lang="ru-RU" sz="1600" b="1" dirty="0"/>
              <a:t>Q: Я окончу проект вовремя</a:t>
            </a:r>
          </a:p>
          <a:p>
            <a:pPr lvl="1"/>
            <a:r>
              <a:rPr lang="ru-RU" sz="1600" b="1" dirty="0"/>
              <a:t>R: Я сдам экзамен</a:t>
            </a:r>
          </a:p>
          <a:p>
            <a:pPr algn="just"/>
            <a:r>
              <a:rPr lang="ru-RU" sz="1600" b="1" dirty="0"/>
              <a:t>Высказывание «У меня не быстродействующий компьютер или я закончу проект вовремя», записанное в символической форме будет иметь вид</a:t>
            </a:r>
            <a:r>
              <a:rPr lang="en-US" sz="1600" b="1" dirty="0"/>
              <a:t> </a:t>
            </a:r>
            <a:r>
              <a:rPr lang="ru-RU" sz="1600" b="1" dirty="0">
                <a:solidFill>
                  <a:srgbClr val="C00000"/>
                </a:solidFill>
              </a:rPr>
              <a:t>?</a:t>
            </a:r>
            <a:r>
              <a:rPr lang="en-US" sz="1600" b="1" dirty="0">
                <a:solidFill>
                  <a:srgbClr val="C00000"/>
                </a:solidFill>
              </a:rPr>
              <a:t>??</a:t>
            </a:r>
            <a:endParaRPr lang="ru-RU" sz="1600" b="1" dirty="0"/>
          </a:p>
          <a:p>
            <a:pPr algn="just"/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926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Высказывания в символической форме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15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67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Пример 2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Пусть P, Q и R обозначают следующие высказывания:</a:t>
            </a:r>
          </a:p>
          <a:p>
            <a:pPr lvl="1"/>
            <a:r>
              <a:rPr lang="ru-RU" sz="1600" b="1" dirty="0" smtClean="0"/>
              <a:t>P: Он купит компьютер.</a:t>
            </a:r>
          </a:p>
          <a:p>
            <a:pPr lvl="1"/>
            <a:r>
              <a:rPr lang="ru-RU" sz="1600" b="1" dirty="0" smtClean="0"/>
              <a:t>Q: Он будет праздновать всю ночь.</a:t>
            </a:r>
          </a:p>
          <a:p>
            <a:pPr lvl="1"/>
            <a:r>
              <a:rPr lang="ru-RU" sz="1600" b="1" dirty="0" smtClean="0"/>
              <a:t>R: Он выиграет лотерею.</a:t>
            </a:r>
          </a:p>
          <a:p>
            <a:pPr algn="just"/>
            <a:r>
              <a:rPr lang="ru-RU" sz="1600" b="1" dirty="0" smtClean="0"/>
              <a:t>Высказывание «Если он выиграет в лотерею, он купит компьютер и будет праздновать всю ночь», записанное в символической форме будет иметь вид  </a:t>
            </a:r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Ответ</a:t>
            </a: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424" y="3789048"/>
                <a:ext cx="1337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/>
                        </a:rPr>
                        <m:t>R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&amp;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24" y="3789048"/>
                <a:ext cx="1337347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45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Высказывания в символической форме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16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6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№3</a:t>
            </a:r>
          </a:p>
          <a:p>
            <a:endParaRPr lang="ru-RU" sz="1600" b="1" dirty="0" smtClean="0"/>
          </a:p>
          <a:p>
            <a:r>
              <a:rPr lang="ru-RU" sz="1600" b="1" dirty="0"/>
              <a:t>Пусть P, Q и R обозначают следующие высказывания:</a:t>
            </a:r>
          </a:p>
          <a:p>
            <a:pPr lvl="1"/>
            <a:r>
              <a:rPr lang="ru-RU" sz="1600" b="1" dirty="0"/>
              <a:t>P: Он купит компьютер.</a:t>
            </a:r>
          </a:p>
          <a:p>
            <a:pPr lvl="1"/>
            <a:r>
              <a:rPr lang="ru-RU" sz="1600" b="1" dirty="0"/>
              <a:t>Q: Он будет праздновать всю ночь.</a:t>
            </a:r>
          </a:p>
          <a:p>
            <a:pPr lvl="1"/>
            <a:r>
              <a:rPr lang="ru-RU" sz="1600" b="1" dirty="0"/>
              <a:t>R: Он выиграет лотерею.</a:t>
            </a:r>
          </a:p>
          <a:p>
            <a:r>
              <a:rPr lang="ru-RU" sz="1600" b="1" dirty="0"/>
              <a:t>Высказывание «Если он не купит компьютер, то и праздновать всю ночь не будет», записанное в символической форме будет иметь вид </a:t>
            </a:r>
            <a:r>
              <a:rPr lang="ru-RU" sz="1600" b="1" dirty="0">
                <a:solidFill>
                  <a:srgbClr val="C00000"/>
                </a:solidFill>
              </a:rPr>
              <a:t>?</a:t>
            </a:r>
            <a:r>
              <a:rPr lang="en-US" sz="1600" b="1" dirty="0">
                <a:solidFill>
                  <a:srgbClr val="C00000"/>
                </a:solidFill>
              </a:rPr>
              <a:t>??</a:t>
            </a:r>
            <a:r>
              <a:rPr lang="ru-RU" sz="1600" b="1" dirty="0"/>
              <a:t> </a:t>
            </a: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17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59959"/>
            <a:ext cx="89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АКСИОМЫ И ЗАКОНЫ АЛГЕБРЫ ЛОГИКИ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64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Аксиомы алгебры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18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28575" y="1503509"/>
            <a:ext cx="86868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/>
              <a:t>Под </a:t>
            </a:r>
            <a:r>
              <a:rPr lang="ru-RU" sz="1600" b="1" dirty="0" smtClean="0">
                <a:solidFill>
                  <a:srgbClr val="C00000"/>
                </a:solidFill>
              </a:rPr>
              <a:t>логической аксиомой </a:t>
            </a:r>
            <a:r>
              <a:rPr lang="ru-RU" sz="1600" b="1" dirty="0" smtClean="0"/>
              <a:t>понимается формула логико-математического языка, принимаемая в качестве аксиомы при построении формальной теории, истинная в любой структуре для данного языка в силу смысла логических символов.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28576" y="2524120"/>
            <a:ext cx="85963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1. Переменная может принимать лишь одно из двух возможных значений:</a:t>
            </a:r>
          </a:p>
          <a:p>
            <a:r>
              <a:rPr lang="ru-RU" sz="1600" b="1" dirty="0" smtClean="0"/>
              <a:t>    </a:t>
            </a:r>
            <a:r>
              <a:rPr lang="ru-RU" sz="1600" b="1" dirty="0" err="1" smtClean="0">
                <a:solidFill>
                  <a:srgbClr val="C00000"/>
                </a:solidFill>
              </a:rPr>
              <a:t>x</a:t>
            </a:r>
            <a:r>
              <a:rPr lang="ru-RU" sz="1600" b="1" dirty="0" smtClean="0">
                <a:solidFill>
                  <a:srgbClr val="C00000"/>
                </a:solidFill>
              </a:rPr>
              <a:t> = 0, если </a:t>
            </a:r>
            <a:r>
              <a:rPr lang="ru-RU" sz="1600" b="1" dirty="0" err="1" smtClean="0">
                <a:solidFill>
                  <a:srgbClr val="C00000"/>
                </a:solidFill>
              </a:rPr>
              <a:t>x</a:t>
            </a:r>
            <a:r>
              <a:rPr lang="ru-RU" sz="1600" b="1" dirty="0" smtClean="0">
                <a:solidFill>
                  <a:srgbClr val="C00000"/>
                </a:solidFill>
              </a:rPr>
              <a:t> &lt;&gt; 1; </a:t>
            </a:r>
            <a:r>
              <a:rPr lang="ru-RU" sz="1600" b="1" dirty="0" smtClean="0"/>
              <a:t>	</a:t>
            </a:r>
          </a:p>
          <a:p>
            <a:r>
              <a:rPr lang="ru-RU" sz="1600" b="1" dirty="0" smtClean="0"/>
              <a:t>    </a:t>
            </a:r>
            <a:r>
              <a:rPr lang="ru-RU" sz="1600" b="1" dirty="0" err="1" smtClean="0">
                <a:solidFill>
                  <a:srgbClr val="C00000"/>
                </a:solidFill>
              </a:rPr>
              <a:t>x</a:t>
            </a:r>
            <a:r>
              <a:rPr lang="ru-RU" sz="1600" b="1" dirty="0" smtClean="0">
                <a:solidFill>
                  <a:srgbClr val="C00000"/>
                </a:solidFill>
              </a:rPr>
              <a:t> = 1, если </a:t>
            </a:r>
            <a:r>
              <a:rPr lang="ru-RU" sz="1600" b="1" dirty="0" err="1" smtClean="0">
                <a:solidFill>
                  <a:srgbClr val="C00000"/>
                </a:solidFill>
              </a:rPr>
              <a:t>x</a:t>
            </a:r>
            <a:r>
              <a:rPr lang="ru-RU" sz="1600" b="1" dirty="0" smtClean="0">
                <a:solidFill>
                  <a:srgbClr val="C00000"/>
                </a:solidFill>
              </a:rPr>
              <a:t> &lt;&gt; 0. </a:t>
            </a:r>
            <a:r>
              <a:rPr lang="ru-RU" sz="1600" b="1" dirty="0" smtClean="0"/>
              <a:t>	(1.1.)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2. Вводится преобразование, называемое </a:t>
            </a:r>
            <a:r>
              <a:rPr lang="ru-RU" sz="1600" b="1" dirty="0" smtClean="0">
                <a:solidFill>
                  <a:srgbClr val="C00000"/>
                </a:solidFill>
              </a:rPr>
              <a:t>инверсией</a:t>
            </a:r>
            <a:r>
              <a:rPr lang="ru-RU" sz="1600" b="1" dirty="0" smtClean="0"/>
              <a:t>, такое, что</a:t>
            </a:r>
          </a:p>
          <a:p>
            <a:r>
              <a:rPr lang="ru-RU" sz="1600" b="1" dirty="0" smtClean="0"/>
              <a:t>    </a:t>
            </a:r>
            <a:r>
              <a:rPr lang="ru-RU" sz="1600" b="1" dirty="0" smtClean="0">
                <a:solidFill>
                  <a:srgbClr val="C00000"/>
                </a:solidFill>
              </a:rPr>
              <a:t>¬0 = 1; </a:t>
            </a:r>
            <a:r>
              <a:rPr lang="ru-RU" sz="1600" b="1" dirty="0" smtClean="0"/>
              <a:t>	</a:t>
            </a:r>
          </a:p>
          <a:p>
            <a:r>
              <a:rPr lang="ru-RU" sz="1600" b="1" dirty="0" smtClean="0"/>
              <a:t>    </a:t>
            </a:r>
            <a:r>
              <a:rPr lang="ru-RU" sz="1600" b="1" dirty="0" smtClean="0">
                <a:solidFill>
                  <a:srgbClr val="C00000"/>
                </a:solidFill>
              </a:rPr>
              <a:t>¬1 = 0. </a:t>
            </a:r>
            <a:r>
              <a:rPr lang="ru-RU" sz="1600" b="1" dirty="0" smtClean="0"/>
              <a:t>		(1.2.)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3. Вводится преобразование (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), называемое </a:t>
            </a:r>
            <a:r>
              <a:rPr lang="ru-RU" sz="1600" b="1" dirty="0" smtClean="0">
                <a:solidFill>
                  <a:srgbClr val="C00000"/>
                </a:solidFill>
              </a:rPr>
              <a:t>дизъюнкцией</a:t>
            </a:r>
            <a:r>
              <a:rPr lang="ru-RU" sz="1600" b="1" dirty="0" smtClean="0"/>
              <a:t>, для которого справедливы соотношения:</a:t>
            </a:r>
          </a:p>
          <a:p>
            <a:r>
              <a:rPr lang="ru-RU" sz="1600" b="1" dirty="0" smtClean="0"/>
              <a:t>    </a:t>
            </a:r>
            <a:r>
              <a:rPr lang="ru-RU" sz="1600" b="1" dirty="0" smtClean="0">
                <a:solidFill>
                  <a:srgbClr val="C00000"/>
                </a:solidFill>
              </a:rPr>
              <a:t>0 </a:t>
            </a:r>
            <a:r>
              <a:rPr lang="ru-RU" sz="1600" b="1" dirty="0" err="1" smtClean="0">
                <a:solidFill>
                  <a:srgbClr val="C00000"/>
                </a:solidFill>
              </a:rPr>
              <a:t>v</a:t>
            </a:r>
            <a:r>
              <a:rPr lang="ru-RU" sz="1600" b="1" dirty="0" smtClean="0">
                <a:solidFill>
                  <a:srgbClr val="C00000"/>
                </a:solidFill>
              </a:rPr>
              <a:t> 0 = 0; 	</a:t>
            </a:r>
          </a:p>
          <a:p>
            <a:r>
              <a:rPr lang="ru-RU" sz="1600" b="1" dirty="0" smtClean="0">
                <a:solidFill>
                  <a:srgbClr val="C00000"/>
                </a:solidFill>
              </a:rPr>
              <a:t>    1 </a:t>
            </a:r>
            <a:r>
              <a:rPr lang="ru-RU" sz="1600" b="1" dirty="0" err="1" smtClean="0">
                <a:solidFill>
                  <a:srgbClr val="C00000"/>
                </a:solidFill>
              </a:rPr>
              <a:t>v</a:t>
            </a:r>
            <a:r>
              <a:rPr lang="ru-RU" sz="1600" b="1" dirty="0" smtClean="0">
                <a:solidFill>
                  <a:srgbClr val="C00000"/>
                </a:solidFill>
              </a:rPr>
              <a:t> 1 = 1; 	</a:t>
            </a:r>
          </a:p>
          <a:p>
            <a:r>
              <a:rPr lang="ru-RU" sz="1600" b="1" dirty="0" smtClean="0">
                <a:solidFill>
                  <a:srgbClr val="C00000"/>
                </a:solidFill>
              </a:rPr>
              <a:t>    1 </a:t>
            </a:r>
            <a:r>
              <a:rPr lang="ru-RU" sz="1600" b="1" dirty="0" err="1" smtClean="0">
                <a:solidFill>
                  <a:srgbClr val="C00000"/>
                </a:solidFill>
              </a:rPr>
              <a:t>v</a:t>
            </a:r>
            <a:r>
              <a:rPr lang="ru-RU" sz="1600" b="1" dirty="0" smtClean="0">
                <a:solidFill>
                  <a:srgbClr val="C00000"/>
                </a:solidFill>
              </a:rPr>
              <a:t> 0 = 0 </a:t>
            </a:r>
            <a:r>
              <a:rPr lang="ru-RU" sz="1600" b="1" dirty="0" err="1" smtClean="0">
                <a:solidFill>
                  <a:srgbClr val="C00000"/>
                </a:solidFill>
              </a:rPr>
              <a:t>v</a:t>
            </a:r>
            <a:r>
              <a:rPr lang="ru-RU" sz="1600" b="1" dirty="0" smtClean="0">
                <a:solidFill>
                  <a:srgbClr val="C00000"/>
                </a:solidFill>
              </a:rPr>
              <a:t> 1 = 1. </a:t>
            </a:r>
            <a:r>
              <a:rPr lang="ru-RU" sz="1600" b="1" dirty="0" smtClean="0"/>
              <a:t>	(1.3.)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Аксиомы алгебры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19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28575" y="1626620"/>
            <a:ext cx="868684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1600" b="1" dirty="0" smtClean="0"/>
              <a:t>4. Вводится преобразование (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&amp;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), называемое </a:t>
            </a:r>
            <a:r>
              <a:rPr lang="ru-RU" sz="1600" b="1" dirty="0" smtClean="0">
                <a:solidFill>
                  <a:srgbClr val="C00000"/>
                </a:solidFill>
              </a:rPr>
              <a:t>конъюнкцией</a:t>
            </a:r>
            <a:r>
              <a:rPr lang="ru-RU" sz="1600" b="1" dirty="0" smtClean="0"/>
              <a:t>, которое определяется соотношениями:</a:t>
            </a:r>
          </a:p>
          <a:p>
            <a:r>
              <a:rPr lang="ru-RU" sz="1600" b="1" dirty="0" smtClean="0"/>
              <a:t>    </a:t>
            </a:r>
            <a:r>
              <a:rPr lang="ru-RU" sz="1600" b="1" dirty="0" smtClean="0">
                <a:solidFill>
                  <a:srgbClr val="C00000"/>
                </a:solidFill>
              </a:rPr>
              <a:t>0 &amp; 0 = 0; 	</a:t>
            </a:r>
          </a:p>
          <a:p>
            <a:r>
              <a:rPr lang="ru-RU" sz="1600" b="1" dirty="0" smtClean="0">
                <a:solidFill>
                  <a:srgbClr val="C00000"/>
                </a:solidFill>
              </a:rPr>
              <a:t>    1 &amp; 1 = 1; 	</a:t>
            </a:r>
          </a:p>
          <a:p>
            <a:r>
              <a:rPr lang="ru-RU" sz="1600" b="1" dirty="0" smtClean="0">
                <a:solidFill>
                  <a:srgbClr val="C00000"/>
                </a:solidFill>
              </a:rPr>
              <a:t>    1 &amp; 0 = 0 &amp; 1 = 0.</a:t>
            </a:r>
            <a:r>
              <a:rPr lang="ru-RU" sz="1600" b="1" dirty="0" smtClean="0"/>
              <a:t> 	   </a:t>
            </a:r>
            <a:r>
              <a:rPr lang="en-US" sz="1600" b="1" dirty="0" smtClean="0"/>
              <a:t>         </a:t>
            </a:r>
            <a:r>
              <a:rPr lang="ru-RU" sz="1600" b="1" dirty="0" smtClean="0"/>
              <a:t> (1.4.)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5. Во избежание многократных скобочных записей вводится </a:t>
            </a:r>
            <a:r>
              <a:rPr lang="ru-RU" sz="1600" b="1" dirty="0" smtClean="0">
                <a:solidFill>
                  <a:srgbClr val="C00000"/>
                </a:solidFill>
              </a:rPr>
              <a:t>приоритетность выполнения операций</a:t>
            </a:r>
            <a:r>
              <a:rPr lang="ru-RU" sz="1600" b="1" dirty="0" smtClean="0"/>
              <a:t>:</a:t>
            </a:r>
          </a:p>
          <a:p>
            <a:r>
              <a:rPr lang="ru-RU" sz="1600" b="1" dirty="0" smtClean="0"/>
              <a:t>    а) инверсия 	( ¬ ); 	</a:t>
            </a:r>
          </a:p>
          <a:p>
            <a:r>
              <a:rPr lang="ru-RU" sz="1600" b="1" dirty="0" smtClean="0"/>
              <a:t>    б) конъюнкция      ( &amp; ); 	</a:t>
            </a:r>
          </a:p>
          <a:p>
            <a:r>
              <a:rPr lang="ru-RU" sz="1600" b="1" dirty="0" smtClean="0"/>
              <a:t>    в) дизъюнкция      (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); 	</a:t>
            </a:r>
          </a:p>
          <a:p>
            <a:r>
              <a:rPr lang="ru-RU" sz="1600" b="1" dirty="0" smtClean="0"/>
              <a:t>    г) равенство 	( = ).      (1.5.).  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436" y="1479478"/>
            <a:ext cx="8191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400" b="1" dirty="0" smtClean="0"/>
              <a:t>Понятие алгебры логики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400" b="1" dirty="0" smtClean="0"/>
              <a:t>Высказывания. Виды высказываний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400" b="1" dirty="0" smtClean="0"/>
              <a:t>Логические связки						</a:t>
            </a:r>
            <a:r>
              <a:rPr lang="ru-RU" sz="1100" b="1" dirty="0" smtClean="0"/>
              <a:t>Задания </a:t>
            </a:r>
            <a:r>
              <a:rPr lang="ru-RU" sz="1100" b="1" dirty="0" smtClean="0">
                <a:solidFill>
                  <a:srgbClr val="C00000"/>
                </a:solidFill>
              </a:rPr>
              <a:t>1, 2, 3</a:t>
            </a:r>
            <a:endParaRPr lang="ru-RU" sz="1400" b="1" dirty="0" smtClean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400" b="1" dirty="0" smtClean="0"/>
              <a:t>Аксиомы и законы алгебры логики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400" b="1" dirty="0"/>
              <a:t>Методы решения логических задач				</a:t>
            </a:r>
            <a:r>
              <a:rPr lang="ru-RU" sz="1100" b="1" dirty="0"/>
              <a:t>Задания </a:t>
            </a:r>
            <a:r>
              <a:rPr lang="ru-RU" sz="1100" b="1" dirty="0">
                <a:solidFill>
                  <a:srgbClr val="C00000"/>
                </a:solidFill>
              </a:rPr>
              <a:t>4, 5 </a:t>
            </a:r>
            <a:endParaRPr lang="ru-RU" sz="1400" b="1" dirty="0" smtClean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400" b="1" dirty="0" smtClean="0"/>
              <a:t>Логические элементы компьютера				</a:t>
            </a:r>
            <a:r>
              <a:rPr lang="ru-RU" sz="1100" b="1" dirty="0"/>
              <a:t>Задания </a:t>
            </a:r>
            <a:r>
              <a:rPr lang="ru-RU" sz="1100" b="1" dirty="0" smtClean="0">
                <a:solidFill>
                  <a:srgbClr val="C00000"/>
                </a:solidFill>
              </a:rPr>
              <a:t>6, 7</a:t>
            </a:r>
            <a:endParaRPr lang="ru-RU" b="1" dirty="0"/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ru-RU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Законы алгебры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20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28575" y="1318843"/>
            <a:ext cx="86868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1600" b="1" dirty="0" smtClean="0"/>
              <a:t>На основе рассмотренных выше аксиом, выводятся теоремы, содержащие основные законы алгебры логики: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981192"/>
            <a:ext cx="8686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1. </a:t>
            </a:r>
            <a:r>
              <a:rPr lang="ru-RU" sz="1600" b="1" dirty="0" smtClean="0">
                <a:solidFill>
                  <a:srgbClr val="C00000"/>
                </a:solidFill>
              </a:rPr>
              <a:t>Закон нулевого множества</a:t>
            </a:r>
          </a:p>
          <a:p>
            <a:r>
              <a:rPr lang="ru-RU" sz="1600" b="1" dirty="0" smtClean="0"/>
              <a:t>    0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; 	                               (1.5a)</a:t>
            </a:r>
          </a:p>
          <a:p>
            <a:r>
              <a:rPr lang="ru-RU" sz="1600" b="1" dirty="0" smtClean="0"/>
              <a:t>    0 &amp;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= 0; 	                               (1.5b)</a:t>
            </a:r>
          </a:p>
          <a:p>
            <a:r>
              <a:rPr lang="ru-RU" sz="1600" b="1" dirty="0" smtClean="0"/>
              <a:t>    0 &amp; x</a:t>
            </a:r>
            <a:r>
              <a:rPr lang="ru-RU" sz="1600" b="1" baseline="-25000" dirty="0" smtClean="0"/>
              <a:t>1</a:t>
            </a:r>
            <a:r>
              <a:rPr lang="ru-RU" sz="1600" b="1" dirty="0" smtClean="0"/>
              <a:t> &amp; x</a:t>
            </a:r>
            <a:r>
              <a:rPr lang="ru-RU" sz="1600" b="1" baseline="-25000" dirty="0" smtClean="0"/>
              <a:t>2</a:t>
            </a:r>
            <a:r>
              <a:rPr lang="ru-RU" sz="1600" b="1" dirty="0" smtClean="0"/>
              <a:t> &amp; ... &amp; </a:t>
            </a:r>
            <a:r>
              <a:rPr lang="ru-RU" sz="1600" b="1" dirty="0" err="1" smtClean="0"/>
              <a:t>x</a:t>
            </a:r>
            <a:r>
              <a:rPr lang="ru-RU" sz="1600" b="1" baseline="-25000" dirty="0" err="1" smtClean="0"/>
              <a:t>n</a:t>
            </a:r>
            <a:r>
              <a:rPr lang="ru-RU" sz="1600" b="1" dirty="0" smtClean="0"/>
              <a:t> &amp;... = 0. 	(1.5c)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2. </a:t>
            </a:r>
            <a:r>
              <a:rPr lang="ru-RU" sz="1600" b="1" dirty="0" smtClean="0">
                <a:solidFill>
                  <a:srgbClr val="C00000"/>
                </a:solidFill>
              </a:rPr>
              <a:t>Закон универсального множества</a:t>
            </a:r>
            <a:r>
              <a:rPr lang="ru-RU" sz="1600" b="1" dirty="0" smtClean="0"/>
              <a:t>:</a:t>
            </a:r>
          </a:p>
          <a:p>
            <a:r>
              <a:rPr lang="ru-RU" sz="1600" b="1" dirty="0" smtClean="0"/>
              <a:t>    1 &amp;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; 	                               (1.6a)</a:t>
            </a:r>
          </a:p>
          <a:p>
            <a:r>
              <a:rPr lang="ru-RU" sz="1600" b="1" dirty="0" smtClean="0"/>
              <a:t>    1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= 1; 	                               (1.6b)</a:t>
            </a:r>
          </a:p>
          <a:p>
            <a:r>
              <a:rPr lang="ru-RU" sz="1600" b="1" dirty="0" smtClean="0"/>
              <a:t>    1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x</a:t>
            </a:r>
            <a:r>
              <a:rPr lang="ru-RU" sz="1600" b="1" baseline="-25000" dirty="0" smtClean="0"/>
              <a:t>1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x</a:t>
            </a:r>
            <a:r>
              <a:rPr lang="ru-RU" sz="1600" b="1" baseline="-25000" dirty="0" smtClean="0"/>
              <a:t>2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...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x</a:t>
            </a:r>
            <a:r>
              <a:rPr lang="ru-RU" sz="1600" b="1" baseline="-25000" dirty="0" err="1" smtClean="0"/>
              <a:t>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... = 1.              </a:t>
            </a:r>
            <a:r>
              <a:rPr lang="en-US" sz="1600" b="1" dirty="0" smtClean="0"/>
              <a:t>       </a:t>
            </a:r>
            <a:r>
              <a:rPr lang="ru-RU" sz="1600" b="1" dirty="0" smtClean="0"/>
              <a:t>(1.6c)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3. </a:t>
            </a:r>
            <a:r>
              <a:rPr lang="ru-RU" sz="1600" b="1" dirty="0" smtClean="0">
                <a:solidFill>
                  <a:srgbClr val="C00000"/>
                </a:solidFill>
              </a:rPr>
              <a:t>Закон повторения</a:t>
            </a:r>
            <a:r>
              <a:rPr lang="ru-RU" sz="1600" b="1" dirty="0" smtClean="0"/>
              <a:t>:</a:t>
            </a:r>
          </a:p>
          <a:p>
            <a:r>
              <a:rPr lang="ru-RU" sz="1600" b="1" dirty="0" smtClean="0"/>
              <a:t>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&amp;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; 	                                (1.7a)</a:t>
            </a:r>
          </a:p>
          <a:p>
            <a:r>
              <a:rPr lang="ru-RU" sz="1600" b="1" dirty="0" smtClean="0"/>
              <a:t>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. 	                                (1.7b)</a:t>
            </a:r>
          </a:p>
          <a:p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Законы алгебры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21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4. </a:t>
            </a:r>
            <a:r>
              <a:rPr lang="ru-RU" sz="1600" b="1" dirty="0" smtClean="0">
                <a:solidFill>
                  <a:srgbClr val="C00000"/>
                </a:solidFill>
              </a:rPr>
              <a:t>Закон двойной инверсии</a:t>
            </a:r>
            <a:r>
              <a:rPr lang="ru-RU" sz="1600" b="1" dirty="0" smtClean="0"/>
              <a:t>:</a:t>
            </a:r>
          </a:p>
          <a:p>
            <a:r>
              <a:rPr lang="ru-RU" sz="1600" b="1" dirty="0" smtClean="0"/>
              <a:t>   ¬¬</a:t>
            </a:r>
            <a:r>
              <a:rPr lang="en-US" sz="1600" b="1" dirty="0" smtClean="0"/>
              <a:t>x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. 	</a:t>
            </a:r>
            <a:r>
              <a:rPr lang="en-US" sz="1600" b="1" dirty="0" smtClean="0"/>
              <a:t>                                                             </a:t>
            </a:r>
            <a:r>
              <a:rPr lang="ru-RU" sz="1600" b="1" dirty="0" smtClean="0"/>
              <a:t>(1.8)</a:t>
            </a:r>
          </a:p>
          <a:p>
            <a:endParaRPr lang="ru-RU" sz="1600" b="1" dirty="0" smtClean="0"/>
          </a:p>
          <a:p>
            <a:r>
              <a:rPr lang="en-US" sz="1600" b="1" dirty="0" smtClean="0"/>
              <a:t>5. </a:t>
            </a:r>
            <a:r>
              <a:rPr lang="ru-RU" sz="1600" b="1" dirty="0" smtClean="0">
                <a:solidFill>
                  <a:srgbClr val="C00000"/>
                </a:solidFill>
              </a:rPr>
              <a:t>Законы </a:t>
            </a:r>
            <a:r>
              <a:rPr lang="ru-RU" sz="1600" b="1" dirty="0" err="1" smtClean="0">
                <a:solidFill>
                  <a:srgbClr val="C00000"/>
                </a:solidFill>
              </a:rPr>
              <a:t>дополнительности</a:t>
            </a:r>
            <a:r>
              <a:rPr lang="ru-RU" sz="1600" b="1" dirty="0" smtClean="0"/>
              <a:t>:</a:t>
            </a:r>
          </a:p>
          <a:p>
            <a:r>
              <a:rPr lang="en-US" sz="1600" b="1" dirty="0" smtClean="0"/>
              <a:t>      </a:t>
            </a:r>
            <a:r>
              <a:rPr lang="ru-RU" sz="1600" b="1" dirty="0" smtClean="0"/>
              <a:t>а) исключенного третьего</a:t>
            </a:r>
          </a:p>
          <a:p>
            <a:r>
              <a:rPr lang="ru-RU" sz="1600" b="1" dirty="0" smtClean="0"/>
              <a:t>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¬x</a:t>
            </a:r>
            <a:r>
              <a:rPr lang="ru-RU" sz="1600" b="1" dirty="0" smtClean="0"/>
              <a:t> = 1. 	</a:t>
            </a:r>
            <a:r>
              <a:rPr lang="en-US" sz="1600" b="1" dirty="0" smtClean="0"/>
              <a:t>                                          </a:t>
            </a:r>
            <a:r>
              <a:rPr lang="ru-RU" sz="1600" b="1" dirty="0" smtClean="0"/>
              <a:t>(1.9a)</a:t>
            </a:r>
          </a:p>
          <a:p>
            <a:r>
              <a:rPr lang="en-US" sz="1600" b="1" dirty="0" smtClean="0"/>
              <a:t>      </a:t>
            </a:r>
            <a:r>
              <a:rPr lang="ru-RU" sz="1600" b="1" dirty="0" smtClean="0"/>
              <a:t>б) логическое противоречие</a:t>
            </a:r>
          </a:p>
          <a:p>
            <a:r>
              <a:rPr lang="ru-RU" sz="1600" b="1" dirty="0" smtClean="0"/>
              <a:t>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&amp; </a:t>
            </a:r>
            <a:r>
              <a:rPr lang="ru-RU" sz="1600" b="1" dirty="0" err="1" smtClean="0"/>
              <a:t>¬x</a:t>
            </a:r>
            <a:r>
              <a:rPr lang="ru-RU" sz="1600" b="1" dirty="0" smtClean="0"/>
              <a:t> = 0. 	</a:t>
            </a:r>
            <a:r>
              <a:rPr lang="en-US" sz="1600" b="1" dirty="0" smtClean="0"/>
              <a:t>                                          </a:t>
            </a:r>
            <a:r>
              <a:rPr lang="ru-RU" sz="1600" b="1" dirty="0" smtClean="0"/>
              <a:t>(1.9b)</a:t>
            </a:r>
          </a:p>
          <a:p>
            <a:endParaRPr lang="ru-RU" sz="1600" b="1" dirty="0" smtClean="0"/>
          </a:p>
          <a:p>
            <a:r>
              <a:rPr lang="en-US" sz="1600" b="1" dirty="0" smtClean="0"/>
              <a:t>6. </a:t>
            </a:r>
            <a:r>
              <a:rPr lang="ru-RU" sz="1600" b="1" dirty="0" smtClean="0">
                <a:solidFill>
                  <a:srgbClr val="C00000"/>
                </a:solidFill>
              </a:rPr>
              <a:t>Коммутативный (переместительный) закон</a:t>
            </a:r>
            <a:r>
              <a:rPr lang="ru-RU" sz="1600" b="1" dirty="0" smtClean="0"/>
              <a:t>:</a:t>
            </a:r>
          </a:p>
          <a:p>
            <a:r>
              <a:rPr lang="ru-RU" sz="1600" b="1" dirty="0" smtClean="0"/>
              <a:t>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&amp;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 &amp;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; 	</a:t>
            </a:r>
            <a:r>
              <a:rPr lang="en-US" sz="1600" b="1" dirty="0" smtClean="0"/>
              <a:t>                                          </a:t>
            </a:r>
            <a:r>
              <a:rPr lang="ru-RU" sz="1600" b="1" dirty="0" smtClean="0"/>
              <a:t>(1.10a)</a:t>
            </a:r>
          </a:p>
          <a:p>
            <a:r>
              <a:rPr lang="ru-RU" sz="1600" b="1" dirty="0" smtClean="0"/>
              <a:t>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. 	</a:t>
            </a:r>
            <a:r>
              <a:rPr lang="en-US" sz="1600" b="1" dirty="0" smtClean="0"/>
              <a:t>                                          </a:t>
            </a:r>
            <a:r>
              <a:rPr lang="ru-RU" sz="1600" b="1" dirty="0" smtClean="0"/>
              <a:t>(1.10b)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7. </a:t>
            </a:r>
            <a:r>
              <a:rPr lang="ru-RU" sz="1600" b="1" dirty="0" smtClean="0">
                <a:solidFill>
                  <a:srgbClr val="C00000"/>
                </a:solidFill>
              </a:rPr>
              <a:t>Ассоциативный (сочетательный) закон</a:t>
            </a:r>
            <a:r>
              <a:rPr lang="ru-RU" sz="1600" b="1" dirty="0" smtClean="0"/>
              <a:t>: </a:t>
            </a:r>
            <a:endParaRPr lang="en-US" sz="1600" b="1" dirty="0" smtClean="0"/>
          </a:p>
          <a:p>
            <a:r>
              <a:rPr lang="en-US" sz="1600" b="1" dirty="0" smtClean="0"/>
              <a:t>    </a:t>
            </a:r>
            <a:r>
              <a:rPr lang="ru-RU" sz="1600" b="1" dirty="0" err="1" smtClean="0"/>
              <a:t>x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smtClean="0"/>
              <a:t>(</a:t>
            </a:r>
            <a:r>
              <a:rPr lang="ru-RU" sz="1600" b="1" dirty="0" err="1" smtClean="0"/>
              <a:t>y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z</a:t>
            </a:r>
            <a:r>
              <a:rPr lang="ru-RU" sz="1600" b="1" dirty="0" smtClean="0"/>
              <a:t>) = (</a:t>
            </a:r>
            <a:r>
              <a:rPr lang="ru-RU" sz="1600" b="1" dirty="0" err="1" smtClean="0"/>
              <a:t>x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)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z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x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smtClean="0"/>
              <a:t>z; </a:t>
            </a:r>
            <a:r>
              <a:rPr lang="en-US" sz="1600" b="1" dirty="0" smtClean="0"/>
              <a:t>            </a:t>
            </a:r>
            <a:r>
              <a:rPr lang="ru-RU" sz="1600" b="1" dirty="0" smtClean="0"/>
              <a:t>(1.11a)</a:t>
            </a:r>
            <a:endParaRPr lang="en-US" sz="1600" b="1" dirty="0" smtClean="0"/>
          </a:p>
          <a:p>
            <a:r>
              <a:rPr lang="en-US" sz="1600" b="1" dirty="0" smtClean="0"/>
              <a:t>   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y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z</a:t>
            </a:r>
            <a:r>
              <a:rPr lang="ru-RU" sz="1600" b="1" dirty="0" smtClean="0"/>
              <a:t>) = (</a:t>
            </a:r>
            <a:r>
              <a:rPr lang="ru-RU" sz="1600" b="1" dirty="0" err="1" smtClean="0"/>
              <a:t>x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en-US" sz="1600" b="1" dirty="0" smtClean="0"/>
              <a:t> </a:t>
            </a:r>
            <a:r>
              <a:rPr lang="ru-RU" sz="1600" b="1" dirty="0" smtClean="0"/>
              <a:t>y) v z = x v y v z.</a:t>
            </a:r>
            <a:r>
              <a:rPr lang="en-US" sz="1600" b="1" dirty="0" smtClean="0"/>
              <a:t>    </a:t>
            </a:r>
            <a:r>
              <a:rPr lang="ru-RU" sz="1600" b="1" dirty="0" smtClean="0"/>
              <a:t> </a:t>
            </a:r>
            <a:r>
              <a:rPr lang="en-US" sz="1600" b="1" dirty="0" smtClean="0"/>
              <a:t>              </a:t>
            </a:r>
            <a:r>
              <a:rPr lang="ru-RU" sz="1600" b="1" dirty="0" smtClean="0"/>
              <a:t>(1.11b)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Законы алгебры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8. </a:t>
            </a:r>
            <a:r>
              <a:rPr lang="ru-RU" sz="1600" b="1" dirty="0" smtClean="0">
                <a:solidFill>
                  <a:srgbClr val="C00000"/>
                </a:solidFill>
              </a:rPr>
              <a:t>Дистрибутивный (распределительный) закон</a:t>
            </a:r>
            <a:r>
              <a:rPr lang="ru-RU" sz="1600" b="1" dirty="0" smtClean="0"/>
              <a:t>: </a:t>
            </a:r>
            <a:endParaRPr lang="en-US" sz="1600" b="1" dirty="0" smtClean="0"/>
          </a:p>
          <a:p>
            <a:r>
              <a:rPr lang="ru-RU" sz="1600" b="1" dirty="0" smtClean="0"/>
              <a:t>      </a:t>
            </a:r>
            <a:r>
              <a:rPr lang="ru-RU" sz="1600" b="1" dirty="0" err="1" smtClean="0"/>
              <a:t>x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smtClean="0"/>
              <a:t>(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z</a:t>
            </a:r>
            <a:r>
              <a:rPr lang="ru-RU" sz="1600" b="1" dirty="0" smtClean="0"/>
              <a:t>) = </a:t>
            </a:r>
            <a:r>
              <a:rPr lang="ru-RU" sz="1600" b="1" dirty="0" err="1" smtClean="0"/>
              <a:t>x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x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z</a:t>
            </a:r>
            <a:r>
              <a:rPr lang="ru-RU" sz="1600" b="1" dirty="0" smtClean="0"/>
              <a:t>; </a:t>
            </a:r>
            <a:r>
              <a:rPr lang="en-US" sz="1600" b="1" dirty="0" smtClean="0"/>
              <a:t>                    </a:t>
            </a:r>
            <a:r>
              <a:rPr lang="ru-RU" sz="1600" b="1" dirty="0" smtClean="0"/>
              <a:t>             (1.12a)</a:t>
            </a:r>
            <a:endParaRPr lang="en-US" sz="1600" b="1" dirty="0" smtClean="0"/>
          </a:p>
          <a:p>
            <a:r>
              <a:rPr lang="ru-RU" sz="1600" b="1" dirty="0" smtClean="0"/>
              <a:t>  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z</a:t>
            </a:r>
            <a:r>
              <a:rPr lang="ru-RU" sz="1600" b="1" dirty="0" smtClean="0"/>
              <a:t> = (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)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smtClean="0"/>
              <a:t>(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z</a:t>
            </a:r>
            <a:r>
              <a:rPr lang="ru-RU" sz="1600" b="1" dirty="0" smtClean="0"/>
              <a:t>). </a:t>
            </a:r>
            <a:r>
              <a:rPr lang="en-US" sz="1600" b="1" dirty="0" smtClean="0"/>
              <a:t>               </a:t>
            </a:r>
            <a:r>
              <a:rPr lang="ru-RU" sz="1600" b="1" dirty="0" smtClean="0"/>
              <a:t>               </a:t>
            </a:r>
            <a:r>
              <a:rPr lang="en-US" sz="1600" b="1" dirty="0" smtClean="0"/>
              <a:t>  </a:t>
            </a:r>
            <a:r>
              <a:rPr lang="ru-RU" sz="1600" b="1" dirty="0" smtClean="0"/>
              <a:t>(1.12b) 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9. </a:t>
            </a:r>
            <a:r>
              <a:rPr lang="ru-RU" sz="1600" b="1" dirty="0" smtClean="0">
                <a:solidFill>
                  <a:srgbClr val="C00000"/>
                </a:solidFill>
              </a:rPr>
              <a:t>Законы поглощения</a:t>
            </a:r>
            <a:r>
              <a:rPr lang="ru-RU" sz="1600" b="1" dirty="0" smtClean="0"/>
              <a:t>: </a:t>
            </a:r>
            <a:endParaRPr lang="en-US" sz="1600" b="1" dirty="0" smtClean="0"/>
          </a:p>
          <a:p>
            <a:r>
              <a:rPr lang="ru-RU" sz="1600" b="1" dirty="0" smtClean="0"/>
              <a:t> 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&amp; (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) =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; </a:t>
            </a:r>
            <a:r>
              <a:rPr lang="en-US" sz="1600" b="1" dirty="0" smtClean="0"/>
              <a:t>                                         </a:t>
            </a:r>
            <a:r>
              <a:rPr lang="ru-RU" sz="1600" b="1" dirty="0" smtClean="0"/>
              <a:t>              (1.13a)</a:t>
            </a:r>
            <a:endParaRPr lang="en-US" sz="1600" b="1" dirty="0" smtClean="0"/>
          </a:p>
          <a:p>
            <a:r>
              <a:rPr lang="ru-RU" sz="1600" b="1" dirty="0" smtClean="0"/>
              <a:t> 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x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. </a:t>
            </a:r>
            <a:r>
              <a:rPr lang="en-US" sz="1600" b="1" dirty="0" smtClean="0"/>
              <a:t>                                         </a:t>
            </a:r>
            <a:r>
              <a:rPr lang="ru-RU" sz="1600" b="1" dirty="0" smtClean="0"/>
              <a:t> </a:t>
            </a:r>
            <a:r>
              <a:rPr lang="en-US" sz="1600" b="1" dirty="0" smtClean="0"/>
              <a:t> </a:t>
            </a:r>
            <a:r>
              <a:rPr lang="ru-RU" sz="1600" b="1" dirty="0" smtClean="0"/>
              <a:t>              </a:t>
            </a:r>
            <a:r>
              <a:rPr lang="en-US" sz="1600" b="1" dirty="0" smtClean="0"/>
              <a:t> </a:t>
            </a:r>
            <a:r>
              <a:rPr lang="ru-RU" sz="1600" b="1" dirty="0" smtClean="0"/>
              <a:t>(1.13b)  </a:t>
            </a:r>
            <a:endParaRPr lang="en-US" sz="1600" b="1" dirty="0" smtClean="0"/>
          </a:p>
          <a:p>
            <a:r>
              <a:rPr lang="ru-RU" sz="1600" b="1" dirty="0" smtClean="0"/>
              <a:t> 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&amp; (</a:t>
            </a:r>
            <a:r>
              <a:rPr lang="ru-RU" sz="1600" b="1" dirty="0" err="1" smtClean="0"/>
              <a:t>¬x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) =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&amp;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; </a:t>
            </a:r>
            <a:r>
              <a:rPr lang="en-US" sz="1600" b="1" dirty="0" smtClean="0"/>
              <a:t>                               </a:t>
            </a:r>
            <a:r>
              <a:rPr lang="ru-RU" sz="1600" b="1" dirty="0" smtClean="0"/>
              <a:t>              </a:t>
            </a:r>
            <a:r>
              <a:rPr lang="en-US" sz="1600" b="1" dirty="0" smtClean="0"/>
              <a:t> </a:t>
            </a:r>
            <a:r>
              <a:rPr lang="ru-RU" sz="1600" b="1" dirty="0" smtClean="0"/>
              <a:t>(1.13c)</a:t>
            </a:r>
            <a:endParaRPr lang="en-US" sz="1600" b="1" dirty="0" smtClean="0"/>
          </a:p>
          <a:p>
            <a:r>
              <a:rPr lang="ru-RU" sz="1600" b="1" dirty="0" smtClean="0"/>
              <a:t>    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¬x</a:t>
            </a:r>
            <a:r>
              <a:rPr lang="en-US" sz="1600" b="1" dirty="0" smtClean="0"/>
              <a:t> </a:t>
            </a:r>
            <a:r>
              <a:rPr lang="ru-RU" sz="1600" b="1" dirty="0" smtClean="0"/>
              <a:t>&amp;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 = </a:t>
            </a:r>
            <a:r>
              <a:rPr lang="ru-RU" sz="1600" b="1" dirty="0" err="1" smtClean="0"/>
              <a:t>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v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y</a:t>
            </a:r>
            <a:r>
              <a:rPr lang="ru-RU" sz="1600" b="1" dirty="0" smtClean="0"/>
              <a:t>. </a:t>
            </a:r>
            <a:r>
              <a:rPr lang="en-US" sz="1600" b="1" dirty="0" smtClean="0"/>
              <a:t>                                   </a:t>
            </a:r>
            <a:r>
              <a:rPr lang="ru-RU" sz="1600" b="1" dirty="0" smtClean="0"/>
              <a:t> </a:t>
            </a:r>
            <a:r>
              <a:rPr lang="en-US" sz="1600" b="1" dirty="0" smtClean="0"/>
              <a:t> </a:t>
            </a:r>
            <a:r>
              <a:rPr lang="ru-RU" sz="1600" b="1" dirty="0" smtClean="0"/>
              <a:t>            </a:t>
            </a:r>
            <a:r>
              <a:rPr lang="en-US" sz="1600" b="1" dirty="0" smtClean="0"/>
              <a:t> </a:t>
            </a:r>
            <a:r>
              <a:rPr lang="ru-RU" sz="1600" b="1" dirty="0" smtClean="0"/>
              <a:t>(1.13d)</a:t>
            </a:r>
            <a:endParaRPr lang="en-US" sz="1600" b="1" dirty="0" smtClean="0"/>
          </a:p>
          <a:p>
            <a:endParaRPr lang="es-ES" sz="1600" b="1" dirty="0" smtClean="0"/>
          </a:p>
          <a:p>
            <a:r>
              <a:rPr lang="es-ES" sz="1600" b="1" dirty="0" smtClean="0"/>
              <a:t>10. </a:t>
            </a:r>
            <a:r>
              <a:rPr lang="es-ES" sz="1600" b="1" dirty="0" smtClean="0">
                <a:solidFill>
                  <a:srgbClr val="C00000"/>
                </a:solidFill>
              </a:rPr>
              <a:t>Законы склеивания</a:t>
            </a:r>
            <a:r>
              <a:rPr lang="es-ES" sz="1600" b="1" dirty="0" smtClean="0"/>
              <a:t>:</a:t>
            </a:r>
          </a:p>
          <a:p>
            <a:r>
              <a:rPr lang="ru-RU" sz="1600" b="1" dirty="0" smtClean="0"/>
              <a:t>              </a:t>
            </a:r>
            <a:r>
              <a:rPr lang="es-ES" sz="1600" b="1" dirty="0" smtClean="0"/>
              <a:t>а) полног</a:t>
            </a:r>
            <a:r>
              <a:rPr lang="ru-RU" sz="1600" b="1" dirty="0" smtClean="0"/>
              <a:t>о</a:t>
            </a:r>
            <a:endParaRPr lang="es-ES" sz="1600" b="1" dirty="0" smtClean="0"/>
          </a:p>
          <a:p>
            <a:r>
              <a:rPr lang="es-ES" sz="1600" b="1" dirty="0" smtClean="0"/>
              <a:t>    </a:t>
            </a:r>
            <a:r>
              <a:rPr lang="ru-RU" sz="1600" b="1" dirty="0" smtClean="0"/>
              <a:t> </a:t>
            </a:r>
            <a:r>
              <a:rPr lang="es-ES" sz="1600" b="1" dirty="0" smtClean="0"/>
              <a:t>x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</a:t>
            </a:r>
            <a:r>
              <a:rPr lang="es-ES" sz="1600" b="1" dirty="0" smtClean="0"/>
              <a:t>y v x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¬</a:t>
            </a:r>
            <a:r>
              <a:rPr lang="es-ES" sz="1600" b="1" dirty="0" smtClean="0"/>
              <a:t>y = x; 	</a:t>
            </a:r>
            <a:r>
              <a:rPr lang="ru-RU" sz="1600" b="1" dirty="0" smtClean="0"/>
              <a:t>                                       </a:t>
            </a:r>
            <a:r>
              <a:rPr lang="en-US" sz="1600" b="1" dirty="0" smtClean="0"/>
              <a:t>         </a:t>
            </a:r>
            <a:r>
              <a:rPr lang="es-ES" sz="1600" b="1" dirty="0" smtClean="0"/>
              <a:t>(1.14a)</a:t>
            </a:r>
          </a:p>
          <a:p>
            <a:r>
              <a:rPr lang="es-ES" sz="1600" b="1" dirty="0" smtClean="0"/>
              <a:t>    (x v y)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</a:t>
            </a:r>
            <a:r>
              <a:rPr lang="es-ES" sz="1600" b="1" dirty="0" smtClean="0"/>
              <a:t>(x v </a:t>
            </a:r>
            <a:r>
              <a:rPr lang="ru-RU" sz="1600" b="1" dirty="0" smtClean="0"/>
              <a:t>¬</a:t>
            </a:r>
            <a:r>
              <a:rPr lang="es-ES" sz="1600" b="1" dirty="0" smtClean="0"/>
              <a:t>y) = x. 	</a:t>
            </a:r>
            <a:r>
              <a:rPr lang="ru-RU" sz="1600" b="1" dirty="0" smtClean="0"/>
              <a:t>                            </a:t>
            </a:r>
            <a:r>
              <a:rPr lang="es-ES" sz="1600" b="1" dirty="0" smtClean="0"/>
              <a:t>(1.14b)</a:t>
            </a:r>
          </a:p>
          <a:p>
            <a:r>
              <a:rPr lang="ru-RU" sz="1600" b="1" dirty="0" smtClean="0"/>
              <a:t>             </a:t>
            </a:r>
            <a:r>
              <a:rPr lang="es-ES" sz="1600" b="1" dirty="0" smtClean="0"/>
              <a:t>б) неполного</a:t>
            </a:r>
          </a:p>
          <a:p>
            <a:r>
              <a:rPr lang="es-ES" sz="1600" b="1" dirty="0" smtClean="0"/>
              <a:t>    </a:t>
            </a:r>
            <a:r>
              <a:rPr lang="ru-RU" sz="1600" b="1" dirty="0" smtClean="0"/>
              <a:t> </a:t>
            </a:r>
            <a:r>
              <a:rPr lang="es-ES" sz="1600" b="1" dirty="0" smtClean="0"/>
              <a:t>x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</a:t>
            </a:r>
            <a:r>
              <a:rPr lang="es-ES" sz="1600" b="1" dirty="0" smtClean="0"/>
              <a:t>y v x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¬</a:t>
            </a:r>
            <a:r>
              <a:rPr lang="es-ES" sz="1600" b="1" dirty="0" smtClean="0"/>
              <a:t>y = x v x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</a:t>
            </a:r>
            <a:r>
              <a:rPr lang="es-ES" sz="1600" b="1" dirty="0" smtClean="0"/>
              <a:t>y v x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¬</a:t>
            </a:r>
            <a:r>
              <a:rPr lang="es-ES" sz="1600" b="1" dirty="0" smtClean="0"/>
              <a:t>y; </a:t>
            </a:r>
            <a:r>
              <a:rPr lang="ru-RU" sz="1600" b="1" dirty="0" smtClean="0"/>
              <a:t>         </a:t>
            </a:r>
            <a:r>
              <a:rPr lang="es-ES" sz="1600" b="1" dirty="0" smtClean="0"/>
              <a:t>	</a:t>
            </a:r>
            <a:r>
              <a:rPr lang="ru-RU" sz="1600" b="1" dirty="0" smtClean="0"/>
              <a:t>        </a:t>
            </a:r>
            <a:r>
              <a:rPr lang="es-ES" sz="1600" b="1" dirty="0" smtClean="0"/>
              <a:t>(1.14c)</a:t>
            </a:r>
          </a:p>
          <a:p>
            <a:r>
              <a:rPr lang="es-ES" sz="1600" b="1" dirty="0" smtClean="0"/>
              <a:t>    (x</a:t>
            </a:r>
            <a:r>
              <a:rPr lang="ru-RU" sz="1600" b="1" dirty="0" smtClean="0"/>
              <a:t> </a:t>
            </a:r>
            <a:r>
              <a:rPr lang="es-ES" sz="1600" b="1" dirty="0" smtClean="0"/>
              <a:t>v</a:t>
            </a:r>
            <a:r>
              <a:rPr lang="ru-RU" sz="1600" b="1" dirty="0" smtClean="0"/>
              <a:t> </a:t>
            </a:r>
            <a:r>
              <a:rPr lang="es-ES" sz="1600" b="1" dirty="0" smtClean="0"/>
              <a:t>y)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</a:t>
            </a:r>
            <a:r>
              <a:rPr lang="es-ES" sz="1600" b="1" dirty="0" smtClean="0"/>
              <a:t>(x</a:t>
            </a:r>
            <a:r>
              <a:rPr lang="ru-RU" sz="1600" b="1" dirty="0" smtClean="0"/>
              <a:t> </a:t>
            </a:r>
            <a:r>
              <a:rPr lang="es-ES" sz="1600" b="1" dirty="0" smtClean="0"/>
              <a:t>v</a:t>
            </a:r>
            <a:r>
              <a:rPr lang="ru-RU" sz="1600" b="1" dirty="0" smtClean="0"/>
              <a:t> ¬</a:t>
            </a:r>
            <a:r>
              <a:rPr lang="es-ES" sz="1600" b="1" dirty="0" smtClean="0"/>
              <a:t>y) = x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</a:t>
            </a:r>
            <a:r>
              <a:rPr lang="es-ES" sz="1600" b="1" dirty="0" smtClean="0"/>
              <a:t>(x v y)</a:t>
            </a:r>
            <a:r>
              <a:rPr lang="ru-RU" sz="1600" b="1" dirty="0" smtClean="0"/>
              <a:t> </a:t>
            </a:r>
            <a:r>
              <a:rPr lang="es-ES" sz="1600" b="1" dirty="0" smtClean="0"/>
              <a:t>&amp;</a:t>
            </a:r>
            <a:r>
              <a:rPr lang="ru-RU" sz="1600" b="1" dirty="0" smtClean="0"/>
              <a:t> </a:t>
            </a:r>
            <a:r>
              <a:rPr lang="es-ES" sz="1600" b="1" dirty="0" smtClean="0"/>
              <a:t>(x v </a:t>
            </a:r>
            <a:r>
              <a:rPr lang="ru-RU" sz="1600" b="1" dirty="0" smtClean="0"/>
              <a:t>¬</a:t>
            </a:r>
            <a:r>
              <a:rPr lang="es-ES" sz="1600" b="1" dirty="0" smtClean="0"/>
              <a:t>y). 	</a:t>
            </a:r>
            <a:r>
              <a:rPr lang="ru-RU" sz="1600" b="1" dirty="0" smtClean="0"/>
              <a:t>        </a:t>
            </a:r>
            <a:r>
              <a:rPr lang="es-ES" sz="1600" b="1" dirty="0" smtClean="0"/>
              <a:t>(1.14d)</a:t>
            </a:r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Законы алгебры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23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11. </a:t>
            </a:r>
            <a:r>
              <a:rPr lang="ru-RU" sz="1600" b="1" dirty="0" smtClean="0">
                <a:solidFill>
                  <a:srgbClr val="C00000"/>
                </a:solidFill>
              </a:rPr>
              <a:t>Законы инверсии (теоремы де Моргана)</a:t>
            </a:r>
            <a:r>
              <a:rPr lang="ru-RU" sz="1600" b="1" dirty="0" smtClean="0"/>
              <a:t>:</a:t>
            </a:r>
          </a:p>
          <a:p>
            <a:r>
              <a:rPr lang="ru-RU" sz="1600" b="1" dirty="0" smtClean="0"/>
              <a:t>     </a:t>
            </a:r>
            <a:r>
              <a:rPr lang="en-US" sz="1600" b="1" dirty="0" smtClean="0"/>
              <a:t> </a:t>
            </a:r>
            <a:r>
              <a:rPr lang="ru-RU" sz="1600" b="1" dirty="0" smtClean="0"/>
              <a:t> ¬</a:t>
            </a:r>
            <a:r>
              <a:rPr lang="en-US" sz="1600" b="1" dirty="0" smtClean="0"/>
              <a:t>(x</a:t>
            </a:r>
            <a:r>
              <a:rPr lang="en-US" sz="1600" b="1" baseline="-25000" dirty="0" smtClean="0"/>
              <a:t>1</a:t>
            </a:r>
            <a:r>
              <a:rPr lang="ru-RU" sz="1600" b="1" dirty="0" smtClean="0"/>
              <a:t> </a:t>
            </a:r>
            <a:r>
              <a:rPr lang="en-US" sz="1600" b="1" dirty="0" smtClean="0"/>
              <a:t>&amp;</a:t>
            </a:r>
            <a:r>
              <a:rPr lang="ru-RU" sz="1600" b="1" dirty="0" smtClean="0"/>
              <a:t> </a:t>
            </a:r>
            <a:r>
              <a:rPr lang="en-US" sz="1600" b="1" dirty="0" smtClean="0"/>
              <a:t>x</a:t>
            </a:r>
            <a:r>
              <a:rPr lang="en-US" sz="1600" b="1" baseline="-25000" dirty="0" smtClean="0"/>
              <a:t>2</a:t>
            </a:r>
            <a:r>
              <a:rPr lang="ru-RU" sz="1600" b="1" dirty="0" smtClean="0"/>
              <a:t> </a:t>
            </a:r>
            <a:r>
              <a:rPr lang="en-US" sz="1600" b="1" dirty="0" smtClean="0"/>
              <a:t>&amp;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 &amp;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x</a:t>
            </a:r>
            <a:r>
              <a:rPr lang="en-US" sz="1600" b="1" baseline="-25000" dirty="0" err="1" smtClean="0"/>
              <a:t>n</a:t>
            </a:r>
            <a:r>
              <a:rPr lang="en-US" sz="1600" b="1" dirty="0" smtClean="0"/>
              <a:t>) = </a:t>
            </a:r>
            <a:r>
              <a:rPr lang="ru-RU" sz="1600" b="1" dirty="0" smtClean="0"/>
              <a:t>¬ </a:t>
            </a:r>
            <a:r>
              <a:rPr lang="en-US" sz="1600" b="1" dirty="0" smtClean="0"/>
              <a:t>x</a:t>
            </a:r>
            <a:r>
              <a:rPr lang="en-US" sz="1600" b="1" baseline="-25000" dirty="0" smtClean="0"/>
              <a:t>1</a:t>
            </a:r>
            <a:r>
              <a:rPr lang="ru-RU" sz="1600" b="1" dirty="0" smtClean="0"/>
              <a:t> </a:t>
            </a:r>
            <a:r>
              <a:rPr lang="en-US" sz="1600" b="1" dirty="0" smtClean="0"/>
              <a:t>v</a:t>
            </a:r>
            <a:r>
              <a:rPr lang="ru-RU" sz="1600" b="1" dirty="0" smtClean="0"/>
              <a:t> ¬ </a:t>
            </a:r>
            <a:r>
              <a:rPr lang="en-US" sz="1600" b="1" dirty="0" smtClean="0"/>
              <a:t>x</a:t>
            </a:r>
            <a:r>
              <a:rPr lang="en-US" sz="1600" b="1" baseline="-25000" dirty="0" smtClean="0"/>
              <a:t>2</a:t>
            </a:r>
            <a:r>
              <a:rPr lang="ru-RU" sz="1600" b="1" dirty="0" smtClean="0"/>
              <a:t> </a:t>
            </a:r>
            <a:r>
              <a:rPr lang="en-US" sz="1600" b="1" dirty="0" smtClean="0"/>
              <a:t>v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 v</a:t>
            </a:r>
            <a:r>
              <a:rPr lang="ru-RU" sz="1600" b="1" dirty="0" smtClean="0"/>
              <a:t> ¬ </a:t>
            </a:r>
            <a:r>
              <a:rPr lang="en-US" sz="1600" b="1" dirty="0" err="1" smtClean="0"/>
              <a:t>x</a:t>
            </a:r>
            <a:r>
              <a:rPr lang="en-US" sz="1600" b="1" baseline="-25000" dirty="0" err="1" smtClean="0"/>
              <a:t>n</a:t>
            </a:r>
            <a:r>
              <a:rPr lang="en-US" sz="1600" b="1" dirty="0" smtClean="0"/>
              <a:t>; 	           (1.15a)</a:t>
            </a:r>
          </a:p>
          <a:p>
            <a:r>
              <a:rPr lang="en-US" sz="1600" b="1" dirty="0" smtClean="0"/>
              <a:t>       </a:t>
            </a:r>
            <a:r>
              <a:rPr lang="ru-RU" sz="1600" b="1" dirty="0" smtClean="0"/>
              <a:t>¬</a:t>
            </a:r>
            <a:r>
              <a:rPr lang="en-US" sz="1600" b="1" dirty="0" smtClean="0"/>
              <a:t>(x</a:t>
            </a:r>
            <a:r>
              <a:rPr lang="en-US" sz="1600" b="1" baseline="-25000" dirty="0" smtClean="0"/>
              <a:t>1</a:t>
            </a:r>
            <a:r>
              <a:rPr lang="ru-RU" sz="1600" b="1" dirty="0" smtClean="0"/>
              <a:t> </a:t>
            </a:r>
            <a:r>
              <a:rPr lang="en-US" sz="1600" b="1" dirty="0" smtClean="0"/>
              <a:t>v</a:t>
            </a:r>
            <a:r>
              <a:rPr lang="ru-RU" sz="1600" b="1" dirty="0" smtClean="0"/>
              <a:t> </a:t>
            </a:r>
            <a:r>
              <a:rPr lang="en-US" sz="1600" b="1" dirty="0" smtClean="0"/>
              <a:t>x</a:t>
            </a:r>
            <a:r>
              <a:rPr lang="en-US" sz="1600" b="1" baseline="-25000" dirty="0" smtClean="0"/>
              <a:t>2</a:t>
            </a:r>
            <a:r>
              <a:rPr lang="ru-RU" sz="1600" b="1" dirty="0" smtClean="0"/>
              <a:t> </a:t>
            </a:r>
            <a:r>
              <a:rPr lang="en-US" sz="1600" b="1" dirty="0" smtClean="0"/>
              <a:t>v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 v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x</a:t>
            </a:r>
            <a:r>
              <a:rPr lang="en-US" sz="1600" b="1" baseline="-25000" dirty="0" err="1" smtClean="0"/>
              <a:t>n</a:t>
            </a:r>
            <a:r>
              <a:rPr lang="en-US" sz="1600" b="1" dirty="0" smtClean="0"/>
              <a:t>) = </a:t>
            </a:r>
            <a:r>
              <a:rPr lang="ru-RU" sz="1600" b="1" dirty="0" smtClean="0"/>
              <a:t>¬ </a:t>
            </a:r>
            <a:r>
              <a:rPr lang="en-US" sz="1600" b="1" dirty="0" smtClean="0"/>
              <a:t>x</a:t>
            </a:r>
            <a:r>
              <a:rPr lang="en-US" sz="1600" b="1" baseline="-25000" dirty="0" smtClean="0"/>
              <a:t>1</a:t>
            </a:r>
            <a:r>
              <a:rPr lang="ru-RU" sz="1600" b="1" dirty="0" smtClean="0"/>
              <a:t> </a:t>
            </a:r>
            <a:r>
              <a:rPr lang="en-US" sz="1600" b="1" dirty="0" smtClean="0"/>
              <a:t>&amp;</a:t>
            </a:r>
            <a:r>
              <a:rPr lang="ru-RU" sz="1600" b="1" dirty="0" smtClean="0"/>
              <a:t> ¬ </a:t>
            </a:r>
            <a:r>
              <a:rPr lang="en-US" sz="1600" b="1" dirty="0" smtClean="0"/>
              <a:t>x</a:t>
            </a:r>
            <a:r>
              <a:rPr lang="en-US" sz="1600" b="1" baseline="-25000" dirty="0" smtClean="0"/>
              <a:t>2</a:t>
            </a:r>
            <a:r>
              <a:rPr lang="ru-RU" sz="1600" b="1" dirty="0" smtClean="0"/>
              <a:t> </a:t>
            </a:r>
            <a:r>
              <a:rPr lang="en-US" sz="1600" b="1" dirty="0" smtClean="0"/>
              <a:t>&amp;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 &amp;</a:t>
            </a:r>
            <a:r>
              <a:rPr lang="ru-RU" sz="1600" b="1" dirty="0" smtClean="0"/>
              <a:t> ¬ </a:t>
            </a:r>
            <a:r>
              <a:rPr lang="en-US" sz="1600" b="1" dirty="0" err="1" smtClean="0"/>
              <a:t>x</a:t>
            </a:r>
            <a:r>
              <a:rPr lang="en-US" sz="1600" b="1" baseline="-25000" dirty="0" err="1" smtClean="0"/>
              <a:t>n</a:t>
            </a:r>
            <a:r>
              <a:rPr lang="en-US" sz="1600" b="1" dirty="0" smtClean="0"/>
              <a:t>. 	           (1.15b)</a:t>
            </a:r>
          </a:p>
          <a:p>
            <a:endParaRPr lang="en-US" sz="1600" b="1" dirty="0" smtClean="0"/>
          </a:p>
          <a:p>
            <a:r>
              <a:rPr lang="ru-RU" sz="1600" b="1" dirty="0" smtClean="0"/>
              <a:t>12. </a:t>
            </a:r>
            <a:r>
              <a:rPr lang="ru-RU" sz="1600" b="1" dirty="0" smtClean="0">
                <a:solidFill>
                  <a:srgbClr val="C00000"/>
                </a:solidFill>
              </a:rPr>
              <a:t>Теоремы разложения (декомпозиции ЛФ)</a:t>
            </a:r>
            <a:r>
              <a:rPr lang="ru-RU" sz="1600" b="1" dirty="0" smtClean="0"/>
              <a:t>:</a:t>
            </a:r>
          </a:p>
          <a:p>
            <a:r>
              <a:rPr lang="ru-RU" sz="1600" b="1" dirty="0" smtClean="0"/>
              <a:t>       </a:t>
            </a:r>
            <a:r>
              <a:rPr lang="en-US" sz="1600" b="1" dirty="0" smtClean="0"/>
              <a:t>f (x,</a:t>
            </a:r>
            <a:r>
              <a:rPr lang="ru-RU" sz="1600" b="1" dirty="0" smtClean="0"/>
              <a:t> </a:t>
            </a:r>
            <a:r>
              <a:rPr lang="en-US" sz="1600" b="1" dirty="0" smtClean="0"/>
              <a:t>y,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...,</a:t>
            </a:r>
            <a:r>
              <a:rPr lang="ru-RU" sz="1600" b="1" dirty="0" smtClean="0"/>
              <a:t> </a:t>
            </a:r>
            <a:r>
              <a:rPr lang="en-US" sz="1600" b="1" dirty="0" smtClean="0"/>
              <a:t>z) = x</a:t>
            </a:r>
            <a:r>
              <a:rPr lang="ru-RU" sz="1600" b="1" dirty="0" smtClean="0"/>
              <a:t> </a:t>
            </a:r>
            <a:r>
              <a:rPr lang="en-US" sz="1600" b="1" dirty="0" smtClean="0"/>
              <a:t>&amp; f (1,</a:t>
            </a:r>
            <a:r>
              <a:rPr lang="ru-RU" sz="1600" b="1" dirty="0" smtClean="0"/>
              <a:t> </a:t>
            </a:r>
            <a:r>
              <a:rPr lang="en-US" sz="1600" b="1" dirty="0" smtClean="0"/>
              <a:t>y,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...,</a:t>
            </a:r>
            <a:r>
              <a:rPr lang="ru-RU" sz="1600" b="1" dirty="0" smtClean="0"/>
              <a:t> </a:t>
            </a:r>
            <a:r>
              <a:rPr lang="en-US" sz="1600" b="1" dirty="0" smtClean="0"/>
              <a:t>z) v </a:t>
            </a:r>
            <a:r>
              <a:rPr lang="ru-RU" sz="1600" b="1" dirty="0" smtClean="0"/>
              <a:t>¬ </a:t>
            </a:r>
            <a:r>
              <a:rPr lang="en-US" sz="1600" b="1" dirty="0" smtClean="0"/>
              <a:t>x</a:t>
            </a:r>
            <a:r>
              <a:rPr lang="ru-RU" sz="1600" b="1" dirty="0" smtClean="0"/>
              <a:t> </a:t>
            </a:r>
            <a:r>
              <a:rPr lang="en-US" sz="1600" b="1" dirty="0" smtClean="0"/>
              <a:t>&amp; f (0,</a:t>
            </a:r>
            <a:r>
              <a:rPr lang="ru-RU" sz="1600" b="1" dirty="0" smtClean="0"/>
              <a:t> </a:t>
            </a:r>
            <a:r>
              <a:rPr lang="en-US" sz="1600" b="1" dirty="0" smtClean="0"/>
              <a:t>y,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...,</a:t>
            </a:r>
            <a:r>
              <a:rPr lang="ru-RU" sz="1600" b="1" dirty="0" smtClean="0"/>
              <a:t> </a:t>
            </a:r>
            <a:r>
              <a:rPr lang="en-US" sz="1600" b="1" dirty="0" smtClean="0"/>
              <a:t>z);             (1.16a)</a:t>
            </a:r>
          </a:p>
          <a:p>
            <a:r>
              <a:rPr lang="ru-RU" sz="1600" b="1" dirty="0" smtClean="0"/>
              <a:t>       </a:t>
            </a:r>
            <a:r>
              <a:rPr lang="en-US" sz="1600" b="1" dirty="0" smtClean="0"/>
              <a:t>f (x,</a:t>
            </a:r>
            <a:r>
              <a:rPr lang="ru-RU" sz="1600" b="1" dirty="0" smtClean="0"/>
              <a:t> </a:t>
            </a:r>
            <a:r>
              <a:rPr lang="en-US" sz="1600" b="1" dirty="0" smtClean="0"/>
              <a:t>y,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...,</a:t>
            </a:r>
            <a:r>
              <a:rPr lang="ru-RU" sz="1600" b="1" dirty="0" smtClean="0"/>
              <a:t> </a:t>
            </a:r>
            <a:r>
              <a:rPr lang="en-US" sz="1600" b="1" dirty="0" smtClean="0"/>
              <a:t>z) = (x</a:t>
            </a:r>
            <a:r>
              <a:rPr lang="ru-RU" sz="1600" b="1" dirty="0" smtClean="0"/>
              <a:t> </a:t>
            </a:r>
            <a:r>
              <a:rPr lang="en-US" sz="1600" b="1" dirty="0" smtClean="0"/>
              <a:t>v f (0,</a:t>
            </a:r>
            <a:r>
              <a:rPr lang="ru-RU" sz="1600" b="1" dirty="0" smtClean="0"/>
              <a:t> </a:t>
            </a:r>
            <a:r>
              <a:rPr lang="en-US" sz="1600" b="1" dirty="0" smtClean="0"/>
              <a:t>y,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...,</a:t>
            </a:r>
            <a:r>
              <a:rPr lang="ru-RU" sz="1600" b="1" dirty="0" smtClean="0"/>
              <a:t> </a:t>
            </a:r>
            <a:r>
              <a:rPr lang="en-US" sz="1600" b="1" dirty="0" smtClean="0"/>
              <a:t>z))</a:t>
            </a:r>
            <a:r>
              <a:rPr lang="ru-RU" sz="1600" b="1" dirty="0" smtClean="0"/>
              <a:t> </a:t>
            </a:r>
            <a:r>
              <a:rPr lang="en-US" sz="1600" b="1" dirty="0" smtClean="0"/>
              <a:t>&amp;</a:t>
            </a:r>
            <a:r>
              <a:rPr lang="ru-RU" sz="1600" b="1" dirty="0" smtClean="0"/>
              <a:t> </a:t>
            </a:r>
            <a:r>
              <a:rPr lang="en-US" sz="1600" b="1" dirty="0" smtClean="0"/>
              <a:t>(</a:t>
            </a:r>
            <a:r>
              <a:rPr lang="ru-RU" sz="1600" b="1" dirty="0" smtClean="0"/>
              <a:t>¬ </a:t>
            </a:r>
            <a:r>
              <a:rPr lang="en-US" sz="1600" b="1" dirty="0" smtClean="0"/>
              <a:t>x</a:t>
            </a:r>
            <a:r>
              <a:rPr lang="ru-RU" sz="1600" b="1" dirty="0" smtClean="0"/>
              <a:t> </a:t>
            </a:r>
            <a:r>
              <a:rPr lang="en-US" sz="1600" b="1" dirty="0" smtClean="0"/>
              <a:t>v f (1,</a:t>
            </a:r>
            <a:r>
              <a:rPr lang="ru-RU" sz="1600" b="1" dirty="0" smtClean="0"/>
              <a:t> </a:t>
            </a:r>
            <a:r>
              <a:rPr lang="en-US" sz="1600" b="1" dirty="0" smtClean="0"/>
              <a:t>y,</a:t>
            </a:r>
            <a:r>
              <a:rPr lang="ru-RU" sz="1600" b="1" dirty="0" smtClean="0"/>
              <a:t> </a:t>
            </a:r>
            <a:r>
              <a:rPr lang="en-US" sz="1600" b="1" dirty="0" smtClean="0"/>
              <a:t>...,</a:t>
            </a:r>
            <a:r>
              <a:rPr lang="ru-RU" sz="1600" b="1" dirty="0" smtClean="0"/>
              <a:t> </a:t>
            </a:r>
            <a:r>
              <a:rPr lang="en-US" sz="1600" b="1" dirty="0" smtClean="0"/>
              <a:t>z)).        (1.16b)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13. </a:t>
            </a:r>
            <a:r>
              <a:rPr lang="ru-RU" sz="1600" b="1" dirty="0" smtClean="0">
                <a:solidFill>
                  <a:srgbClr val="C00000"/>
                </a:solidFill>
              </a:rPr>
              <a:t>Следствия из теорем разложения</a:t>
            </a:r>
            <a:r>
              <a:rPr lang="ru-RU" sz="1600" b="1" dirty="0" smtClean="0"/>
              <a:t>:</a:t>
            </a:r>
          </a:p>
          <a:p>
            <a:r>
              <a:rPr lang="ru-RU" sz="1600" b="1" dirty="0" smtClean="0"/>
              <a:t>      </a:t>
            </a:r>
            <a:r>
              <a:rPr lang="en-US" sz="1600" b="1" dirty="0" smtClean="0"/>
              <a:t>x &amp; f (x,</a:t>
            </a:r>
            <a:r>
              <a:rPr lang="ru-RU" sz="1600" b="1" dirty="0" smtClean="0"/>
              <a:t> </a:t>
            </a:r>
            <a:r>
              <a:rPr lang="en-US" sz="1600" b="1" dirty="0" smtClean="0"/>
              <a:t>y, .., z</a:t>
            </a:r>
            <a:r>
              <a:rPr lang="ru-RU" sz="1600" b="1" dirty="0" smtClean="0"/>
              <a:t> </a:t>
            </a:r>
            <a:r>
              <a:rPr lang="en-US" sz="1600" b="1" dirty="0" smtClean="0"/>
              <a:t>) = x &amp; f (1, y, .., z); 	                              (1.17a)</a:t>
            </a:r>
          </a:p>
          <a:p>
            <a:r>
              <a:rPr lang="en-US" sz="1600" b="1" dirty="0" smtClean="0"/>
              <a:t>    </a:t>
            </a:r>
            <a:r>
              <a:rPr lang="ru-RU" sz="1600" b="1" dirty="0" smtClean="0"/>
              <a:t>  </a:t>
            </a:r>
            <a:r>
              <a:rPr lang="en-US" sz="1600" b="1" dirty="0" smtClean="0"/>
              <a:t>x v f (x, y, .., z) = x v f (0, y, .., z); 	                              (1.17b)</a:t>
            </a:r>
          </a:p>
          <a:p>
            <a:r>
              <a:rPr lang="en-US" sz="1600" b="1" dirty="0" smtClean="0"/>
              <a:t>      </a:t>
            </a:r>
            <a:r>
              <a:rPr lang="ru-RU" sz="1600" b="1" dirty="0" smtClean="0"/>
              <a:t>¬ </a:t>
            </a:r>
            <a:r>
              <a:rPr lang="en-US" sz="1600" b="1" dirty="0" smtClean="0"/>
              <a:t>x &amp; f (x, y, .., z) = </a:t>
            </a:r>
            <a:r>
              <a:rPr lang="ru-RU" sz="1600" b="1" dirty="0" smtClean="0"/>
              <a:t>¬</a:t>
            </a:r>
            <a:r>
              <a:rPr lang="en-US" sz="1600" b="1" dirty="0" smtClean="0"/>
              <a:t> x &amp; f (0, y, .., z); 	                              (1.17c)</a:t>
            </a:r>
          </a:p>
          <a:p>
            <a:r>
              <a:rPr lang="en-US" sz="1600" b="1" dirty="0" smtClean="0"/>
              <a:t>      </a:t>
            </a:r>
            <a:r>
              <a:rPr lang="ru-RU" sz="1600" b="1" dirty="0" smtClean="0"/>
              <a:t>¬ </a:t>
            </a:r>
            <a:r>
              <a:rPr lang="en-US" sz="1600" b="1" dirty="0" smtClean="0"/>
              <a:t>x v f (x, y, .., z) = </a:t>
            </a:r>
            <a:r>
              <a:rPr lang="ru-RU" sz="1600" b="1" dirty="0" smtClean="0"/>
              <a:t>¬ </a:t>
            </a:r>
            <a:r>
              <a:rPr lang="en-US" sz="1600" b="1" dirty="0" smtClean="0"/>
              <a:t>x v f (1, y, .., z). 	                             (1.17d)</a:t>
            </a:r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24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59959"/>
            <a:ext cx="89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МЕТОДЫ РЕШЕНИЯ ЛОГИЧЕСКИХ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1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Методы решения логических задач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25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метод рассуждений </a:t>
            </a:r>
            <a:r>
              <a:rPr lang="ru-RU" sz="1600" b="1" dirty="0" smtClean="0"/>
              <a:t>- используя </a:t>
            </a:r>
            <a:r>
              <a:rPr lang="ru-RU" sz="1600" b="1" dirty="0"/>
              <a:t>последовательно все условия задачи, и приходим к выводу, который и будет являться ответом </a:t>
            </a:r>
            <a:r>
              <a:rPr lang="ru-RU" sz="1600" b="1" dirty="0" smtClean="0"/>
              <a:t>задачи.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с помощью таблиц </a:t>
            </a:r>
            <a:r>
              <a:rPr lang="ru-RU" sz="1600" b="1" dirty="0" smtClean="0">
                <a:solidFill>
                  <a:srgbClr val="C00000"/>
                </a:solidFill>
              </a:rPr>
              <a:t>истинности </a:t>
            </a:r>
            <a:r>
              <a:rPr lang="ru-RU" sz="1600" b="1" dirty="0" smtClean="0"/>
              <a:t>– построение таблиц, содержащих все варианты значений переменных в высказываниях;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C00000"/>
                </a:solidFill>
              </a:rPr>
              <a:t>Графический (метод блок-схем, метод кругов Эйлера) </a:t>
            </a:r>
            <a:r>
              <a:rPr lang="ru-RU" sz="1600" b="1" dirty="0" smtClean="0"/>
              <a:t>– перебор возможных вариантов в виде графического представления (дерево решений).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средствами алгебры логики (алгебры высказываний</a:t>
            </a:r>
            <a:r>
              <a:rPr lang="ru-RU" sz="1600" b="1" dirty="0" smtClean="0">
                <a:solidFill>
                  <a:srgbClr val="C00000"/>
                </a:solidFill>
              </a:rPr>
              <a:t>)</a:t>
            </a:r>
            <a:r>
              <a:rPr lang="ru-RU" sz="1600" b="1" dirty="0" smtClean="0"/>
              <a:t> – вводится система обозначений для </a:t>
            </a:r>
            <a:r>
              <a:rPr lang="ru-RU" sz="1600" b="1" dirty="0"/>
              <a:t>логических высказываний и конструируется логическая формула, </a:t>
            </a:r>
            <a:r>
              <a:rPr lang="ru-RU" sz="1600" b="1" dirty="0" smtClean="0"/>
              <a:t>учитывающая </a:t>
            </a:r>
            <a:r>
              <a:rPr lang="ru-RU" sz="1600" b="1" dirty="0"/>
              <a:t>логические </a:t>
            </a:r>
            <a:r>
              <a:rPr lang="ru-RU" sz="1600" b="1" dirty="0" smtClean="0"/>
              <a:t>связи. Затем формула упрощается на основе аксиом и логических законов.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rgbClr val="C00000"/>
                </a:solidFill>
              </a:rPr>
              <a:t>метод </a:t>
            </a:r>
            <a:r>
              <a:rPr lang="ru-RU" sz="1600" b="1" dirty="0">
                <a:solidFill>
                  <a:srgbClr val="C00000"/>
                </a:solidFill>
              </a:rPr>
              <a:t>математического </a:t>
            </a:r>
            <a:r>
              <a:rPr lang="ru-RU" sz="1600" b="1" dirty="0" smtClean="0">
                <a:solidFill>
                  <a:srgbClr val="C00000"/>
                </a:solidFill>
              </a:rPr>
              <a:t>бильярда</a:t>
            </a:r>
            <a:r>
              <a:rPr lang="ru-RU" sz="1600" b="1" dirty="0" smtClean="0"/>
              <a:t> – описывается математическая модель траектории движения бильярдного шара</a:t>
            </a:r>
            <a:r>
              <a:rPr lang="ru-RU" sz="1600" b="1" dirty="0"/>
              <a:t>, отражающегося от бортов </a:t>
            </a:r>
            <a:r>
              <a:rPr lang="ru-RU" sz="1600" b="1" dirty="0" smtClean="0"/>
              <a:t>стола (задача Пуассона).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Метод последовательных рассуждений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26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969" y="1448736"/>
            <a:ext cx="88380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Пример </a:t>
            </a:r>
            <a:r>
              <a:rPr lang="ru-RU" sz="1600" b="1" dirty="0" smtClean="0">
                <a:solidFill>
                  <a:srgbClr val="C00000"/>
                </a:solidFill>
              </a:rPr>
              <a:t>№3</a:t>
            </a: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>
                <a:cs typeface="Arial" panose="020B0604020202020204" pitchFamily="34" charset="0"/>
              </a:rPr>
              <a:t>Вадим</a:t>
            </a:r>
            <a:r>
              <a:rPr lang="ru-RU" sz="1600" b="1" dirty="0">
                <a:cs typeface="Arial" panose="020B0604020202020204" pitchFamily="34" charset="0"/>
              </a:rPr>
              <a:t>, Сергей и Михаил изучают различные иностранные языки: китайский, японский и арабский. </a:t>
            </a:r>
            <a:r>
              <a:rPr lang="ru-RU" sz="1600" b="1" dirty="0" smtClean="0">
                <a:cs typeface="Arial" panose="020B0604020202020204" pitchFamily="34" charset="0"/>
              </a:rPr>
              <a:t>На </a:t>
            </a:r>
            <a:r>
              <a:rPr lang="ru-RU" sz="1600" b="1" dirty="0">
                <a:cs typeface="Arial" panose="020B0604020202020204" pitchFamily="34" charset="0"/>
              </a:rPr>
              <a:t>вопрос, какой язык изучает каждый из них, один ответил: "Вадим изучает китайский, Сергей не изучает китайский, а Михаил не изучает арабский". </a:t>
            </a:r>
            <a:endParaRPr lang="ru-RU" sz="1600" b="1" dirty="0" smtClean="0">
              <a:cs typeface="Arial" panose="020B0604020202020204" pitchFamily="34" charset="0"/>
            </a:endParaRPr>
          </a:p>
          <a:p>
            <a:pPr algn="just"/>
            <a:r>
              <a:rPr lang="ru-RU" sz="1600" b="1" dirty="0" smtClean="0">
                <a:cs typeface="Arial" panose="020B0604020202020204" pitchFamily="34" charset="0"/>
              </a:rPr>
              <a:t>Впоследствии </a:t>
            </a:r>
            <a:r>
              <a:rPr lang="ru-RU" sz="1600" b="1" dirty="0">
                <a:cs typeface="Arial" panose="020B0604020202020204" pitchFamily="34" charset="0"/>
              </a:rPr>
              <a:t>выяснилось, что в этом ответе только одно утверждение верно, а два других ложны. Какой язык изучает каждый из молодых людей</a:t>
            </a:r>
            <a:r>
              <a:rPr lang="ru-RU" sz="1600" b="1" dirty="0" smtClean="0">
                <a:cs typeface="Arial" panose="020B0604020202020204" pitchFamily="34" charset="0"/>
              </a:rPr>
              <a:t>?</a:t>
            </a:r>
          </a:p>
          <a:p>
            <a:pPr algn="just"/>
            <a:endParaRPr lang="ru-RU" sz="1600" b="1" dirty="0">
              <a:cs typeface="Arial" panose="020B0604020202020204" pitchFamily="34" charset="0"/>
            </a:endParaRPr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Решение. </a:t>
            </a:r>
            <a:r>
              <a:rPr lang="ru-RU" sz="1600" b="1" dirty="0">
                <a:cs typeface="Arial" panose="020B0604020202020204" pitchFamily="34" charset="0"/>
              </a:rPr>
              <a:t>Имеется три утверждения. Если верно первое утверждение, то верно и второе, так как юноши изучают разные языки. </a:t>
            </a:r>
            <a:r>
              <a:rPr lang="ru-RU" sz="1600" b="1" dirty="0" smtClean="0">
                <a:cs typeface="Arial" panose="020B0604020202020204" pitchFamily="34" charset="0"/>
              </a:rPr>
              <a:t>Это </a:t>
            </a:r>
            <a:r>
              <a:rPr lang="ru-RU" sz="1600" b="1" dirty="0">
                <a:cs typeface="Arial" panose="020B0604020202020204" pitchFamily="34" charset="0"/>
              </a:rPr>
              <a:t>противоречит условию задачи, поэтому первое утверждение ложно. </a:t>
            </a:r>
            <a:endParaRPr lang="ru-RU" sz="1600" b="1" dirty="0" smtClean="0">
              <a:cs typeface="Arial" panose="020B0604020202020204" pitchFamily="34" charset="0"/>
            </a:endParaRPr>
          </a:p>
          <a:p>
            <a:pPr algn="just"/>
            <a:r>
              <a:rPr lang="ru-RU" sz="1600" b="1" dirty="0" smtClean="0">
                <a:cs typeface="Arial" panose="020B0604020202020204" pitchFamily="34" charset="0"/>
              </a:rPr>
              <a:t>Если </a:t>
            </a:r>
            <a:r>
              <a:rPr lang="ru-RU" sz="1600" b="1" dirty="0">
                <a:cs typeface="Arial" panose="020B0604020202020204" pitchFamily="34" charset="0"/>
              </a:rPr>
              <a:t>верно второе утверждение, то первое и третье должны быть ложны. При этом получается, что никто не изучает китайский. Это противоречит условию, поэтому второе утверждение тоже ложно. </a:t>
            </a:r>
            <a:endParaRPr lang="ru-RU" sz="1600" b="1" dirty="0" smtClean="0">
              <a:cs typeface="Arial" panose="020B0604020202020204" pitchFamily="34" charset="0"/>
            </a:endParaRPr>
          </a:p>
          <a:p>
            <a:pPr algn="just"/>
            <a:r>
              <a:rPr lang="ru-RU" sz="1600" b="1" dirty="0" smtClean="0">
                <a:cs typeface="Arial" panose="020B0604020202020204" pitchFamily="34" charset="0"/>
              </a:rPr>
              <a:t>Остается </a:t>
            </a:r>
            <a:r>
              <a:rPr lang="ru-RU" sz="1600" b="1" dirty="0">
                <a:cs typeface="Arial" panose="020B0604020202020204" pitchFamily="34" charset="0"/>
              </a:rPr>
              <a:t>считать верным третье утверждение, а первое и второе — ложными. Следовательно, Вадим не изучает китайский, китайский изучает Сергей.</a:t>
            </a:r>
          </a:p>
          <a:p>
            <a:pPr algn="just"/>
            <a:endParaRPr lang="ru-RU" sz="1600" b="1" dirty="0" smtClean="0">
              <a:cs typeface="Arial" panose="020B0604020202020204" pitchFamily="34" charset="0"/>
            </a:endParaRPr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Ответ: </a:t>
            </a:r>
            <a:r>
              <a:rPr lang="ru-RU" sz="1600" b="1" dirty="0">
                <a:cs typeface="Arial" panose="020B0604020202020204" pitchFamily="34" charset="0"/>
              </a:rPr>
              <a:t>Сергей изучает китайский язык, Михаил — японский, Вадим — арабский. </a:t>
            </a:r>
          </a:p>
        </p:txBody>
      </p:sp>
    </p:spTree>
    <p:extLst>
      <p:ext uri="{BB962C8B-B14F-4D97-AF65-F5344CB8AC3E}">
        <p14:creationId xmlns:p14="http://schemas.microsoft.com/office/powerpoint/2010/main" val="20387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Решение логических задач.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27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28576" y="1257288"/>
            <a:ext cx="85058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</a:t>
            </a:r>
            <a:r>
              <a:rPr lang="en-US" sz="1600" b="1" dirty="0" smtClean="0">
                <a:solidFill>
                  <a:srgbClr val="C00000"/>
                </a:solidFill>
              </a:rPr>
              <a:t>4</a:t>
            </a:r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/>
              <a:t>В чашке, стакане, кувшине и банке находятся молоко, лимонад, квас и вода. Известно, что вода и молоко не в чашке</a:t>
            </a:r>
            <a:r>
              <a:rPr lang="en-US" sz="1600" b="1" dirty="0" smtClean="0"/>
              <a:t>,</a:t>
            </a:r>
            <a:r>
              <a:rPr lang="ru-RU" sz="1600" b="1" dirty="0" smtClean="0"/>
              <a:t> сосуд с лимонадом стоит между кувшином и сосудом с квасом</a:t>
            </a:r>
            <a:r>
              <a:rPr lang="en-US" sz="1600" b="1" dirty="0" smtClean="0"/>
              <a:t>,</a:t>
            </a:r>
            <a:r>
              <a:rPr lang="ru-RU" sz="1600" b="1" dirty="0" smtClean="0"/>
              <a:t> в банке не лимонад и не вода</a:t>
            </a:r>
            <a:r>
              <a:rPr lang="en-US" sz="1600" b="1" dirty="0" smtClean="0"/>
              <a:t>,</a:t>
            </a:r>
            <a:r>
              <a:rPr lang="ru-RU" sz="1600" b="1" dirty="0" smtClean="0"/>
              <a:t> а стакан стоит между сосудом с молоком и банкой. Вода находится в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???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1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Графический метод (круги Эйлера)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28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Круги Эйлера </a:t>
            </a:r>
            <a:r>
              <a:rPr lang="ru-RU" sz="1600" b="1" dirty="0"/>
              <a:t>– это геометрическая схема, с помощью которой наглядно изображаются отношения между </a:t>
            </a:r>
            <a:r>
              <a:rPr lang="ru-RU" sz="1600" b="1" dirty="0" smtClean="0"/>
              <a:t>подмножествами.</a:t>
            </a:r>
            <a:endParaRPr lang="ru-RU" sz="1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4748" y="1954833"/>
            <a:ext cx="3911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/>
              <a:t>Диаграммы Эйлера-</a:t>
            </a:r>
            <a:r>
              <a:rPr lang="ru-RU" sz="1600" b="1" dirty="0" err="1" smtClean="0"/>
              <a:t>Венга</a:t>
            </a:r>
            <a:r>
              <a:rPr lang="en-US" sz="1600" b="1" dirty="0" smtClean="0"/>
              <a:t> </a:t>
            </a:r>
            <a:endParaRPr lang="ru-RU" sz="1600" b="1" dirty="0" smtClean="0"/>
          </a:p>
          <a:p>
            <a:pPr algn="ctr"/>
            <a:r>
              <a:rPr lang="en-US" sz="1600" b="1" dirty="0" smtClean="0"/>
              <a:t>(</a:t>
            </a:r>
            <a:r>
              <a:rPr lang="ru-RU" sz="1600" b="1" dirty="0" smtClean="0"/>
              <a:t>операции над множествами</a:t>
            </a:r>
            <a:r>
              <a:rPr lang="en-US" sz="1600" b="1" dirty="0" smtClean="0"/>
              <a:t>)</a:t>
            </a:r>
            <a:endParaRPr lang="ru-RU" sz="1600" dirty="0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713" y="2599726"/>
            <a:ext cx="782579" cy="78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713" y="3490020"/>
            <a:ext cx="782579" cy="78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41377" y="2599727"/>
            <a:ext cx="1245866" cy="77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94328" y="2599727"/>
            <a:ext cx="1245866" cy="77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41377" y="3490021"/>
            <a:ext cx="1245866" cy="77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94328" y="3490021"/>
            <a:ext cx="1245866" cy="77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4343424" y="194861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b="1" dirty="0"/>
              <a:t>35 </a:t>
            </a:r>
            <a:r>
              <a:rPr lang="ru-RU" sz="1600" b="1" dirty="0" smtClean="0"/>
              <a:t>студентов </a:t>
            </a:r>
            <a:r>
              <a:rPr lang="ru-RU" sz="1600" b="1" dirty="0"/>
              <a:t>зарегистрированы в </a:t>
            </a:r>
            <a:r>
              <a:rPr lang="ru-RU" sz="1600" b="1" dirty="0" smtClean="0"/>
              <a:t>вузовской </a:t>
            </a:r>
            <a:r>
              <a:rPr lang="ru-RU" sz="1600" b="1" dirty="0"/>
              <a:t>или городской библиотеках. Из них 25 регулярно посещают </a:t>
            </a:r>
            <a:r>
              <a:rPr lang="ru-RU" sz="1600" b="1" dirty="0" smtClean="0"/>
              <a:t>вузовскую </a:t>
            </a:r>
            <a:r>
              <a:rPr lang="ru-RU" sz="1600" b="1" dirty="0"/>
              <a:t>библиотеку, а 20 – городскую.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43424" y="465485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/>
              <a:t>Сколько </a:t>
            </a:r>
            <a:r>
              <a:rPr lang="ru-RU" sz="1600" b="1" dirty="0" smtClean="0"/>
              <a:t>студентов: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Посещают обе библиотеки?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посещают городскую библиотеку?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посещают </a:t>
            </a:r>
            <a:r>
              <a:rPr lang="ru-RU" sz="1600" b="1" dirty="0" smtClean="0"/>
              <a:t>вузовскую </a:t>
            </a:r>
            <a:r>
              <a:rPr lang="ru-RU" sz="1600" b="1" dirty="0"/>
              <a:t>библиотеку?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Ходят только в городскую библиотеку?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Ходят только в </a:t>
            </a:r>
            <a:r>
              <a:rPr lang="ru-RU" sz="1600" b="1" dirty="0" smtClean="0"/>
              <a:t>вузовскую </a:t>
            </a:r>
            <a:r>
              <a:rPr lang="ru-RU" sz="1600" b="1" dirty="0"/>
              <a:t>библиотеку?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5636" y="2902649"/>
            <a:ext cx="2523260" cy="18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Логические операции с множествами.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29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76044"/>
              </p:ext>
            </p:extLst>
          </p:nvPr>
        </p:nvGraphicFramePr>
        <p:xfrm>
          <a:off x="256171" y="2715110"/>
          <a:ext cx="2340312" cy="21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3" name="Visio" r:id="rId6" imgW="1417015" imgH="1295400" progId="Visio.Drawing.11">
                  <p:embed/>
                </p:oleObj>
              </mc:Choice>
              <mc:Fallback>
                <p:oleObj name="Visio" r:id="rId6" imgW="1417015" imgH="129540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71" y="2715110"/>
                        <a:ext cx="2340312" cy="217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4694" name="Rectangle 6"/>
              <p:cNvSpPr>
                <a:spLocks noChangeArrowheads="1"/>
              </p:cNvSpPr>
              <p:nvPr/>
            </p:nvSpPr>
            <p:spPr bwMode="auto">
              <a:xfrm>
                <a:off x="221820" y="1481835"/>
                <a:ext cx="8700360" cy="4524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1600" b="1" dirty="0" smtClean="0">
                    <a:solidFill>
                      <a:srgbClr val="C00000"/>
                    </a:solidFill>
                  </a:rPr>
                  <a:t>Пример </a:t>
                </a:r>
                <a:r>
                  <a:rPr lang="ru-RU" sz="1600" b="1" dirty="0" smtClean="0">
                    <a:solidFill>
                      <a:srgbClr val="C00000"/>
                    </a:solidFill>
                  </a:rPr>
                  <a:t>4</a:t>
                </a:r>
                <a:endParaRPr lang="ru-RU" sz="1600" b="1" dirty="0" smtClean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 smtClean="0"/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1600" b="1" dirty="0" smtClean="0"/>
                  <a:t>Даны множества точек А, В и С, принадлежащих кругу, треугольнику или прямоугольнику соответственно. Используя операции над множествами (объединения, пересечения, разности и дополнения) опишите множество точек, ограниченное выделенной областью             </a:t>
                </a: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 smtClean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 smtClean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 smtClean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 smtClean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 smtClean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1600" b="1" dirty="0" smtClean="0">
                    <a:solidFill>
                      <a:srgbClr val="C00000"/>
                    </a:solidFill>
                  </a:rPr>
                  <a:t>Ответ</a:t>
                </a:r>
                <a:endParaRPr lang="ru-RU" sz="1600" b="1" dirty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𝑪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600" b="1" dirty="0">
                  <a:solidFill>
                    <a:srgbClr val="C00000"/>
                  </a:solidFill>
                </a:endParaRPr>
              </a:p>
              <a:p>
                <a:pPr marL="0" marR="0" lvl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sz="16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469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820" y="1481835"/>
                <a:ext cx="8700360" cy="4524315"/>
              </a:xfrm>
              <a:prstGeom prst="rect">
                <a:avLst/>
              </a:prstGeom>
              <a:blipFill>
                <a:blip r:embed="rId8"/>
                <a:stretch>
                  <a:fillRect l="-350" r="-3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21"/>
              </p:ext>
            </p:extLst>
          </p:nvPr>
        </p:nvGraphicFramePr>
        <p:xfrm>
          <a:off x="7502552" y="2535086"/>
          <a:ext cx="542928" cy="36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4" name="Visio" r:id="rId9" imgW="603809" imgH="388925" progId="Visio.Drawing.11">
                  <p:embed/>
                </p:oleObj>
              </mc:Choice>
              <mc:Fallback>
                <p:oleObj name="Visio" r:id="rId9" imgW="603809" imgH="388925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52" y="2535086"/>
                        <a:ext cx="542928" cy="360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59959"/>
            <a:ext cx="89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ПОНЯТИЕ АЛГЕБРЫ ЛОГИКИ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67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Логические операции с множествами.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30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74878"/>
              </p:ext>
            </p:extLst>
          </p:nvPr>
        </p:nvGraphicFramePr>
        <p:xfrm>
          <a:off x="341436" y="3429000"/>
          <a:ext cx="2944738" cy="153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2" name="Visio" r:id="rId6" imgW="1814474" imgH="935736" progId="Visio.Drawing.11">
                  <p:embed/>
                </p:oleObj>
              </mc:Choice>
              <mc:Fallback>
                <p:oleObj name="Visio" r:id="rId6" imgW="1814474" imgH="9357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6" y="3429000"/>
                        <a:ext cx="2944738" cy="1538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21163" y="1481223"/>
            <a:ext cx="884936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C00000"/>
                </a:solidFill>
              </a:rPr>
              <a:t>Задание №</a:t>
            </a:r>
            <a:r>
              <a:rPr lang="en-US" sz="1600" b="1" dirty="0" smtClean="0">
                <a:solidFill>
                  <a:srgbClr val="C00000"/>
                </a:solidFill>
              </a:rPr>
              <a:t>5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sz="1600" b="1" dirty="0" smtClean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/>
              <a:t>Даны множества точек А, В и С, принадлежащих кругу, треугольнику или прямоугольнику соответственно. Используя операции над множествами (объединения, пересечения, разности и дополнения) опишите множество точек, ограниченное выделенной областью      </a:t>
            </a:r>
            <a:r>
              <a:rPr lang="en-US" sz="1600" b="1" dirty="0" smtClean="0"/>
              <a:t>        </a:t>
            </a:r>
            <a:r>
              <a:rPr lang="en-US" sz="1600" b="1" dirty="0" smtClean="0">
                <a:solidFill>
                  <a:srgbClr val="C00000"/>
                </a:solidFill>
              </a:rPr>
              <a:t>???</a:t>
            </a:r>
            <a:endParaRPr lang="ru-RU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601054"/>
              </p:ext>
            </p:extLst>
          </p:nvPr>
        </p:nvGraphicFramePr>
        <p:xfrm>
          <a:off x="7181850" y="2440847"/>
          <a:ext cx="506791" cy="36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3" name="Visio" r:id="rId8" imgW="603809" imgH="388925" progId="Visio.Drawing.11">
                  <p:embed/>
                </p:oleObj>
              </mc:Choice>
              <mc:Fallback>
                <p:oleObj name="Visio" r:id="rId8" imgW="603809" imgH="3889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440847"/>
                        <a:ext cx="506791" cy="361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8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31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59959"/>
            <a:ext cx="89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ЛОГИЧЕСКИЕ ЭЛЕМЕНТЫ КОМПЬЮТЕРА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5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Переключательные схемы.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32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28576" y="1257288"/>
            <a:ext cx="8505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Основные логические элементы реализуют 3 основные логические операции: </a:t>
            </a:r>
            <a:endParaRPr lang="ru-RU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логическое </a:t>
            </a:r>
            <a:r>
              <a:rPr lang="ru-RU" sz="1600" b="1" dirty="0"/>
              <a:t>умножение; </a:t>
            </a:r>
            <a:endParaRPr lang="ru-RU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логическое </a:t>
            </a:r>
            <a:r>
              <a:rPr lang="ru-RU" sz="1600" b="1" dirty="0"/>
              <a:t>сложение; </a:t>
            </a:r>
            <a:endParaRPr lang="ru-RU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 smtClean="0"/>
              <a:t>инверсию </a:t>
            </a:r>
            <a:r>
              <a:rPr lang="ru-RU" sz="1600" b="1" dirty="0"/>
              <a:t>(отрицание</a:t>
            </a:r>
            <a:r>
              <a:rPr lang="ru-RU" sz="1600" b="1" dirty="0" smtClean="0"/>
              <a:t>).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 ЭВМ применяются электрические схемы, состоящие из множества </a:t>
            </a:r>
            <a:r>
              <a:rPr lang="ru-RU" sz="1600" b="1" dirty="0" smtClean="0">
                <a:solidFill>
                  <a:srgbClr val="C00000"/>
                </a:solidFill>
              </a:rPr>
              <a:t>переключателей, триггеров и сумматоров.</a:t>
            </a:r>
            <a:r>
              <a:rPr lang="ru-RU" sz="1600" b="1" dirty="0" smtClean="0"/>
              <a:t> Описывать работу таких схем очень удобно с помощью алгебры логики. </a:t>
            </a: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5954" name="Picture 2" descr="http://logic.ly/img/logicly-screen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7" y="3352788"/>
            <a:ext cx="3989594" cy="27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529335" y="3319391"/>
            <a:ext cx="40939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Сервис </a:t>
            </a:r>
            <a:r>
              <a:rPr lang="en-US" sz="1600" b="1" dirty="0" smtClean="0">
                <a:hlinkClick r:id="rId6"/>
              </a:rPr>
              <a:t>http://logic.ly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Проектирование различных логических схем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Метод таблиц истинности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33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7662" y="1347768"/>
            <a:ext cx="8834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Среди логических элементов компьютеров выделяют электронные схемы И, ИЛИ, НЕ, И–НЕ, ИЛИ–НЕ и другие (их называют </a:t>
            </a:r>
            <a:r>
              <a:rPr lang="ru-RU" sz="1600" b="1" dirty="0">
                <a:solidFill>
                  <a:srgbClr val="C00000"/>
                </a:solidFill>
              </a:rPr>
              <a:t>вентили</a:t>
            </a:r>
            <a:r>
              <a:rPr lang="ru-RU" sz="1600" b="1" dirty="0"/>
              <a:t>). Эти схемы позволяют реализовать любую логическую функцию, которая описывает работу устройств ПК. </a:t>
            </a:r>
            <a:endParaRPr lang="ru-RU" sz="1600" b="1" dirty="0">
              <a:effectLst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178" y="2222932"/>
            <a:ext cx="88154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Простейший вентиль представляет собой </a:t>
            </a:r>
            <a:r>
              <a:rPr lang="ru-RU" sz="1600" b="1" dirty="0" smtClean="0">
                <a:solidFill>
                  <a:srgbClr val="C00000"/>
                </a:solidFill>
              </a:rPr>
              <a:t>транзисторный инвертор</a:t>
            </a:r>
            <a:r>
              <a:rPr lang="ru-RU" sz="1600" b="1" dirty="0" smtClean="0"/>
              <a:t>, который преобразует низкое напряжение в высокое или наоборот (высокое в низкое). Это можно представить как преобразование логического нуля в логическую единицу или наоборот. Т.е. получаем </a:t>
            </a:r>
            <a:r>
              <a:rPr lang="ru-RU" sz="1600" b="1" dirty="0" smtClean="0">
                <a:solidFill>
                  <a:srgbClr val="C00000"/>
                </a:solidFill>
              </a:rPr>
              <a:t>вентиль НЕ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47662" y="3438405"/>
            <a:ext cx="57294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Соединив пару транзисторов различным способом, получают </a:t>
            </a:r>
            <a:r>
              <a:rPr lang="ru-RU" sz="1600" b="1" dirty="0">
                <a:solidFill>
                  <a:srgbClr val="C00000"/>
                </a:solidFill>
              </a:rPr>
              <a:t>вентили ИЛИ-НЕ</a:t>
            </a:r>
            <a:r>
              <a:rPr lang="ru-RU" sz="1600" b="1" dirty="0"/>
              <a:t> и </a:t>
            </a:r>
            <a:r>
              <a:rPr lang="ru-RU" sz="1600" b="1" dirty="0">
                <a:solidFill>
                  <a:srgbClr val="C00000"/>
                </a:solidFill>
              </a:rPr>
              <a:t>И-НЕ</a:t>
            </a:r>
            <a:r>
              <a:rPr lang="ru-RU" sz="1600" b="1" dirty="0"/>
              <a:t>. Эти вентили принимают уже не один, а два и более входных сигнала.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Выходной сигнал всегда один и зависит (выдает высокое или низкое напряжение) от входных сигналов.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647" y="3216276"/>
            <a:ext cx="915022" cy="9403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617" y="3216275"/>
            <a:ext cx="915022" cy="940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156" y="4419649"/>
            <a:ext cx="890513" cy="9403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2887" y="4419648"/>
            <a:ext cx="866003" cy="9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Схемы на элементах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34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71054"/>
              </p:ext>
            </p:extLst>
          </p:nvPr>
        </p:nvGraphicFramePr>
        <p:xfrm>
          <a:off x="2400288" y="2389016"/>
          <a:ext cx="4343424" cy="112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4" name="Visio" r:id="rId6" imgW="3382366" imgH="874776" progId="Visio.Drawing.11">
                  <p:embed/>
                </p:oleObj>
              </mc:Choice>
              <mc:Fallback>
                <p:oleObj name="Visio" r:id="rId6" imgW="3382366" imgH="874776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288" y="2389016"/>
                        <a:ext cx="4343424" cy="11299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Прямоугольник 30"/>
              <p:cNvSpPr/>
              <p:nvPr/>
            </p:nvSpPr>
            <p:spPr>
              <a:xfrm>
                <a:off x="228576" y="1347776"/>
                <a:ext cx="6967576" cy="3068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b="1" dirty="0" smtClean="0">
                    <a:solidFill>
                      <a:srgbClr val="C00000"/>
                    </a:solidFill>
                  </a:rPr>
                  <a:t>Пример </a:t>
                </a:r>
                <a:r>
                  <a:rPr lang="ru-RU" sz="1600" b="1" dirty="0" smtClean="0">
                    <a:solidFill>
                      <a:srgbClr val="C00000"/>
                    </a:solidFill>
                  </a:rPr>
                  <a:t>5</a:t>
                </a:r>
                <a:endParaRPr lang="ru-RU" sz="1600" b="1" dirty="0" smtClean="0">
                  <a:solidFill>
                    <a:srgbClr val="C00000"/>
                  </a:solidFill>
                </a:endParaRPr>
              </a:p>
              <a:p>
                <a:endParaRPr lang="ru-RU" sz="1600" b="1" dirty="0"/>
              </a:p>
              <a:p>
                <a:r>
                  <a:rPr lang="ru-RU" sz="1600" b="1" dirty="0" smtClean="0"/>
                  <a:t>Структурная формула для логической схемы имеет вид</a:t>
                </a:r>
                <a:endParaRPr lang="en-US" sz="1600" b="1" dirty="0" smtClean="0"/>
              </a:p>
              <a:p>
                <a:endParaRPr lang="en-US" sz="1600" b="1" dirty="0">
                  <a:solidFill>
                    <a:srgbClr val="C00000"/>
                  </a:solidFill>
                </a:endParaRPr>
              </a:p>
              <a:p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endParaRPr lang="en-US" sz="1600" b="1" dirty="0">
                  <a:solidFill>
                    <a:srgbClr val="C00000"/>
                  </a:solidFill>
                </a:endParaRPr>
              </a:p>
              <a:p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endParaRPr lang="en-US" sz="1600" b="1" dirty="0">
                  <a:solidFill>
                    <a:srgbClr val="C00000"/>
                  </a:solidFill>
                </a:endParaRPr>
              </a:p>
              <a:p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endParaRPr lang="en-US" sz="1600" b="1" dirty="0">
                  <a:solidFill>
                    <a:srgbClr val="C00000"/>
                  </a:solidFill>
                </a:endParaRPr>
              </a:p>
              <a:p>
                <a:r>
                  <a:rPr lang="ru-RU" sz="1600" b="1" dirty="0" smtClean="0">
                    <a:solidFill>
                      <a:srgbClr val="C00000"/>
                    </a:solidFill>
                  </a:rPr>
                  <a:t>Ответ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⋁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)⋀</m:t>
                          </m:r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ru-RU" sz="1600" i="1" dirty="0"/>
                            <m:t> </m:t>
                          </m:r>
                        </m:e>
                      </m:acc>
                    </m:oMath>
                  </m:oMathPara>
                </a14:m>
                <a:endParaRPr lang="ru-RU" sz="16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76" y="1347776"/>
                <a:ext cx="6967576" cy="3068789"/>
              </a:xfrm>
              <a:prstGeom prst="rect">
                <a:avLst/>
              </a:prstGeom>
              <a:blipFill>
                <a:blip r:embed="rId8"/>
                <a:stretch>
                  <a:fillRect l="-437" t="-5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Схемы на элементах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35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02729"/>
              </p:ext>
            </p:extLst>
          </p:nvPr>
        </p:nvGraphicFramePr>
        <p:xfrm>
          <a:off x="2326253" y="2519836"/>
          <a:ext cx="4688923" cy="1719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0" name="Visio" r:id="rId6" imgW="3761232" imgH="1378915" progId="Visio.Drawing.11">
                  <p:embed/>
                </p:oleObj>
              </mc:Choice>
              <mc:Fallback>
                <p:oleObj name="Visio" r:id="rId6" imgW="3761232" imgH="13789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253" y="2519836"/>
                        <a:ext cx="4688923" cy="1719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228576" y="1448736"/>
            <a:ext cx="6967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№</a:t>
            </a:r>
            <a:r>
              <a:rPr lang="en-US" sz="1600" b="1" dirty="0" smtClean="0">
                <a:solidFill>
                  <a:srgbClr val="C00000"/>
                </a:solidFill>
              </a:rPr>
              <a:t>6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endParaRPr lang="ru-RU" sz="1600" b="1" dirty="0" smtClean="0"/>
          </a:p>
          <a:p>
            <a:r>
              <a:rPr lang="ru-RU" sz="1600" b="1" dirty="0" smtClean="0"/>
              <a:t>Структурная формула для логической схемы имеет вид  </a:t>
            </a:r>
            <a:r>
              <a:rPr lang="en-US" sz="1600" b="1" dirty="0" smtClean="0">
                <a:solidFill>
                  <a:srgbClr val="C00000"/>
                </a:solidFill>
              </a:rPr>
              <a:t>???</a:t>
            </a:r>
            <a:endParaRPr lang="ru-RU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Триггеры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36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4930" name="AutoShape 2" descr="data:image/png;base64,iVBORw0KGgoAAAANSUhEUgAAAhkAAAJOCAIAAACV84KTAAAgAElEQVR4nOy9d3hUR7I+LKd1BK9tnHEAHHbX8a5zWsdNd3fvBudsbJNzFNGIjAQICRASyjmihATKEiijLKGI4gRpJI0mp3M6VH1/nJlhFBzu3f1+68Wj5330zJxzpru6TndVV3V1tQcD5oYbbrjhhhv/NxBOEbnHv50ON9xwww03/nNBOEWES02XUE6l/5RTwilhVGSUcCpdYY67/3Y63fjPgmu/svcll4uTbzE+7sqUYD+gK/5v653w4btrdyVyUrFT3Ppu2lwfc3wYX90PoIoCYy7P/xC2TK6Xjq/3/0b8eEZR+sNY+tOULZegLnG+Tkl/cKSIgIiIjHBCfkAfdcONyXBIKEmaMMIZBca4yzNckl+McCp9oMCkJ4k0p7F/cPyH/40iASZNjChMLfGJS72OHzqv84m1M0aBSFqEOYicTAwFO9nOYqemljMKzP7YVPQTTp2NpfYZ3jhiXPnDHe39QWzhlEisniTEfwiTnbpBqtq15IntuqjhpuKn9Go4Y1Nx4CeCS9PHJXVfRI7IrFYu05i6DQajwBARgVFOJkyU3HDjh4ByyjgD5IgEQWRUkt0OKQmUMYZgQ2CcAQPKOEMQEO1dEZEhAiJBRESCgD/QRKacMk45MgRAjmSiAUEZUEQRgQPjTjuAgfQTiijYa7T/B0SKHB1qiQFQRGGyocMYRWSIBDkwmHq8SA1HRhBFYOBqT9gLQUDkyFFgonQdkSGK44ix84cichsi5T/ULkEE5IgoIsIES8LOao6EiVMymTpcFIgMOUHkE40noMApoogcGTLGKUWOQBFtLvy8+HIBxR9I+SWJS80ukXqDQEWkpF2rCyxpWRBS+apP3qM7D75/JMk7qy2vqYcSRoESRthP1Rp14/8AyilhlANVaA2+pTXRtTUmq4WjfT5LGOHILIL1ZHPrjvzKfq0OkFPGKtplXrklu7Or9xVXe52q2nu6Zm9JxfbMur2FZXuLW2qGhgC5yMj31Us4sEGN9mBxQ9DZOpVOA8gJI5RTwgkAv6AyHCqt2FVQ2qU1AHLKiMgIIO8a0ezJLd91umh3bt2+ovIdGbX7isp359VuP11+tLhGoRkF5IyzE81tu4tLqgeUEjFSjYxTHacB5XXbc4vz2lWIQJg4ebwQRjmy5qHRvSVnIyvbOTDqaI40xESjJrjq/IGCho4hDUdOGCm+oNhz5qxXxrk9xeV7c2t3ZFf6FJ3bcerczrxK7/z6pmG1pLfI97GFcaa2GA+X1QecKxszGBl3fRe0WzviXVa0v6ixZXTs25gsUBEQcjsGvjlZ1Dem5sAIs2sCwghH3t4r31NUElbWRqkAnMpFElDTsi0zf3de/b6i8u2ZtfvOlO3IqdmbU709uzKqpskkCtzR8J8aLim7ROoEIiWIWNHb/+rhzKsWBN6w5vDz+1Pf3Bvz8KZgj68DfrklzieriYncdUbp/Plkp+fkr65Pskl3yVQlTCh8ylom1DX5V65EsvFa0E7J91H7vf7cH0Lq5CcnNPkH8e0H+53/t1z6IS9x4nUX1jmcFVNwSZLdiKy0R3aLZ/grR5IUZi0CSEJK5BQBRmz6D6NyPD4/UNjVg4CEUq+UDo+Fxz0WHb5208GbFx24fM3B6esOTlt8wGOtz33rtsXVNSGijYrf0asJIyKniLy+Sz5jTcQL+0J7VUoEFKhIGGHAbYJ1e0rJDasir1oRkNYrk+q1UREBU5q6PJb7XbEgePqyg1du8L160cGrNvj+fOkBj7nHHt9+uLm/BwEB2IL4gmtWHgusbECwE0MYQYTSPvUta8I9lgStyMoDEG2ETJaSAiUIkNbdfcPa488dOIEIrs4ijlw1OvzM3uDb1oeVtqoRmFUUNp6qvHZV4NWLg29c63vZmkPXLDl49Ubfmxftv2mFz4wVoVk1TYiMfp9EFhlBhJZB2e1bgh73iZVrlBzs+pVyIthw3enSq9eE3LY5JKu7BwEmM5lyaqUEgX8Wc9pj4bGYxkZERrm9XkJFBMysaLxmWcAbB9OIxQzIe436lwJSPD72v22N3+XrD127yPfq1cdmLPW+apWfxxKfV/YlqIwmRPgJ65JLwi6xKxJGOOcVA8pnvJOv+jpgUXrBGeVQn1bbP2Zp6VP7na2etiT45uVhh0oaCRVdpYZzAHAHX6jktXAIGjb+v9Oxy+zmsP06AufoLIFJbgTmNKinkncMxss1p79bapr9usO3C4x9i7BjfGpqCaccGUcGwKZwQYxnoJMMqYFkAs3j9RYDxpEhAgNOJ0jqSZRILZKKdeWAsxbXWwzsFyeTx8axbvwVF4LHcWlyOeDypOMWR44IgDDhYRd2EQBe3ief6Rnxh6NpA8YxQBQk4cspIB+xGd4PO3nT2tCaQRUgEA7bExuv/XzlFwnFZzs7yxpb8863Fze3lbW0nT7fduZC+5he51y0+I6OTTgFYI1digfWJr22N/zCUD8giIwQRhCxqr//vq3ht8zbMWPR3oy+MUAgjFgJAYS0tq4r5vl/Gp5b1NyRf769qqumqPNCWH3rw9tSXt4V3qHsBURANi+u5I7VocHnGgBBIETiv8Gg+4tfzk0L/K/8YuXazGJEwUqn8N6ITATEkx1t96wLf9knE4CLrroEuFY9+Nqe+Ic9EyvaxwC5QMTt+ZUzVkcvTiosO99a2l1ffL69oKmtqLP7TFtHbrtsyGCc8IqnhMSTJr3mfs/Yl7zTuzUKAE44lejJb2r4xZbIaz9Z+cttiXkDMkAQJsl3yqmViIDwVUrhlR8uzqztAgBnvSIjgJBWXHXXqui3D+cRmwUQZMbRPx7JnOkZc6SorKy3vrS5Paelr7Cju7Sj8Ux7Y2230kLEn7aP6xKyS0RGENj7cdlXzA9YlFyoNeoQEREQCAJBZKE1DdOWHH9gW+zZwWEALjIidUpE0FjMGrNZbTJaRBsiUKCMMx0ym9XCxotFq9mMyLQOB6vkJEVEk83aoNcOj9kMNgsiukphRK5FbkFgCCICQRCRO1y0kueXCQgWZBwuSkYrpxbkBLmBU84pABOsFh1yPoWYoyIwLSPMZuXInQoPkCNyldaokJv7zYIOmTRznLK729uI3IKACKPIEcGCAAiInDmEMnW4qvVWi2rM2j6q0JhHuChyvOgi0AETLRaG41SUYDYj8jFgCExAThAIgho5IpgQEEGNnCAICEZOEbkBucVsdg5vqbMaEbiDA5RTBGZGzhGsCDrkiGBGAAQTcgRGOQXkeuRWi2WCHYOIegTHsioloqDUjJbJ+7u1CsrFybLM8StW3ie/yzPid0dTZUYNAAhUlDoeAB8V9O8Gn7x9Z3SjRo2IlLPtyW0/+9p7b04TIiJwnPgH3yt3qGPxr7FLcf+a+Ne9o3qHFYgoUBGAWZm4IK34+lXBMzcduXXZsdS+EUSkjNooAcTsru7LVx/YVlqPqEUkiAwRFQSe2H3skbU7WlU6ROBAP4opuG11RHBZCyIKlIhURMSIiorb1oQ9vz/hiq/2LDlVjog2IkylSwgiJHf13rEu4iWfDGlM2Y08Rjgw5ZD+xT3p962Ny6tXI3KbaNteUP+zz5bsrqh1rDdMwZPvZQvhFIGfV6vu2xD5gnf64KhZ6n6EM2IzvhuQ+nPPwGkL9j+wNSa3twe/RZcIooCIH6cUXP7lrsSG8wCcMioZNyIVASCronH6Z4v/6n+KWC0AbNBmfnX33jmbDzWoxhyrX1JcD5c+AH7PzOASxqWjSyinAiUAUCbrf2hb9OzN8ed6ehC4SEUpoEvyRVgtxrf9S65dFrg+vxgRzERATnuIsCOn5ndH098KSP3j4VMrkypSmy/Ih3QA9FB5/dZTZ9VGE3MMD0Aol/UtSj1zsqsTJEsImEWwpbe2/z0k6ynv1KcPx/wpOCO45rzZTDkygRIAHlrbODepZG5S8ZfxxR8kF74dn+d1pqGwXSUSyjgFgCq1+rMT+eFnukUbY0AIIwBsxGbdVFizKre23WhG4A0my4bkiu1nqjQmk+v0R3rYKFi3FFRsLz+vECzAmcApIu/RyNemlL5yKPWJrclP7U1ZllFcq7zAQHBGgroyUELi+fNfJJR8nVjyaULx3ITiT+OLNxRWpdb0W0wmySXNGbEipjU2fng4+/l9mU/uiP9jSNb+0qZRkxYRCCcWk8nrbM2+ggpqsxIn34BHnb+wLOdc2UCfmojrzzR/Glv4ZVLJZ0klC5LPfpVy5t3U/C8Tz3waX7LudNmwRX+6T/lFcsmJ6n4ARhkRGUXgjX1jS05U7j/XomKEMgLAB03anYXV76QUfJZc9EV88VfxxZ8lFb1/omh/Q88wEwF4j2pwVW5NYFU9AKdM8tKAmWhXFJxdnlmi0GklW1AUzUui8m/ZcHxFaqbZZgGHU2sCfxB5eZ/sLs+I3x45MWDSAKDICAVKGAWEUcHwTnDmjG0x9SOdiIQytv3EhWlf+3olZBAAm2gTGRE5JZyKnDrL/+7IH1ddMmtNwiu7Q7sG+xFRpCIiT+nt//nG43/Zn/m3A5nXLQs73a9CRMKIjRJETG3o9vjo4MbCOisXCRNthDLgdTrDU76pT2yJalGqJTvso6icaV8uDm1sR0QLEQCgXzvyql/afeuijha2Xbk+YEVaESLY6BTrJZIuye29cPf6iBe9MwBAZA7rmVGOoNHKXtpzYvb6uLPnJV0ieOVXT1t61OdsNQUqMiYwIgXuSxhncX6P5IL2YcV96yOe9Ulv0usBmJWIiBDV0j1jTeSarKJHd5yYvSUmTyb/Nl0iPT83Oc9jYWB2g1xaaqKMMmCEEgA4Xd1867Kjf/M/TW0WDlxl1f/BP/Fuz9BzskHKmciIwAhlVGRM5FR0vtCfpDq5pHxcAhUQcFNO9Q1Lgv4amG2jonMdzDlRQuDJzS1XzA/83cFUk8XAEbvl8t8ej7thRcgsz+hXQuKe84u7a2XEvVujTjR3IhH+cSjqgT0RijErR0YYEShBwH1lrdOXh+zJyJDcO1qzbmtS6R0rI+5eH/bfxzJeDIy7a330jJWhq3KqxyijjCDiB/5R05cFPbQv+uFNsQ9tjXtwY9ydq0PuWhsRXNdAgCJiYofM40vfdXGVVoExpAKliDhkMrx8MPmhbVE1SgUiNg4q7lob/qJPxohekPSNs+2IMGo0z1kb8+SB9CaDCYEhQpOs/5XA6FvXhrzsl/pleNlz3om3rQx/0Cu6+IKMTZr9SbNIxsUtKdnXLwm+b2P0L7fEPbQl7sHNsXevCp2zMfZQQ5tGsjxEIbyqcdbGyFk7wj44mv9pSNkv90ZdPT/ww5giNSPAmclofHlPylOH4s02G+GEMCIwgohLUytuWh6cW9UoM1tePZJx76rgORtiZ62LmLEq9Oblofesi56zIfLuNWGv7EhsG9VtyK++bnHQoaxeRC5QwoGprbpPIguuXXDk+f0Jao2WAUWELoPuN0cyblgQOHtz7KzNsQ9siZu1OfaqBYF/CsgcNOsQsbyv+5714Z8kFCGCNPg58vDGltvWhc1ceby+p4cjI8CJoP/seK7HX+YuDSnRaK0XrUOXDmbXJb3yO9eH/yEgddCiQUQOBBElX5+GGD6KyL5u7dGqQRkiEA5eifUe78/bmd2EiJxKwUVSJBhDpPQHBIA4dUldl+z2NbFv7YzqlcsRkQEdUxt/s+f0r/alFCjUnx8ruGLVoRylAhFFRmxUBMS4mi6PT/z98yo5FylnIiUAvMtgfNI386kNB9tk3YjIOJmfVjlj1fGgc02IaBYFQO5XWjNjRci+rOyQhsYr1/gtO3kGEWxEEBkRGXWCSHEuiKltbXesDXtxf7pLXBZK0U0jo6YXdqU+4BlX0TaGyAVR2J5ffcPSIwEF5x0zeuYS58bppFnOt0ou4K2jQ/d7Rj3nnTKqGaacEuAak/4PQSmPbEts7ZM9sTN51qZIyS6xUZFw6kq8yIiVEkT+edypyxYcjW1scSGbc6CIeKKoasby0P/xPy35uPoM6jf8U2duiKyVKSUrBIE6ItAAgEte8X+7MPy34NLRJYQRwokosgWRZ6+YF+hVUGpf7XD1rTMCyM/19N6zNvJXu5PL1WrC2WfxZ6+aFzg/rLpDbpRC/c519S+ILcps7eZUfM8vevbe8Cr1MAcmUGIVRQ6wP7vu5mUhezIzAIAjDSlruHppwGtR2S1jMqk7lqkNfz2Qe+XiY8EF54AJAPilb8hdm8JPj6kR0YpcMMGR0xV3rwl+KfikUrACQFJnv8cC3wXhpVqzwDi1EcI5yHSGp/emPOoVXSNXAmDzoHzmuogXDmZ02yyUERsVJR8d4RQA1EbLo54JT+xLrhkdBQSNyfC70KS714SnNDUjEaThmtTYcffaiFeDs3sEE+DFkBsmebc55SBuTsy6a0NEUk83IlqQ65h4uqRmxvLjj/nE9VgZMCGl9fzNnqGfRJxqGJQjckQ+rNV8Hptz+fyAIzVdgDCk07+5N/gZv3iDzSRSIlJiI4QDLIk+N2N5cGxZOeVsqL9rUNZ+YdDU3t795IHIu9ZHnG1T9ihlHf19PYMK5GTdqYppS4P9s/sAuI2KjGNEfe/tW+Ov/mTJm0fi1UYz5QQAu7Qjz/jE/dYnq0Fv7AWqRSzRqG/a5Df3eIHeIgLAuY62hzeEvpNcAIjSinS1TP7IjvgbFoU+sC60vqcHkIkIzDSyOSb7Pp+EnRktNoFKUwfXDubUJaU9spkbI17wTg6prDnZ0hLd0JjZJAtpvZDV2HK8pvaPRzIuW+BX1C2ZDnRHSud1SyPfDctJP9+UUdsd3taX2nw+rKkro6mlpK/LarI5Qwq/DRftkguKOWsSXvSO7lApAZEyeii/+frlx30bWpGMfhgQfs3iiNyBYUQkTPIvwZ7yDo9PjgTklAOIhDPCKCJvMgqP7zr2hOfWjlENIphNpsWxxbesDvev7kBExnm1Qv7AhqiX9mWqTGbvyk6Pr/1WnixGBIESh0vn4p9kl+R0d97jGT5re3haXcuJ9vrkus7YVlliS1tifXN0eeX9nlFzPOPPtNh9XF4Fddd+sfSD6PSTrYPh5ztTmtujWztP1DUntjZVyfpthLAfEApFOEVgDTrNw1siH/WJ7jerKGNWyrzLWm5YHnykqIMjPLI9adaWaMkuERmZ7EyziSIifp6Sf+XCgI/ic1PrWk6cV0S1tCe0dEa3dBQ19q+IL795ZdTv/bIkXaI0j/0x4OQtK2O2F5WeOi8Pbe1Kbzif0Nx8orUpvrZDbbRM7jY/HVw6ukTklAMftWg+i8+5fllofG0TIJ2wIEw5BWAXRsce2x330OboOtnwmf7++zeF/2pHYv+IAREEKkozaLPFILeYRFF4zy/i4d1hgyPSugtjQBFxb1HtzSskuwTVZuN7Qad+vjowf0COiDYq2ihBZCWtF6Yvi/zg6AmNfgwRPj4aMXtHRN3YKFJqswmIvKZXO8sz7ulvEk16IyLGd8iumHdoXWyVQDiitKaNQ0bjb3xOPLwtvko2jAhNg/KZ6yJf3Z9h0mukwYCIFJhARAQ+YjTPWRf7a5/UmjEtAAuoOn/zyvAt8VXI2EVnPQjvHM2a5nm0QdGJwMn4eTcDxjjZlJR958ao7N5e5GgTBAQ2aqF3rol4fFOsakRvFsRPo/JvWXqksWdQokGK8K8Z6J+xIejjyGw9NauNpjf2hTx7OMYoqhEQkXEkiLgsuejWlcGxpeWISIEzBI7UytlTfglz9oWqzEpEZMgZYzbENTlVNy0P8cvqlRzTHTL1rzcmPXcw4qFvYl4+kjYgWAmjiFA3OjLLK+bL1DILEOQEOQzoNHdsC5x7PFNv0yFCZW/XbM+IjxMLEEwEmEDZvOiSF/cmPLgp+t7VwTW9PQicAbWIYr/F1ClaekdVIhGcHcaVP5IuOdM98OC2mGmLg65ZE3D14sPXr/Cdtt7356sPXr/u6LXLA29eEvyzeUfzzvchAmHMK6nl+q+3T1sZ9rPV/tPWHZy++tC0dX4zFh28cqX37w6Hm4wi5VMER7nCqUvquxQzV8e97hPZrZJzznvHRn/hE/74zlidWa816T4OTL96cWieTCXJd5ETRPRLq/KY63WkpM5ulzCKCO16w9OHcx7fmNbUNyJNrr+ML7l9dUxISTMHQGpeHVn8s+XBYRdkiJhaIfOYf2x59hlENItmhU57QafpNmi69ZouvUZh0FkFKyImtnbM9Iz8+aKQqxf4XecZOG2d741rD05b7Td9nd80z+PTlgTNWZ+QK62XEPGb3Mrb1kVNXxx2w5qDN671vWG1743rDt24/tCVy/d/FZ9rFkX4ARJZklwdKvm96yOe985sHdMjYmv/wKNrj/8uIE0mWDjnT3ilzNoUldvbi4h6IvSb9Bf0mm69ptuguaDTKPVaK7EgwvsJp69dEjh9YfD0dYduXHNw2hq/aau9b1rjfcXigMsXB14/b+c7R3KIzQLA+43aNw4GXzX34E3rw6et9Z2+xveGNYemr/O7eZ2/x4p9BT0DCChQty75D4fkl7eJ5LPo3OuWBAU1tUrxVBPEASLvHBl5ZHfsI5tOVbVrdxdUXjU/cOvpUpGLjogayZHNGGeckn8cSXvYO76xr3fMZhoas8jUJlHg+0633rw8dHdGOiI0K1WzN0W+5p3WIRviwAinIiUcUKHT/H5/4n27I0vVw4g4LyDk3s2hOb0XLAhaJGognsVnZ24J31pcL+mn2M4Bj6/950YW9qsNw1qrYsys1pDeMfOTPum/8IqvlA8j4vkhxcx1Ec/6JrePDXdqR7p0I70jKirYEJEDV5uts9fF/Hp/Wp1Oj5yuTaibtjQsrb7+gk7dMTbSqRlpUw93jo18HXdm2pKwqKYumMQcDowD2ZyUdeeGqMT2DguKOmQqTvzbOu9aH7ki/ayIhhaZ7kmvjD/4pNYrlF1adYd6uH1s+IJ2tKhL8bxX2jP+aXKjUW82vbE35PG9MRf08lGTaXDMolBb9IJ5flzFrStCY8rLAUCkImGiSImZ0qf8EmbvDlMYlJQzgRFCRBuAZ071zctDDp3s4cBFIqxPPflLn/iA8pqndiS+fjBnYERNOEXEOuXYvRsSVqTkC9xGGAWAHp3m9m3H5gZm6C06RKzu6nhwQ/j7SXkABqBifFn9HV4RvpXnXvJOuX15UHVfryS5ODAEhlwKS5vC7+TUJWd7ZPdvinx4V5xXcW1YYUVwYdmxnFL/otLwwqLtGTXPeSd7fO6f19aHiCJjO5Jarvh840t7M4/mnwvKOxucl3c8t8ivuPLYqaLC2kqz1TRlXRPqteuSTvnMNfGv7wy9IOtDRM+CMzNWRBwsbELKRsza94PTr10cmi3ZJVRknDKgG2NOXjXfM76lC5GLjEh2yXmj9Yl9kU96+rSr1IjIgS2MKfj5gq3B1ecRMK+5Y9aawPfiT49xGwDEnW33+GTtypOliKA0qD6JO/nYvvhnDiQ9ezDxkT3xH0dl9WtGESGrt2+mZ+TMTWGBZZWBxaWB2cX++eWBRYXBOQX7T1bf7Rn70Ib4qo4xRC4QcVte5c1rot8OyQ4rrgzKORtSWBGQXRxaWB5wuvjMeYXI2Lfti5wouYA1aUfv2xD5rHd6n95qFa2eSaenrQw53daJSG2MPrU9ZfaW6NP9MkSo1Wj+Ozz78T1xzx5MfOZA0qPe8QtTc0bMY4j4efzpKxcf+3tofmDuWb+CsuN5ZWG5+f6n8oIrqpcknb5h7pq/+Z+SdIncYnzd+9D0Rfs3Z1QE554JzDkTWlhxNLs4vLBs/+mKnlEtIIjM7eP6D4ekS0w26/yYs1fND9x1pp0Bn9Ap7bpEaXxga/Ajq33yGzWLYoqumX809VwjjN/9ILn4OaXvHTlx48LVL+0N+8ORzLd8sl/3znz3WPHDq3fduPjInsxMRCxT9F+x2u/D8FOjxAgAxDFiR/SGD46cmr7q+KnmVkT+t8Pxt28IftEn9Q/BOf8dnPP7wOwZa8M+jjs9aLXHFCV09F25KOCpPfF/8M96yyf7TZ+Tv9+f95dDKTOWbHlkV1q5bAgRy2V993pG3ro+5Kl98U/tjnlsd9zz22I/izpV3tmDiMpR7aOeCY/vTaobGxVM/G/+p25YEvT0zthn90U/5xP3zL7o5/cnPOuTcP/GiOsWHD7e1ouOcC8nczgwxsk3Kdk3rQh/dm/S7wJO/vfx068F5N+4aM17sXndehUCZtV23uMZffeG6F/vjXl2X+RzPvHP7It+bn/cs3sSf7444rH9ic0Gw5jZ/HvvsNtWhr9xOO0PhzPe2p/9pk/Wn45lzV7pdfvyoLiCMml9mHJKgRks5l/7xs3ZGzZoGOTACac2SjjiqoKKaSskuwQzuvpmrj8eUNaSq1TdvfKb1/enKARBWoiq6emds+rYyvRCK7cyzhCxV6+5wyvoq+BsvUWLiFU9nXM8wz9IzOPcLFMNP7Mz5s+HMhSEvnYo6/alAY29fc4Nz+Q795c4dUlZn/yu9eG/C8jUcusEf4+RWj6Kz/f4/PDZLjkiEsa3JzVf/smGfScbHM8IDqc8IiKDi1Hj34ZxumR17Mu7onoGBupHR+7cHPnWoRT1qJEjWnTqBUdTfrYk7NTAsGSXAHAdtX6eXDJ9ZURCfSsCF/lFXfLkvsgnNvi2qTSICAgfJRXfuGBLYGO7DsW3w07dsv54/YAcgQPy+NJ2j4/WLMmtQkSVTjfvRO4zB5NePHTied/U//JO/jo5Z9A8ioiZHefvXBv69IETiIjoZAtF5BrtyMt7I+5fG5ff4PRx1V49d92eshoX1jl58q0b7KeQXMCaNaP3bYh6el/qoFFT2Tdww3q/D2PzRvQGBkxg5JdeybM2hmd3tSNizdjY/0TlPL0/6Tnf1BcPnXjSJ37lydxhk12XXLbgaGRz2zj/FyIiLyo7d8ealL861kvkprHfHcm6b3Nc66hsMvHwE154Z5dSHBdhRGTMRq3LE9rdxwoAACAASURBVEp+tijYK7WIA52YXI9RAFbRK7t20dEXtwQ3DVoXpZRfPvdoWlUTACWMueoSApRaLW8HnZg2b9fTu1Nf8kp5eVfKyztTXtmddveK/T9fekzSJVVK+c9WH/46Js9IzZwzKUQHgGr07NOAsuuWhaWdqUOEeYfDbl4a8tfwrGVJuZ/G5P0p7NQTe+If3RbnmVYuWCyIGN/Wf+3SY7PXxD6/LeU3u0+8vDPlld2pz2+LuWvJgUd3JlcODCHiOcXAPZ4R920J3RGfuyXr7IqUwo/ic6atDX18Q1inanBUb3x4ffzj+5Ibx8ZGBPHNoNTrFh+be6J8b0bD7vTGXWkNezKa92Q0e59s9M6obzAaGUxaLwFGOfnmRPaNy0P/eCxj9Yn8jxKK3w4//Rvf8F/uSFiSVGIVzbmdPTesOvayd/K21Oo9aQ2705t2pzXsTm/ak9GwM70xurptVLQMG41/8Am/dUXw8zvDX96R9vKulJd2Jv9mZ8Zti3betiIorrjcqUsIp0ywPuMbN3tPmNKglHSJQAlFXJlXPn158NGTAwq15aWjqa9tS7OOWWtHh2atP/jWgZMyk5lwAgDFPX13bQjanl4rUkKBImKfXnO7V9DckByDVYuI9Y1Nj20I+UdaLqKwIbvqwb1pZxQqRHjzQMb1iwIb+noRp9jtyL5dl5T32uO4evWjhHOzaBMYsRGBMBiy6D6MyPKYd6S4R9IlzCvp/DVf7dmRWitS0SwKVkoFRgkVBUakYOLvrdqpSxq6FPesint1f1TbgGJeZOHd3wTmKAYpFQBgxKJ7NzjjWoePS6AEkavMpj8Hn7xzZUxKXQ8AJZyKlCJCh97wlH/OrzcEn+/rQQSL2bQspeKOtZExldWJNb3TlgRsTT0jcoECB2SJ5TKPBcdWZhYhgkUUVSZDn1HXa9B063p6jHqVRU+YgAhJnT13rIt42TuTUWYhVOBEpKJNJCJnI4r+3+yKnbUuvrjZGcdVc92CXXvKqqRQCCsRBE4l57DILnJgPE8mhkLY47hUinvXR764P7Ndr16QWnT/+oTCxn4EgQEXGfmVV7IzjktPhAGzodeo69Z19xi0PXrNsElnES2I8EHC6csXHI1taKScEiJaiWijok20EYapZ+umf770r3a7BAaMY2/6p9ztGV7Rq6Sc2qjoIJ7YKKHft1Xo0salY5c4IvwwqLbzljURvzmUOGjQg3MrrH1MEkQ4XtDtMf/oB9EFBNhXablXzPePraoHlGamztB4SoBSm/WdowlzdsWU9vWOaI29suEe+cjo6NiO1LpbVoTuykhHhKpB+bR1R/4eljckmAGYyKS0FqAyGf5+PGv68uMpnf2I+KFfxKydocXyXkRqZoKW2jqHdL/zz7xxVfDJtlZEjOrsu2zBoU+CStr7R2SDI73y4cHB0fo+1QuHcx/ySqhQOH1ckS/5njBYVQypldssxLow9fRViwN2llSp1NpHNyQ8sS+5Tq0mFN6PKLx6UVBh5ygics455wAAYN+NaQNOJ23i48AYkM1JWXd4RqZ1X0CkRk4M1CbXGv8cXjh9VXh8S8+5AcWdGyNeC8hWmKU9NPZiOQfGOOcMkQ0bDG95hz7hHd3Ue6FfOdonH+6Rj4yMqL8Kqb51ZWh0uYsuYUQAeNo/cfbusEHTIONM5JRSYkPcmFszY0Wof3XHnpKmuzZEnuwaQMSCvgsPfhP//N70UbVGZAQATtR2/mxxYFRpLwBKiwS9ev1ML59FQcd1JgMiVvT33OcZ8XZqXnZH753botafKmLAOcAbBzJuWhrY0Ncn5SNhwDhyQObqGp1yvaSsT36XZ/hvj6QOmCbuLxmx6d8Py752zZFKpQwRCQevxIbLP16xLbMBgFvIFMrDWQsAA+RsKh3miOOS37Eq+q29J/Zmn7t/XdTnaUUCAuOMI+iNms8C065ZHHpyYBgRBSIC4IBe/+SepBe8k9tGRh17GykiNOoNT/udfHJDZMvAICJSKn4cXfDAmpCo/LO/PZY/a2tE07BKCqJFZMm1bR7zDq9JL0TkNkYcc3BwJNSSHoPcvp6710e84J3uzMIijSYOdFireWF3+hzP+Ip2u4/LK69q+qrII/kt0iYhx2b1qXiC3PE6ppZc7cPK+z0jn9+f7lVUc+Pq41+llRERRSJIGTaf3ZE6a1OUFMclxQhI5qPT9rARERG/SMm/bP6R2IZmADZufwlCTs35GUsO/tXvtGPtXfP7I2l3b4isHlBIUeOTiP9BQWiXJC4dXcKAiYwwzuVGzbN7kq5dFJxU1YtoTzZHGaWMImKnUvGkV/L0xaG7spoRMSCnYfqS4JVRdYQyRCZSIolUREYYQc7fPxL90J6IUZ0NERAo4wQRj+Q0zFgesisjHRE7B9VPbYt/ePOJcx0qRCZQe2h/n0b77O6k57wTuzRjiPAP/+gH9oSWy/oRkXIKwBHYpoyym5aHbkgrR8T4toGfzfNfEnnWaCWIjANFhCGz8OT2w/eu21GmMiBiSX/PXWsjXjmQPmwd5gA2QhDxUH7bTcvCliedlQ+pn9yY9MS+pBq1GoFtP1l54/KQdUlliMAdOZKZPbMe587Upw7Y10s42ZSYfdfGqKy+PkSUvCKIeLTwzDWLjn0dVzY8MviGT+zNK6JaBtWIKDqS14K9WMaAqQz6N/eFPHc4wSbaECkilSIsV8TUzVgRElPq4uPi1GizPXUo/v7dYeeHHFuXKRERV52qmLEq7PP0sjt3hi7JPMnRSIHX9qt/uSnmRb+kQSJI60wHs5o9FvvGNtcgEoFRROzVae/YdvTLkHSDzYCINW2tj24Kf+No2p/9I9/YGz+kHpSWoN86mHXrssDG3l5ERoEKNptKo+nXGca0uilDdS/aJc69iiaNJKScA2lUMLwTcvJWr8iGsRG071VsvWbewW2p5xCpyAkHCsicYMAIowy4xWQcIrYBnU6n17NvsUvqO+Vz1sY+tDX2oU1xM3cEd2nGEEASeVqj8pPA6GuWhJ8eUCEicIbIkqsarvwq4IPwbI1okHK9SOVcMImP7w741Zqd51VGqW8siT9zr2fUH46dvHF56P5TzYxxkdm3UsWfbfR4Z+6K3GpEsImCM26QcDZFTLBPxqQcKkw7rHxpz4n71sbl1l3cXzJ9WeD24gZEBsgm80TqimbB1qfRjGh1gmCjU9olwOp1mke+iXpgd+QTu+Jf3JukNDtTb1GRkce2p8zaGJHT3YWI9phgR2bfizHBYI8Jjmmw51Chjn3viJhSUHHr8tC/+Utr79BvHHvDL/mejRE1MqU0iKYk/t8uCf8tuHR8XNIrlOS4Z2bZtUuO/WprfHl/L3dxTw8aDB9E51yxIODpXSf6VWYOvHlM+18+yTNWRhX3tTu34ALy1sGhTpmcCcJ7h2Pu2RhZZ7IApyKjNiICwI782ltWhuzNzAQEI7EsSyn0+MTPJ73JGS8JYPM5W+6x8OjS4EyLSYsICwNDZm0KvzA2KMlWRKITrJ8dT752YcC+shpAjOrsv2zRwY0JVRaBUrDvuxwyGF/zSf3V9uhahRIRmwbl93pGvHYwy2wkiJQhFbhtfnTJ5fOCDlY1XzBbfukZ/1/eKVJMcLm8b87mqAe2JuUOKaUNz5JvV2805Dcrhkd1kzfPM/vae/bMTdG5/T2IFFHkSBiyj8KzL/to3rqyOoJk88l8j/mH5yafHROtLhNVbBkePNshF0Q2ajS85R36rH+szjZGmX1fDgAsTTh728qQ2LJxPi6zzfq0b/wDe8OULuslgLi2uPKW1WE3LQt5yj+2ZXSQcwbAyoa09y5f94pvjFqnR+Qqm/X3x0/fvzmqUTXiDFrt02vu9AqaG5ChN44hYkV/9wOboqYt9H/EKyzvQg8iGkUbIr65P+nWZcca+/oAKAEAk8rnZM7ThxIOZZ6xCWbXNH9O/lBOAVh5r+xuz4jfHU0dMGom5FAZFQzvhZy81SuyfmxEsku2JzZc/tEir6wmztBkIyLlThDKpf1uAJBeW/fHwNR3IvOalHIYHxFLHTlUqjsG5mw6MWPhlis/3bz1RBMhhNtFHhs2mL84nnfVUr+TA0pEtBDbBeXwXw5nXb0o2KeoEtEqUskCoIC8QW94+tDJZ74JalfKpMnWF/HFt64MuW6B/8tHT10wW6QduAwIIiRVDFz2te/y06UAIBDRdbcWs2eaEBExt6fznvURL/pkIE7IocIGVYaXdqc/6BlX1joGyATRtqOw/mdfLDqcU8sYipQJhDl5YiNMJJQDI0wIr2l40z9rbWZx9/AgsIvrWE7JBcBbR1UPbo6+eVno9JWB28+UIaKFCJIOI5w+sj15zjdx+XIFIhVcNhI6P1hFARG/TM6/bMHR9LPnAJmzFsmOOV3dcuPnCx1r72zIZnl99+5ZG33rFBrGuEAmED+1d/QngktHlzjbA8CHDJr3UrKuWRZ0x5bjm/IqY3uUeQrN4crS5/dHXjX/2OPbEvPlSmmehYgbCs5dvzTo/h0hPiVVRXJ1Xo9sY3blY75ZcfV1Vk7/eijq/p0h7SNyyV1moyIA+BY3T18SvDM9HQEAWNmF/l/tir9nU6RXaUO9TN3UP7wns2DGlqCHN8bnNvUCMAD80C/8jq0hPvln0oqLw0sajp05925k7k0rwx7blag0DCFAYrvc4/MjX4eWGiwiOHTJgN7w6J6UhzfFnhsYAoCmQcXtq0If3ZYSc7Yrqaz++NmatyNPXb80+MntCa1yuc5sfXhN7KN7k+u0GgDOiXAov/bWVYH37TzuU1h9pk3V1D8Ue67pr6Gnbtt1rK53BJFTPnG9hHGyMfHkTSvDvdLz8opz4osrDhSfW5pWMG1p6HM+Kc3qIQDePzL4j8OJ0xYd/1v4qYSqpkaZqqixf1dO/cN7Ej+IPqURjWqT+ZWdQb/2jTMLNskPIDVnUVTN9MXBUaVlUhyXJCW5YHvKN/auXcFKo5JzLnIqxXEtz6qYtvj4zatCIxpaEdFCRABeOzD2wIbEZ31T+nSac+cvzA0pvXZR0Oq0IguzMbtcxl6dZsaWo38LTFOYtQBwrr31/tUhHh/O+ywhR7QC4cQiCgDw7IZttyw7VtfXD8gIZ6Jg+SykxOPPXy0MKrLYxgDIhIkw5ZQygshL++S3rg1/0z9FZh5DQNfcjsM2/bsRWR6LDpX0DgCASOm2xI4rFgY8631iXeT5RSH1y8IaloQ2LAtrXBxcvzqqqbbPvhw9Ly7/moWB70edljbrTdAlIiOIvK5D/tDauOsWBz2188T5PhUCExkhlACg1qj4MDDyqsVhpwdUALAi+8xTuxM9vjj234fTurVqDiA6NDcCtOuNjx7IeHR9ZMuACgA4Zx/FlFw1d//0xSujW7uQEZtd7FIAHlPa5fHFoZXphYhgnWrfu/RmE1s7bloR8rx3OsDE3I66YcVz2+PvWR1b1qpG4DZR+CancvrysP/xz14e3rA0tGFpaMPSsIalYQ1LQxuWhDWe6xpBBA21zEvM8/jcb2FavolaOZ8YJSza7ZKx+zdEXfFV4LP7Evt1I9yRwYUDEzn9xTcJd2+IyZH3AOgEyicQTxgRiAgA7yfmeHx1OKNuAIFTxwRCpCIAZlc23bw07E++2aLVDIj9hpHXD524Zn7w18erV4Y3Sa9yaVjDsrD6xSENXinNGpMVHS7TnxouKR8XdWZtAiZnfENG2dNeKbeuCrlsboDH/OCrPln/wKqQ947m1feoEe0BVwyo2UQPFDY8ty/xphWhl807euW8oLtWB/49MLmsfxCp+HXkiZePxg2ZhpkjuAsR/WtaH9kZeyw3Fxxz4dyuvpd9U25cFuSx6MhlC4/evCrst/5pBZ19iFygIiKsT0z6xbaoezZHzdwcNXNT5OzNkb/wip4bk3fepAfggJjWp/zlrrjdp+qtNoGjfVo0ZDb/JSLnVb/E+iElIp5XyV44eGL2N1H3bg6/e1PkfZsjntkZ905EUY1SiYhjJuvzO9PfOn6qTWtGpAKjyMixgqIndyXctDrC46sAj6+OTV8U/OjGxC+TcxR67YT5r33KycQDWXkPbouZuSX67s3Rd2+Oun9z5JwtkR9H5taNKMyIhIqIKFMPfRmefu+myCsXB132ZeAV8wNvWxP6+v7UoIp6A7FqDMZ3guL+GJqqt1gkh7jUnG0FVY/vjE6prJTsEsk00YrCX2NT3/SPG9bbmUwoIYgHyxsf3B4zN+KsxUQpUMkvXzo4+KJv0vvRp5QW0+70ols3RH4Sm6nUKTmgyEQpu61Mr33ySOS8lFMjRg0iVsj6Xj0Q/9vAoiaFXgr/ldbVPggreNonuVYu58AoEJuZrI49c8fm6PnxBSZBgEkSgThStzXKlS/4J38WnaezmZ07IQgjgHzMYlidnXe/V0R17xAiEsr8sy78wivqgW0xs7+JmLMt8t5voh/cFnX/NxH3bI58bHdYUksdAA6MqX7rk3j9kuCygQGYZA856226oHxr78kHdkcFnu9kiNSx4AQIBp1mTVL2f/nG5A2OIOKH8fn3bY36y9GT53qG0WE5OR7mbUbDn8Jy3zwU2TUsQ0QGbFXmmVmbo78OK6WixXE+FaGcMqQhjefv2RTiXVIFjE2pS6Q3e6qv/9f74j+OOeUqSaVI6yGd/p2gmBf2nahsHwNkIiVHS+sf2RV7/9bo+7+JfHBb5L3fRM7ZFjn7m8jZ30Q8sTc+t7MTAKuG9I/sSJq1KeJkrwwRRDJRtUtt6R5RvXkw4bFdcRFVHUhFaemeMMI4I4z8T0jmi35pZxRKxIunp7iKCysjCHz96YI7t4Smt7YB2vNxMUem5ML687/aFvN1SCkTbQBcYdG/G3Xq3k1Rs72i7pOI3xo5e1vUA17RMzeHfRCepTaZ3Lrk30/KvwTUEYWFnCIjbYOa5Mb2HSdrd+WfCyrpPNuis9k4IncNF2FIgNNO3XBYc9eh/Brf/JbizlaDRSWd4NOiHq6Sy/VWqzOShAPv16krFQOKkRHudEFw2qMZCWnu2FVasi+nNrmuVW4eo4xIcoEDrxzRlClkpUpZ1aC8TKmoHZI3jCjMxIqcUUYo8CGbqVI12DI8bBUskquHA7cQW/2QvFop01hNHLjOpj03OlIsl1UPycuUiupBWZ92WETgiIxTQaTVveoy2aDeIHBglFGRUaS0YWworLnvQHat16nauLK2lgGNIE48+UdiBQVGGekbGixTyIrk8qpBeblSXjkoPzcoGzZpEVFaSJBc5CM2Q4Gs/0hx3Z5Tlb659WnNHQrdCCIFBJvV2jA8WKNQGG025mARB96jHa1U9A+OjnBw1M6pGXm1UtneIxdtguQWl4xLuX6sQDYwrLWCI86KA9eYDOeUsna1ymQyNg0Plg8PKagB0SLyi89YiFChkLUNDoqClQMf1Wkr5bI6vcGMnDHnmjBvGRk8O9Crs1qkAASbYOkYVhYM9DcMD4qO05Mm84dxajabqlWKhkE1HX9yAQXGiNCtUpUrBwyihQOnjClGTKWK/gKZvFwpL1cqCwY6qpX9JQp5sVxRN9SrMMoBIb29695Nkf/ldcJKCIw3Fp0lc061enO9bLhMpdIIlHMqOurlwC2CtXlwsFIxoBIsHHilaqRELlMJBuJQOfTiw4wxsXl48IxCoResHDgF1qlRVQ7IZcNWDkCYSz5mYD02W4Wiv1+j5kSkU3lvpDc7bNBWKQaaRgZdHadSvTarpX5ksFqhGNFZGVBA6NePFQz0F8rlZxSK6kFFoVxRrlSUKRQVSkWFrH/UZELgOU3dVy8N+DC4wGSijNPJmzYky8kk2KqU8hqlQrAx17zU0uf64cGakZExo+5ifxtfiMgIB94+OprT16exWDiw8bziowZdce9Au8wAyDmnY0QsVanyBwaK5fIShaJaKS+UK8vkPeWKrjKFsnlYaaUCn4pLPwVcarqEuVgngiNyA6QMqSAiUgrEuTHVoXioS34FaWkaKdiT6TpWUC5GklDuPPQX7Z3G7oUARGRg5aKUXAiIi8aanHxCWpsVHSU4o9SdWX4dUQD2JRzKKVzMS3rxj1Bi31wJUuJS5A5qHe4RdKSBsjeTuOTYn4zJdEoEiIxQF23NufQko2h2pmCye6UvtmWcZHFpuOMiMO64znDcS3S8u3ElgAuX7GVxTjhjLrn9nUxjyF04zxm7GGvg8mad2fLHb/uYkj+SWHcsEUmZpCfctRMF9pfoupsEEREtLmtXSChHwJ1naq9YEnAsu1qkU+gwZ8kX2z7+6B3XJiPwi00DThlxbTJzyFlHOcxBpL3dE939nKL9Lkh69NtG3MQR4YqLHGCOlNhTjAWXP86BH8hqnrYs4EhVPSLYJhkljnqZs+GTjyNytAvgW5Ixu4xNR0+YFG0Bjs4j8Q2mHh3EcdLit/ecnwAuQV3CXHqJyKjACGH2zKwCo67O3PFPEkKJIP2EioTbpbPIiDhp1U5SVK4nM0p1iZRQzghQgVNXRcKASZS4QgqJYdw+RKUyRTZRTEwgQJyqEOpokT1x6eSmMSLYo26cpU0R88ocnhBhEsj4Mp0EC4xSxonE2/F0fjvfXC5ySr+HyRPXS50PixcJGxeLSe2cnEDMxaNfHG/kIq9cufdt2V4ddolLgdL53uM5Q8a9AkYmvnfu7Ak2KhIiWJG9E5v/y82x7RotICeTzhO01wt0fJOn6MDOW87PrqfdTH7Yed3+PBtfLKfU+Rb4uANpJo81R+8dF/82VWdw7TmTQEUpH6tGb/ztodOvHI5XW8YIm9pl9G097btvTVnIhFEzoRBpVDqfnzD6BEYExgTGvqPn/ERwqa29u8K1c1AXITJZRrierPd/6w3/kkL+f+HAeKr+hYRNZu+Pock/WkwWVSKjCKxdaX79QM66k0V6KnDJkvip8pDYT/fiMqX6tQPZe6rOceSETm2U/Bgwpfr5yeLStEvccOPHDylCV2001w+o1BbT5Cz3PzU4m28VxOYh9SAVGaM/ZeX6n4VL2S5xw40fN+zZQRC5y7LNT3p661Qn9n2v47fTuvFjhtsuccONfxsoH5cyjv3kFYnzgx3jr7vxY4bbLnHDjX8PJiw4MbfQnMATGBc44MaPHG5d4oYbbrjhxj8Lt4/LDTfccMONfxZuXeKGG2644cY/C7cuccMNN9xw45+FW5e44YYbbrjxz8KtS9xwww033Phn4dYlbrjhhhtu/LNwxwS74YYbbrjxz8Jtl7jhhhtuuPHPwq1L3HDDjf+ncGxuJ5QRwkRCRfotCe3d+A+C28flxr8M1H6UyLfA9ZZrziVG7HALlB83LiY4cb4y6aBlV3znYSGUO46QYSJ3ORGLIXzbQVtu/KfAbZe48a8GpwwYR5DOgAREjsCmOHeLTzhx0PlbN360oJzyiSdFjj8TcdLphONh7xuIODbcd6E8p/psUv3JZKIZogD0J3lM+iUDt13ixr8GLln5GEfUDfb2V6Q1pEe1nisaHBkllDDkhBHGKWGEI4pWs6q94UxiTL7v4uht7+cd2Wc2m+nF4wsnHrE1+frkk4gmnIjn8nX8r1wMoO8uZ2L6xYsWFWNAv7NGxhzPT1UUm0jSf4JBRjllAEMDLWnr/ha38PW4ZW9Frf9jyMrXIhe/mrDkt3GLXk/b+s5gewsHIFSUXFgTTpsnjAKaFK3lKQt+v/VPd+98/1db//5A+KpPDSNKZv8VpZyMB2UXWedi97iwbsLd7/46xWt1uTipM09dxbgH7M0kjufJVJjcaScTQCbUO7lq1+703ZS49kP7z9kESn4gnT+0l7rtEjf+ZSCMUGAWi7kxL+74x0/ufveRA5+9vuuj2bveu68k/RBlZs454YQBM1tNhSFee9+4+eA7c46sezNo49sVCYe4dYjYBxgh0om/THQedcwcwsjFr+J6i1BO2Lgnxw0qR2mEMDKuTJfH2FQyiDBCmChRQi6ey+QYunbF4KxROoaWUumIXJeHJXocvKIO+glllDBR0rLsx61RKKcMuGFYXnp8S4nPl41+62LXvbrqdY9sz39U+i2t9l7SGL7HMDrIcKLFKTVKJAIi9ndW+Sx+/vCaP9el+l6oK+3rkVOlXgQ140A54ZOOgueI1G4Pgeup7JQTkO5y6rzL7EfWUw4g/ZaNu+tiM3HKgElG85Q8p5zaj3oH+8HMjFN0eV6qd5xh/e1GGwNwVIfOn3NEQGRgpwrHEwMO1jnp58idiZMnU+JkHDh+5RwazIUq6e5ELjtuOauGi3TaKXEy7VuHv1uXuPEvAKeUU5GKyFlbTsSu//l5gtf8vuqSUdUFZX/LCb+vt/7x+tpoHyKKFDjjkBu9fecnj5UWx2rlzcRsNYucOwcVp2zCOETnybUTh4AkO5xjgznGlTSkwXFl0vgGaVbIgNkfQz6+HJC+kvHCAhEdpx8yRIaIDNBxpJVUCaOcUW5vgTTaKWccqX0Y2/UKmyxyJKvr3/8qvxOUU4ZckjWIWHk2Yuvf7uxvLkNE5uAkYaLZpNWNykf6zo/KO4w6DUeknAjEBsBTD689vPR1i5VcZKkk+4AyYDbBpNUNaQwqrX5ozDCk1g9ZjGpGRQbMRoxaw7BBFJhDkZitOqvNIBFmsxl1o8OiIEpfBWLW6ods5jFpIm+1mfS6YVG0OnuIpJ9MljGrzeS8OK6ZwMw2rd4wZiVEoo0iM5hHrILR3qmAIaLRaBhWXBgZuqA3qxmiIFq0ukGtfkhnGNYZh3UGlc6gMmhVlJkJpSaD2mbWMGCUiQxBtOpMxlHCrAwYYaLRqHYSQygxmse0epVEj8VqNOiHzYKVAJMe1hnVFquZOex4QDCZTSOytqGeerNuGB3ORqlLU041Wrla3j420mcVDYBgtOq1+kGtfkhvHNYZhvWGYa1eZdYpKRMpZybTmNmqY8AoIwyI2WrU6kbddokb/y9AgREqUESb8sLBD15M3P0+ZRwRJX8XIA3e8O7Ovz6m6mpFh6EmTwAAIABJREFURM2YzH/JS7lxuxFRoxq2mPRILXanEyeEUcFoGGotqMyJOpcTN9CUJwoWhpxwJjKrTFHWVJTcWXSkqSRxtPsMESlFzjgzGUZaWyosNjMDxjgjotjZWqtQtHFklDObQdVWn9KYE916KqSpKE3d10gdM9YhedeF1jpKbIRRxpnRqutoqRJsY0ySF4xqNSNttYXlWdHtxXFD/R1myggTGQe9VtbanKvVjUpViEQc6KlRq1sYIAOLRq1Uns+1mkcoMMaYSTck7zqr0w5TSgmnHAXL2FB3Q35rfW5746m29qrR4W5CJSn541UnF408KhIiAudluQFb/jyzt/4scC6KNkIFDmjQDKb4LvRf+EzYp08cn/v40WVvt5efkNSPSSc7tvL1NL9FbVWnTx9ZkXZ4Y/2ZLNFqIsAIFTiiqr8tZN+HR9a9cXjLn0M3/+3w2teKYnZzs5Ej9naU+m/6S0tTLSAXgRmH5cHb3y1M9ZXMhaaaE2GeH2p7Ozki42xI2Ry04+3K4kxpSt5eVxW06b22lgqGKNm1DIFYzQmHlpxO9UPnRUdLRSogYv2Z5OD/j73zDovi+vr4JtHE9N6bJvbeqJZoEoMd7CX2ir0XiqKC2FCxoGDBriiIXbFQpCpNQUCRLr3X3Z255Zz3j9nFxUL8BTQh7/B8Hh9cZu/M3p2Z75x6rcfEpSQyZAiY+jBq4+LfIwPPICKhgpKSsPPHHBcN2jv/l71zu2xZ0jM9NjgrIdppzXBHiz5blvfasuS3bRa9N1uZuFqPKMqKKSzMPrZp/J3zTohIqFimUp+yn3Ri51SVOgkRs7MT9toOig+9Ig1eVlbu4bLo+PZZktxGBfvtsRoe9yCcIAJiRXn+EbvRvmf2I6IgqigTk2/d3GM1ZP90w40jmu+e0fXOtZNELYqMcITSgqwL+2wc5/Y4MqvrjsW/H143vjAj9faN/dss+zpa9t285Nety/7YbPm7g0Wv845zBXW5Wl3uajvitr8bIoqMlRalHNs876j9HEJFjZv6OaeHrCUytYFklCCJCjgzu/u70eHnADihImFEECqAwx0vt7UmP8SdcwWAuFuXNk365dLeBec2Tt40xthx+h9+zmtoUT4BYJxRRF+X1Y4j9XfMMtk7s/uqoc3ObF1EypQcsDArZs/a0ftm/XFigdHhRX/sH9M5wvMoU5UgYri3+xbzxkUFqQAIABnpievn/nHliB0CZ4j3fU6undzJaVqn49N7bxjfdfdE44y7/gyRAT+zc5rLgt6sXBSoEhFjw8+tndg+J/0uIFLER0nx+5eMczL/bd+C37bNGrBxXMfw4GsMARFDb5xZPaZL/N3bAMABykvyHScbXjrmgAiMVvhe3r9/Yc+MlBDJXvF327vA5MvQm4eBMYaQnx55aOGQfQv/OLBl8ql1U63/bOzptIgSVfXX6r8HyillFBEDr7lY9fsoMfwaIhKqJoxwhPKC7BuHN1w/tSUh6EJswDnneV229v5WVZqHABmxQWuHNds92+D4km6bJ3exG9JwSfdPbx93QSIKVOSAWUl3V49o7m0/LejsgbvH9uwe1e6Y3UyqFgEgIeSmZd8fw3y8OXBREC87LZj6s+LkttmECwAQ5nNiw9imRYkhDIABzY6PXTWk6dnTJzlwAIi9Gby8X5Mg/9OUiIJQIYoqBkDKyxyHG5ywn4IAhFZZVZ6IagCIcHez7Pd1VFwsAC8ryndfPnrUV4qbni4AQBgJu+G1qPtnhyxHpIZfjvc7d3jlyOgrx8pyE0Mu7wrw3LzPduSS3t+c3bnY97R94IXNpcXFuTkxG6d3CjpkCwDIaeBZl6kGb25e+ptKlQQAKfcj7QY3irnpzilVqyvKSsucFvVznjkYAADgjteN5f1/Dgu5wSihlFYUZu0c09Rt2wIAEJhYmp6yY0KPfbO7p4b6xYXecl0xzqb/d3eDLjBAsaLi0jaLJd2/uuZknxLhG+J18KjN5NRw7/wHQYGnHfxOb7KbpGczpNG10xt8Tq2P8PegnJUW563s0+ju5UMAgFQIObFztnF956mDKf2LNEs59i5TC1BGCKOcqfxP7FzWs2FGQjwAEE6kZ1gOLD89YWWvry8cWImIkVfcbMy+ObpmuJfj3PPOiw6tHmf5x4ehxzYglAHwlMAra8a3v7hvnbqwoCI/78KBlRa9v4+84YkIhdkZ9/xv5KUnleUVleRmnFg6YOvEruq8dAAIOn9iy6ivS/JTOGcc4FFa7Ppxxj4uDohIOc99GBIb4pOTm6SuqEhPjtg4utmFtTMopYB4edOUbRM7sYICgakAIP7mqQ3Df0hLSEAAQRAPb7DYOLZTRlSEoCzJzUnbtbDnrnm9RWU5AIR7udn2b3kn7BblnAMoy/P2Tmt+dvM8AKRU7XXRYe9Mw9KMMETMi7+7e2ovi/5fBVzfhQiCSK/utrQc8ENKrF9OdmJFZsr2yd1O2s/g0kz+i+2Sx1/3c7RE8rcQotb13UXdOGnV59voh/cAMTksyLrPjyd3LS7JuK8uyVPnJXtsXGo3uGnpo7sMgSFPibq5tP/3ZTlZ0nuPrBh7wmYarRAAMfHWTevBTcJ8fRDxvt9Vl7nd1/b8yH3bMoERRIzwO+kwoU1RYihHYMgy46I3jel2/ZSzJPwxgUFrTDtGRwXrOtZUZeWuk369tGkOIBImVtESIiBiuOfxtUM6xjyIR8SIq+4Oo39a1vldH8/d0gi7zXtvnmbMynKl/wpihVKtZKiUnJ/hIcfXTu+enZUs+S8RMTc7znlBr9CjywB4ZnTEtgW/bprUZd+60eUV8YiYknB349DGKYHnpdFExP0WM1zmDZX+G3nde7Vph+i7YVp3qLDbvK3HzjmIyFHle2Cj/dhOGfER0l/VBWVbJv5yausMBF6QEW/dr+F55xWg9Q8LgpKqCyvnwc1lyb4V/bX/q0CE0qI8u0Gtwi+6AkDm3ZBDS/60HdbOec50QgirNklPtktkagHCKeGUUdFnl/3q4S0KC9IAQQo1S1FotbpkuVlzt00zEUtCzx1cOuCrsOCrqHG7F7vvnLtpfOPCrHjOyImVEx3n/1YhFEl/Lckp2DtzsKvdRAAUqJohEkCKahBV5xxGb1rUr6hCjYi3vE6t+OWT3OQ4jsgEVW5q/KYx3c7v20URKBUQBY7IiViUm/ooMtBhRnfnZWPUKiUCnN000WFcVyxVq4gSgEeF+mwcbZSXHAaImWkPbAc0vXvuCEGiLC8SxfLIi8ftR/yYm3IfEcO8jtsN0r97y4ciUkKU5aUHx7Q4u2OZdLEHn3dwmtymKDtVVVx6zWbCXuverouNrl9wBMCyctXeVWMdp3fSfnx0tf7zhP00AFr9tfrvQUdLdln3/y4pwh8RRSpUhqMz0u9dO7rh+KppLnN/WzWiw2KTb5LuRiFialTQmqE/el1xQ0SGDBGzU2PshzQMOuWAyChAUoTfzoFNsjPvU0rUxYXOc/q6204Czhhi4u2b1mZNIoIDlcXxu817Xz+8ft9049Or51DOETHAd5/D1PZFibc5IkOaGXdvpWnzGx6HpMhZbGCQZa8WrksH3diywOvIhjs+1yrUJYIyf/94/VN2EytD9I/PZ0lLTp9YPaRFXHJGfk6c4zS90P2btvT+5oqbIyIWZCdYDvze++BaRFEQVYSqGXCOnDAmEsooC7y2y3psi9hof0a5Sq1mALk5cU5zewSdXMIRTy8Y4eVkdc3JYteKfuUVDxExPSXWpseHnotHR185H3Z0V9ipow6jeh9YNkq6x0dfu7iqb+Oru+3vurlGeB4L37958y/vuW+fi4gIdM/i313m/6pSp1ImqgQVcDhpN27TjL4iFcNvXrQa2DAlMhAABFEppVMyRJEKhDI1VR90mLZzYU8VyRFFKogiAJQU56wY+n2U1xFG2DHLEV4uKw/ZjXcyHytSUn3Ct6wlMrUAZURkAgC/emTTigGN0xPjAUBKl6JScldR4bJ+TS9vnoYohl44sHpoo6T79wFRENWANCEkyKLPVw8DrnNS7jK35wmbscipKBVFE3J85cSt07sgokpQArBo74MnbMbvWNx700yj+JALojofEW95nbQ2eOfiosEednPO2i44vGzsSpOW11y3cUQKVFlU6O601GlJn13T+zqa/7qk3+cu1pPLKsoB0WfPfEuzxhmPIhAFYHj73O4VAxsVpgQh4oPQa4sN6++dYHhiaf+ji4cfW9DfdfYvtsMaP4oMR8TwK24Wf/y4f9GQU7YzT9pMO7tsqHWHehd2r5Ge725f3L1vumFOZkz4Zbe90/olB7vtMm8XdM4RERjn/kd3Lur5btCFPRn3b2em33eY29N93UzO66KWOFv3/zwpwhsRCRUIEzlA9sNox7GtV03qcMJl7o2jju6Osxb3+fZ2eAQAZMQF2I7+/ubZfZwzkag4Z2WF6U7j2p/aukLJOQAmRvgdmNE1N/MOIKpLCw8t/tNj9TyqVgNior/3sgGNrwZFBJ9e67Z0oFBetmfKL5ft5kg5Tndvntk0uX3hQ28GKsohKyFm3QjD6+4HJB9jrH+QRd8WzmM6X1g+Ys/yUdYDf7y0dREWEpdxzS45LHquXXL6+NpBHeOjgy7uWnZ53Qx1UZxDny/9jm5FxKS0JIv+Pwa77wSOVEpllpL6GKGMAILfjVN2U9qnJfoiqkUqcoSc7HubZnS8d8o+ITJo19RupUnh/i4Lty//XalMQMTsxDjbAc3sRrXYM2v8jqm9neb0suzzrfMcjV0Sdf360l+/3zhR32WR2e5pY7dP7baoy1ueO5ciIiI5atP3+NIxRExnwERRBQBn1s92/LOFIJb4nnWzH/FDetQdDpxS8vg4OWHARRAOO850XmYi8ALKgFABEUqL89YMahvtfSru5tVDc3s+SkpyWTdpx7SRIvmL81P2ccnUApRTQgWGGOLhuqDLB5n3fQFRytwViZoD5t72tv7ji2C3vQAY6XN81fDmcXdDgHNBVDEOaRGhawZ9GXLlDAHV1kW/u9tMAABRSlDh9MzyEZvNDRFRpVYBwH1vz9MbV7g6jN89Ts//pLNYVoiIIZeOrxzY8OSaBR6bV5zYMf+Y/TxLs4Y++7YgokoQj9lPW9Lnyxvntz4IvZYdF71rdt8dS0ZWKJWImBlzy27IF5vGNTtmM2nH0r5WZt9Z/dG4OPcuIgbfvLLC5JNrTkvj/K9E+Z6Jvno62tczxudycXoyIkZcPWXR87vD1nPObLH12Lzac+uSjcYfnHNahYiCIHp7uTjN0MtKCj5u2T/43M7C+Kidk1r6Xt6BiJSz4vwCz93rVw1osXJQo7VjO8zs2uDC9mWUCHVLSwAh8JqLdf+PJR+XSNWUUw5ww9Vu3dBvUmNuSzbBA58LFv1/TIyKRMScjLR1k7tec12DiIQRRCzOSLLv/dmlExs5IEe8G3jacUqb3Kx7iCiWlbrMNfWwnQqMMsSEYD+70e29jm4/sHDg3eseiNRloZnbpmlSTleI32GHKe2LEm9xBIY860HMCtOmNzwOSEoTExC4um/7SN/zjIiqihR3pzmrzZpkht5ynfrb6bWTAZEy8kwtsR3Z5sSxQ07TjfIfJZWXZq8d1tz31A5EFCsyrAd8F77dSvogFBhH4AiEU8YoIAbe2Gc7SS85/i4iECpyxJys6N2L+lx0mrPHfvT1A+s5qC46THSz6V9YkIOIyYmRdn0/jzi6taCkJOtR8oPkzO3z++xdOFzj47rmvcK0pc8Nt9z8vMTM7PT7UdsHNjy1YxEiEs6PrBx0YPbA0pJihlwtCoh4yX7yrrGdBaEiPuLqkt8/To8I54iUigwYR2TIpMiWCOLBLeY7F/UUoZBxIEwExOLCXLvBja65mu+2Ghl6cjMH5rxi6M7pf5IXsktkLZGpGdq4COQ/jF1t+vO5oytRk6LOCBMR8eLOhatN3o0Pu4QIqXcCN//ZLMJLykJRI2LUFTfbnp9lpscwSg5aDt+3dCgwwpFRAIZ87/y++827A6AoiIhYXqEinCGiv9sGh/7NijOzEDHwkts2k+9LctI4YrlSmZ6avnlS/7PO2yliwf1A2+FNbx7aUOkjPmIzdsfSoeUVpYDIkGUnh145sPrsvgV3r+/137tuvWnH/NRwQExPCLDs+UPo+UOIKCXCanzZohoRw71O2PbXuxMeIeXCFmSlO49ocWaHFSIilnudsds3p+ultROPLB9QoBaLHj3YN9046PxWRCRURMRHCbFrBn55bq9FsVC6bfGwU2un1jG7hFJEDLi2y3pgw+TIQEAQqcAQRK4+tH7C5old1CUF0jlwx33/kr4/BEXHAAClZI/FaNe5v1FVsTSZQRf32w1qmB7pDQgIpe67rVwX9yspLOAA6tLiQ0vHeKyZL9klCaEBK0wbHZne99iG5aUMgdM9y8zOb1nEGEOEIL+Dm6Z2KEoMkxLGMh/EbBhpXOnjigkMsuvfOTTkmrTT4DOOa0e0SLt189C03u52kzkie0pLACHy7Kmlvb7cPm2079l9iBVlxbnrx3fwPrUDEDgy10UjtszqpszPlfYoqLPUymzKOeUMEG777reb3iku1lczMwC52TF7lptun2R4zGKsUJwByK5vmepk3UepLgHERwnRm4a1vO9/GhEZMJVA91mPdZ49BBAA4c517zX9O0SG+2vOQHWJ84xOp7YuBEQOcPug7frB3zy86yP9VVWat3l6V3f7+QhYkpO+dshXl3fPFgQifR1CRbKoKqGcS3bJ0W2z9lj0EaCQMpDMyrKSQluzNuuHf3t221x1WUkZ4l6rsbumjyNUzgmWeSVI5Xic0qs7l68b9N39ywdVgsg446Q4JvjY4v7fua+ewEtTAKAwv2DHrN+d5/wmqATGOVHl7Vkxcs+c/hWqHOQ03G2zbb8vYnwPSPVViVGX7Uf+5H1qKyIkx4anJ8ZwZIiIIrniut52WKuitAcAEHLhqN3Q74ry0qQ7flpe+vJJQ3z32iNATlKi/Yg2V7fOI0wUmZj3MG7TqI47l41VqpQcoLL6RHpjdJjfxrGts5KiEUBVlue6qOfGKYYZ8VEICKSitLgoMexGbl4eAIRfdVtt1jwmMkQqQBNVRS6zWx1xnA0AjJUGe+2xG9Z47eBPCh6GIGJecsQW87a+l3cCAEcsTr+3Y1ovN9vRFaoSRNyzfNjJdTMAWF1pR0YYoYwCQOAVJ6teDRJCryCgSNTSk+n9y262Axtf2Doj1Pt4wMkt+yfoz+3xfvSDBM5EQIjxu2Ddu/HJdTMfBl8N9ty/a3z3C7usEVlpbmbksV32g5p4ue1iCBxRKC3ZPe13D5s/gVMGkHTLf1HPT9ZPMlCVFVFOANB1ZpcT9mMopwAY4nfQfuBn17dNDHV3CDvpdGXb4kU9Pz28amJhaiIgRvn4WP/e1nPD7FseB6/vtXca0tTVsk9xVqbzmE4n1s1iAJQKVXKCRTUChp48PN/wvRM2ZqqiPECsyExc3+fb6yedEJBw+tD3jN2QZoeXjg29fij0ytHDViPiPPYio4RTAPS9um/N+JbpD70RBJESjlCQG7thfOcFv32eFR8GiATYlY1TnC1+Ly1NRIDkh+HWJl9HXT4FACJRl5cpd8wYt3v2AKkNUeSVy1b9m0YFngMADqguyXYe1fDklrkIIDB1Ycoj+1Eddk76LdLnaErgmQsrBq+d1Dr2/g0AXqFU3di1ydas6cVNc8MCj/mfc3JfZpoXeBsRGDKRi/s2THKcYyzQPMZBpAIglpcVLOz2ttWwnx8+DABEQqjryuFbJwwlRI6XyLx8pDOMMMIAKnIzD9uMszX9fLeF6dlt5geXjrTq9902mwG5WQ85IuEEESN9Tlv0b7J/0YgrTlYnrcfsmtIn7fYpjshBXZyTeHD2kA1mbc85LLqyebpjn89d14wuyU8BEW+dPeg4Qe+wzZjLW5cfXjbaxqTx5U3LeXkhIoZf3G/dXZGflYiIHFh2ati60XpXt61HRIHxi9tXrOn/4R6bIQfXjz1lPXGVacudyzV2CdG6jyVH88OA0zZ9v8hJDAZEAEgKubJmVIvVph3PbTL3tBm4Y2pvlxm/5xYXI+KtiydWmXSMDLstVTNWFOc6DP3hjMsyRBQFFnBl17RfGlw7ZCHVahc+CHMe39zv8lZEVJYV7ls+0XFQw6L0BwQAEfcu7310xRjGaR3KCZacJEn3rp6zHZUVHw4IhAqEEQ5cWVHitWel7YTua8YbeK4Z5e/pfGDzzIKUe1IFqKhW+l1y2TKzu8PEX/fO7x/galNeWMQB8tJTvFZO9nJYXlqazoBxAGVZacC+jXfd1lF1EUd8FBl5wmZmVOBFQBSJGhD9ti+5e/4gQ2AISfd8PS37nds4zH3laPfVoy6smXhw0XDbIZ8/8PZExMSIsMPLZ3rYz3VbNe2I9cRLO1YWZacRxi46LQ6/6PLMeAkg3Pf3drebm3o/mCPnAGVFSWfWT44L9gMEQkUgefe8PQ5Y/Ll1iv7uaUb7lv6WFyWFCQWG7N69APfNE7PjbwMioQIDXlry6MrexVfd1wISQRQB1TFntt86uaa0pBgQi3LSz9lNTgi5IM2kSq2+cNTxkpONZJckRdy8aD8/KTmBIHDgqvKia1tnRnodlKZCIDQp3OeY1eTtUw22TOzuaW7yINidIaeMMuSqkrxbR3bunj/UcYr+7qkGZzdZl+U+BCAMuMhUPle2nne1LC/JZ6ixS1TKEo+N40O89iNSkRGiKg/0OHBuy3qRCNpr/NlnhawlMrUDrew0hSVqZfEdr4MnbYfvWd77oNWfgeddisoeAXJNHxHOCPJ7YRdOrh23zWr0+T1W2bFhgEqpIByRlqQn+h11PLx6wLZlw4JcbEtzMzgiV3LVo/TYy3vd7SdsXznm4NLBERePleakM0QOPCf1we1jW5VlhRw45ayoqDTg4pGU4FscOAVSVpx3ea/NrmWjPNeMveN7+k7Q1TvBHiqhnMPj5yzCRA68OD321umtRQX5HDgFRhGyYu/dOGB72Hag08rxl/fMTQwJQEQOPONhQqDngcK8VAacAVcL5aEX96RGB3DggDz7QXDg9f35JY8Yoxx4RUHO/auHs1JCOfDCvLTA886P4ryRl4qUcOBx/sejfU9TRhjUDR8X0/ZToUgJVTFGpSPXqDJjRBTSsvNTHzxkFeUUsZwyjmWUc6m+HRHLCnIS4+4W5aUwxiXPnsgZA2SItLLpAGMi5ZyWMaaiwNWEAKeEgdQ7gANX8jKGIM0/5bRcWYIc1aycMAEREx6G2w5uneh3EAAoUQIVgFHkDDnjVOSIIiWUct0uJlU/HSWIjBFtSxIOICDX/bAcEamyLPdBbFl6AqMlFKUuW4yCiLyYqUVRVFfODEMQeTlDgXFOOWEAhBA1KWVIGXAKAmEVjDLNwSDjiJwRCowBp1Qk6gqo7JgCnAAyKp0wjHKCiMjEzISH8cm56vJiioyxymJ+iqikyvKcuGghJwM5I49bs1COxRXqUsJ4ZRtvxilFJQUV5ZxwwhHKEQlRP9EA7WnkeIlM7UIJY9qGIpIVIvUOwsonGimZRNqgTNtMRPLGMtB0fkREhihtxKXHRnzcW6UCETlDRIYgtc9CzZZShyIK2gZE2hYmHKUkf52fZ95BQOPvAumikqKR0uaVb5fy01DrGdPeKXT3qPNX6canfS/VaYVEOJd2qj2euuHgqjxOrXg8dYvRzAAgIkVGmcg4oZxLTYKlNA1tcy2Ueg5KXz3lhDKxStcyTihnFDiTbu7aZxHNMXBW2TtSYxlzkXGpLxxNz8z2XD0hOewaIBIqSmnrWjQ7pZxU9lh76mRglBPCK+vhKeVMk5r4uP5foJrWWEg5p0zTjY1xRjinUGVYyillrLIXnPbGrfML06zLoG3gJhKdFpZUp5co45QysVIqKGfSB5ROOk3PIXi8X5FS6TgZIuGEcfL4MzIufTppVrXHSanOcXKmWWCm+rNCtktkag2NXQJUSt8iTGTACKMCESkTmeb61LkOGQGghKgJFbU3GuntIiFqyiljoiiqNPcazigjhKgFInBOCFCRqCu7lFNGRFGle92KmmEZlTotUjXjRORUJGqRClIxBKt6qWvGIVXGIVQURIEyypggioI0JgNGGKlyADp7ZMAIE0Wipo8vWkq0E0I5EYmaUKGypoFQNXnqeP7l6NwQn+i/q+mASxghVNS912ujQZpMcUJFXc+SjiyxJ17R6RP8RHPcqk05te5K6RciqisKU5XK8qqDP6MJ7tPT/owNQNLIp1rwaj6mqPMnptsE+nlz9azZe0YTYp2p0O0ryp74FJXnKqFVVpHRNHl7fJyV3Ugr/32yr/Bzj+SF+nHJdolM7VH1OtS079VtXFh5yVHpCfGZ93TtCV3ZhZcBqxyHahLk//rO+/St6kXepft2nUuuyr3yH59nmerglAHjz28DLFPryHaJjIzMf4rHjyPVrvMoU7vIdomMjIyMTE2R7RIZGRkZmZoia4mMjIyMTE2RfVwyMjIyMjVFtktkZGRkZGqKrCUyMjIyMjVF9nHJyMjIyNQU2S6RkZGRkakpsl0iIyMjI1NTZLtERkZGRqamyFoiIyMjI1NTZB+XjIyMjExNke0SGRkZGZmaItslMjIyMjI1RdYSGRkZGZmaIvu4ZGRkZGRqiqwlMjIyMjI1RdYSGRkZGZmaIsdLZGRkZGRqimyXyMjIyMjUFFlLZGRkZGRqiuzjkpGRkZGpKbJdIiMjIyNTU2S7REZGRkampshaIiMjIyNTU2Qfl4yMTF2Ccko5ZZwSRgQq/mcQKaGcSh/wH5/kv4Fsl8jIyNQ9KKeIgP+tH6YVkrooJ7JdIiMjU5egnBJOEXhyYeHNiPCA0Nte4aHB4aG+4aHXw0NDwkOvhof6hYcGhodKr/vovH7zb71+JfR2YOht77DQG+FhNRnnea9fDQ+9eSv0TlyywAi7OyWVAAAgAElEQVQHTjn5xyf5byBriYyMTF2CMMKAlZSUjLFd+/UffzTq3ftTE5OGJiZfm5h8bmLyk4nJZyYm35qY/GhiUpPXG2lf/8HE5Is+fRr36ftt3z6fmfzxk0nvytel7b8yMfmi6vZPv/6d9vVGz3r9s94mP5r0azNs3PlrVxC5wEidtUtkH5eMjEwdQWSEcVpYUW44YaKiVavPTXo3NjNtZGb6k9nAn81MG5mZNjYz/Un7SyMz05/NTP/e6z+bDfzJzLSh6cC3unRR6Hf+sEvPtoNG/WDWv7Gp6U9mpj89Z5z/6fVGZgN/GmTacED/BkaGik4dHY4eAeAqUayzWiLbJTIyMnUEwilhopJRk7nzXm/V6vz5U2nZ2clZGcmZ6clZGSlZGdK/T//yv76elJmemp2ZlPGo5+RpDQyNbHftyczJe5ie+uLjPG+zx79kpj/KyX6QnDhy/sLX2rQ57OGOiCpB9Y9P8t/7XmS7REZGps5AGKGclBPx91mzFc2bR9/2e9kh8YEz5zYwNNp7ygMRX0bAX6Ti+BUrFS2abz95HBFUorrO2iWylsjIyNQRCKeUkwpKfp89W9Gi2Y3gh5xzkYoiFQkjtYhIRcqpQIS+5rPeMjB0OnaCc64UVE9uySmhokBFwgilTKCUMPr0aJQLlDHKiJoKAhUpp9IuOOfF5aUjLZYr2rZzOuOJiEpR/Y9P8t/7XmQfl4yMTJ2hUkt6zZqjaNEiMuAiIlJe+3m0lFOOnDDSb8bsBoZGu467IaKaCFUOhhEKTFCVx14+dmPf6tBTe0pzMhkIRCqCAUaBUUYo56qK1LBzB7z3rgm9eLyoogI0BhZFxBJl+WgrS0XzFltOHJe1REZGRuZVoGOXzFG0aB4UdBsRqfbe/TwopxQY45RySjnRUl0xx4toCeWUUJEhRh/essig/vwe74S42zOeJWmbpqaSE0QWddV94S/vLuxWL+r8bo5IiFraABFLleUjLC0U7drtP3MGEVV1WEtkH5eMjEwdoaqWNPMLvleNllBOKWcMKGWEUEEkImMi44xxRhkTiUCo8DxFeREtYZJ5waiqtPTgYrNxzRRLB3+f9DCcI0q5y5SJjEPZw4CNIzuMa/G6y5LRFFWEUqmIpFJLRlpZKZo33XP8KCKqxLobe5ftEhkZmTrCEz6uu/5n/8rHRSlnXBPnhnIOSlqspCVqViy9RKiovbMzpjOIjpbMesvQyOk5dgkDJlI1IiZFX1w28JtJbV8/YDOOlxaKjFJORCJyFM6unjWmmWJFvyax/v4AKBKBaZvBaHxclhaKtm23ep6WfVwyMjIyr4In7BLfkPvV2yWEMQBVUdq9KN+zXvtW7LEZt3/FINcVJvtXDD21eWbc7YscOUPUyImOgVKpJX1nzG5gYLjr2Iln2iXSrgljlGX72k+Z2l5hYfJZRoQvIgqiEhEzHty2HvjzLP23/V0dKVNTRiqPttIuGW5pqWjdWpMTXIe1RPZxycjI1BGeiJeEBAVUoyWEEUJFhizc8/DSnt+Ma6VY2Foxrb1ihp5iajvF5PaKOd0+vLhztlj8kEkq8hy7pL6x8VZ392dqCQPGOCWMciBlibHbJ/Wc0Pb1nXP+KM5M4ZwXZ6UdWt57UhvFugU9ivMTmNb3VbkLSUtGW1kpWjTbceKY7OOSkWFMpzMd0QQ562qjOpl/LU/4uMIDrlbj46KcUipQxAj3o5uHNN48o6vXLsvbx9b6H9954/CaQ/N7TmqvmNdVcefsfg5AOaU6/UtexMel2VJ7znPEyCvHpnZ6bXrnt27sWYuIN4/vntGx/oJ+X8bduSaN9oTpI/m4RllaKNq1dzp7to77uGS7RKb2kK4TRGTAREYI04gKlUVFpjZ4wsflHZLwF7F3RgAg72FCcszNopJ8yjlHSjlwXlGWErlv4eA/myn2WoxSVSRzBKIzzotriWTNEEYYcJFkbrMcMLqxYv2oDhHXDznM6jayoeLCxlmcEQaga5QwHbtkhJWVokXzg27HZbtERoYx0IYuOS0oLWaMSNFOwoioedyjT4Q3ZWT+V56qL7nyl/UlkipwBAaMIZcq1wEZIt47s2tm29c2DO+clxDDEaUSQt13PfZxeTzfx/U4akIBMT/Me6Xe23O6f7puSMtZhm+uNPs6LzMZEIlOpKTyXdrYu6WiVStH91N13C6RtUSmlhAZQYSDly/3n79gneuJyLiY4opyKVtGTYlKFAmr2wv+yPzjPBEv8Q/0/Qu7BBjjVKSEIiAiVapLirKLcxMTYq7H3vPzcpkzy6CBg9lPBQnRTHJzPSf2vvvos2PvVXdHKHBKic9umxn6DSa0e2OW3rvXT24kXGTPSTuW7JJRlhaK1m12enjU8di7rCUytYSaCADYceJERZu2Cr0ezYcPGb1y1ZZjR+4kpCJyRETOpOXwiOz4kvlbPNaSWXMULVr4BN74i1pFab0TJGJZ8d1LrqfXzXVe1t9hYpd5vb+c3vW1md3endj+jY2jm+UlRvOq4+jaJW8aGW87eap6LaGgKYQkyCPDAix6fTOh3esr+zRJDPTmgIQ/o5N8lbr3lq22njxZx+0SOV4iU0sIohoR2o0eXU9f/6f+/d7r0lXRooWiU8eO46bMXr/a7aJPSnk5oUQTTaGixp/wV0XLMjKVPBEvCQyO+qtaRUIoz4kPdLcbP6/LO2NbK+Yaf7xu2M9bxhvumD/UeUq36Z3qbRzRpOZawrgmZEJzRHfr4ZM7KqZ0qjelXYPDdtOV6izOOX1qYZIqde9t2hzyPC3bJTIyjAETiICILYcPe11Pb+Ohw5f9/Odu3GQ8ccLrnToomjT+tGefbnPnrXByuhoSnF9YiIiAIHXQ04XJxorM83nCxxX4/B4qlFPKRAZcKM44sGTg6GaKBb+8e3mrdez5w4UZ8YUZiRVlpbGX9841emvd8Cb5SfeepyUv4uOinFJGKaeAmHD20OKWr1mPbLN3qcmUtooZXd9LDfNERMIpqSonj31cVlaK5s2cTsh17zIywJiulujre3iHIGKZuuJhWpbLOZ+xyzfW0zdQtG71trHx53/0+sN8wVanA3EpyVIcFJBx5EzbxUhWFJnn8VTs/XI1sXeRqAExJejsEsO3p+krgg9bABERGSIy5IgYddV1ln799SOaVm+XVB97p5V5XIilpWlrJ7ae2kpxftusokdJjlN/+bOZYueUzuk5pQyAag3xyjfq5AS323HmjOzjkpFhrIpdon/o8lXOOZfygxEr1EJqevr+Yx4G48e9/+uvis567xh1+ejXHgPNlxy5EpiUWaosr0AERADkcoWKzPN4Il5yJdC/GrtEpAIC+O6yGd9QsWG4XnbCA44ocipSQS0oOefRV11nG7y5bniTvKTqtOQvcoK1BfaIRZf2WU3pqFgzvGVGbDgiRt/YOa/7R1PaKy64OAIiYZQBpTrv0vq4LBUtWxw+6VbHfVyylsjUErp2yRGvawAaFxYDClLsHXlBYWlgZNaqPfs7jJv+zi8mb3TqoOjU6dv+/eZv2egedCklI5NokomRclFaH0IWFZlKnvBx3Qr0e66WMCJSEQCu7bIe2VCxZWzr7OR4xphIRJEKIlEi4p0r+2fq1984okV+4nN9XNVriZRCQqgIiHE3PBf1/GTeL+9ddnOiDCkn5SU5h5aOm9hasWJQw4zEMEAgjDKtFVUlJ7hli60n3eq4XSL7uGRqCV0tOe7ljzo59ZVXqWSpiExMSElxDwwyt1rRctCgd7v2VLRuU8/IqPOYPxducQyJjs4rVmq68SGnvLJCRZMt849/Upl/iidi7z4hD58be+dUICIixp3ZOrft64t+ey/+5kms/AEhNezSrlk9J7Z9bffIJgUJf8fHVendIkCVBTmb53Qf10pxcNGvZaocxrnkYUu9dXFl3++ndXrdbc1IUZlBGKM6JSyaPsGWFop27fbW+Z7zspbI1BKVWvKant6BK5exsvN21ei6BEeOiALD5Iwc5xOX+8yb28Js2BvG3RXt23zQvUuvuWt2eFy/HRZdplZKW1JO1aJA2ONL/R//vDKvnifiJXcCzj8vXkKBiVTgCKlpURYjmoxtqtg8sX3EhYMJQediAq777rCz6//z2t4fzdZ7d+PIj/KTIv9efQnlVKRqBLy1Z+WU1vWX/PrhA19PRCRMpJyKhCCy6/vsJrdTzOna4OaZ7YgoUoHq9AnW9pxvtl+OvcvISFRqyRv6+mev+2LVTnYSldY95VRkhDBBcn8xKoZFxq455NF/2bpv+5oqWv6kaN60Rf8RU9bZ7/Q4HREdRbkUeqFKQVWZ/cVkUfl/xhN2SUBwZDV2CWVUZAQ43Dyydf6vn41urhj/vWJah/entFDMbaI4tWjcpU3T5hjXX2f2Q268ZJc8ux/X83KCpZAMIKYn313d94cpbRTnHcwJPq4moYxQxosLYm2HdB7fRmE7rENxeiZDIFTTdh4re863abPltEcd93HJ8RKZWuJFtKSSSiUgjKhFQeRU8j2kFdAzfmErd7v9MsVc0a61okmTt7t2aztixKwN60+cu1FcUq6NphBRs5K2rCj/j3hCS/yr0RJgTLNELiPKinv+Z/bbDNs8qsW6Ac2cF/S4dX5/SUZ2zj3/S3usgk84lOc/YMCkpdo1b3wBLSGMMM6UxQWua0ZON1DsntQ2I/6e5nWdxiqIQoDboYVdGiw0rOfruJQrywnT9JGsUl9yWq57l5EBxp7v46oG3cdAkRKRiYgaUUnOzPS8dn3Jtu2GI0e+2baNok2rj7v82m3y1JmbN3tHRBRVKCtFhVT1njFZWv67PLkWVrXrvT82gpEjYnlZfnFqVGFirLIkExEJcg7IOOGIDJWUU91x6AusX0I55cBVFaVp0QEJYVfyU+JEQh4v0KvdhnKuUhWn3buZGHktJz6UCkoKXNfHJdeXyMhUQTf2fkIbe3+RN1JtPxXKqcgoYYRwQZIKgZDUjEdHz14YZLG+4fBRivbtFG3bfdO372+zZtk77/WNjqoQBUTkyBkwyqvGZmRR+c/xRB6XV2B165ewx3JCCBNBG3fnmngGoZxoTzzOgDF4xvolf7kWFsfKgZHBk4ugPGMb5KxqHpdcXyIjUwXd+pLDV669uJZUohtNkRoMS4F3jlhcUn4rOdnx4EGTuZb1jIxf69TpdQPDH3/7dfLSJS7nz6VlZgKCVKHCkctmyn+VJ9fCCvSuXkuY7knFCGUiYSKtml6offuz7RIpj2vL8/O4KKeEiYQKUrydVT3fHm9DRUIFykSm8+Qk15fIyDyDqjnBf0dLKqkiKpo1UbhUyVhWXhEcm7l2567mo0a/2737G0bGr+t1frtbv+k7nUODvR/k5DAmSlmfDKTwvpz69d/hqZzg6tYvqQkvWF9Sw13I9SUyMs+gUkvq6et7eQfUREskdBVF936BCIhYVlx8+nbEGMcd7caM/ahHD0XHjopOnVpNnrLacfv1kJCCohKqrVBRE0HUNidmsqi88LSLRC0SNWUigyftPEIF7Z/Yy7iVP4+neqhcqiZeUsNJeBEfVw13IdeXyMg8A93Y+8EXi72/CLrRlEqkAjFEFKj4IOPRXrdTg9faNzc1e6NTR0Wzxl//0n20hY3dMbeQqPtKtVDpyxaZTtmjrCjVzjkDrqnqQ3zCaSPlZ2tm9dVOo45dMlvRorl/QAhlTE1ENREEKtYiaiKIjKhEdV/zWW8aGTmecKOMlauVtbsLylhRWckIS0u5vkRG5jG6Pq5jXn+RE/y3oZoFjpi2QoVIZkqFWnUrPMzxmNuABdZfDBqsaNdO0bpFwz7DJ69ae+z69bvxDyqUKkSGCNJ9R3KRM1lUnjXDDDghyruXD0Ze8ixKjWOcUlppl3DGhMy4kNueBzPjg7XrdryiORQZoZyUE/H32bMVzZuFRtzHl/wzcObsN42Md3t6aoW1ln8ERsZaWyvatNni4YEISlFdF09IOV7y/4uqLqPaH//VaMnTH4cwIlUvShdnSTk7Hx5uddK97+zZH/ToqmjWRGGg337kqEmrVh7xuvngUZG0GaFEoPJSj8+AMMIABKLav2Lg7PaKyw4zkKtEyigjhBEOvCj3ocPwjkt6fhATdAIQiUaYX8mxcUqYqOb0jzlzFC1b7t7v5BcVFXznrn9sTEBEREBEhH9sbMidOz6Rd0IiI2/GxQWFR/hHRgTExATfjfKNjAyJiLgZdz84PMIvMjIoOjooOtovMjI4POJm3P2QiAjfyMigqKiAe/duRkYEhYcH3L9/IyLMcMLkBkbG8zdvDY+M9ImODr57VztOXHB4xM3IyMDoe0HR2sHvPx4nUDNOxM24uJDICN/IO8F37wTExPpHRARGRPjHxQZHRvpFRd0MDuo1e9YbbdsdOnMaEVWC7OOS+XfCn5AQIqmIVOKr+6ea7+sl+biq57GicCpQUSWqASkiEsTEtJRjl4LN1zm1GTBK0aqVok2rz//obzBl5rxN62+ExZRzTYWKbgdJOfWLaer7KEfMSQqwH9h0Qc8v4oPPc0SREAoMEf2Ob57UWuFuu5CKlHKBvvxvuRKREQCWklusN2GqokP77/r0azRocFOzQY2GDm1satbY1Kzx0GGNzQY1MhvU1NTs52HDG5uaNTI1azJkaNNBg38yM2tsavbzsOFNTc1+MjVrOmTIz4OHNDIzazrQVHrxR1OzpoMHNx489GdTs58Hmv08bHgjM7MPf/317a5dP+/dp7mp6c9DhzYdNPgHUzNp8CamZg1NzZoMGdpk8OCfzMx+NjX9adjwpqZmjczMmg4e8vPgoY1MpcGHNTUz+8F0UNNBgxoPGdrY1OwnU7Ofhg5rZjao0aBBzQaaft6r12vt2jns2o4I6lcozLWIbJf8f0B7Z0Su8X9jiVpQS+Y6R9BNgqzhvmo99v4/ofFZcUYYFajIGEEEQCxXiSnpmSevXZu4dt03Awco2rVRdOr4lUm/LjOmLnF1jbgTowKOiICcI5PXUGHAmLRqEzCk6sgjm2bqK5xn/FqRl8YBOGJS1PVVAz/eMFYvL/YhByRUYC8h9P08REYYJwUVqm7TzRUdOig669XX1//AyPA7I6N6RkYNuhjV79z5h67G7xoavNnVuJ6e3idGRl93MX5Dr3ODLsZvGRr+0MW4gZ7em4aGDboYv6Gn93UXo0+MDOt1NX5LX/9dA4MfuhrX09NrYGxUz8jwuy7GHxgYvKmvX9/QsEGXLvX19d8yNGygr1dPX//HrsbvGBjU09P70Mjw2y7Gb+jpNehiVN/I8Icuxu/o679paCAN/oWx0WdGhvW6GL9lYNDAwKBhV+P6evoNjAzfMDb6povRx4YG9fT13+5qXF9fv56R0VsdOrgcckUEdR32cf3L7JKnU3equaq1f3qiQo0yjUv9GS0F/5Ln7auuwhllhAMU5WUk3QoIPb3//K4lZ53Wnz28Iua6Z0FeKiJKfSZqvq9azAn+2zyRTEw50Sw1jygQMSH90WZ3j95zF3zd20TRWU9hYPDV7736L1nqcuXyg+TkcqVkqQBHRnXWUHnFZ8UzLwGdI6EvI22pygFo7DzCEctLs3ct6T27w1sBR3dzTisKc3fP7GeuVy/a2x0RRapmnFF4ddeL5ONSMtJr9hxFixbXr5zOLy7OLSzILyrIKSrILSrIKSooLC7MLSrILS7MKSrILyookP5UXPj4T0UFucUFOUUFBcWFeUUFOcWa9xYUF1ZuWVBYkF9cmFWQ12vqtLf0jTfsPlJQXJyRm1M5SE5RQV5RQUGx7uAF2sELc4oK8osLpaOSBi+UBi8qyCkqKCgqyCsqyC7Mzy8pTs5MH7JkyWstW2w/5YaIKqHuxt7/TXbJExetFOij2pP1ietHV0gYUA5c0g/GmbTajGbNGc4YcK69V0q/8Oe8TvmTx1DnYVTkAlJ44HHepv+P5gYNZhm9P7v7R+YGby80fGfv7CHZKbEckVChFu2Sv12rWFs8cTsmmt5HUjEjzy0Wg+7GrN5ysNOEye917aborFdfT7/l4AGT7PbtC7iYW5ZPtClMjBOiFRXdkV/2YT+xnqvmF04Jo4RVHsxLi3jrJP4C4p1bl+aafOAwrk1J2u3bfkdmGr7uuNSsSIWMi9qFAl/dN1s19t78zq2AWg+GP/HTf+acBgZGLm7uiMi1zyW1+KMmwp9WVop27Z3PnkEElWyX1Bbay4ZxoIjAQAAgzzOiK1UEOKcgIHCKnFSxSxhFBkwQkXGgnAsUOTKRIKHIgQkEGSDlXBCRIxcBRf5fEhJgjFNCKQBk+x0/t8484KxzSpRPekZI6JXTZxb0m9VGcWjLAiUjjJGa3/f/dg+Vl0flXVjXwuDAEEEUhbz8/Ive/uPsbduMGvHuLz0UHdopOnZqN3HC8oOHfUNvF5aUUUREDgiUU+26Xi/l9KBcs9yelEegXToMARkHqfKfaG9jTGp/q417vZRzleq0uaVYemXf4sktFfttzTeN624/uk12SiggEkpe3gE8j6o5wc28Q+IBgGi7fNYi0qkrUrGv+ay3DI2cjp0A0Nzoa3EXAFBaUTbC0krRotmBE8dQzgmuLaimrSZ7WJjh5Hdnh/cdl9vBGcpyDpzqPKbpbEw4suJy5dGgBxt8/Hf4RNx+VCIgY4xQzoCSgOS0Vb63dt68tTbg7lbf4C3+4av8Inb4BW8IvLPB7/aOm7dW+9/d7BOyNSB87c3IHX6BQWnJjDP6+NHvvwDllHLgKFS2TZR+CktT14xq5jBdvyA3HhFFKtZwR3+jt+OrnAT22FJ5fO+WpiKlvNDp9LmRFpYdRo54r9uviqZNX+/cacC8ZZtOefmHheYXFUpLeBFGVKJaZFXSFmrr2BgwgYoUOCKWqZVRySmXAgIcT5zZdvLkUS+vzW5nj1wLCYwMzSpIA0RAIEQT9H6JcsIpYRRAyL53y2HsL3O7vr2gx/vXD25BLCPslZYoVvJUb8dXW6sovpS69z8tLRWtW0ttWupy3fu/ycclPVwA0HNR8Z8vPlBvpktjeze/1CxE0G0HrbsxAo9LzWxiffSThQdfm+uywysGEUVOGDAOdJNfgGLBznfmrnl/qv1Hi13fmW3xrvnu95dsf8/c6tMFh95daPv21HUfLDrw7hzLT2ftfH/pnrnu/mpRRfiT+6q7PHabUIKInEJhYVrag9CsOzeivQ5vGtl2/ehWhY/iAICwml4n/1PP+X/DnFBORUbURATOEFFFxPDwCEePS6YLFzUyNVW0bq1o07LVsGF/rtyw48SpsNQUjfIAk2oeCZNSq2vhlko5FaiIiCgozwYGztzk0HzMmHd6/KJooado01rRvqOilXH9Lj1+7GMyZPFiu6On03MLEFHknLxMOWHAKBMp5wIIHg7zx7d8bWnvr9Jighniq8zd0uWJfly+z1+jt+bfyF/2nK/5LrCy53zbtgc8T6Nc916Lk0s5ReQekfc/XX7wy2lrm67cFp6QDkDFp04XaWNAFp+a3WGF5+cz1380Y62rfzIAlxzcANTp5q335x3+ZvbWT2dvfn/mgTf+tHjH3LnB5G31x1i+M+tw/bGr3pq0/l1z1/qjl781bffb05wXXQwhwEX6pA1Up6GMcOCCWJFw+9wRmzHrJhvYjmq+rv+nC7rXn9z59S0TO+an3UNEwmrNLvmXa8njmZFEBSjhRE0FKvlLEQpKiv0jItYeOtLZfF79bj0VbTq92/WXNhMnjF+z5ujVq8lFRQhSczAqUKEygPH3zplKSUPEO4lpk1dafvzrb4r2Hb4bMGDovMXTbW2nr7Wfs2nT1FU2Y5dYNf5ziqJTJ0U7gx7TZh66GQjqPMr5S/K86bp60iJu24/suLDne/O6vXfOcQErziX8H7ZL/ktaMsrKStG8qfNxue69VieXMoZIPGJCP1927LOZ25rYOPln5SECeZaPSxKe+ylZrVec/nzuzvdnbtrrl4AAhBPGmciEtb633za3+XSGXbPlp+efD3bwu2PjE7Hu+q2VQfdtr4fY+8fY+95d7X17VUCc/dWQ1X7h12PjBVGk/xW7ROPSYYQhD7m8f163DxYY/+iyYuTlXWuuXXS77bFj3aDvN4xpX5AeV7ta8i/0cVU/SwwY00a8RSpWhljjcwsv3bhit2dfq5FjFW3bKpo1/bBnD/3JU5Y4bPYOvZWcKS3MxbXO+idbh1V/g6vcjDCCiL73H7QaPUHRtm2HkaNX79sf+uB+cUmpSqVWiwIFplQqy0pV91PjD186/aeVlaJDhw979LLY7kIpIS8hYUQbLxEZcFqed2rlmAXGb0UctV8zrKl5p3fueh1BxMrFAV/ll/W/+riqi1hUW1lFX2yN3mdM2gufA/Rxb0cLRdt22854yj6uWkMrD+x8ZNbnc9Z9MHVFJ9trPg8zpHjjc7SEPUwraLV458fTLD+Yf3z39XuIKGkJA+Lgc+vtGY6fzNnew+5sSmEJIhORciQicoaUIWPIKDKCjCMhyIiopv9ERPElfsdMBICygqRt5gZLe3501/uEQFSMUERk5UV7phrZ/9mxKDOpdrXk3xN7f3F0bwSEaUritbFueBB778TlSzNtbD/+Y6iiedN6BgZf9zbpPnmG5cFD0UmJnBBEBGDaZVSo7k2q+nNJ2kt8amrHSRMUHdoPs7GJSkyi2hp+jlwakyPnCFIPmLyCQmdPz6/69a/XvZfjmdMoVogvpl7/61SIlCDi3cDjs7u9ucuyv6guCfPYN0O/3vZ5vcrL8ylwyl/1xfJEn2DvkPhq7BKdOaG6KVig/Zqq+YJo1Z7zW5/Vc/7Zs6cNNf3l8jmVdslwS0tFq1aH3U/KPq5aQysP5ExU7BeL9n8+Z2cj68OB91MQOXnqdKnUkvup2S2t3D+esvytiUv3+Caj5ONilCFbH3jnnRmHPphq/YvtzoxiFQKnjDJgnFPGNQnEnGv+yzljVU+yug7llFARER+G3pxv8MFOi/SsF1wAACAASURBVAFqWoSIIhMRoawk12FKl/Wjmham17KP6x/PCa7hpFEps5xTkRGRU6bpTAxFeQX3Uh9tv3alp/lihd4vb+h3qm9o9GWfvn3NZx4+fzFepRYrNJaKtIZKNZ2JKy0SDuxRTnbfRUsUHTsNs7FJz81BRAascgVioq2VIYyIjEoPgIi496JvPSOjrwcOOB8UjJyJrJbrpQkjgFhakLlhRre1PT5NDbpOEcuKU5yWD57e+Y3b55wQUSSvOoH1CR9XaKDv87RE5+GAAHKlSh3x4P4x76CzYTfSssrUqgpAqH4N6f+p57yuOSKtj1CZTVrNWyQtGW1lpWjRfJvb8Tru4/o32iXgHn7/Q4sjH01e2Xr5xqCcUkROnmuX8PiUrI42Fz42t31v6nLXgDQELtklHMhW75AG5ns+mbOzh92JtPxSABBfIHeQ/VfkhHJKqMARk+/cXP7rh5vn/VFeUah5MkNMjQu3HdZk09iOhenxUNt2yT9Vq1i7s8d0yh4ZMNCsoQKU0IjYWOsDx/tOmPhht26v6ekrOnb4rK/peCs7t8uXkjKziSg1JwbKiNRH8ulTSzK11YJqzvr1ik6dfh235EFGhjRp0oOt7sa65beSAnFEy8OHXmvXtuP4aXcepAGiQGpHTrQ+Xk5F9YWt8+YYK7x3WSEVCacceeKdm0t++9S67w9JYT4gVSa9vEqXp3isJbPmKFq0uB1wrXq7RDKtAsJjO85fWK9b9/eMu7xlbPRh735L9u8vLS9n+NzkhRfXksqvVaCiSEVKRe97Me5RUcVqgYPmzHnePOPjnvPtnc+ele2SWkPHLrn/5UKXT2fv7LDmks/9NMRneDYr7ZK41Jwmyw98Mc/pg3mHnW/EIiLhlHHKkTr43n5nxoEPpq78Za3zo2KVZN/84x/zVSL5uErzk3dMN5je5Q2vg6uz4m5kxfj67HXYPqnD1PavOUxok/8oCgHE2svj+kd6qLwknukE58gAARGzSopP+92cbG/Xafy4D7p2VbRpU8/YuNP0eSsdXXz8A/JLS7SuKiDAKht/SQOqiYiAYZH3m/QfVK9T59DYO9KMVZOaVenll0oTigoKhy9apGjXeq3zYWCcMPHpsOLfOmek0k6MC7o+s0t9uz/1CrOTAYBIWeM098Im66mtFYesJ6qU+Qx4zZ9C/odjq2qXeAUGPlNLpFdEKiLymJSMjpNmKNq27T/VYsNO54WbHH4cN/oNvc6rDx4iokCeU1n1pI/LvTofF+UUtC2EM1XqL4dOajlrZhSlyKlQremjyeOykutLahutPNBzd9K+mLflvXGzWq467PcgjXKioqKaigIjlaipKPVBi03Na7HU5YMJs9413+rsHY8AkpZofFzmez+etbXHhqMphWWUU1XVQXTRmCz/FaOEPb4DEspY0Jn9Kwc2XNBVMdvwtfkG768e8sOZzRO2TGy3baJRQVqC1O21hrv7R3o7vpppZFXlhGqTr6S6EyXn6Tk5B097DrKwbDt02Ed6nRUtm39h0HnA4iXbz53xu3evrKwEuYiIHJgUiSGcCJSISGZs3qHooD/HykoUsjlwXcWqBqJpto8XAkPeb6enP3FyfHoWINS8SEganCOUF+cfmjvYzuQzP5+DBJFStUbDEAsLMreMb7Wq70fxQZ6ISF6hp+up2PvF58XeJUUUgC/e7axo22rofMv07BzJV+kRePkjwy4/mZoGRkchovgse46+8FpY0nuLy8oeJiX5xcVN3+WkaN2q84yZsSXFAKyab4TK9SUvj0pTw+NOzKfLj34yw6G11Z6ozFKs9udRem77lWc+n7v97al2Lj4JiJKWMECy7XpQg5muH5rb/7bWtaBUqH4cRKT/9Ay8lFllhAEnIsmIuXV+97Jj6yYf32aVnRAs8IrY0IvxARcqigukatAa7ugV95z/h2e1MkDNiDR1klPrfvzD/cePjVi07OeBoxWdOyu+/+6t336bsmrtXlf3oIeJpaL6/9g777AorrWBj12TmGKSm5sbI5p8UbHTi70L9ti7IiIKKKjYC0WxYy80sXdTNLbYBXvD3lFEFFD6sjunvt8fs7sufYkYUA/P7+FZZmfOWWZmzztvV3bL1KgoYXFJz1q69P+0dceLFy8Bh5xOwbymVsxunLMXca96uk+VGtTdcvgA8KKpMksYoZylJ8TeORj0IOoQIkmMUcO8SExR3KPLF3YvfnLzLOVMqTn975z2bL7302ev5qWXKE7BB7Gx9s4uX7Rovf/iRUUYEEZlQkfODZDMLebu2s05w7ormG0EI2UJIggATkdFtR7qVKl9B8nCsrRZo/ojXa8npyipSPmcZxD5Je8IA1ly+6uJ4V+PDKgxZfnSC7cOR0cfePTo6OPo/dGP/n4c/ffj6L+iHx19HH3w8aPD0Y/Wnb3+87Q934yeX2nEHANZQijQ+aevVHQNrTI6oN6UoG03Hv799Mn+R4+OPn7yV5Zxnhx6/Pivx48uPX9GMTLmqfA9Qr/kYYoAgAKVUboiVAnVBgsRYIqn9y1Ry2rGmGmvnqWtrbccOv5hyxKaVV/BjCgttpRTmpSUcjzimk/4JgfPSV+2bin9VOsTuzb1+w8Yvnjx9j/2xsa+VHY7cP7S1+0cLPoNuRH9jHNOdP52o2dnCMv+waGla9WeGrRa5hxhhBS9563R10jIlsKi+5Lq3y1G33uesgRTrNzwx85f+L5FCwsn5/tPYhhjiCDMZM7Zmj1/Sf9XY/i8BWlIZjwX0zfJml+ydGee+SWIYgbsaVzcwi1bF23aNDEoWLKytnFze5iZAYwYI0s+lPySEqmX/Hn10fcTt3ztvuS7satqzdhR03dTTb/tdXy3/uK/rbbvVlO/bb/4bavju7Wm37Zas3f/NGXVVyOmfucZXGlEQNCxB3pZwoAsOnmpwsjg78Ys+2bMypr+u2v5b66lH8fvzTi1/Lb9NHPjiA1/p6clE20voOI/G0V4VqnOD68sQJRqMJEJw4xhgDf9Vt/yRzH4KDaujQcPfvCyJNeTjAhCWObAAThmNOblq98jIqctXdKg12DJzEYyN/tPy1a2gwYPmbvgzOX7y37bJdWv33WMR0JiAnBu/HOMIr0wI5Sz4L37JEsrl4AFiBZ55UHCOKYME04Ne1ASRjBBCKtxcfd7z8vGRXTBeCF/HShta9ttwtRXaRkASnQc4pzvOnmmcmPbxiNGPnn5AoDnXPGzyhK75dt3QN42LsIJY1TpanwnOrqUrU1DF9co4/QSkV/yTnijl1y98ZXnpiojfaqMXlxh8LhPRywuP2DsJyMWVRg4vpLT7IrDZlYcPLmS8/zy/T3K9B7+hXvYF85Tvh4543PPLWuP3AKt751ywEuPni3vuu4b11lVRi+uMMjrU2dlnIUVB06o5ORXcdisioMnVXJeUGGARznnVW3m7SFpCYizD0kvMTy3ujOsczYycvdp9JFLF09eu3ri6pW35+ili+dv36rRpUtZW9tNhw5/VLIk20nGFCOKKVeKEwPCcuzLV7uOnxo0fXqNzp0lc3OpYSOTjl1/6tJZMjMbMnFyhioDDHrJGDmX4jLZsv/AJ/aN2zo5/f33ydNXrx27cvnElctvfzWPX7188srlm4+fpGNMS4yybrzvnXJKGV28dYtkbj7MPyBVpVKyShHBHPjRi1HftO9q2mfA7ZhYznMpRme8jUuZSDGUAef3Hj2WLMzMR42+k55mpI1L5JcUPUSX9/7bjWv/nbjzC6cJ/3HzcVz0d6egP9uv3vnrimNt127rvGp/1xUH2qzd1n3FEYdVe35du7Pl8t+/9tz0tcu0CsOmBB1/bGjjmnsmqsKIoO89V3/hvqrt/H2dg/a1X73z1+XH2q7d1nnl/i4rDrRdu/3XFUccVu3qsnafzx+nSGYsZoX7Sr93KF88BnTf+cum/YZXamz/eYsWlZs3q9y8eeXmLSo3b165mfK6eZaNxvF5ixYV7e0/bdp048FDH6Es0Z9h/XnW15EDAKV8w6UH97cdPNzeZYRkYV7R3r68feN6PXpcevAAAArleMAUE0o455v27fu6VasK9vaVmzat3MzYK2VAC4NrneVSlre3r921+5kLFznnclF49d8eI2OCiTaomi3atlUyN+vh6/8yPQ2AI4oU29f+Cxf/265trX7Dbj+LA+A5o61IIWOCFcMg5/z+k6eVmja3HD3qgcpYG9eHkl9S0mQJIwDsj8tPvvPe+LX7qjq+G47dSXjNWFJ6xkuC05NTE9XqV2pNgqxJUqleIqzKVJ+/G285Y9e3Y9d+Nnp50LF7hr73JcfOVRq9/vMRM1r4r76eKqsyM5LS0uMRSlJlJmg0iWrN68zMBCSnpGekpKYlMEyNi6J5ryHaYmX05LVrNiNHft++bVXHDlUdO/7g4FDVod0PDg5VO3as6tC+qkP7qo6OPzg4Kht/cHCo6tj+hw4OVR07VHXo8EMHh6qO7bNub/+DQ4cfHTt80rixkCV6ixCiGDPCOVV6p6iROupR4pwduxv27l3KyqqsrU05W5vqHbvduHKOc05yFDDN/yIqiR2zw9aVsbD6T5tWPzo6VO3Y8QcHhx8d2v3QwaGqQ4eqjrldqazbtRfdUXvRf+jgqFzKHxwcvm/frtWI0RdvP+acI1IiLqWRuYqEEcapmrOZO7dL5g0H+C1OypABqCLaAeDspSsm7TvU7DvkzrPnAJC/jaucvX1gQXnvejfSvUePS1tZNHBxvZaUbKReIvJLih69XrL7+qWvPbd8MXJmvUmrI56nAjCqdYFQpkT3c0o5YYwAsKvRceaz9lYZHVBh2KSg49GG/pLFJy5WdA2u4rG85eytz1+nAwDhRBlB+zvriw8yjiuvU61rkoGApgMAMAokERS3Kk4DnAIAwAFIIkOIUxkgFcsMIAN4JpYpQArDGN5sT6ckAwDV69W9lJXNxkMfl7+E5qjCosEy4TpXfFrK1XsxWw4c7e7hUdq2nVSvfkV7u2pdujToN+jLVi3/16zrlYvXOee4MI8ymGIGTC2rJi9dK/3SaO2GNdprRxDQRCJT4JkAGVhmAKlAZYYxQErO7UBeAaMAACgNaCqWOUAqpxqm875zKEFWXyNrqGiVb84Ct26RzBoN8l+QnJEJ2hgTBAAnL1z8sW2bmlq9BPLRS7T1uPK3cRnIkruPn5SysbEY7XYnQwXcKL3kQ8kvKYn+EvJH1N3/TdpaZXSg6ayw49EvlLg9nDVlXadU0vtPE0wnhX3rsewLzy1rj+r9JYQCnRdx9ZNRYV+4+DafG/IsJZNzln/e+8ejl9A3Zn2CmTaNDjGm1OrAjOo2Yu1GRhBVDlG+zwRRmm27Gmko46a9epW2tt588NjHI0uyuUlkIivVnwiHey/j9hw+MipwifXQIVKjRlL9Bt93aNdihMv0NauPX7v6PCHZ0WO89H/Vw/ecVJrdGnPvEV12C+f82fOXzZxGlDWts+fICca5Sla/uY6MKF1GDK9Uzu2IUcOLThg22P9NXFkJ+VIYWdtR95lp4PatkoXFML85aTp/idJ84cD5S9+27VCn78A7MbH87XzvhhcFAO5EP5WaNmk0yv2GSm2MLPmA8ktKml7CCAD77fKDb8dv/nLUbPOJGyNi0vOv7Xg/JrHupLAvhrp9MnLB2jdxXLr8klFhX45a0GLehmfJqo8w772gs02V9htZySUvzxg0SAOc19HGBJ/84GWJYmWiOluWTBDVBcWlJqceOnNm7OIwK1fXz5rYSaa1pMZNmw3sMSpw0Z8RkfGvXxFt4UiYtz68krVNm+FDNWo1YRQbNNrKB0X2c6C7j52UGjVr4jTmUcxzxgp4VCostMSIkDf/eFYb1/HIU/noJZTR0L2Hy9hYOU6Y9jItA4AhghFFnPO9py5VataqxQjnp/EvIF/fe4ExwYYzAsD96CcVbO3MRrreSk0V+SXFhs7GhXbfvPTtuK1VXANqz1h75l4sQJae21kvHrv3JK7hzH3fjl1TaYRv0PFHWfJLIq5+4hoqZMm/w5u8d2urDYc+nLz3XNE/+SKCZKq1ZaWrVJHnzwds3NxrwuSvW7WUfq4umVnU7ec8zDcg+MiR6Mc3lQhsBgxRnIk0lNEHcXHWzi6SpcWeI0cUlTr/k6ZXyjmwF8nq1qNcvrC2X/vbfsXoX9KW/iInm+/9VOSRXGUJphgzBAAHz1yu3LKFjdOwu0+iOX/je1+996D0fzUGzZiVmpl7kUdSqDiubLKkceOGLq43jJYlIr+k6NGrGn9ejf7f5K1VRi+uP33Duecp+hYRue58L+Z1rQkrq4yc9aXXDl3Nea2/ZOHJS5+MWveFi2/zgJBnKZlClrxTstZ2PPUhyRL9Q7ohiGDCEAAAZZfu3w/cuaO//+xf+vYvb2Ul1a75XdsOvWbNWr3n9zN3ozNlrbDRUCxjWa98IIIY50F/7v3E3r7BgH5Rj+MIRvjNFAYzGhgnMcWMk3QV918RLFlYtPH0fPr8GWUMFUXSewknR67i7bz0EkQRADx8/sx6uPMP7dqfuHAJAGQiU8Y0as3Y2bNLNzQL3LqdMYZzC58zXpboL4oSx3X30WPJrKG1u9vDzAzOiKy7KLlO8WHll5Q0vYQRALL76o2vvbZ85TKr1tSlx6IT8rVxsftP4xtO3/mls3dFp6kGMcHa/JKKriFV3Je3XLDtWXJ6gf6SEqvavxcY1pzfdPDIByNLsgkSqisYDAAqDezeu3/QlGl1evas1LSpZGUlmTWsN9h53votl66fjo2PV7zXHKi2iKzBUFRnqlKrVMPmLpGsrJu4uN69rQQH514BTH/PqwgZu3JNJRurH9p1OHXuMgf4wJqB5kU2G9e5M7nnl1CutxYy98BAqVatcXMC0lO0pTbPR0V81rmLSQeHiKgoAJCxnI8sMbK2o7I/ANyPeVaqRYsGI0ZeT03TrkUGt1C2oz6s/JKSppdo80uivpuwqYrH8kYzdkTEJudbc57effKizrQd33mFfOa2KujY3Sz5JZHXPhm17vMR05vPWRObogaDiBSmG4fpfjODkYv9VLyPZK0T/J71wspGttUcU0y0IgQwxq+SXh85f81zxZqfe/SoZGcvWVhUbNy03qAhI5YsuxjxMOW1CoOSpcio1q2dyzOKXpwA8Kcv4y09vaSG9Wv36//bzfuZmlcc0pUYKqUcIbxp5cQeJ8hOfnNLW1t+067D9r+PKub+j+QZKJvv/VLEobx874QRpaTNjcePzQcOKGVpPXjixJXrwqetCbLp10dq1nRSeDhBmryMiiRrfsnKbQXkl6gyVU+eP4+Nf3nk6tWy9rYWTs6RDx4+fR4bn5BIqLYdTs4DP6z8kpImS5S+itfivnGf86XzjNoBv59/EA3A8ur3rvRVrDdh1RdOYz8fE7b26B0AbY9eDniptn/Jipazdzx7nQrAMUcMMAAhgDkQBpgABiAUMAVMGVGaZX3w38l3gaGNa/P7mfeeQ4QondiVcuI8XZV+9vq1gI1bmo+Z8Enz5pKZWVlLm6/79hswc+rmg0djXmj0BWkYUEMLFc33jsIUA7AbMTGDZi+WzBt93rzZ0Jmzdpw4Gfc6UY00KlmtktUqjJLS0q/du7d48+aaziMkS8uaPbofOXUO9P1OPo6bNpu/5FAevnf91UQUAeeHLl1sONyzfLO2lexty9vbV2ndbsyKldGqdCVKONdTZ7yNS6nteO3OvebOI5sPdG/Qu185G9svbG2se3ZvOtB1oP/8FylJeXUZB5Ff8o7QigdO9kTd/Hbixm89VlSfEnzmUVy+/hJ290lcvZl7v3GbX9FpcvCJaH3NecbJohMXKo4K/8p1ZoNJQT6Ho8IvXF146tKS0xdCzl0POHF+7ZmrKyOvzjtxLvT8jUUnzy86ffno3fuyWk34B9Lv/V/GsOb8+1iPS3eD6Sug6IKyVGlP4uIOHvyt6/hx37VrJzVqKFlaV+/g0GqMu9/KLbeevyBYDZDElEUta1wczXeJ1++AGQGAjPT0SSvX/uDYtbSdTYVmzWr36d194qQ+02f1njajb0CAlatLxWYtS9vYf27fuJvXuHM3b6UCUCNm+ZDIZuM6fyYiL1ny5rGAE47x3Vfxa87cmb0maMGWzTtuPtFogAPNv1GVoV6yYlueMcGIYM75rZv3Bvr4d5zg2XXK5HZjXDp5T+w00bvV6NFTNm158fo1z61qmV6WfCj5JSVPlnBge67c+3bKpm9cZ1p4h0TGpHOep7+Ec/YgJrHRlPD/jlny5djwtUdvcQDEsNKjd2Fk1KcjQ6t6rvjPmDWfOc/91HXVJ04Bn7msrDR8XuWRyz5xDvxk+ILKo1ZWcgr4zGVVxeH+XnsjEZE/hniYd0FWveS9yS8x1EVkgtRIo/Q1QhTdfhLz5+lLTn6zf+naRTKtU6ZRg/+069RiuLP7qqAb167p7E7KAmdQTJdRwgllhZidKhVFgQDA1YfxU8PCW7p5/rdNm4p2tuVtbMrb21aysanSok3dgSNHzgnY8cceRchRqlRd/FgECc3hez9+7k7+egnlVLkcBkZCAOD6VJ58ji2Uv0SnvKoAAABBlh+eq9AiH1p+SUmycSnKB3C669qNSmPWlB65ptacP45Fv1T8HNkWJu3OQO88eVV13NqyzhMruYSsOXgDuM7GxfHcw6ekEasquEwuOzqg7MhJZZ0WlnWeUGnsojJOk8s4+Vdw8ys/aloZp/llnb0rjllcZoTXuD/PqJG6wLhMQa5kjeMq6fklxCA4SskOwbqK8S/iEvYfPz8raI3tiFHlmjlKP9es1MTefLjz1AWrww9HJL9OUXaTCUKGYVf/dE03cMUTmSDGZAB4mpC0/+TxkN27F2/dunr3rqUbd+88dPJa7DNgqQCgIRgRpO/aW+wn81/D+F5Y2a4y1l1lmSCkfTDN79QZb+PSXjtGNFjWEKLBSIOxBstKDwJkYIHMUy8R+SVFDmEEM8wYu/8qbf6Zy7P3nw27dCNWrWY8dxuXEhyZlJK+PuLegpPXlh66ev3pK86ZosQwTi88jZl14sLC87cWnLi08NQ1vxM3F5y6vvDkxbmnbsw+eXPhqcsLT171O3Fj/qnrC05cWBBx48jTF4SgnDqQwBgMbVzhJbivorK+UK7keGsbFCoPk2fu3J4dEtzBxb1q+25Sw4ZS3bom7bqO9p+39eD+y09jMhFw4ByYBmkUd3cRruaG9i6Zytl6AVBtB1iQKdXgj8XTnpNsNq6jkafz0Uve8nIUKr+EGtwMhBHCtIPkc6XIh5ZfUpJkifakv1EYOQADA9Nzzp0JoxwogKLDUg5ZLqFuHABgOiU3S0iMwUYFYB/Zg14RYhjHdeBoCYrj0j+EGn63EcHKaq3RaG49iV67c3eXCRN+6dlTqldXMq31HweHbt5jVv21/cqtRxoN0i3oCBGlrAjN/6n2LT7nm2xEGcsyQZgiRBFmSCZYF/hL8nkS/7AxkCXukmnt05HHOedKxUZDN9Xbo9y6iKCOrlobF+dcjTRFOwXnPFWV/qHkl5QkG5f2u8QpoQRRjChBukdImkO26/8kjCBtce8sUodoSw9hTDFS9iEYU2VnjEnOjdrQz5xzCYzB0Ma14/DRkiBLdKtzlpAqqnOqv4q7v2nfCRdf/0ZDhn7apIlUv55Ut267ESMCNu7++8qVlIwU0JbVIoqxItfQ3nf8yQvhyf8YyGbjuhpxkHOOKX2HskTne39HsiRNlf6h5JeUSL2EZP0W0byVRJrH9y3XtwqGf3QG6CLE0Ma1obhrzpOsz/gMqOJRZ5xSxi/fues9f75pr+6ft2xTxtpGsrao2rKbx/yVp07sf/DsGeZaJZVQorVliaW8ZJDFxlW71qmL0QZ2haL94QDAgXUc5V7RxjZo2w4AIAbNiYtqikxZPXDaNMm09vIdIr9EIOCUZtVLth2KgOKQJYRl8agjgpVsZMZxUqrq3M1HK3btqNvfVbKyL21pWc6ucfVOPfp4zQ79a19iUrLu682ZTqkV8qOkoZclrd3cpDp1VoRvPXz+/P7IyP2RkfvPnClKIiMPnD37V0SEWd/+Fe3t3efPP3nlyt7Tp4t2ioPnzv12/Hib4U6SmfmK3953G1cJ00sE7y+Gesn6fze/xFCnxEpQFtN61DHG95/FLN20xXnyNBMHR6lW7dIWNlUdHFqN8Zy7Zsetx9FqqtRbpFSxrwotpASjlyUtR4+WGjWSGjaUTOtIpqaSaR0DTHP8zmtjwfuXtbX9pEkTydxCqlW7MIPnP2+WP8va2ZWu32DZxvXvuV4iZImgiNDLkjLW1nv+/vfyS8ibgFosvwncgAdxL3ecujhl0fJffu0iWZhLtWt+1a6D9bAB430XnL5yPT4thVECwInOEZLF1PkOXOuCt0cvS1q5uUn1GzR2HtHZ3cXRw62j+0hH91GO7qM6uo109HDr6Obi6OHe0c3F0WO0o7uro7uro8dog41uHd0K3r+Tm4uDh/t/2ratYN+4bo9u3bw8HNxG5jHO6MLNq93o1sndpb2bW3VHx/KNGgRvU+K43l+9RNi4BEWEYRzXviPvvE4wYdokc0yxGslECdsjmtiXr45EXJoXFmbt7CaZNZNq1f7ctk3DgUM9Fi7ffvLU81fPlVQyximiWF/nTUiO94Ks/pLa5y6cBZrOqQwoDUgmkEzAacBkQCnAEKBUoGogGUAygGoApQJDgFKAyYDT895fBSSDEw3gNErk1s4jy9nYLQsPAWBEnZLbOCog6jzGSc99f6oGnMqpDCRdpUrv7+0t1TFdo63HJWSJ4KPn38kvMXSqI4I1RKacAkBapur4tacLQ9e2G+1VvV0XqUE9qVbNOj17jgyYH7J9380nzxRlhXGuoQRRJNwh7yMGcVzukqnplVN7CQeZEJkSJSwTMYooQYwhqn9N37wwfCvf/WWCMWcaLHcc5V7R1nbV1h2YMhWSCztO7vtTokxBOaRkNX8sgwAAIABJREFUpPWdNk0yrRW0XdRQEQg4pe+yf0nOqDysK/ENAC8T45ftOdBt0uQa3QdUbNxYql1Tsm3aZoz3gg0br9w+q1KnK6G9iGg0b3qHvBlW8B6RvYbK2Tu6Bt6IMKyD5Pid18Y838IUU04QQY6ubhVs7VZt2cY5VyN1YcfJZ39MMecsRZXef8oUqUHDpSK/RCBQKNr+JXkFfDNddsiT2Oe//bG/t5/vz/36f9KkmdSoUUV7m1+GOS1evvzG7VtxyakMGADjoK1NIrSQD4Ac/UvyrO34lpCstR1Xbc2z5vzbTAEfVP8SoZcIiggDvcRq06G3yi/R91HXOcP1tfn4y7S0MzdueK9Y2bBv30q2dpKllWTeyNRhoOvS2XuOHX+e+IrpaqJQThAVob0fFEb2L3l7SOF79FJuWEOl4FtOL0s+lP4lQpYIighD3/vhY/8kvySLL4RiwjDXBWVlEvwgNmbV7j2OkyZ93baNZGFdztb+vw4dunh4hOzadSv6MdE2GuEUGNaJEPJxVxz58ChU/xI9+vtKebagRjxYEKN7YRmOjynGDBOKlXIb+UsU8qH1LxE2LkERkTXvvXD5JQbfRqJUK1FESIYm7eb92C3HLw+Yu+jz9u2l+vXLWlt/37GzzYiJczfuiYmOYURbwI0aljxg/7xqr6AkY3z/kmwQRvRNKo25MUi2mvO786w5b3DrZis1D/nrxET0LxEIcuUf9C/RF0kkjMgEyRgxrkgR/vRV4m+nzo9bPs+q/yipsZVkWuerli2bDnMav3Tp0Tt3k9KSAYACy2ZSEOasDxvj+5dkKaLDCKYkVaO68SojTpVODW6VvMhm41qzOXcbl4HGIwNAbGpyRNT1v86eO37rdmxaOjBCGcEsz9aN8EH1LxGyRFBEFKp/icGXECOKMdM+06XK5PTla7PWBrccM/a7Vi0lU1PJzs6iz2An/4D1hw4+jHmKOAcAyqkGyyJH/WOjUP1L9Bs1BAHAqccP6nj5+hw6AsBRwU85b/SS8nb2y3bszNPGpXQCBth8+EqL8d6ft2tT3tLq8/aOrbzG/XnmLAUgDOdqWCOif4lAkCtG5pcYShFMCQAAY0gNUbfv+W7a8OvkGf/XrYdUp5bUsP6PvXo7z5q97PCRmw+eaDSy1m6gK9lLhfz4+Mhm4zoSWUCPXkyQSp2JCYpLy+g9Z7Zk1mBU6DoVB6KL68sLI2UJYUSmGID9EXH9mw49pIb1B06aPnX5on4Tx0rN2lbt3vnQhQucA8mtjAIR/UsEglzJq39JtrheomsEAAAIyzef3wg/cLDvvOV1fu1Rxs5OqlmzSutmHbwC5m7adiX6oVqlVkQI4UTG2vbJoi/AR0s233tk5JG8ZIni+saM7jt2YoSfv53rqHLWNhXs7SeEhmDgOXvrZcOYOC7lTiaMpKSmNXNxk8zNJq1Zp85EAESlSvVcu01qYNZt8szkjOccCM6ty7hi4xL9SwSCLOTsX4KydpWgnDJgDDgAaJC890bUSN/l9fuN/KpNW8nSUmpQr1r3nlPWhh29ei0m8SmlCAAoUJkgpQeU1qkuRMhHTDZ/yclz9/KRJZgzhtOCd2yuN8zVwmnYF91/LWdv7xkaogIgRSFLKKcyQQD85K2bVTt3/qVLlxuPXwOAGskAcC3qRq1O3b7o0On+k4ega9iVbQqRXyIQ5EK2/iWcc0QQZoRwyrWF31lKevq169e9liz9ZciQyk2blrGxlyxtv+/g6Oq/+NjDyKS0dI226TphXDGCFRBYKfioyGbjuhh5Ih8bF+GUMqTSqBLTUlUajcvSpWVsbceGBKcAUIrzDwzJFscVmFscl2KnpYzOWLu2lKXVoIB5mQhRptR5wyqkGTxzhlTHdP3ev5Tgsbz8JR9KfonQSwRFhGHe+5aDpyhjREkb5Ewto/N3783bsLu594TPWzSXzC3K2Nl/59jh17FeK/468CjuOdP3SNaGZmkb61IhRQQGZLNxXYj4O7+YYO1zDFdqJYxfs7mMXeNxIUEMwHgbVz5574hiykiGLLssCpQamU3btJ7oeoQjihmj41eslBqZea9YgSlRbuxsU4j8EoEgFxRZYtq7Zylr621HjgKAmpJHcXHbft/fa6r/T926Sw3qSeYW37Ru1WKkh++230/evqlKz1AigHP6VOgbiVL8/5qghJBNLzkUGVmQXkIIIxosc86nhG4sb9fYIzg4qTB6ST42LkQQB/bq9euekyeVtbZe9udOyiljlFCMiMwBpq0Ll6wsB/v4azDiecsSkV8iEGRBkSV1e/cqbWUVuG3b8UuXvdesNR0wSDIzk8wbft2yg+XgoW4rVh6IiMhQq7Qe9RztC4XwEORDoWKC9cgEAcD4NcFl7ew8Q4LVhfGXdBzlVt7Obvn2HTllCaaYcxqfnt5z2jTJzGzR7wcZZ5QTrAR3MTxr4+Yydo37+/hqCGJ5xAR/QPklQi8RFBEy0nDgdXv3Lmdt02BAvy87OEjVqpaxt7UdNmTE3BUbfjv+KO65Nq5XySnReeapECEC48jmez999qoxee+KLPEO2VDWrrFXSDAupI2rvJ390p25xARjijmjLzPSe0yfJjUyW/zH7+yNjYswhoLCdlW2ad7RZ7qayPnpJSK/RCAwRINl4GDRf6BUp45Uq5ZJy2bD/Bct2LY36skDtTayl8lII+tzDIUIERSSt5El05YtLW9r6xES/LrwNq41udm4FFkSr8r4dfq0MhbmS/74g3LKdLHCiNF5IRsrWdv28fXVEJSPv0TklwgEWUAUc2D7Lp4cO2dB4KZNUTej0jKVoCxOOUYUIYpFaojgbXgbG9eE4OCydnZeIcGkiHzvio3rZVrqr1OnlrYwX/LHQQqMcoIpRhQxxiZv3FDKznbQLD8NRjxvG9eHkl8iZImgqGCEcgrAZVmbo86BYoawrqG6iMsSvCU5fO9G1XZUZMmMVavK29mNDQ7KKKL8EiV9SiVrBvn5SuZmM7f+iTmjuirXjFHPNWslC8txS5flH8cl8ksEguwQRojua6NNLhEeEUHRkb0XVuSxfOO4iGEc17jg4LJ2dmOCg1I4JwRhXQ2FXO9MY/JLsC6/ZOLyFVIj80mrV2oLt1CMCOKcu86bK9UxXbxlM+VM2Z5tCpFfIhDkgl5mCPkheEfkqBP8IH+9hHDCgMqUAMDMVavK29mNCwthAJjp9mG5T2RU3jsjSuzi3lOnvmndusmQoQmJrwC4BiMAuP/khfUgZ8nG5nrUJeC5WNVEfolAIBAUD9n8JVcjDublL9HpJVSmjKIMAO4dFl6hcWPPoKBM4EBVCGNCSa5VF2kOf8mKbbnEBFNOEcWMs5iEeMuBg8rZ24X/uY9xDsCAQciufZXtbW1cvBLSMgA4zru2o8gvEQgEgn+VbDau03nXUMEUY0441fwdccp/6ZzFwSvauYwuZ21lPmjw/LXLA9csPHw5ihANZtlNTwrZbFxLduVeQ0UxoAHAqu07ythY1+jkuCA8fO9fexaFhlftNrBcY+uggwcwxZSRnB6aDy6/RMgSgUDwnpCthsrxyKP5yxJG5SXr1/23Q0eT7t2rde78Y9eeNTp3MenYsWqfQQv3/YW4THKUXFQwsrYjNZAo00OC/9epe1krq8o2FpKV5fcd+yz5bX8C0hDGcnX1i/wSgUAgKB6y+Usiz17Pt38JJow/epF0/mbUuft3L9y5dfL67Qu3bl64fevMw7vRrxIxpXlVnjZSlrzxCzJKgO+7eddnw4bJq0Nmbz148PYzAACWZyKLyC8RCASC4iGbjSvyzIV8fO+EU6pt+Zz7D+XaXji5HGuEjUu/J1XapVDMAQinGFOm1HcgMqJZukdnO5AD/4DyS4TvXSAQvCfk8L0fyMf3TjkhjGKKZYJygikmrGC9JH/fu8FclDCCCaKMUCCEIUwwYW/ezfUoAEhTpWvzS3buAAC1/P7KEqGXCASC9wQDf4m7ZGp6MPI05xwb1HYrKhTDFCLI0dWtoo3t6s3bOOdqpDHiQIIpwcZNwTlPVaX3nzpNqlN72Q6RXyIQCAT/CllsXLVrXzx7EgAop5QTBrQIoZxwYIThTqPcK9jardq2AwBkIhftFABcTdCoefMla9ugo8cAIBMLvUQgEAjeMZgRzLCKoDYeHpJprUMRdznjmGJMMKGkCMEEU0YRRh1Gjipnbx+4a6digCraKThnabK677w5UiOb4H3HAECNcjejlXCEXiIQCN4nECOEoQyC27i7lW/UaLD3BP+gUJ+gYJ+1wb5B/5iQnBt91gb7BofMWhNUs/uvnzdr1tXTa374hplr1r7FLLlM4R8cOmXlqvoDB5S1sFy+cwfnXPhLBAKB4J2DKcYMq7HcbPQYqcZP0i81pR9/lKpVk36sJv1YTapWTfen4e8cb/1oIlX7UapWTcuPVaVqJtl31m+vXVtq0ED6+efcRtYPknOj7q0C969WTTI1lX76KXDzRgDIfI/9JUKWCASC9wSleChh9MiZI/PWhSwKXhu4YX1gaPDijWGLNwYHhoUFrg8PDAsK3LA+MDQocEN4YFjI4o0hizeGBoaG6Dcu3rAmMDw8cF1o4LrQwPCwJZu2BIbkGCd83ZJNWwJDg+YFB8+cP3fx+nWB60ID14UErg8PDNWNvz48MCwkMDwsMHxdYFiwbvz1gWHBgeHrAteFBYYVuH/wkvUb5q9ZtXTbtofPYyijKN+uKiUWYeMSCATvG4wQzgBoPokjRfzD8L8zz/tbC1XoJQKB4H1CqRJPGZEp0RAkK7kj2gwSLFMkZ9tIsUywTHD2PbW/sUyQhsi5jqPdThHiVGOwf47xc500j4053lL+Cw2WlSjk91ScCFkiEAjeN3TipGgTSood+t4KEipsXAKBQCB4e4ReIhAIBIK3RcgSgUAgELwtwsYlEAgEgrdF6CUCgUAgeFuELBEIBALB2yJsXAKBQCB4W4ReIhAIBIK3RcgSgUAgELwtQpYIBAKB4G0R/hKBQCAQvC1ClggEAoHgbRE2LoFAIBC8LUKWCAQCgeBtETYugUAgELwtQpYIBAKB4G0RNi6BQCAQvC1ClggEAoHgbRGyRCAQFBsGzduxGmkEhUUmqIQ09xX+EoFAUMwQRkH8/NMfykmxCxIq9BKBQFCMEEYII0BR5KNYn83bfULX+q0L81sX+o7wCQuZFRrsExby7qZQ8A0LmRUa7PsuJ/INC5m7ft3ZqChECBN6iUAg+JhBFDPOX7xKdJw4XWpkIdWrI5maSnUU6hj8zkadrO9m27NO1j0NXjRsIJk1khrWy3fPAv8scLo6Uv36krmZVL++ZGrMUIV9y1SqYyrVrSs1amg9eEh0XCwHjiku3ksp9BKBQFBsyAQBwPWHD8369SndoMHgCRNHLFw01sfP3ddvpK/vKF+/0T4+w+fMHe3n7+njNyRg3jgfv1G+fqN8fUf5+rr5+rn4+nr4+o3w9XX39XP18XGdHTBi9pwJs3yHBMwb4+s/xsfPxddnlP+c4XMCxs30cQ+YW6t7t0/sG1v3ch0122+0j98oH58Rc+a6+s8e5+Pn7Ovr7us/NGDuBB+/kb5+bj6+wwPmuvnN9vT1HzJ33vhZvq7+c4bPCZgwy8/5zaT+QwPmTpjl6zw7wGX2nPE+fsN9fcf4+Dn7+rYe5lTOwqLZkKHT5y5wmjXLw9dvaMA8T18/N1+/UT4+I2cHuPjPGe+jHWpIwLzxPn7KP+s8Z+4ov9lePn7Ovj668bWfxylgrruv/xhfv6EBc8f4+g2cNs20+69S7VoRUVeBAyKoeC+l0EsEAkGxgbDMOb9853bdnr0+a9rs+oP7iBC1OlMja9SyRiNrNLJajWQN0siyJhPJsnajFnWW32rFHY1kTSaSNUi7UYM0aqRRqTIwxt0mT5YsrWYEhSGMM9WZyuBqpJGVQZAmE8lIPyCWZSRrZI0KqWVZox9cjXST6vdX3OCyJlOjlpGsktW+wcFS9epTli1nhKSpMtQatcGHV7/ZX1ZrZLUKaeQc/6zyyTORRtao1XKmRlZn6t7K0KgRQi9eJPTy9JZMqkVEXePAZSwX76UUskQgEBQbiCAAuPHwQaN+/SvYN7n79AkAUE458JxAbhuN3BNRDAB9p0+XLC1nrl2d1yzKgZRhALhxZNvume4H5k3JfPmCAzBgBU7EgAEABea3LkwyqT5j5XIAQBQzYDk/kqH/nOc2OAfOgRnupWyknAJAXGqao/ckycQk8vo1AEC6gK7iQti4BAJBsaHIkqsPHtTpN+BLK8u7D+9zzpVlsWhRIw3nvNfESZKFpe+69fnPIsuZnPPfAycO+EVa3d8cx8qEU0xxgbMoTgtEsW9oiGRSw2flAs55JkIkx7GUk0yEUlISM9NeqjOSCWWE0dzGpBpVSkbai/S0REwQ5ZQwgghinCUkJPUY6y1VrxZx/QYAIKGXCASCjxa9LKnXr/8ndna3Hz8CgHfhRtZgGQAGenmWMjefGRyS/ywIqTnne5dNHVa31KIhzVJePmGcG/PUTxhhwDAjfmGhkkn1GSuWAIAay9mOJRQzzl6lJp5cPT3Uq9kO/+FJMdcpIEywknBDGMEMM4D4p/e2zx68foztxd/WyrKGcoopxhRz4HHxSZ09JkjVq0dGnRN6iUAg+KjRy5K6/QZUtrG+8+ihMbJEn51HKMYUKctr/il7iizpOW26ZGk5MyioQFkCAHuXTR1aV1o8uEnai2eUM0wxoQgTrZKR61xZZUmNmSsXA0AmzrHKM4IpBVA9/zPU07aKe+Nyh4LGUJyBCSYUU0YwxYxRonm1K8BtQB3Jv4tJ3J1LHAATmTCCKObAXyYldx3vLZnUiLx2EgAQwUKWCASCj5RCyRJ9kjyhCGENIjLlnIHiaiCIIGWppZwo9iLDYxVZ0mvqVMmikLJkSNPUFzGUYkRkAsABCKcIawjDVJcfY/gJjZElOs2DE3XG9rmjhtWVJjua3Lt6kgMgrNHm3ADcP77DxfwLl4afnN6xnAPTSwutLHmd3HXcRMmkWuSNO8LGJRAIPmoMZIlxNi5GCH+TJJ+e/jgx7sbr1IcxKSkAFAAIZ4RRyrPrDYos6TN1qmRhOSukYBuXIkuG1ZUWDW6SFh/LAQATVfSd2JsX1KmvAYAZjKCfyEgbF2WEcoopZgAxj6+P71p1gKkU6t1dnZREKMEEUc5Uya9WuXYaaCoFe3ZPURQjLCtTKLLkeVJyp/HeUvUakReOlBi9RMgSgUBQHGT3vT96UKBewjQZd47tXOc/eE5/y4mdTLwdqnp3Mhnr+Mv8oRZnti7KSH7CQSY0d72kx9RpkqXlzDVrjNVL6kiBQ5tlPrx2Zf+qgBGNJ7Wp6tXmhwXdav028deXT29wAMJwPnqJz8qFudu4tHoJIYwQzg+tmOpRR5rU5n93j24HABkjADi3a76rdVmfrr88vXiacoYIojodSJElCa+Tfx03UapuEnn1guIvocUvS4SNSyAQFAeGvveK9o1vReenl2CKCTCkVh1Y6uPUoLS7qTTWpsLEthUnt/9mYqvSTvUk50bSTn8XdfIjxmVMSU69ZLDnmFLm5rNC1xlv41o0pNnOKYO9LaThtaVpzSq72lca+H/SsNrScte2L+NvUw6YYqI7MJteMn3Fstz1Et3OhBEGVPXsRohrd6cG0urRdi8eXWEA0ZdPzO7x7TBzaVvoOIzTCKOGn1bxvce+TOroocRxRSk2LpL3ef4XELJEIBAUG1n1Eou7D/PTSxRZwmTVxc0rwsd1PrHd/8GlUzE3L8TcvvQk6vSfM/qPblB6rF3ZG6f2MOCEIkyzy5IeU6ZKFpY+oWFGyhKnBtKYZp95Nq0cNrLr7Q2LHlyNjD6/b/uMLi6WFVwsy2xaMlGtQUoIgN4bn1UvWZCXXkI5pbrAXw5w5dhW9+afjbSsfGjNPEpeb5o2eHBNKXB4vZSM54RTTLXRwNqPRzEHnvgquYeX4ns/CgByibBxCVkiEAiKg6x6if2tfP0lhBHKmZyZnvYqgWpL5DLKKaEYANTpSWu8Og//Qdo6Z6BKk8oAFPe4gs5fMk2ytJxhtI1rWH3Jq/kX59fNogAcgALnABmpSeETBzvVlwJ61Yp7eJ0Dx7r6JTn0kqX56SWcUsVrwrmGZO5a4jrkF8mnY50Da71HN/vC2aLcpV2btMarbB9P0UuSkx0nTJRMTE5duVpiYoKFv0QgEBQHhnFcn1tb3cnXX0IVcQKUAsVYgxnSJ4UrSeSnQ6cP+VlaN8ZRnZJAOSfszSqsjQkupO99aB1pxYjmmcmvKKOYIsIIIhoAuHP6D6/mlSdbVzi/J4Ry0MWPZddLZq1cZIxegimmAIkXTi5wMBliXnp8i3Iu5lLYjD5YnUG4YXqj9kDFxhWfkNR9rLf0U/Vj50pOfomQJQKBoDgwjOP61Nb29uMC80sIodo8Piqz5NiHD66ffnjm9wNb5/4R4h823sHJXFo/1kGdmkCBGzrGtTHB06dLlpYz1q413l+yfLhN6vMnlDPDXPT05ETPFl8NbSAdXDmNMA2mmFBtiLChXjJzRWA+eokeQjFhmFJ+fMMKN5vKzublJnb+X+zlCMZz/5CKLHkRn9TFw1uqXu3MjVsAUDLqcQkbl0AgKA6MlyXadZxSwjMJyrgfcXjDlEGz+1iNd/ivl63k3FByNZdG25YdVEcKcWurTn3NAHLqJf3HeZUyt/BZt974mOCFg5qmvnzG4E3eO6YIABYPNh/aQNqxfDTnCBk0NyysLCGcEoYJQ4jBmd0rx9pXdrYoN6HD19fPHWd5VJJXbFxxycmdJ0yUTGpEXDtVYmKChSwRCATFQaFsXJhiyrgmM/XSjqV+XU36/Z/kZiOt6Guz29/t95XeB7bM2TSj/6D60maPTijlAQWWUy/p7e0tWRRClgytKy0e0iTt5TOqkyWEEcIw52z9+PZDGkjrFg/BVI0Jwv/UxqVkuXPgKTdPLOhYbaRdBTfbSsPqSeun9UaZudu4FFkS/zq5+7iJUvXqEVFnhY1LIBB81BjveyfaNReiLxz26fLjiJpS6Oh2D87sy3h6hWgyNbIKUxSxNWCgqbTeo5Mm9XmuNq7e06dLlpbT16w2Xi9ZPKRpWm56SZhXW+f60l+BLogRQlGuNi5jfO+EYsIZo+TQivGDTKQ1U3/dvWDYCPOyE5p/env/egDAJLvxSu977zhhomRSLfL6zRKT9y70EoFAUBwYHxOMKSacUMpOr/J3/lny7VHr5f2LAMCAEGBK0ZHTm30H1pK2jOmK03K3cRU2JniYth5XjCJLCCOUUUwQ5zCl44/ODaQja2Yjlqfv3aiYYEo48Gtntrs3/syr2XfXDmyn+FXQ2M4Da0uzuv8U//QGBY6pNuNd+/EMY4Kr/xRx/qCwcQkEgo8a43MVCSMMIDM9aeO0fr1/ksKnDkLqDMIpwggTJCM1AJzZMW9QbSnco6sm+U6uNi4lV7FQ/pJFg5ukvIihuprzGMuUQ9yd657Nv3C1+fTCiT85h7z8JfnkKuotV5zTjPibq7w6Dq4jrZ85MDP1NQBcObHFo+lnTg3K/7lkIeFAKMI6vYdmyVWcIFWvFhkVVWL0EmHjEggExYHxNVQII5RzOTN124wBvapKwR6d5bRkBoApwpwxAK5RHVg5tn8tabNnZ5SWnLteMnWaZGk5KyTU+JjgJUObqxJiGYB29QcOAJFbloy2KT+1a7UXdy8z/sZDbnwNFcopZpgwRgD+Dp4xtJ40vVvNO1dPMgDMsCY1aceMoUPqSr49f4m9dYYBYIKUImM0Rw2ViKiLJcZfIvQSgUBQHBhf2xFTjBnlQC9tDXBtUMa7dZXbJ7ZzpEJIzeV0dcz9g4tHuzcuP7C2tH58e3Xa09z9JdOmS5aWM4z2lzjVk2b3MYs9tZ8iGRGZMKRJTbpzJNyva31nszJ7QiYSTSY28I0b279Em1ZCOMgvr56f2PozF/MKZ7YEAoAGyYRiBpAcfWlev/9zqlcqbFLnxMQHlFOskxba2o7JyZ0mTJRMakRGnRR57wKB4KPG+JrzSqkS4PDozsUpfWr1/UVa3LPO37MHHwqe+efCUfN61PLp8OnSfuYDzcts9+iGU6Ipz8XG1Xf8+FLmFr7rNxYoSzjn+5ZOHVa/9DjrcjMc6mzyGXFok9/fO+ZundZ/fIsqg0yl1eMd1KpYCkAMxjG2fwmnmBLCGFLH7fFo0b+WFDjU9vWz+4RSTJBSSYwDnN8bNKxBaRebT0/vXASMI4qVYi2KjetlfFK3Md5SDZPjFy8LvUQgEHzUFKp/CaaYcarWyGf+3Dqndy2nn6WB/5MG1pQG/CQFtDe5uH3ZySWeoxpI20a1lJNfKeYv/bF6WSKZmxeYq6h4X35bNdXdSvLvVNWvR9VhtaX+taTBDaSeP0r960pLJ7SPjT5JeQahRN+Gixrfv4QRTBEFOPnH+uHW0viWFc7/tg4AEEX6THjOWNKrp/59rHr+LM3qXO/l43scQCk7L2SJQCAQZMF4GxcxqDhCCHsdc+nvzbO2+7vt8Bl18vdA1ZN7iPDE5w8eXTjw8t5FLGfqD1EON4gJtiqwhoqiaryMe/jw6pHoe5eSX9y5c2bf7nmTdswY/NuKkZePrk56Hc0BKZXt8645n6eNC1PMOEuMi93u12npgBb7lrpjTaY2+123A2WUUH798P7Q4WZLB5tf2rGGyKlKj68SbOMSvneBQFAcFKp/iQLRtR0EYETOJLJaKclFONZV5wIKLPf+JVOmShaWM9cWUNtRmQWy/jBKiTqd8UzlT0xpzn4hRvrelT/V6ozUhEcZrxMyM1JZllxIHZwySuTk2PTXzzNevyREo5RyEb53gUAgyEKh+pcQRvQNEzHFhFEKnAInlCiFFwnFmMjKa2qQkEH1dYKnTZMsLX1CC4jj0ofeKqMpUGAUgHKOKcEUU4Ol3/BA42OCGXAA4ABKkFi2D0z1vb98VcM8AAAgAElEQVQAlN0UQUJzxgRfLzkxwUKWCASC4qBQ/UsUlOqK1KC4SK4LcTa0dYInT5YsLAqM48o2Hc2mLjBCdZ3nc+5sTK6iYTkWfYBANplEc+yj3y1b/5KIa6JHr0Ag+LgpVP+St0GRJYM8x5YyN/cJ3/COZilUDZV/ftKy1VC5UXJqqAhZIhAIioPC9i/5x2j9JdOmS5aWM4OD/xVZUlBtx3980t7UdvSWqlePvHxG+EsEAsFHTbaa89cf3MOEZMpqDZaLlnS1ChPSc/IUydJy2po172gWNdLIBGUizayQYKl6jWnLFmNC0tSZaqQpwllUshoRHJP4qtN4b6l6jYiLx0uMjUvIEoFAUBwYypLPbW2fx7+Ad/kzYJaPZGE5d8OGdzoLACzYtFH60WRu8Mp3N4VahXp6TZFMfoy8cQdKio1LyBKBQFAcKLLkyoMH9fv2l6ytxy4NXLBx/ZzwsLnr1xUts8NCFm3eUK9379LW1i2chi/ftHl2eGiRzxIQHjZ3/bo54WEdPDykBvWbDndZsn7jvPXrivY/mhMeNm99+NRVa+r3HSD9UvPUlaMg9BKBQPAxo8iSy/fv1+3br7SlZXlbu7I2NmVsrMvYWJexsSmT5bV1jtd5bcy5g00ZG+uytjblbG0rNW5c3ta2vK1tbscaM07+G7VUsLOr1LRJOVvb8jY25Wz/wTgFngTrcrY2XzZvJpnWPXXlHADIJcJfInzvAoGgONDqJffv1+vbv5SZWRtnlx5jxw2YMGGQt3cfr3E9xnoO8vYe6O396xjP/uPHD/L27jduvLJxkLd3j7Ge/caNH+Tt3X/8hF/HeA7UbvTq4zVukLf3gAkTuisbJ3r38vTqMdZz+NQp/2vXroyNzc+dOg3wnvDrGN04Y/TjjH+zcaxnLuOM9erl6aXd6OGpfM7enuN6jvVSPmf3MZ4DJnj3Gz/+l+6/lrK0qN+zZy/PCb29vLKN03OsV2/PcQWNM2GQt3df3UkYZHAS+o4b39PTq5vHmKqOnaTatQ5HngPhexcIBB8zhvklX1ma33t4HwCUulvKDoxTw9f/eKMSxzVk7JhS5ubTV6/Rz/LPB2e57KCP4/INDZFMaviunA8Aaoz1mShGjpP/7JhiAB4bn+ToMUGqYRJx7VKJkSVCLxEIBMVBtvyS29GPQRety3JbTI3fSLO+kLEMAF2nKnnvYWBQ3/ftB9e/powwYEQbE2wydcVqAJCxTBgp1Dj5z67IksTXKT3GeUsmNc5EHYeSUo9L6CUCgaA4yJlfwjlXHrGLFjXScM57aetxrX1HsyhSEFHsGxoimVSfuSKQc65GslIrvqhABHHOnmtzFU1OXr4i9BKBQPBRky2/5Pbj/GrOvw3aGirTp0uWlrP+rVzFfPqXvA36mvNdx3hLNaofO39eyBKBQPBR8y/Lkv7jvEqZm88ICvowZEm3Md5S9WpnbtxSLGnFeymFjUsgEBQb/6CGSq7FFgus8KjtX+LtLVlY+BpXjyuvifKZhRjXvyTbIUqZSGPG1560rP1LTl8Tee8CgeDjprC1HQ3Xd2UL023XvpXHgQa9sCynG1EnOOdElFN9cWKax3JPjOtfksuBuor6xGDqPE+aYf8SE9G/RCAQfPQUqua8wfpOOTAAzoEz4AAcgLN8V2HDXlg+YWFGSiwOVBmcA+fadiMsH3FCjO5f8mYinV6i/EeMU0Wi5HPSsvcviRL9SwQCwceN8b2w9Ms3phiAPXoZv+XvI2MDA7stXOa/fsOJq9dUqgzKtZFUOdduRZYM9hxTytx8Vug6YyQWZRRRfvDCxZmhoU6LFk1YtnbTiTNPkhIBuL7He7aJcuglufcvMZwFESQTxCi5FBOz6fy5xNQUzjmh+RmssvQvqf5TxPmDJcbGJXzvAoGgOChUj17CCCaYAzx4Htfd219qZPV5E/vv27UrZWNbpn2HlTt35mPq0eolU6dJlpYz1xTQo5cwgihmnE0L3Su1alfO0va/rVp+2qSZZGvXZ8aMZ4nxAIBZLmt3Dr0kv/4lys5KoUYVQPs5c77u0ePwo/scABOUz8fL3r/kuuhfIhAIPm4M47g+sbO7nbe/RNFIGGOv05KHz1sqWbVsPsJp119/nb52LSAo9Lv2Hf7bruO+c5c5UCVrL9vyre3RO3WqZGE5KyQkn1kIIzJBALDx0P5Pm9h+177DspDtp06d3nTggNWo0ZKl7cTlK1QqlZJ/nr9ekk//EmVLhlr1LDb23O0H/uHrv2nc+H/duu2+dRM4x1jOR5YoNq74hKTuY72l6tUjrp0V/hLBh4ahxxJTjCjGFCtavLFgJBOElGPzyNWi+XomBe8RhnFclW2s7zzKMyYYU4wp5gD7I89826q5SbdBDx7G6Oqv8xnBIVK9Wj2mz0pDhHGCcoygyJJeU6dKFpYz840JxhRTRlMy0puMdJHMzQJ3HNWXeY+4ev37jr3+07r52Zu3lMz5bINk00tmrgjMSy/BFDNgj5/H9R03oXLbLpKFZammTf/XseOhqGu8oEKNiix5EZ/UxcNbql4j4urJEmPjErJEUBToVnmqiAHFlwjAC+zEkNsPB+CEEcwIphhThBh+I2MoxoxgIVref4yXJdoLjfG80A1S3TpTlq/ORESDZA2SGWMX793/qmN364FDrt+6D8BxjrVYm6uo9FXMW5bolBJ+8tKFX7p3/6lPr+inrymlGqRRI1mN+RCfRVKd+ht+38s5Jzy79lMoWUI4S1PFrd6zI2DTJu/w9V/37Pnfjh0P3LpZoJKh2LjikpM7a21ct4WNS/ChocQ1AjANUj95GX/lwbP7T5+cvXVz98lTO48e+e34sUPHjm09enTvsWP7jx3bc/zotqNH9x89tvPosd+OHTt47Nje48d+P3zk70sXrz16dutxTEamSiNr1EimAEAIAACjOlHDODAGiulDKC7vK8bbuDAjHHiyStVv+iypbp2Q3/8A4BosI4I45/HJyTZOLlWaNdl5+G9lLc42iCJLBnp5ljI3nxmcp41LUaMZ8GW793/SpEUrz4mpqnTOGWEkU9YA8BnBG6S6DYfPnafByDCmS6FQNi7CKAcVBwoATxPirQcPrtK589F7d6EgvSRLj16TGhEiv0RQXOST7fU2azFhhDCUoYFxs0Pq9+5Ts0cPky7d/69btx87dqzSus1XrVp93arVf1q1+rJVq29atfq2VesqrVt92bLVt61af9WqVZVWrf7TqvU3rVp93bLVd+3bV+/S7aeu3er37dOwX796ffq09RrnvWz55OVBi/b8ueLPvWeu37j79Gl0Qnx8crKaKtKFMWAGH0OIlvcD433viBLg8OJVYpMhgys0a/fbqfOccw1GSlhXijqzr//sMhaWS3buwpzljIPS2rgmTpIsLH3D1+fvlSGM+IWEl7a0HrZ0qUwJB4YpVip6rd77Z9nG9p3c3dSyGjjPXy/J3/dOOSGMKbLwyasES6dhX3fq9Ne9O0bqJTrfu0lk1MUCxc+/gJAlHx/6G07/AhjTrsXKcxal/J/clMotfvjm3S9bt5MaNChva/efli0+a9b+e4de9kMG2wwcZDdkqP2wYdYDBjVxGmYzeIjNoMFNnZysBw6yHzqs8dChlgMGNXFyshk8xGrAoGoOjlWaN6vYpKlkaSmZm5eysipvZ1fOxq5Ck6bl7e0/b9684aAhzUaM6OzpOWTWjOU79166+1CD1AwY15nUODCqLA1CopRgjI8JxoRw4E8TXpr26/dF8xb7z54BAA2SlSyQNISGLgyUzMwCtm7DTJtGbni41vc+bVr+uYrK3aLGaMzy5VIjs9FrV8sUK+qvMkLIgQOVmjatPdLlReKrAvWS/GOClbQSRZY8TYi3HTL4q06djt81Vi9JfJX8q9dEqUb1I2cvlBjfu7BxfUwQ/ZM7ZxQYAFCgmFHCFPcGUMDKjV7YWxMzQhmJS0mq1atnWRvbcfPCH8akP3oW/TD2VWKSKi0+Jvb1q+TU9NikhLSkpwkp6YnJKfHJKa9TUuOSU169fhyXnJKUkhqTlPo0Oe5RfFJ0bHxU9OPzt2+fi7q++fe/Zq5YPjpgdrsJvmaDnap2aPdVmzZfNm/xafPm5W1tJUuLL1o0rTXKdZCfX+gff9yKjU1OT9Mgjd73opQBR3nkBAiKEeNzFTElABAdn1C9x+Bv2rbeduG84iRQnNiyRjNu9gLJ3Nx3+3YN5KmXaHMVQ/PMVcTaaDEybuVKqZGZ6+qVGooVmaHcUbsOHPiqaVMr19EJia+gAFlScK4i1RaQhyeJCRbDh33Truu+m/cKFAxZchVrmEREXS4xskToJR8VjGBKKKdEkxJz7cy5/eu2L/EM8hkV5jf25MbZjy4cR5mxlPN/VvkOUQQAa37/o4y1hdVw5+eJCQw4A8qBMeAcGNP6Obji8DDgzbvK63z89iwj+WzM0yMR50NOHPMLCuk0dvzPffp/1aJ5BRsbycxMql//l1693efNW7tv37moGwmpqYjIDDgAKE+XyKAAOBWipVgxvoaKIkueJsabDuxfuVmLA5GRer2EAkMazYTZCyQLi4DNW/X+M8PDtTVUphVQQwUxQhnJRLLH8jWSmWUWWYJlAPjz0KFvmjU3GzrqtUbmwAvSSwquoaLIkpiEeJshQ6p06nTs3h0j9ZKE18m/jvOWTGpEXjsKon+J4N9H+8gGTBV748/RHd2tKrk3+3p69/8b71DNw7zUFJsvD632YxQTmv3bWPDIjBBGGKfPEhJsh7qVtrDwXb0KgGdimebtmzESJSRUG2fMqaGY4RRO3X8a/tuuWUFB/fxnWw4c9E3r1lL9etLPP33funWHSZOnB23cdOjw46dPCCPKIYYxx1SIk+LD+NqOmBAAiE5I+Kn3gC9bOew6dwUAZIwwxQyoWpY9AhZJFha+6zfKuvvN8HAjazsiRiglKqR2X7FOMrMZtWalzIihXrJl/77PmzYxHzr8WeYrbaihwTik8LUdFVnyNDHBctiwrzt1OnD3rpH+kudJyZ3GK3Fct0Qcl6AYIIwQignnGSnJt3ctPLFjxaObJ5Lib8TG3L+6Z9mcLiZjWla+e+cEA44p+gfjK9+NDUeufmJvb9a376O4OMKZTBAtiiVbv/RjXf6KTJBMteYsDJCmUUc/f777yN9+QWFdx037pddAydpaqmf7mX1jm759xy5f/tvFi7efPQWdmqLE7dB/ZNMTvD3G15zHlHDgz+ITGvQa+FXrlnsunAMAGcvKEpYsa/otmC+ZmQfu2ME4z/kkZGTNecwIYViD0aRVK0tbmI9YtkRDMAOKGVFjGQDW7jtcrmnzZk5uKUlPlfiuvGWJUTXndbIk3nro0Cqd/p+9qw6rImvjg4UdqLv7bYm6qxu60gZKrLWrrt26NiDdSBgYgEkISKrYaxd2i92NCCKN0nXvnTn1fn/MvZdGrDXW+7wPz3WcO2fOmTPnPb83fu+Q47X2l2Tm5A1zcOHU1WNux3yO4/os70dEBzsFrNjZE+Ue//z25fZGTY9v9gTGeCR7rStjwsiL/OyRVlZ1dbvb+AZKeR4RhF/LaPbS5gjDYkaLmHeiRB4AkF+MrsYmbD1xynblSj1T0ya99LmfflIxNtabMd16ld/hU2eycnMRAACVIR4RpKT+fu8P6L8jtdclAsXA4EVezkArqzpampsPHmSMiQ+OAXteVGjsMEe1u27Y3gPAQKgujsvjJbWwsHwWkWVbt6n26jVi3mKJGPtLkESQMcZ8d+xV0e053t2toKiEvsz3/sq65K8hx2tt48rMzRvm6MK1U79w9+JLf/IvyGdc8p8TxYTDiCDKGA+Qk5mXfP/yw8sH7u3etGnROPs+DU9HuDJggiB9jesrF/Tdxy9wGl21J/9989FjAMoTobIV+y32SG4Ko1gOVjCvVJa8IMSlp20/dmx+yJreU6fW0dbifv5ZfeAfg+3tFm7ZkpCaIteo5TLtK/ONf5a3L69g4yKYApUg3nqVP9ehw7KNm8QFVIyDSkhO6Txm7PdDhp66cY4xQcC4wkXkvncPD05HZ15oaLW6hGIeCwxg59mzbfr305w0LTc/nzGGCBKvYL58KffDD3Mj1xIgtBKWrb2NS2m8lccEv3ihM2N664HDDt1/zBjjFT+pcgaK6jP9ee5f1s5cB/WTlz8czvnPuuQ/JnLHBrCc5Ljt/naLJ2rNHao+Z9D/5us2MNOra6pd58xadwDg0evoEhH1M8ZyC4qGzjavr6O9KCqKilx47wCaVG5d2UFEsMjLQuXAiwlYeJqZsfP0WfuVvg1HjuI0ujXS7/XD6NFWXj7Hbt3KAQCgRBFM/NmV8i9I7X3vmCBMEQD8c/hIA22dse4ehZIS0VAJAAfOnK2vq2NsaZ3yIg2AVjb4iJrgbztbFW0tr3U1cc4LWGDAElNSNSdPaaqvf/rKVWUrRflFf5pZqOjpHbl0kTG5s+QNfe+EYgBIzc7qMW2q2uChpx/HAQCiVbMdiyLqkhdZuaNsnTn1dudufjj13j/buP5LIr4AlLGsjPSVJvqmmo0ibAac27zk1rEd9+5eOxzo5qpb99BGLwAQXt3GpWxCIAgYO3zuCveLXv+ZM5JTUhljAhH+TSNSeb2CcBlaVh4LaVlZvvsPGdt5NDUyrKOrp2Zs/JeD7dGLcTnZKZTxSm/KZ6XyTuUVYoIVe5QHT570njVdRUN/+cYdxYUFkuKSaw9eGFpb1dHR8du8mTLG44o0WUTJoeLqymnrLFq3vgZcggniiUAZcw0M5HR1x1i63YmLkxQX52bnukSsq9uzV39bu+S0DGAMvYTbsaaYYCUuSUxLTcvMvPzwkdYUky+H/Lnt3LnUF5kJqXkCrtaHJ9q4UvLyBjm5cO3ax9z5HMf1Wd6HiI4BBuzcNt/ZmtzuJdNKcvMBQIyavXlgk7NRs0tr5762LpEjd4IYY3nFRePcF3C/dArac5gBICKgf326l9UocsVQyhUGAkYnbty0WR3YeeRoFW3Nuj0GGEw3W70zOjMzWwwUwwqOFsI+W73evrxS/RL5NoiircfPtv5z5Nc99AbOmDnO3qHr4Bmctk4/5zmpMgljRCBVBHrUMleRMIIZEQiiQNOzs3RnTOM0tHXHTxxvb99nxixVA8OOgwdvuH5DxhghVbARV8Il1eYqIoIoI8mZGZOdnA0nW3SfMOGbPr1VdPV+Hj2y33SbibZO5+NjGVQdmi/PVczKHWXnzKl/H/O5FtZneS+CKcZACUWb5gy17NUo9uo2AMLzUoFgALhwNNzBsPHZSHcAEF7LxiUKIghRHhiE7DyuqvPbH05zXxQUAaNCVW/gv9ZxUkGpMEIYET0lZ+Lj3fz8tEaOrtezF9e1q8GE2at3H07LygGgAAyVCdf5rE7eorxS/RLl4wPAW0+c7zbT/LtBg78cMLDd6JFTlq2KS8kSo72r/GHZXMUFkZE1t0IULvHbKXfHLPL9dviIrwcO+nbQkJ6zZu6LiaHASCVWR+Xt1ZJDRTzyPCfb3Nu7r43lXy72gxwdhjg5D3Kw/2uOq8nKlQm5yWKcWJX3xoClPc8dYu3Eqcs5VD7buD7Lvy3yCUfJP172pj2bxBxbLQ97otLiwuIdPrOt9OpcXD/vDW1ccjMXsAfxCXozZqh2633w9AUKgEhFp+h7GQFc3iOCCBJhSnJ2sc/aDX9aWjXsa8z93LnrhImRh449Tn4uFk+VCXx1Zfs+y+vJK9UvUQ67QBAA5ADci0s8c/36w6ICBgBAlG6Gyg+obL33eTXWwlL+XFQnCOBOdtaFaw9vP3maC0QeMVXplpS/rSW3o/xkpgyhRFD+U50iIR80t+Nn3/t/SRSeA3Y9ZptZN27ROI0rR7Y+PL/n5j+BYc4jXP74zly7Tsy6eYwxQXhNXaJsiFBczGPHgLUqunozPecXFhYyYOhDshSVVScyxFOGASAzJzf08OGx8+Zzur04Td3fZ9uGbdqSI5UAAE+QMvjyw+nFxyu155xXPi9x2AWCCBYU6y4REI9qfCiiLhnv6Kiipe25rlpux7INEUYQRQgJoHCzEYIEedJVrXBJDZzzyinEI16GeBlCMszLsMBjQYYFWY1xXHLO+dzPnPOf5b2KuG4SoCU5z3csmmrXq76ZLmfTq6mrUetN8wfv854xb8j/YiLnvAkuIYp3XooFADh2595Xw0Z1HDrsxuPHwKqoIPTeBSuJ9giSKeK+XuTmhxw62cfanOuirdrT8C/XOfuPnwCKRUNKzSvXZ6mlvKouUT4vwogY/y1gQahFbtCr6hJSZrkXCBIwqs1Dr70uqdBEBWKImlv5XAvrs3woginGDGNGZYWFsVcPHApbdCjC88HFPTJpYXFO8rNHV7LSYwkjmL7pio8IQgQX8JKB9nZct25Bu6IpsA82H7Ds2sETxKhI2pERvOOo7lRTrsuvrQyNRnr53Ip9hrEAQJX2rk8VplS5tFXpdnrtvtfexvWGUpaPq2Yb1xuOWO1tXK8tyhq9I22dOXX1C3cuw4eSq/hZl/yXROkvwRSJ0J0BY/IvCjAPgMvk672JSAUZAIRs3dpYT+dP5yUFhUWVM7w+HJEDFAV6E7Dcj3I3IT10855OI0ZwGpqdho5wCAiMy84GACRq5fLr7Ccgcg3BKiqMahTJ6zdU0fce/4QxJrqR366I1UdGuXtwOjoLIiLfUSuifhIIWhgZIfreGWNSgUdl6ETfXHgsMEblMcHq7U5c/nA45z/rkv+YlK59ZahNEBHk1icqUIYrk/hW+l6rg6ID8/L9e+2HDq2j1/3Rs2wxyetDXnbLahSBIMKw6Ax98OTJVE9PbkB/TlOz+wyT43eu8owHRVQP/rTQCaZY3FhQAFIel2CKCVBx54EZEWlsXq+VcjHB+vqPniUCAGGkEo30G01CBlR010+1s1XR0pofGlq+ldpf+SX3Q4ECMMLIonVrue/bLwxeAQAyXN3b9Jo9EtMbc3LzRzu4cOrtzt/+nKv4Wd6rVN5jYoYBGKaUx4hHPC/woqWYF2RirXUeCVUcxAIvyESDMi/wPCp3kMeCjJcVyGQmzk51NDXn7olm78a88C7GR1wilYPDgAGwmHv3jCwt1QwMG/TSGz3X78K9x5jwZXOtPwF1Inbhedyd1LsXc1PjsTySQsmYACXFBU+uHXuR+LhEKqXw+ubQUlwycVIrbc0HcbGEUqlMwovTqepJWN3MlAlYcRBVnJnFkhJCyHBXV05bZ35EJCFEKpPUcD4v8Dziaz5Y+X5kvFQgSIZ4z/AwTl3d3T+AElLMS2W89LXfoMrtSgWeUJKYnvWHpSPXvkPMrQ8nV/Gz7/2ziMlTQB4lJc9fu9UpMNBhxQp7n2VOQcFOqwPtFns5+gc4BQU7rFxl7+XjFBTkFBhkt8Tb0dfPKSjY0dfPbom3U2CQU1CQvZePw8pVTkHBjv4Bdou9nFYHOgYFO3h5WwWH9rG2aaDXvY+5E2D0QYVy1SxYQR+JKUYUE4YBWH5BwYrNm38YPoLr2eOnSRPX7N6bL8UAIEMyRDGhBFcT5/OxCCKIAcT8s9rBmIuaM7goN40CQ5gXdYlAhHNrg1yM2kSvsZLJijAlr705EHXJjbi4LhMmctra05d4ua8JsV20xGl1oFNQsP2y5fZLl1echCtW2nsvdQoKdgoMslvi5ejn7xQU7LDK187L2ykwyCkwyM7L22GVr1NQsKOfv90SL6fAIKegYFsvH7eAwJ9Hj66np9dz2gwX/4Dy5/spzhdncrC9t4/DipVlZ7JTULD90uX2y1Y4BQU7Bqy2W+zlGLDaKSi49E0JDLJb7OXkv9oxYLXxtGkqGhp9/p4yPzDIPvClb5B/DW+QU1Cwvc8yh+Wl7ToErHYJDp7t5f3z8BFcp07n7tz9HMf1WT4gEY1RXjt2cL/qch07cp06cZ06cT/+yP3YievcWf69Uyeuc2fuxx+5H3+s3cFO8oM/dmzey7hJH4NWhgY56c8oUPTq9VHeo5Qa5agYkUmliD9/8/aoJd6ckbGqgfH4+UFxcUmiR1cgiCgAzXu/89fuL2VMIpMGWPR00GlwZUcgxRhhQdQx6XHn3Ad+u2DYr6mxVyjIBPz6j1KpS34ZN15FrzvX+Sfuhx/KTSf59zeZhIqDP/5YV0+vcZ8+nIYG1+knrrNihr/STO5c5mANv9Lo1sTQkOumKX+V3vwNqnhmJ67zT/V79uB+6XL26rnPNq7P8gEJppgy8jQpJSBqr3vImsXhYQvDQheFh70FCQubGxq06UiMoblF4959oo6eZgwE/BGYuSoPEWbyLDZEEQDLy8tdvmdf16lTuS6dNUbN+ufUDYxkhHz09YAVTFM44fQuj17fuw76NvXhFQqACC8tzNvuOdaiu+rVzZsBgMcy8pZ87021NWcvXrQoLGxhWOhbm3sKWRCyZkl4+I/DhtXT0zM0mbk43N8zNGxR2NtsYlF42MLQ0MXh4Z4hIUbTTep30zCcMWl+SMiC0NCFoW+tOwvDQheGhi0JD3Zd5aUxZjzXqfP5KyfEmGDy/nXJZ1zyWRghjOAyxT/excfez7eeXvcZ3iuAsve+jXqTUSJyt7xAgALQa7GPp3j6NDHs3bCXkVvwmrQXzykIZVMaX7WnVbiy6L/q3hdDkjCjMh4f8J83swu3f5UjkvHA4NymzSZadaNcRxCZTMA8KR/J9qoi6pLrsY9+HjO2aa9eWXk573QGjnV14zS1fNZFvNNWAMB/42buu++Xr13z7ppAQslox7lcu28v3I+Fzzauz/LhCFbwRkgFXiLIpG9VimUSjPHGw9GqPbqPnW2aV1JMynAmfnQiByiUIIJ4jIDRnEJZ6J7jjQz6cdoafWY73HzyHAAQLdWXL+2pGDyG5WlrpQ5/yggFTIESIIhiVJV2eVd9JAiApj17OHec5oJBXyVcOypBGYvGatn2U4u/fZwCICwQRt4cl9x58vi3CROa6+refcDL2yQAACAASURBVPyIR6hEJnm7008qyAolxTxC0xzsVLS1PMLCeURKZCVvvRUJL5UhvpiXzo8I49TV5/gH8oJQKCku4aVvsZUSWQmPUGp69nAbR659h5grx+FzruJn+S+IuMllQBLS8v/Xr3/H4SNOPY4Ti9+993t7w34RBUABoAizoxduDbBx5rr3/GHoqLCjJ2QynjJSlma45kuRMsFjAEAQQjI+Oz/vRZ6QmZOdnZcHhAAAA0rfcY6kcmOBMGIA98+ts+9Rz99+0PZls20NGp3f548pQeQtFDaW+0tiH/06dmyjGuuXvKHIuR1dXDhtnYXrogCqYIx/K+NGgSKCFkVGcOrqHoGB8LJ676/RBCKIAU17njPY2plrr37h1hUAEEtNv/Vxq7181iWf5d8QTDGmiDHoOnlKY8Pf1x3aC6yIfwOf7QciytUcKSo1ZeTm2i5f1kBPr17PnlZBQSUlEihTybWGxVcebssIACssQtHX45dsWD918eIh9vZ/2dpPtJ03yN7ObOWKsN27biQ8FSgBeT7pO1QnmGKEBcqYtPBFiM0g8x6qNr2bhJoMLsjJodXQob+qiLrkbvyTbuPHNzYwfJiU+FJdUtkAWJsRkHPOz53L6ejMXRP8jjQWLs+hUhtd8hrdqcg5f1fOOY/fdndeST7rks/yL4nIxWvisbJhz54rI8IYYzwW/oVKi+9aykIKRAQGwBekrf5nx1d/DuV0dEbP9Up9egcY4DK1WyqsFFiRMs2AYYIvX7kwxNm1mfHvnI6uau8+TXv3bqqv37hPn6a9+zTQ61FXR+eLMWP/DvR/9jwDAKiCTfZdaWWKeYwA8J3z2y2Mv57RhTu+15cq1NibNyr3vcfHd5kwUVVf/0Hi0xpWeUUonbwSMyZigHKtwhzK1sLyrL4WVuXmMMWIYETxSym/SCUOlRrql5S9YTH2Tww6RxSV1S5VD1qFWli3T3y4Ni6sYOLkCRKThrDChlvdcIsnyxSDQmi5dwwruNh48ZovFYx4UnFMBYrLNlHlFq/C/Shv/qVTrfIVlLdRA6Gb8jaUXavQXNnr1FLQyzawH6OID5Ex5hu1XkVbd6qnt5RiRAT0xpRfH4KU3U4igjBQYOT0lfu/zrbgdHW0xk48dPYiACAkCJU2nsp3jVFSKClxCd3Y2NhYRU/v+2F/DXdduHLPga379m7dvSfk4IEtOw8sWhHab9qUtv0HcF21fhg1avu58zJBhuk74S0WPTeIIEQEIi3ZtczaXJubrasSZvt7SUE2eau4pCyHSnWrvLJ3AlHWxxSpf4Aw8tJaAKU1erW0FkTUVKO3fKNERIoAQBRsCDUPWi3rl8jPV4xAOac6RTWXjCtfo/f7C3fvfdC+d1w+pIcwSlj1MK2Uhb/akzHFZdieavVhjOByP2flmqgRNpa9DoVqKwHUMCHKXqGmn1NMynefAVXmS9NX7LJ4Aczw+zV9vgsRn+CRx/FcVw19U5dCKY+pIJBPp5tlNApCFBMsxCclDXF2VdHV+WrUyKgLF6QSCWGkcnwXopgyKgUw8VnKaWi27dvX0s/vwsNHAKTy5Cgulu47ED1s3rLGPXq0/N3I958dQIEnb1mdyK9GECIIgCacXO+s33z9nMHBM41manFnwnyYIuH0rfhLXsrtWKqqKQJAJVh240nSoSsxh65dupvxnEcCA1pzjXS5v8TDg9PRETlUakY/WK5HUSHPx+cVphbkCeyVcUkN3I5YkfUJAKkFeZcexx66euP4rQex6ekAgMvwd1VuRdQl6c9z/7J24tTVY25fgg82v0S0295KTz+YmHQs4cX1tDREpZVxSamNDwm3X2QcT0jZn5hxOTm1wsmKEaGpMsnRpGdHEjNPJ2REJ2UcT0iLTso4nZBxJDHjaGL64cS0Y4mZpxLSDyVlHo1PPZmRXYB5WmZA7+UVHk9I25eYcTM5DSNZ5Z278n54Rm6lPD+QkHj86YuLz9Ik0pIaJlmVM0nCS8+mph6OTz6dmJWYl1cdHaGISxBBsTnZJxOSo59l3sjIKJRKlNcp5iWnklMOP0k+lJx5MiHteOLzw4mpRxMzjiSmn44vHYRTCenHEjMPJ6adSXr+oqiAUoI+LVwiDggDiE16UVezi86k6c+fFxOGPsYsk5d2kyigKgB7lp7uti5KtadBc0PDFZu3lPA8BVaW0lVE/DKZxHvvHk5Hp9OgwesPHMRYoASLbBwCFhSCZIhHDANAOpJ6hW1o1mdg28HDd8TcASCyt23iEG07lEF2ToKvdW+noS0f3T2bcfeOs+G3i0Z2SXp8nyioDN+k3dpzzmOKERUAICEpz8w38NvRE+p1N2zaW7/DlOnemzblFRVSSlD1WxNRl4zxmMvp6MwPD6+hFcKICEEEggHY0+cvei9abhoSVAKAMf9SX05tOOexIrQBAK7cvz/AbWGzPwc06GHQpP8gLXOLwN37ACgm1bIJiDauzNy8YY4uXDv1i3fPwwfLoSKatuedvvTlvNCW5u5j1x0uEHIIpZX7JhBEGb2Xk/N7yOHv3Nc2tXEzDopOLEiljCmjdERrIAN24MHT9l7bv3Jc1NEt9AtnT3WP8C9cPDu6hX7t4vON66pv3AO+cV7SwT28rfOCr5yDf/Feej2vCBjhFZsj13M3v3ULbWLrZrrxfGFRCYEqKvQJGBFKH8Y/7eO9/csFm76w9hgUvC8+J5MBq2XUkHirqYXZfcN2f+G68Vtbj6ArF6EaRI9EkxTBK85e7bhwS0tbj1Ebdj3NyaOAxZF5Xpg7eNOeLz02tHX0aO8e8Y3T4m88Ar+Zs/zrOcs7uq5p67xQ3SP8C+cFHd3DvnXx/p+r32/eASceJwFDZYvCfhoi4pLE9IyW/Ud0GjLk5s3bAMCLQaWflpQaWjECgBJE/PcdaGxs1Kx3bxs/3+yCfIBSklqBCAxo4M7DrYz7fz9k8NbLVwEA0Spss8p/yrAAFEspzA/f2sjA4KeJ427fvEEBBMK/OVBQtoUIJhRTmnds4xJrbe6sryfmZQBsf9g8E01ui89UAEBvvBeupS4RUQJlJDOvYKD7Mu7nLl3Gj/Pw87byWtJuzNj6vXrZBfjzlODqQ7NEXTLRwV5FW2txRFjNuAQzSgUJ5SX5hUUuGzZyujqGlhZSxgRB+iq4pKb6JYggxtiDp/G/jBnL6Qz+c5r5osAVYxcsUuvft26vHlEnTgBAdYZuuS7JyRvm4MKpq5++ev3DxSWIYsbo3NOX21iF1Z3m9ceq6NxiGWVYaZFQIgCBIKBo0elbjabbt7GObPi3Wxenhc9ypBSwcsuJKeYpBiDRV2K/svtHzXxFK4vAprO8m5sHN53p3Wz26qazljczXdXczL/JLJ/mFkGtzZa2tAhXd151KDGFAZNhgVCcz4jDkbNqliENpvuMDDyZX4woQwKteD88RgDUJvJgM4vI5lNtVKcvMvT5JzUngzIm1G7Z4rEAjCYV5xiv2tnINKyF2XL/o4+qq5eJKRYIYSBZEB3T0mZLi1ne+iu3ZecXMkYQxoSSXGnB4KA9DWeHtpm9spVVSNOZPs3NApqarGxmsrKpWUCzmT7NZgc1nendfHZgc5NlTWf5fmm3an9Cukiv+yniEloikRjNtGhtaLj/6BHGmOx9G3nfXWfFLzLEE4oJxesPH/lu6DBOU/PvuXMTcrLEtYzHAmU0IT5OY8IUTkMreOdOGQDCQnU0kVjhAeYxYgxlZr34y3sZ91vXqQvm5xYVEkrfSpi13OtDMWE0+fpx9z+/WDVZT5qYRinFBGe+uLfkbw17/XoPT23DAEqSrtdrqzY2LuX9UMbWHdjHaWr3mml143EsAAGKjt661XrAH2369z9+9QpjjK/GOSGvX+LszGlrL4naUBP6IYgCu3Ptik1AUB8L6ya//66ioWlsY0MBBF725jYucbgQRVKZZPJCX06n+wj3Zc9TMgGgiM9ZvfNgC+NBP02cGJdR7Tog6pK03Lwhji6ceruzNz4cnuBKuESgGIC5nbzYxia43t92Q/xP5RUIBBDC5e6Vx4gBvZ+f23357uZmK9Vm2jazjuzuuSEzBxGGURnFgyhijG6/nPqF+QI1c58fFuwdtfrooNDDYyJODgk9PDL8+PCwo3+FHh0deaL/0uivHNY3nmL946Kd++OfAAMZQZhiAYh59LXWVqtVpzpMijifV8QTwBU8VDxBwFhMWmqnhf80nGzxpc2qpjYbjb235mSlk1qHAIrPKbkox9hvZ1OLyBYzHYMOJkI1Hhd51xBxP3JV1cS6tWVQv5Do1Nw8kW+KMporyx/gu6exRUSrWQ4dPTYNjTg+MuzosLBjw8KOjgo/Ojjs2NiwY+ODT/RdEz009Oi4qDPDNp64lPAMgAofXvHBNxTxNcvPz584x7m+vn549AEAkL5ZGeAPWeQrLMUCETBFRBCOXrrUcdQo7rffBjotfpqeDgAyQQYArms21uuqNcjBoVAqAcW6WcO6gBVxX5SyRykZnf8cpfbn0O0njgHI3laYNaaYACOUhJgOMdGue3H/RgqMRzJEEKU4ZkfwTE3Ob0bPvJRnlFH0BuCyou89oWrfO6aYMSoRhGHuno11uwdv2QUAUoIIUADy96IldbS0nYPXAICEl1bZUNl673PXrKlOlyCCBCIAo1uPndC1sukyffr3k6Zy2trGjvYCgCC8ki6p1vcuOjyeJCV1nTSlkX7vc7fvAEAJQgB8ek6e/nST+j177ThzurqbFNeoFzl5Ix2cuXbtL9w5/QHbuOS65EJb+/X1psztu9grn+fFRGWiCPAQKEYMIQmdHnFG1TzoK8eNzabMbGS6XMN5cUYuoYCUWyQskplTYdPZO986b2481ab74tAbWYXFAl8ok+bLpEW8rJCX5UulEoHfc/XZ145rm5n5dZy/8UDCUwAmhjYBUJP9V1vbhKmarBwVdLygWKAKXYIpJgwjiilB2SBM2Hi8hUVIG5ugFtOtmpqH9Fj6T3zeq9m4AFhycY6x384m5uFqlv5Ljl8FYDXoEmDE58Q1NbugVpZrBi4/8CwnlwFBGFNGc0ryh67b08Q6TM3S33HzuWJBKJBJC3lZIS8r4mUFMmkRLyuSyfJlskKZtEjgCwWZgISy9TA+GRGdcFKBN12ymNPQXBi14dPWJaUiIngsALAHCQndLCw4LR3d6VPvPH4CAHFxcTrjJ3O62scuXRStW7WMkxZXGQC2NHwd92vX8UFBeVhG34Cyt+yTEkHAuU0rLPS4iKXT80qklCDRF02AIb74n0WjrPQanl+/kpaJXXwNKVe/pJf+g8RqcQkAuxP3uImRUedRo689fEAZ4xEvLsoHzsdwGpq/W1gUlJTgaozDct+7mzunreMZWW0cl2IHQEp4WW5RQbFU6nvoWB297v3sbKUA6NV0SdUxwZhiHgvA2PZjx1oaG/0y8W9KqTiGUoGnjM4J9K+jq2e/ZIlUIq1yHRB7nZqZO9jaiVNvF3Pnw8ElVdm4AJjbyUutrYNUJloO8j2SV8iXhRqIYoFiAHzoauzPHntUp1i3tfb/0n5t3Ylm3RduSc+RUSiHSwSKgdE15+40cQhvYxXUc8nehIw8AMqAABAACkApYAA4ce/c1w5rGkyy7Oi5fV/8EwA5LmFATA9cV7NarTLRenjgqbK6hDCCCUYUI4zW336iPn9zowlmX9qt+cI2pM4kS0OfHS+yUimAQGq1eyqvSyKbTbf1O/SoJlxCCGWS+dHn1By3N5li3T9gW3JBEQOswCUFA/x2N7ZY33Sa1bw9FwCAKvpbnXzIZQffRDDFFAiPhVney7lffnYKDABgJbz004tYq9BrwsQqluKCCDdjHxu6u3LdtH4cM+NxWsqWY8e4rl3/sHVKzchkjL4UlCgvK/e1MHb9/oM2xn3bjx93Nf4JQLVGnle6Z0xxcXHJveit9w8E5T69QKEIk1JLMgWW9fThqbD5Dw5tRAL/JvHr5XGJdpUxweKYMAaHL11soN+z+yyT+Mw0xpiAkeh1OHs9qWHvXpqTJsWnpYqrauWGRF0yxc5GRUvrpfXeMcMMqBg4uuvM6Xo9evZ1sJe9Di4JqIxL5LqEEu9NOxro9xnotEB5M1KBBwDfXQdV9Q0GuThnFhYSVsXmQJ6rmJ03yt7lY9ElF9rYhjUwWTHY72RugUABI1zqJmGMpBXlT1h3sOmsFV/brdVZuu8b5w0Npi/QcPZU4JIyuoRgABRy/koL+63NZ8zpvSTkQYGEyeuBy18eASPG2IWbt79zWt/cIrSDe9DhZykMGF+qS660tglTNVk+OuiEUpcofwvAUp7nDlh1vP7fjm3sVxkFH/rGcZ3qrBVGPjuzcrIJVBE4UPXkrohLVnkfu1EDLhEooogsOXyzlY1vK6uQfssOpPIyBkQgmFKSI80fFLRP1WRZG5sIt20XGaNCmWi/6kT5Pr/HmfHWRYSPmNIla7dxHdqbL10KABKZ5P0m6/47HRfZhZXq5NmLFyPcPTgNHS17+35OLtyvnWb77y1BwODVHrq4kqbk5BpY2qv81nXP6bOEkBKZRIz74hUBYBW+1PY4QRgYAcCMYUpKo/wV6gQAGMAbDk55XFI1hwqWh92zrYdPqOj17udo/6ywgDEiyFcGevHhgw5/jew4csTV2EfAgK/KCSfHJYoavS/BJYqHxRjbfupkvR7d+9laSwHQq/ne23sGraiMSxBBPBEIY06rA+vqdR/l5aOsNCrDAmNs/anTzYyMDadOT83OoFV5auXxQXl5g8VcxTtn4IPNVUSl/pIQlYmWA5dvyCspxSViZiYA3nj1dju3nfVnzJkQstvx8M3/OUXUnezQy+dgZq6UACnvL8GMkeDz91QtvNSsw4b7n0hOzgDAZQGpCGNjbt36zml9U7OA9s6LT6U+B6AyIihsXNdbWa5uMM1lYvi5vCJeiUvEYCpEcfCJC2qzFzYyC5y89azjyRv/c4io+7djH5896S/yKJDXsnFFNJ/psurwg5psXIRSKPA8fqnJjDlqVoEGK/cnZecwoAhjwmhucd7QtQfqTbVpYxMxd+slAFpzFtInLJhiTAkFsnrHNq5DRwufRQCshJd92rikfPexUp08lqGhLovr6Wiq6Om0NDQI3LwOEYG8yh5CARGIhJfa+67i/vf11uP7ashaeu0Pg3JpXqWtl98Vvd6wlI3jaq6n+6gqf4k4cwBo5KFdKj3697ezSc7JZoyKO3EAdjsu/utB474bPvzEgweMMVn1uGSsx1xOR2deSLX+kgrtAsD2Uyfr9uhlbD8HvToumRfoVyUuETBCjNgGbarbQ3+C13JQZLDxiAeAzcdPNDc00jUxSy3MqNJKIdq4nr/IHWHrzKmrX7h5GT4UPq5q/SUX29iG1/3becDS8HwJryR2RQRRRpOlBX+EHGk0Y/n38wIOPs8Kvnv/S4dI1RmeuosPxqUViBvz0rGjGBhaH/OgudmKRlMshq7ckZFTyKDcm4MwBoDLN25+57Su6ezAjq6+B5JTBZBv5EuAWB662Np6Td1pC4avVvhLiBIk0fsZmVorDrQwXfaV+dKzD3KDr99pax/WYLpn7yU7UjOe09fEJREtzRYvPXK7rPGhrMgLHxHB89ClNk5bm83yHLBqZ1JOnhKXvEAl/fz3NTZf38J0vuOeS4yxGnAJKrMneo9z4h2JolPU/59tXMcfzRa6A1AJ+hRoVF51HETvbkZR3vj5nl/0/VNNV8NvSzQCIAy/UrFbUZeU8FLLlSs49fZL1gTdfvjk8sOHVx/cv/Mk7uqjRzcePrgdH3flwYNbjx/djHssHr/26NGNh/dvxz+58uDB7cePbsiPP74aG6s8//bjRzfj4q7cv3cvISGvQEJprSxvryFl47ia9Ojx8GkVMcEiogVgkSfPcHo6/eztk/LylLhE9KP8MmL4tyNGnH70CKoJNBd1yXhHRxUt7YVRG2uvS3acOlmney8jO9dX1yXt5wetqtJfIshxSUjd7j3GLFmq1CXiaEQfjG5lYNDNzCIt4zmBanVJxvPcodbOXPv2MddOfgy4xDa87t/O/ZeG5UvlugQRRChmDALPJDc2XVH379mW2/cXMfC/dudLx7UNprp0dfaJz5AyKB9ATBACtvzC3Taum1qarTQO2pElEyo4IRDBABB9/943zhuaWYR3cPGOTskor0sutbZeU2+a5/DAUhuXGFgCjCw9dauZiU9908UzN53Nw9IFMXfb2IbXn7bAaNnerNwC8lq4pLF5REuzxcuP3KNMrANIMJWzm2BKMcOIYIFiStDCQxfbOG1pPsuzn+/OVJmMARZoRV3itPciZUyo6jpYrOrKSmu7fnrqROwRBRqw/R+uQ4cZnksAQCrI/lNATflwZYhnANcexHUbPp7T6DJyztLcwnTRxlV7XCKuKfkF+ZNd5nCa3dT/HNNl1Pifxo7pPGrUbxPGdx499ufRo7tOnNh55KguY8f+MmHiTyNH/jZ+fOcxY38eM+a3CRM6jRz16/hxXcaP7zxyZNeJEzuPHqM8/9fx438ZP+GnESN/Gjtuqn9wQUEhrspw/+ZSS10i6ozwE6c5ve797O2S8nIZIwJR4JLHj3/8a+i3w0ecfPgQAGrAJeMdHTktrXk15r2Xbfcd6RJMkJQS28Cwet17ltUlPBIA4J8zZ1sYGxtOn5aan1aDjSs9N+8vJxeu3fcX7j2CD5ZDpayNq85E64ErtiptXOIP7iQmd3Pf1dI88Nu5AceepQNjvtduf+kYWXeSTXfP9c/zBFLe904oQoR5HLzW2Dq8yQz3aZFHCnnMykcribrkxL17XzuEqU626+i5c/8T0feutHFda2UVWH+K04Q1J/OLSnEJAD2SEPvzsk2NZq7SXxF280U6AJt3+nobu9C6fzsZ+ezIzkohAGVtCDU4KirbuBZExyABF8kKJTKpRFZSLCuSyPgSvqCkhC8WCiQlQh5KdztyufmsOS0tA//wPppcWMSYaOKjOaKNa4p1G5tIhw03MEJF0kKJTCrhpcWyQomMLxEKJCV8iVAgkcoKpYWCwD5h37v4RcQlsxe5A1CJ8LFWxHrtERCXEgY0NT3V3NOzmaFhHR2dIR5zskteAKO11yVEXIgZZORkD7Sw5HR01HroNO3Tu5mhUUtDo+Z9DJobGbXu1auZXvcmRsYtDI3a6Og06mPYzNBITV+/RXe9RgZGLY2M2+jqNtTv3cLQqI2OdnPj31v36tlMr3sT475tdHVa9u7dwsioSS/jmQuWSqQvUFWpym8utbRxEUYA2Jbj+7ju3QfY2ybn5Cldjwzg9uPHbQYM/GH0mMtxcYwxHlfrLxk7dy6no7sgIuKVdEndHr2M7V1eIya4OhsXjwXCmOPq4Lp6PSb4rKrgL9lw/nwzY+Pe02am5RZVuRqIuuR5Tt4IMSb49ukPH5dcaGu3tt7Uuf28VuXLeCVlgqSkyGnf2cYm3s1muLjuvlcskzLGAi/e+spxff3pC7RcvDJycQXfO2VESmSOu840Nl/XxHzlnKhLMp7S8p5G0cZ16eat7xwjm5qs6Dh/8/74BAZQwffeYNayUYHHCooFwhDCmDJcUFg8JuR0C5swNfv1y0/dBCCMwZLzV9raRzQyWdFj6Y4EMSYYy/keatYlfHnfe1sr385uW3ov2903YoeB704D3939InfqL91lvGbH72v26i/b3i9sV++AbR3c/mltFdDKKqT3yt3Pskr9JTnS/D+D9qqarPzCLrzDnG19lu/uH7nLYNVOg1U7+0fu0l+623jNduOg3b2X7+ofttMoeMe2S/fY28te/qBEYd8XcUlHk4ULAJgE8f8RG5dSkYh+wYT09EGO8zgtjSaGBo169+xn4Zaanv16cVx3YmPbDR3W2tB424GD8SkpD58lxiUnPUlJiktJjk9KjHuWGJuS/CQlKT4xITY5KS4l+UnSs7hnT2NTkuNSkuMTn8YmP4tLTkpITCh7fnxiwpPkZ3EpSfEpKYX5hZTxVVK7vrnUxveOFDojOuZC/e59+ljYPXsRz4AJRBDd4xcePGj5xx+aY8YnxCcBgICqxSViTPD80JBXxCX6hrYe5NVxSQ2+d6BkyYZtqvp9Rjq7MMXNyJDAGPPffbChvsEAK8uMAglhVYQ4i3g07XnuEGsnTr3dhTvX4IOP47rU2jpYZYL5n6v25RXxhGGBIGDkcmJi53lbmloEdvPYeuNJETACAKuv3f7KaX1j89DuC7dWiAkWHe+FUpnF5qsNpro0nr7A8sj9YiKw8ipXxCUxt25957yh6eyg9g5zzmTkAtAyMcHXWlmtrjfZesKaUyIuETACoKdv321ru765eajuyt03srIZI3lAvS/d+sIutM4kawOfnZnZaWJMMJbzSzIAVuZLqYjelzK6ZG3LmXbNLUNUZ4c1tAhpZBmlMsmh/owFjSzWN5wdzE2YpWoW1tByTSPLqIZTHNpYrmo8zWHwqv1PEWZM7i9JFySDNh6t97dFW+vAVrZR9Wb4qEy2bGS5rpHFWpXJlvWm+zS2Wq9q6suNM2tqtbaORfiawzFAJPy7sSe8X5HbuOS4pOPMhYv/Ozau8ooEUnPzxjq6cF26dB4/M3DLEd0J477U1bty84m4ptTy0SOCRH6qjQcucj92GG5lV5Bf9PY87uU+5eK43qrUJiZYPm4Mrj960LBXr58nTbmVmizWLEAEM0aPXL6mov27wayZeUVFRCRSqtSQvH6Jhweno+MZWW0cV4WHxRjbfvJk3R49f3dwlDEmCFJEUA3k87iWMcFIYIyF7t7TuHfvHlOnijeDKRZjgudF7azTQ3+Gu1tJSQmpSoVXqF9y4c6dD9/GdaGNbbiqySoxJpgAFggukUgmbz7V3CKo8VSLReceMmBi/wOu3/nSIaLOeNPui7eX1SXiBooBLRBKZm070swyoolF+NyjZ3nGU1reX4IxAFy8ees7x7XNzAI6zouqkKuoiAleWYpLosVu8QAAIABJREFUCEYU6QRsbjp7ZcupdhsvJAOABPEM2OKYq23tI1RNfI18dmRnvyAKXJKclXU7P/9Oanpc2vNb2fm3srMfp2bcTcu4XVD8LCuLVMYl1gFfO67v4LaxveuG9q4bOrhvaO+2ob3bhg4em9u7ru/osVnddUNH943fuaxra7e2pYW/4ardSbn5cg4VRnOl+QP9djeyiGwxzeJ/9pEd3De0d4tq7yr+PKqDx8b2bhs7uG9q77a+g/umjm5b1p66wYgUvY2Msw9NMMWEUYQENx8frnNXG99wMY7r00NgVXW8VJHcSUzsb2HBaXTrYz7rbkICAEzz9OQ6/zDVOwohIu5Da4YmWBH3wRjLLSr4095RRVtnxT8bGCO8IAhYQIq8wrcimJaWDX7rg1PLXEXRL1IiLRlobt7KoM+O/QcAQIYFTBEA8/T15377bfrixZUXbqWUqV+iXUMcV6kdklGR/nz76VP1enTvZ2sjA0BIIJTQ6snnK+GSquuXCAQxxq7FPmg3dJhav77piXcYAI8RIojHsj8trThNzQ3HYoAxVNVMKFe/RL39hStHP3wb16XWNmtUJpj/sWJ7XjEvUARA19xN/MJxU6MZy/qGHM8GRjCSEQQAq6/d+copSnXGQi0XLzG/pCwuAcZyUfHkrYebmfk3MfNfcuQyogKpCpecvnv3G4fQBpOsfli4c9+T0lxFAYjpgWtqVqvr/20n4hJEBWA07PrNLxw2NrGKHLhyV1ZmCmWMxwIAeMVcbWsXWneyjYHPvoysAgpYigQA0F+zrYVbyFeeG9t6BLV1W/WV54Yv56/9cn5Ec+el3fyixObK5io2n+44e92ly+lJ51MSzyXFX815cfl5+rln8dfzcy6mJ1/Lzz79LP7W81T73TGtHbY3mWo7eNXBpNxCZRxXlqzwz+D9qibL2tpE/h18/NqLtKu52ecS467mZF3KTLuWm3UxPflaXvaljJSrudmXkp9m5OZgJCg98J+SYIopEIEIM318uC6/uocGQ/WMF5+GKFUCIkgQHY0JT3vPmMl1/e332SaPMmMBgFF0+trdjiNHcTrGN26JJH1yMtrqdr5EEQcPAKs37+Q0NTWmTLuTlMQY/ei4MmvJoYIIogxjRudt2cb9+rPJ3LlZefkiZnqUnqkzZVILo9+3nr7AgMmqMnCR8vVLPNdXy8elHGFGZQTzjMGeU6fq6+sPcHJAACAU8ZSXsdrjkio4VESHGWa4uKR4hKtbve56S4LWSEskABgAjly6/vWfgzqOHHXn6VNWTYo0qli/5P4Hg0tqiOOyi6w7xa2/d2CelCeUSosKjJbtbjBjvpql/ZYHT4ExGUHibFgtxyUmegvWp+fwZXEJopgBfZaV1S/4WPNZS5qbzfU/G0coJRRV1iUHHtz/xjmquUVYB1ffo0lpAExGEKE4H8isA1db24Q2mOk1Ouh4XpHAgCQU5PZetbPJzIXtPLZsfvwMCOIJFpX2grM32tqFq87y6b1ke0p6OgUqFQTGQGPu1vrTAppM92kyfWmjv92azvRtOnNlS8sobrT597ZrGSunSxqbR7QyXxZ2KAUAFMVX5NmwwCgAA0oAGDDsGX2j2WwfNevQHn47M3JyGKOiLskQSgZvOFJ/ilVrm4h5/1wGACYvdkLL2NlK/1Kg73dCvDvBFFNGi6Ulw91dG+h1j9i1EwCkLzNAf7yi7JdAEKEEgB2/clV/ynTut9/6ms2OT0oBAB4LiPECDw4hUZyetoG9/YOkZADgMa94fcqldBAmEjsKCAsAsPfUmV8Gj2ugp71230FxNfnoPG215HbEiqC1BwnxP42dxOkaWi5YeODAroidp4bYO3FduwydNze3pJiUslJWbEhRv+TlnPMICwzY4zu3lwat8QgOmeXiWqe7Xodhw5au2+i5cuHuiyfzGWPVMLVUwCXV1S/BFCOKiMAfuHmrRf/+zYx/dw0I2hu9PXzz1p5TLTmNXq4bNklLpFThK6rQCipfv+TCnQ+nfklN+SVhdSbZD1gWlV3MC1jwPXTxG6ctqtOchq0/lC8pEm15vByX3P7KeWNTq3UVcAmSx4CTW2k5Op6hrWYvb+W8Mez2PQJULLFZ2qjoe79x83unqGbmIe2dF51IfQFAy9i4rqpZB9ef5jY2+GROoYxHzGHfOTW7DU2mO5vtvZhNeCKnCsYAMPfMrTZ2YfWnuhkt2/cir4gAkSEEwGZsP9s9eHcPPz+D8GOGoSd7Bob18ltnEBjdK/zYkE3HxebKxnG1MJm79MgtyqigyIgsK2L1RoSlS0/eaDnbo6Vl8O/LD2ZKSpg8VZPmSfIGrtrVyDKqhel8tx0xlIndqeJSiJam8X9iRRWV7w8DlpWVPcDEqpWBwe6jhxl84jzBWFFBVsrL1kef+nn4eK53rxkL5j5LSxd4XnTgidTuSXl5ozzmcRqaerPNo89fBwBEBJmYfE7kVafE+SZDvLibCT127Kt+/ThNLSu/CIlMKsZYvveOv6q8Uv0SzDAAO3njrvYMG667fkMd7fq6Gqr6xhPnLbiakiIF9lLO+bHu7py2zvywajnnxYwxIHjzofO/jpnc7s8/1EeP/n7Y6I4jhncYMULt974uoaEi+KuFLqmJc17eHUajjh3tMHocp6NfR7urqk6vhv36m/n4P5EKtPrulKlfIsZxnf3wbVwX29iG1Z3s0HfpOp4nd1+kdfXarjrFqYPbtv2Xk5QPQyBI4S8JrzfZQX/Z6bTsEqrIe8cUY4IZ0DPJz392i2htuULNPmr3lXjRFFj2eYi45MKt2986hDWc4tLRc0dZGxcDotAl7qMCj/MCvR6f+avrFtUpDl08d996kQVMTrgt3o9XzNW2dmH1pnoY+WzPfpFCAAQiUEaeSqWP+JI4QmIlhY+K8h4TFCuRxObnPZIVPRFKKKvge49oYTJ3xeF7NfBxCQRTgjyjL7Z2+qfpDNcBfjsSJFJlfslzLOkbsK+xxfoWpvPdd8QAsI/xhX8rIgY+PM/K/mbi9C/+/GPv1avw6XLOE4UiIRQLvMwramNDo7719QdaBocSoQQAhDIbKXHGZmRn97O357p26Tx82Lajp4qkIn5lAqNUQTksWnViU1MWb9veaOBAVUMDz7C1RQiUnBQf3Rak9vVLSBmf072snJDDJ1yCAuaGbV974VZBcTEA4BoJ92qpS+TRhgSl5OdcjYu99uD+hcexZ+8+vPzw/qW4x1fv3nmUliKlmNbOxlVzLSxMsUARAFx8/Nh3+1HXoLWLNmzde+UmJjxUg0iUE6a0fsmHlV9Sky6JUJnk2NdrdS7CLqcuqDlHNZ3hNW5ztEQqWgyRIvAJAi/d+spxff1pczVdFilxCVYw9QOjR+6ktbFb2sps4U9z919+ksUYoAq4RKlLHCOazFzSccG2ffHxoIgJFn3vajahDWZ6jVp9vEgqs9pyopnVhqZmXgv/OUFIqcdSIBgAlsRcbWsf3nCmd8+lO54qYoJFhASMgjKgixL5F0aBUUwr+N4jWpkv8zl6syYOFUwpFLofPNPCOqrl7OX9VuxJzslVxnG9kBUNWX+o3hTrNjYR7tv+6xwqDFhC5nOV7nq/jhv/IDmZQW2LynwsgsvElwsEMaAlCM8JWd+wV/fWPX/33ritUFZMKOFRxTK9opMvNinZ2tOb0+jWqm//Mc5uUSeO3XmWJMtNyZQUlfCyFwUF1x/FLt+0ydBsdv0evRr2MfBat7GwoJAxOSf3R6dISK1r9JKy6gQLYrFunpcJgmgdpvJSldWb+Gpp45K3xaqojqz8UEZq6XuvuUYvkWetyuu9YywSvwKmpYnVNeCStNy8IY7OnHr7C1dPfDC4pBobl+uJmLZ26+ubhY4L2LknPqnD8h0NJ1j/6rchobBIXBNxaXIfrL5650uHiDoTzPUWbqoQx0UYJoB9z15Xne2vZhnY22dfYnY+AAjlq6GINq4LN29+77yh6ezg9g6upzNyyscEX1ezWq0ywXpaxMVdt56oz99Sf5KVjsfm5PQsBqWQU9Qlbqdut7ENrTvJto/PzvScdApM5AkWGY7lQip+IRVzFSObTXfwPfSwJm5HghlD86Mvt7Tb0GyaYz//7Ul5BSLnPGE0V5I3KGivyO3ovvXif1yXAMD5u3e5Lr/oTjXJKsSUCZ9SuJpihmBF3BE8z8vRsLHldPT+98fAA+cuIoQQFZRbqLKOEKwgpS8qLgnYvqPdn4M4zW7N+xqrDxvebcyIn8eP+23ChF/Gjv1+8JCGPXpwBgZdLS2OX74iCAIS7WAfm5tEKbX0vZcdYTEDH2FEgRJAGNdqFtXS944VEBBRzGOhslSud1nh57WpX1KuOyI9FxEIQ1h0hpXfZ1QxaKX1S1w49XYXbl2FD4WPq/o4LjXrNSpjJ/R0XzE66FRTq9BGpn6hZx4CAC5jnlLauL5yimo4y1tTyROMEVaQd2VLJf3XHG5lsqT+FKcZ6y7llUgBSIWyByIu2fvowddO65uZB3eYGxH99FmFmGA1m7DGJqv6rdw/LOhwM6vIJmarQ289AmCYIiUkFHXJovPXFDHB27OzMkg1RXarfE4V6pd4Hbteoy4hDCRzo2Na2qxvZeHf229HUl6+EpdkEFnfwP1NzKOaTrWwjb5cMx+XUqqbqR+vyJdXxv7Ze4jT7DbIwV4qyBfW935vb6t3RGnzBCoIwvkL134Za8Z109SaaXLw5i1xv4kIJqzq56uAMgwYvfHwyZzATb9PdPx64OD6BkNa9jZs0ad3q4EDOo8ZN9jBafOObTnZzwGAQk0rzkchtYkJrjBKROFQVAipIeFDKbWMCX7zmVCbmOBy3amUQF3l9CgrSORNyMwdZCXGccnzS94v5fZL8kta2YS1tgpsYxP2hf26RlMduy1ek5CZz8qHwJf6SxzXNTJb3XPJnvRsqcihgigmlABAzL3k1jaRX1p4cuPtA04/AqCVEZk8V/H2nW8cQhtMNK8QE0yAmB643sLcv8VM5y8ct7W1DW5hFjxo3cn0vDzR0V3G+oxBGRM8ydJg2cGMPIlYgL1Wk7vq+iU14hJA86MvtbTb2HSa3eBVB9MQUuqS7JKCv9bubWzh39o6xP2fC7XgnCe1nE8fnSCCGAOH0Mh63XXtlvtKBYbIp4BLysILRDEAQTKp1/4j/xs0mNPWHeK0JD41BaCMRbeqRI1yJi+KAUAQhIwXWTcfPz517cbJK9dPXrly+sb9m/Ev8oryREPLp7HzKIdLdLRj40USFOGl+61aijKeRSrIGGNjPUQOlUhKqVhK6+2KGEzFY2FhZASnru6x2p9SWsJL327SD494QklWVvYYe0eufceYOx8Bt+OlllZBzWc4tTRd0Hq2ZzOrDeEnHgKTg4DS2VBq4wpXGTez+6Jtoo2LJwiYgIFPLSy0CDnSzMyr0WQTzflHbyfmMGB8pdxUhY3rVtn6JcqY4Dwgsw5caWUdpmbu09YuUs10kZrl4h2346ASHZ6oSzzPXa/IofI6tbBqUb+EEAbSudExLW2iWlmsMvLdnZSbx4AIGFNKciT5g9YcVJlg0do2wn3bVQDGmFj+S/TTYEUJLPELAYYZUPIxrw5VimKdRb1nOzbr3Tty6zZQLBnv/d7esF9E4RPGRGAU0jISbX396xj/0dDAwMZ/OUUIygTk1NDfCiYvwoiyHFNZWz1VTI9y6ud9j8NrSzlcoq//MPEpMPm7RoFQoBQUXxgR+y4eJECY4iBlyjPlJ4ijR0p/QnjMA8DYOa6ctvbCiPAa3CFv5eMVtZ77Xn1JyCoQ00bewaeIFI+d58h11bkQFwcAtdwrvzt5CR+Xmk1ES7OFaiZzmpoHjlgdnZT5nCkCDMrgALnv/X9OGxubh/xmY5WeywBQYlbh7qsP5x8+1yf0WEPTpV/aBNSZ7uJ54B5gJlRFYV3KoaKoX3Ii7TkrExNsduBqS8vgZlMt1WY5NDLzn7z5VL4gpYxVSOwSdYn76VttbMPq/e1s5LMjOytVye348sn9ivVLBIIZCPOjL7a029Bsxpw/fPcn5+SX+kuK8/+K3NXUdn0rM5/hq08dS0jf/yAuOjYpOjbp4MMnhx6nRj96Gv3o6aHHqQcfPomOTTr0KDElL5cxUmW+68croqmzqCT1uwH9vhgw8Nzt25+A4125msuQQBlmADvPXe5u4aTSp0+7UWMDow8DyZVHWNGKO57qLogV0aL/EUOoqEtuP3ny68TJLTS7PYyLBYBiSYlAcYnAy3hexvMSQSiRySRIkMhkAhJKeFmJwPMCX8zLZEiQKP5LIghSXoYZkchkPBKKZDIeCRKZFFNSIvAFkhJG2ARrSxUtLVu/gNTnmU/TUp5lpL1dSUxPfZaZ/jQ91cnPj+vY0dx7aWbm86cpyYnpqc/S31orT9NSUzLTr8cm9Le253747aIYx/W+d2Y12Liox6lLbWzWqJk6t5zl+p3zyp2PEikgRCrOYHHxXX3j7tfO61Wn2OvNW52aLTDAN+LytRftq28W2nKGW1vTOc0t1v0RePpRTgFhlK8yshtjAHb55q12zlEtLdd0dPM7mpQKjMmIgEXf+8HratbBX9r4t7H2/8Zy+Ym7OQCssuNRIBiA+Vy49pVjRMNZi4yX7c3OySdlnPMvmdwEMcaSi3P6+u9qZhnZ2sJr2ZHb1SWgYooFTBiTzTt4Uc1ug5q5Vz/fvYklEqqM48Il/fz3NzUPb2Pm9p1TaAdX75+W7PxhbsAPc/1/9trVwdWr88KozgujOrh6/ey9q6OHv5ZP8OHYZyKD8idg/1GOEiKIMXb82g01499/nfR3fGqq0tz33m/vtTtFxHQExAOAVEBh26NbjRzFdfpxqJ399et3AUCgTB6B8r7v9oMVcfSuP378y7jxnJa2mZfXgtBQm1W+84OCFgcGOgQE2K9evSQoyDXA3zs4yNHf3ykoyD0gYGFgoF1g4KKAAI+gIAd/f5/goDn+/ouDguz9/DyCgux9/VyCgxb5+88JDrL39XMNDJrr5z9vdYB7aFiHUSPr9+jR/q+/DM1nG5uY9DE1MTQzMzYx6WNqamxmamgyy8DMzNhUftzo1Y/3NjUxNjM1nDWr09Bh9fT01P8a8sds876mpn1MTY1MTQ3MTI3MTA0VIv5T+Vd53Kj8f1Vxvqmp4ezZvaZP/frPgVynTmdv3gBFpup7fJRV4xKBYsaY07Hzjc3XtrQI4SbMs9p7S0KQgKsIY+exwBj4X7rVwjKUGz9He+HB5OcljNE7Twt/89jRxDK04XT3RpZRf4QcvxGby0hFWFPaKMGMwcF7d7+xj6w3zU/d0ftYejav8KwAI7P3xzSaFdBk2tyGFpF2265KeIQpquy85TFmDOafudzMYg03wbmX986nojO8Ksa3ysJjAYA+K8rutWx73RmhDaa6+R6/p8TdFQRTjAimwC84fL6J5br6k936+e5PkEiV/pLnfEm/0D11ZwW1stncbPYa1SkezS03NJru3Wi6d3PLjQ3/9mhqtqap2RrVKR4tLDeqTlnyhYPvgUdJAKSGrKuPUcTt5+Kw8Dp6eqPnzy/m+Y9XkZR6CrFAGAGACw/Spy9c3EhHv0X//i7BoYnJyQAgw3IKZEzJf6R25GuIODFik1P0pk1X0dHhunThfv2V09bifutaX1OD09LktDXra2pwmhr1NDQ4bU1OS1NFS7OBpganqVFHQ0NFS4PT1Kir0Y3T1GiopcFpdOO6duG0NDkNjfoa3TgtDU5Lk+vSpaGmRh1NDU5DQ7VHj0b6+pyWVoMuv3KamqraOtyvP3M6uo26deO6duF09ep3+aX88d/kx3+tzXE9xXW6q+jqNDYw4LR163T5lfutS/2uXbiu8r8qXbtwXbtwXbvULXOwruKgSpmDNZxfv2sXrttvzfr05n755dztWwBVVyb+N6UaGxdBADTsxs3xG/b/FX5w0raTN5NSgMmLzFSJS7bfuz95U/TAdUfMd53OLpQA0NjkItPNZ/r67TFfd8PzaExykYRSgqpnmkIUAbDzCfEzt0b/EXFg6r5L1wrFCjwifQJd++jxX+sODY08OnnXyWsvMpWRYFXdD/0nIXHohsND1h9x2386Pa+I1hqXIIIIYznSHMfoU/3C90/acnzvw7usmrKMiCBECSPSjbfuj9t8eHjUsQWnYrJzcqjInMFogTTH5fipAWsPjIzYPzLi4Kh1x4evOzAy6tjIqGPD1x0YsfHEyHXRw6MOjYo6/n/2zjssimt9/EejMabde5Pv/eXeRIpJFHsDpYtiV1ATu4K9gQr2hth71yg2FDHGqLH3rijN3gsW7PQOuztz2vv7Y3aXBXdhscENZ5/Ps8/u2ZlzZpZl3nl7h9CDnbcc99t/9urTZ4wS/HfRS4iuAIZKo+40alR5R8dZO/8CE83vSjL5zEpKRkhaRtrCP/dX7zEYVa/h6N3jbPgZDADANbqbxP9RefnRUGTJzYcx9Xr2RA3q+8ydtyAkdPa6DTM3bJy6bsOc9cFz1gdPXbdh6toNges2zF4fPGd98Ix1wdPWbZi9Ljhg7YZZ64Onr9swZd2G6es2TF8fPGNd8JzgjbPXB89Yt2HKug2z1wfPXh88Z8PGWRuCp6xZtyR0a/VOnco2bOg1eXLU5UvHLl+KuHb13MXIk9evRV25dPJSdNj1a+GXoo5fvRxx7erZi5Gnrl+LunJRO34x7/hl4+ORly+eunzxzNWrgwOml7Gp3idgdOSlS8eio8IvRp2+FB1+KfrMpejzl6LPXYo+eyn6wqVoZfD0pegLl6LPXooOuxR9/lL0Gd2gfvuwvNufvBgZefnSvtNnWgwcgn7+6VRUVMm1cSnHlCmpUjU5CTnZ6XIOYSadh8pIlqxO1eQkqLNSJBVmSi1+nKJSxWVmZalkzGUl5ZswanQS/aBG0qRqchLU2UmSSuKUGViHsylOVGcn5GSlYg0GZqpwqTKYw0iiJidRnZUhqQlh1OxqiUQbTCWnSTnx6pxUTZZK1hRwzIQTykiWJKVIOUnqrCxZTQjW2ccpZnKKOidBnZOkyk5SZSflZCWqcxLV2Ynq7ER1TqI6K0mVnajOTlRlJWpykjXZmXKOjCV91GMx/jLe54+MYg78fmysTZdBFVwbH4y59z9n4DJ0dOviCCDy+s3OU6Z+6dYMNWrYf9HiOw9j9G0LDPcSFIBi47oR86BOt25fOLvcjX0CHDSyhCkhlMiUKC8UsMEIpoTqXlODDTDB2PCtDrWkAQCvEcPK1K8/7/etH8YdnvtYGLoFWVrOWbfmwy2RlSO3HzkRWVuGXb0KJUWWvKGXUF3FC32rD1pYCAp/Y2MGVDdCGWdKb9qCr+mEEWYwj2FtZ8II5zR3iQLdj/k35loZZjaE5u7OTTlLtDBKckNudKdvbB4z0WbV/o0uQxKWAOBwZOQ/m7ao3M4Ds6J1Dyx2coO1GGGcAoBGUs/duftfHu2RrV3d7l13nz0rEQwAkkEe4v/QCRYjWt/7o0e1e/Ss4OJ651ksAChXD10clz6UK19klyny7aKN71LiuDpPmoRs7aYFb6SUqmWNrM9AzPvircclLMkUq7E0PXg9sraetGIloTRbo5KwlGezN/Yt4KM3B9WyhlASn5CsqxN8E0qKjcuEXpIvQJsWqE8Y3dic3QubJ8/uuCjHg9+Yx5xvpKjnrs+TMrq9ftxMiC7D4OPrJfluvd8XmGKJSIyxkYsXlWvUaNwcs1ralQQMvxClshYAqGTpQGRks8GDUYMG3zRz95ozPzHtEQAwXUtEUz8VgVG0McExMdV79PyXLr9Efn/5JXqU/JJuAVOQnd2UoNUf6Eeo3A1jimcGbzAnV/EtvzTD/iVWVhduXCnReomgVGEggN+z6QkTmXL6MimxvncfVLfOvgvnOIeSf9tu+IXIBAMABbj36MnwJUs/d2uCGjVq4Tts/4mTaekZnDHCqBAkb4ciSy7fu1u9S5eKzs5Ge/S+F5S89y7jJyBbuxkhm81ZJd/dFTXjj0uKUkPF6CrmrGXQv2Qssq4cfr0E5yoKSiGEEQ4UADgAYfR9IWEZAA5HRvy3datKrTo8ffGSm0jWKSFodU1OZCorcSUA/El88rSNW609PVDdBjV79JgSEnrn9WsAwJxghqmwa70tubUde/b6ulHDewXW4zL8G1FOMSMaXfUqM2uoeI0aWaZBg6nrNxS8iv5qriEypjKhRLEvFXqVJ2bXdqQGPxil9pdMCKFYZrJU2H2JQf+SccjaMvzWXSixdYIFpQ3lZ50lS6ejIiesXTdq6dLRy5a9F0YuXTp+5W8thvmiRg1nrAjRqEwGMhQ7hneIaiwzAAB2/9mz4COn7foPQza237fo2HfhlBuxTwEA9LVpOf07BUp8ZAzrBH/h4HD3icn+JW/+mXTt6cz68rX1uJQ6waZrzuvnxxQTpru10qWuF6p9ErP7l+jBFBOKtScC2kIHskGFRyNfWm7/kvHI2jr8cpjQSwQlBeX/Ki0r291/IvrhB2RhiSytdFgjS8u8z8q40UGD7S2UZwtUpQpq1OgbO9tdZ04BAC154c66CwTFlMi69rdZmQmrTpxtPWoUauhU1t6984xpR8IuZfAMAFDJGn21BSFF3gXzZQkx0D+UO/cHaal/Xr/9SK1mnJlb27EwWaJMotTyyMnJ2HHp9pyQ7bND1q/atefa82capi0hTE1c5c2XJXpvIuFEzcmBKzfm/7F3xqZtv+3ed/LuPQDI1yowz5dWcmXJG753wd8YwoihTYYYBjgQfOby7XV7TwTv2rZp55aNf/2x8a9tm3ZuDt69Y9OOTcG7d2zasTl4158b/9q6aeeW4F3bN+0ICd69c9OOkODd25Xtg3dt27RDu/2G3Ts2bt8YvP/gL6NHl7e1be7jExsfz3lBze8+9vegL1WifBsUc2BAiVrSrN57qI3/0PLNWpRr1Kit//Cdp8ISsxIBKKPMsPJgsZ/F/zqKMJr6AAAgAElEQVSGvbDMsXEpEZKYYwAI3HvoC4/2odevceCU4oJvUMyxcWkFCcGc81eJaf1m/lahhSdq1KhCQ/uKrq5VunUPPnHCUDsxcnhFsXFhijlnsiR5zVrxbdu2yM71k0bO5Zs0sezSfdXu3QBATdysCBuXoKSQL+bYMOnHIH5dX1WQvfGs/9Rw0Oj2QDR48NTZqEbNBdv+VP49ireDixFXJ1dK83INYzHPX/62f79dnz7lnVxR/XoufQaH7Nubkv5SOReZYiV3SvC+yFtz3qkA37v2qkpxUlra04T4LWfPVe7WA9WssTHiAnAwUy/R+t43mfS9Y4opo5k5OSMWLUX17Zx6DA3ef/BIWNjIRSvKt271fatWZ6IvgkGk2ZsHaY7vXf/bkzXS1I1/oLqNKrfrEfzXnkOnjs4OXvJlM5evm/6yPfIimOiUkc/3fqEE+d6FXlKaIPqYY065tu6sNo+HKKHJVMaMYEZ1kcr0jWejg3k+kinREJkDhEVFV27T7ruWrS5evwGcY2NlPT/eiXOir+pPdMkiAKBm5HbM08CVq2t27fK5iwuq38Bt8KCgI6eex2cp9ZuVMgQ674jQSN4beXth2d5/ZFIvUcqDqnJy5q4Ortm1yzfNmpd3cvzEruGmqAgO3ExZ0m3KFGTXcPrGTab0EonIAPz4xRuVOvzyj6Yep2/EKL+QLFX2sKWrUVW7wYunqGiOEgL+5irE7P4lSm2Ru09iv23d5t+t2uw5fQkAOFDgeHRQSBl7l/ZjRmlUaqP/LPligsNvlOxcRcHfFcIIYZhySIl/eX7D2JiwUM41MsmTFfTuKFdeCctT1q5HNX72WbI1WwbOjd/NfYRTppxSpuRCY8q1blsGJD0ze9fZ292nB1q26VzesfmXLs7Offrt3H80LiMTADhwalCzWUiR9475vbAII5yzrKzM37bsHLBwVfclK77v9CuqW3dTVITihDPLX6L0wgoy3gtLiafinP+2cxeqV3/ApACVKgeAK3mOYVeufNe6Vd0e3WNePDVl6XpDL1lhSi/BFDMOwQcPfuro6OE/Misnm3Jt0GPMsxcWbdv8p3nz28+eG63epMiSpKTUTiPHIWurC0KWCIoFTDGhhAF/cT/ap0mFJb7tAECS1e8rQ0KrvFMZONy6/9DCre0/mjY5f+0qAEj449XgMhSNmBKZyGosUeCK9S0pOSny1ssle0Ib9uiJalT/wsX1xw4efSbNOXb+So4qGwBYnmZTxFTBHsE78hY9evVG2F7TAlGtmiHRkebLkoJ79GKKGbDsnByvKYGoRrXQI0eUzWQic86fpKU6+49E9o5/nDjJOSfGQkje0EsWGdVLCMWUkQxJ6hEQUN7BYfamjQAg6fpoAQdn3yFl7e037NsPxhqTKDauVwmpHiPGIevKF66VHBuXkCWlCZ15h8c+PuPf8p8r/NtxzjWSSsayTCRMZMLy9IN5CxSjM2Ns6fYdqFpV78CAlKwsfWb4B/3F60UIZkSmWCZYX80XAIiUEXUrdu32I97TAv/VqhP6ufq37k2bjx27aPPmK/cfYIYB4I3iBUIX+YAYxnF97uh4t0B/ifIsUyxhGWO525RJqHatIuklnQICkJ3d1PXrja4iExk4PEtMbOrrixyb7gw7xzknlGAqc86SsrN/CQgs27Dh2r37KKdGby/y6SWBvy0zqpcoLsPkjJR2/iM/dXRaceCQ0r0bUywzzGW546z5n9g7TFy1Sukymf84KebAE1LTfhkzHlmVKN+78JeUJhQbFwN4HHvDr8WXK/w6c8oJZwBYe8FV7pveVpwQXbeSh69fV/2149fubbadjAAA6UPeN+lnxhRLurQyfThApkp17eXLLYcO+E6baOXR9ZM6jVD9uo49vf2WzDtw9vRrSS1rNIwSzLA2ZYSJlJGPhGEc11f2je49Niu/BFOJMtY9cCqqXTS9pEvAFGRnF7jWeCEfiWIOPCYuzm7QwK+cWuwJDwNgWrsoUJVaPWTOPFSn9vJt2ygzXi42n14yddUSo3qJTDEDEpuU5eTjV8HZeWtEtN5oJhGZM9pr1krUyGHA4sVgrNCWIktep6a1HzMOWVe+cPmc0EsExYBWLwH+5MkVv+ZfrRjZHoDGP7kdc2X/naijsffv5GSlMOAFBNEXjPIvyoHPCt6A6jT4Zez05NQUzNl77KKY6//QBgtgTLEGyxos6d3pWarsp/Epe4+fXRAa2m3S5Cq9eqEaNVDdej+19+gVGBB68OCz568VYcMNiqG93SkL3pqPLEt6jh5VpoHtjM1bjOslFAPAw/h4+4GDPnNvtvvcBQBOGJYpZkAzVeqBs+ehhrYLQkIxwcxYjqSZsgRTwjh5lpLj4utfwclp8/GTii1L0boooaMWLi9n7zBk6WLFEfLmcRrKknCdLCnegrBCLyl16GQJxDy65tfi65U+be6H7Z/TtZafyz98HL4OaG/z19zROWlpjLO30E6UyTln9549rdmjx9fNWm46ehS4WqOrw1/AhEVy/uv7u/DcMGUAgBeJCUeiLy38Y1e/6dNcBvt817w1qlMP2VSr0bGTz8rfgg/sj7x7Nz07UxvjS7CEJfPLjwreO+bbuPRoIzsI7j5lEqpdKyS6CDauruPGIdsGgWuM6yVKyZyH8XH2gwaXd3HbEXmGg9bGhYFTderkeQHI1nbO7l0y52boJaZtXBQzYM/iXzkP9f3U2Tn09NlcWUJkxtiMZUvKNXLoM3c5GOv0k9/GdVvYuATFgV6WxD6JHv+LxXDnr6e1/XmZj+efa8dsXjB8YierQbU/2btsdCYBSjVFFSRUG+wIszeHovqNXAePyZYkDSGYvmXlV8P5DfoRaI1XWdnZD+PiLt27eyQqwnfx+hb+/g29ev27ZcsKzq7I1hZVq1rNo/2UjUv3h597+ORpDsFMlwqj1O4m2uQSIUKKjSL53hV0egnvHjijqHpJVyUmODjYtI0LYuLj7AYP/qeT06HoSADABGOKKTCNOmvYnGmojmvA1g0apmLMSCsKM33vMsWc00cpSU6+wys4u2y5EKW3cckUc0KHLFxUxt5hwMKlRm1ceXzvlX8Mjz5WYvQSYeMqTehlyb0HV8d1+H5Ms+/Cjv6RrpYYlwlnD2+emeH5XWDXqrGxVzhnMi1aoCGmGIDfjX1auZ3Ht01bHLpwAwAoM0yBLOqDA3BFiqRlpt96+vTivXvRd+6s37Nn0MxZ1QYO/aZJk2/cm/2jiVuZho6oge2/mzRt0Mmn/ZiANVu23HzyOCMrS6aybipGdAYxoYWUEMyPCdZDGMFUppR0DwwoqizpNGkysrUNXGM8JlgmMnD++NVLp/59Kri03RUZwTkjFMuUAOBUFe8xezWqX3flzu3MxC0IMS8mGDPCOHmZluo6bEQFJ6fNR45yzpVfJmaEybj/goVlHRwGL1nCgZuyceljgsOva2vOlwBZIvSS0oReljx7dtmv+Zcr/TsBAGYyZZQBAPADywaMdP3i8uHlHIhclNYLhBGZYEKp99wVZewa1u7affvpyO1Hjx+MjLgS8/Jm7MukjLT0rMzUzIy0rIy0rMx8pGamp2VnJqcl338Sf+1BbNTtm0ejIkP27wvesX/a1m1+C+f3Gjfx5/59/9GieVnbhqh+/QoODl+6uP6zRcu6HTq0GzJw0NSlvx+POnsxOv75XaakfSkChLM3dR0hRUoI5ucq6nkXWdJ7pF+ZBg2mm8h7V2xc8SkZbUeMK9OoUcjxE0rJH0WNSMxSd5k6F9Wvs+HQIQAgZsUEG89VVJKcUrMyOowc/amj46Jdu0AfE0xloLTtjJmf2NvPXLsWuEl/SW6uYgmSJUIvKU3oZcmDR9f9mn+5wr8TAEiySrlb5wCRO9YOsEX7NozmJFumRajDqFiBn7x+ZeXZEdWpU9bO9nMn54qujl82c/++TWuL1q2rde5cs2vXWp071eratWbXrrW6dKndtUvNrl1rdu1au0vnml261Ozatfqvnazbtv6+TZsf3dy+dLAvb++A7OxQvXqoXv0vnJws2npU6dS5TueOTX19Fq1be/DoidsvXjxISojLzNJIEmjTRxgzOFMhQkoyRaqhQnWCRMJqQmm3wOmods1NUZGMMUxkuUD3nlYvmRyA7OymbTBu48KMEE41suy/aDH6ucryXX9RznTN3PiDuDjbwUP+1djtaESEokaYoZeYrqFCcTYhvosWlHd0HLk2iDAqEUmJQsSy5DJkaDl7xz0HD3JjZVTy1FCp/OMFnY1LxHEJPiq5/pKnV/xafLnCvzPnXMIqQjHhFDi/vGdbv5rowIIJclaGPj7Y7Jlplipr8YGTPSdP7jBiTKshfZsNG+vUu6/Vr12sOnT4r3uz79ybfdOi9b+bNPmvu/v/NW/1jXvz75o2/Y97s3+1aPPvpk3/09T9v61aWvzS/adfutXr07u5j2+XEb49AwOHL13ht2z5xj+3R9+KeZKQLGe8zGsEY0yXlC7kx/8WRavtyAjhjALHnBHOugVOQrVqbroYCaA03inob62toTJ5MrK1C1y71rgsoVhDZADYcuTEp47O7YaNzcjMAQANJQBw+PSZb1xc3YYMjktJBmMphLQotR2VBmt7zp3/wtnJtW//5KRkBqCSNQBw5trtb5s3t27fPiEjnekCI/Mdp2Ftxws370BJ8b0LWVKa0MuSR4+v+bX4ermfJwDIWEMYoYxwzi8e2OJjh/5aM0HFKaW4SKUYlf8l5R87KxPHxT98nCw/ef7q/IMnZ29eP3bm9OHTZ3adjzxw4sSxU6f2nQvffebc4ZMnjpw+s+t81P6TJ46cPHUs4vzp20+j7sbGvIh9mZhIs5J4XncLB4Y51ygNtCk27G0shMf/HEWqOU84o0SdnZmoSk9m6Sk9A6eWqVc3NCxMUuWoU1+9VuUwzkz9XLX5JZMnI1uTuYpKGBUHdvn+o7q9+35W33XP8TMaWQKW8zwhpce0OahWjWlBayWMCcutrJNvhrxxXMZrzhNGMCWMs0fPntXv1fffzZqv/mM3zc4EypMTMgfMWVDWwWng4sUZGsmo7S5PzXkr6/Cb4XoTWTH+KYUsKXXkkyXLRnhwxiRZoxtnp9dM6mf3ybHdS4FjqYj+EuUZY1lDMeWYA4Cuj9BbPTjmXKZYgyW1rJGwJBOs9A4SYuPvgfmyRLGg5qiyF20M8Rg6oLv/cIt2nqh+Xft+/dv7+fUZN2LXjZtgLIJWIW//EuN6Cc0NOCZrd+/+zMXFyrNt/2lT/WZPcR/q+4lj4zoDB956/gyASybKzpuvlyj/bsDZ9rCo8o4O/3Bv3nuMv++c+S2HjPzSudFPvXpGPTCpouWRJZUrn446rehJxdsWSPjeSx06mcFjn14Z0fyL30Z1AwCNrJKJxADUGWmLuzuMbfaf2NuXGYBMiqY46y/xyp0XprJMiazLRZewJGFJg/UvJA2W9IP61xLBEsHK/wYxKLsiJMffD/NtXJhiDiwjRzU1aKPDgAEOQ4e7Dxveyn9kY59h9v0HtRg/8eSjGCXa2+hChv1LZpiox6UPaieMaGR5zeHtP3fz/szF7V+2jSq4te8+Zdq1p08kKKgBTx5ZYm01aWUQAGiwxqi2pPW4ANt89Fg9r36fOrf+ys3ln81at5o0LTLmPhgUtDb2VfDX2phgq3NXroGo7Sj4+BClhgqHBzHXRrf7dkY328Qb55kmGwDS4l8cXzNhqP1nm5b0lTUphFGjDkaB4H1RVN87pjgjOzMlMz0lMyMpIz0hPS05Iz05MyM5K0NFZWr6hsOgf4nJmODcVRhmnDGQbiYn746I3Hv8eNjDZ89VKgAoWCfOp5fMWLWgYL1Eq50A3EtO33ft8skjpw/ff/1alQ0ARqWIgoHvXemFdROMpaF8ZIQsKXXo6gRD7OPIcR2/H2xbfkanyou8nFb7eM7zqjuwHprXt15C8n2qK8VY7Acs+BtTpJhgkrdOcH57qDm+9wJzFQ1XwYzo86K4Nj4wN3bLLL3EdH5J/uUY0a3DtabdAhfKGxNc+bzohSUoFrQ2Ls7i4m7uDBp+8s+5p3ctXNqn3vQuNrO6V9+7dFBGxjMGQCihXAgSwYelSP1LqN58aoyCr/KG/UummtZL8q9F32xoXZDEMjO/RL+xwUJY6VBHWeFG3fy5ijdvQEmJ4xKypPShuEyU2y7CIC0rLu7ZnaysVxzSGXC9IBF6ieCD8hY1VN6O3P4ltg3mhRr3lxiiqAvE0BjFaaEZkWbmlxS2ECl4IcV19CI+td3wccjS4vz1i8JfIigG8t0N6ey/jAFQzvRdGQow1woE7wtDvaSio+PNRzGEELWklvSBGO+JbLWKUPrL5ABkZzdl7doPtIpG1shEVsua6RvWI6vKgSsXEkIy1WqNrHmPq6glNSYkKTWx89hRqFrN6NsXQFcashj/lEKWlGpIHv3dULku/mMTlAYM9ZJ/2Dd6/sowC/X9P7ymTkO2djNDQj7oKgAwf0sosrCatW7Vh1tCIqquk8eiWnUuP4gBY6XpPzJClggEgmJDJjIAv/boUe0ePVHDhmv27D4ZHX34wvmjEeFHI8KPRIQfNcZbjB84H3b64kXbvn3L2DUcMGHC8ago/SrvPnnu6/ALRyPCD4df6D1tKqpWw2u8/6mIiAPnLyjj74vDF84fj4zYcfiYW9+ByNoq7NpVAJALtKR9BIQsEQgExYaEJQC4eP9+zR69ytk1/K5lyx/atPm+devvW7f+r8Hzmy+KPN6qVaW2bb9wdv7MyenfLi7ft3mvk+vftmqlvPjG3b2Ck9PXbk2/b93q+9atlHGjkxQ6aGqt71q2/LaZO7Kpdu7qFRC+d4FAUJpR9JIXSQmtR44uY2f3Q5s2VTr8YtG2nVU7j5/ad/ihTdufPDtYe3hWatP25/YdLNq0LWjcs6DxHz3a/+jZ4QtX1wpOThWcnKu076gMVvZoX6lN25/ad7Bo286ybTtl8iKPe2rHf27f0bKdxw+t23zl7Fze2fk7F+fqbdtaenj+5NnBsp3HT54drNp5/OjZvrKHp3U7T+Wt/tm6nWdlj/Y/erZX3ubdvn3u9u07VGrbrrJne8s2bb9ydUV2thG3bgobl0AgKNUosuTmkyf1vbzLOTlH3r6dkZ2dlJ6akpmempmRnJGempmRkpmuvNW/eIvxhNSUjKzsHsN8yjRoMHrp0oys7KT01NTMjNTMjJQMI5MUNG5sUe1IRnpqVkZSetqk1avQjz+OXbw4MzMrPjUlJSP3kFIzM1Iz87zN+1Hhg0npqWlZmU+evug4fBT6sbI2JljUnBcIBKUWxcZ1NSamevee/2po+/jpEwDQ9818jw/KKQB0nTQJ2drN2hz6gVbRP+aEbEKWlWetWQQAmL/3hTgAJKRkeviNR9aWF27eBGHjEggEpRmt792ghgrnXNs++b2iljWcc++R/kovrA+0ipKzIlM8I3gDsraatHI151wta7CurNx7QSYy4ywxOfXX0eOQtVX4tWgoKXqJkCUCgaA4KFr/kndA2wsrIADZ2U0zUXP+3cmXqzjVRM35d/3SlH7vaWkeY8cj68rhF09CSamhImxcAoGgODC/5vw7oq3tGDAF2dkFrl3zUWRJ5amrloDpGir6XSjXZtTrO/HQAktOKLUd4xNSO/optR3vlRgbl5AlAoGgOHg7WUJ05Rc1RMYG1+ICdlFkSc/Ro8o0sJ2xeYv5qxBGlA4IxIxiEEWSJYZiQyIyZoQxqvRoKFicGMiSsci6cvj1c0IvEQgEpRrzbVz5SvsQRnTOc2bONVSRJV3HjUO2DQLXFKSXGF7HCSMctNWCzfFGkPx9FZeZsnHpRzDFjFMAkNRSoiadcxkA9K4Xo6eWx8ZlZRV+U9TjEggEpRvz+5dQgwurRDEAnH76auiWAxdT0zlnZuolXQurOZ8rsRTBwGl8Vs74g5GrzkdInJPCrtckf53gRQXrJcr193VGxvQ//2wVOLXFyJHtZs1Ycfwk5QyAm9JOFFmSmJz266hxyPrHC9Faf4nwvQsEglKK+f1LCCOEE8IJAwrACSWjlq1EtvbBF6MAgBbWoVbre580ueBeWJQr5jKqrAIAJy5e/rJFy6bjxqoBsKwptLqwmf1LFM0DgMe8TK/Xpy9ycPh/bm4127X9rHnLT11ces1elJaeyczqX2IVfv1KiYnjEnqJQCAoDorUv4RxptaoL927dyz64piVv/27ZUtUt+6mqHDOwUy9pPdIvzK2DeZt3lzAKpjIHCDu+Z2T0TeW7D9es1cvVKd2sxEjNJzLkrqIeonx/iV6S50qO9tj2nTUwM59iO/Va9cfv0j741REla5dytg7Ld53EBjHxs4rX/+SCzeuChuXQCAo1Zjfv0Rp2pGTnTNp8W9ft2r1lXvzL92alLGz3RgZAcDNlCWdJgcgW7tpG0zauDDFEsXA+JbDR+r06ftl0yafNmmC6tdvPnKkBgDLmqLIkoL6lyj+84h7d79q6v5jx/4RN2IAQEMpQM6yHXvKObk2HTwgO0dFjakmyr6vlH7v1pXDr58BAEn43gUCQanFMI7rc0fHuwX2e2ecqmXNqejodQf2hZw65zzEF9WtsykqUnGMm+UvUWKCC+z3jhnhBN94/vyP02c2nzrpveq3MnZ2zcaN0QBgXCRZUnnaqsWm9BKJysAh8I+t5R0dB0wLVEtqTLFMZMJYfHJyta5d/+nmFn7tOgB78zgVvSQhJe2X0eORtdXZK0IvEQgEpRvDOK6v7Bvde1xQTDDJ2++917RAVKtmSHQRZEn3MWPMiQkmBqscOn++nKNjszGj30IvMZWrSCjGDGvU6h7jx5d3cJi7ZQsAKGHBMpWB846jx5ZrZP9b6BbOQTYhS16npnmOHY+srU5fvFxiZInwvQsEguLAfFmSm4qBJZWk0UiargGTUO1am6IiiiRLUIMGgWvXFuThZ4QyginWYAlTsu3kyXKODi3GjlQDYFwkf4lJWYIZoZzEZ6S18Bv5qZPzmuOnOOdKWolEZMbYLzNmlLW3H7t2HQCX3igArNi44hJS248Yh6ytw2+cFzYugUBQqjHfxqWHMIKpRBnvHjgd1S6aXtI1YAqyazhtwwYzcxUBYOfpU2XtnV39AzQActH0EpM2LpliBiw2Ls7JZ1gFZ+ffT5xUjocwIlPMCe25eAmytx+4aKHRhHZFliQkpv7iPw5ZW1+4Hin0EoFAUKox3/euhzCCqUwp7R44paiypNPkAGRnN7XAXEXDhRRZ8omDY9PR496j7x1TzDl9lJLk7Dv8Uyfn0DNhoGvYLhOZMz5x8eKyjRz6zF2h2L7yf2kUc+Av09LajR2PrCzDb94WNVQEAkGpxvyYYD1KZgYhuPuUyah2rZDoIti4eo/0K9OgwbTgTUWQJadOl3N0aD52lAZALpqNy2RMMKaEcfw4UePs6/+pk2PoseO5soRiismkhQvL2dsPXLSkAFmSlJzWSZureLTE1FAReolAICgOzM9V1GNg45pRZL1k0mRkazdjk8n8knwL6W1cjf0DWZFtXCZzFWWKGZCXqakuvsMrODlvOXfB0MbFMBm4YHEZe4dBSxYXYON6GZ/absRYZG0ZfuOG0EsEAkGppkg1VBTeRS/R1lAxnV+SbyEA2Hn6dDkHh+ajR6oBsFxUvcR4DRWlHuWrtJSmw/0+dXTacPCQoe+dM9ZjzooyjRx8ly016nvX1lBJSft19HhkZXXhxqUS4y8RskQgEBQHb9G/xMBfElhk37sZtR0NF9LJEvvmI0cUXZaYrO2oqCDZOdmdxowp7+C4aPsODiARWZt3QpnbuAll7O0XhYZybqSRe97ajpUvXD9TYmxcQpYIBILiwPya8/qYYJnIGqwhhHQLnIZq19wUGUEpxUSSTRfWpWbXnNdXdcTa8Fy6/dTJsg5OTUZOlBnVaFT6239T5RrNqTlPlDwSxgPWrPnUyXHQ3LmYYIkQmcgywZlZWbW6dv6iiduxy1cA+JvHmb9/yc27wsYlEAhKNUXrX8II5YwBcKAUoEdgAKpVY9OlKF1aYUH9o4rQC4sRyikHrtR23HX2bFl7p6ajJxEAxjgAo6YllpmyhOrkwZlr1yu6uNTq1uv+k1gAVQ6WAWD3+eh/ujev790rJT2D6Qxib+6r719yoQT1LxG+d4FAUBwUqX8J4YzgnJf3b9548DTx0Q2P8f6ogd3aQ4cf3r33MOb8vbQ0zo1UHFEws0evopdgLMelJN+69/jVgwsrdmwr7+LiPGToy8d379w9H/PilYw11Cy9xKSNS1/bMTk1tdnYMZ87uwyYvyI29p4mR3P7zjP3wUORXcP5IZsYMd59K4+Ny9I6/GYU6ExkxfinFLJEIBAUG+b73pXajlk5Kv95y/6vRcsaHdt/1dQNNWz4Q6vW1m096np12XH1KgBoTJh6FFniPdK/TIMG003HcWGKZYoZY3sPH6nbufvP7Vv/4OFRtlGjis6Na3fpVKm52+jg4CxGmK5XVT7M71+iLfzF2d0nT6p07PCJg+NP7dvX6dbNum0HZFe/7cRJj7IymLFiXDRP/5LxqLL1qSjRC0sgEJRuitS/hHOaI0u/7z80YvGiAUFrA9etH7tm7eDlKyYFrfH7bVXUqxecG4l6UlBkSeeJE5Gt3fSNJvNLCCOYYUpJ+OXLozZtHLto2bDlK0YGrZkWvLH/8hW+S5ftv3BVIkAZftP0RIvSv4RySigmjADwizFP+8zbWK/nsDqePW0H+kzeuCs5M5MBxwwXoJfo+5ecvy5qOwoEgtJNkfqXEE4pV5rmcg6cA2fAFMcGB0Y5pVzZxgiKLOk2ZQqys5sStLpQDz/VukwYB6asooNRRgmnRhtPmZmrSHVmLkV0AYCGau4kvHj44ObTjAQVAAAj1KT/I2//ksrh10+VmHpcwsYlEAiKgyLVUCn0Wlm47338BGRrNyOkwFxFVuhhE1PbmN+/xHAXpeUSlHUAACAASURBVJw+6GVVruA0fkb6/iXtRoxD1pYXbtwScVwCgaBUU6T+JdTgdt4otLCYYK9RI8s0aDB1vcnajoQRwgktcBXCKOXG01nMrO2Yu5ZuwvzzG5yRkS+NYg4sMTXt1zHjkbV1xM1o4XsXCASlmiL1L3kXtP6SgCnIzm7aunUfaBViXs35d/3SlBoqKantRo9Hllanok4o5bw+xBmZj9BLBAJBsWEoS760b3T74QNCqVrWSER+v2RrVIRSpU7wlDVrPtAqGizJFKuxNH3DemRVecrKJYTSLI1ag6X3uIpa1sgUZ6RldB87oUzdutG37gCATIVeIhAISisykbk+V9HR8WncK/iQj75jx6AGDRb8HvpBVwGA+VtCkYXVnHUrPtwSMiPdpwQgG5tL9++CsXLCHxkhSwQCQbEhYQk4vxITU6t7D2Rn6z9v7sJ160avXj0vKCgwKGhCUNCioKDxQUHTg4LmBgWNCQqabzA+zrzxKUFBE4KC5q/6bfL636t37v5po4btB/Qfv3btgtWrJwcFTQ4KWhAUNCYoaFZQ0MygoLFBQQuDgiYFBQXoxmcXaXz16tlrgmavXt10yBBUt27TAX3nrV03Z/XqMatXzw4KmmFiHsPxKcbGJxqMzwkKmr569YQ1awKWLqvTvQeqXPnc1Succ/l9W9KKirBxCQSCYkMiMge4+fJl7X79UZ26FRwcPrW3L2tv/6m9fTl7+0/s7SvY239ib1/e3v4dxz+1t//E3rGsg+OnDg7lGzb8RPdROd2W5e3ty+t2+eSdx8vZ25dzcPjE3uFTe4cPMb9yjp87uyCb6mHXrpYYvUTIEoFAUBwQhgnnVJWy6cAur0mLuo+d0GXyhO4Bk7pOntg9YFL3gEndAiYZvsj31vzxrpMndg+Y2GX8uH7jZnUeN97oEu++YrfJE7sFTOo6eXz3sZP6jpvZcezI3uNmdBs7ueuk8cqn7+2MJk/qHjip+5iAZWt+T8/M4JwXr1JChSwRCATFDCOU0w/nV/jbP6gZmTcfAeEvEQgExYZhjXdMsaDoFJJY89EQskQgEAgE74qwcQkEAoHgXRF6iUAgEAjeFSFLBAKBQPCuCBuXQCAQCN4VIUsEAoFA8K4IWSIQCASCd0X4SwQCgUDwrghZIhAIBIJ3Rdi4BAKBQPCuCFkiEAgEgndF2LgEAoFA8K4IvUQgEAgE74rQSwQCgUDwrgi9RCAQCATvitBLBAKBQPCuCFkiEAgEgndF2LgEAoFA8K4IWSIQCASCd0XIEoFAIBC8K0KWCAQCgeBdEb53gUBQPBBGCKeUEcyIRGRBUZEpJoxov0lGivevKfQSgUBQnBBGQDze9sGAEV7MUkRB6CUCgaB4UO6mGaev0lJOXr96PDL8ZHTUiejIk9FRJ7XPeiLfeDY1aOSjE9FRJ6OjjkdFHI0IPxYZ/tbzmDl4IipSWeiE2bsUOGj8o6NRkdcfPcpRqygrOXqJkCUCgeCjgykmnGIsTQvZjJydUc0aqGpVVL0asrFB1XTP1fK+1T8bHTS1vfKiRg1Utx6qW9dgvKjzmLF91aqoenVUrx6qU6eQ4ynq8ed7rlXb8tdfj0df5JxhijHFxfzXFDYugUBQLBBGGFC1pPGZPa9srdou3r07j5/Qbqhv+1GjPXyHeY4c6THcz2OEn+fIkR6+w3WDoz2GDff08/f08/cYNtxz5GgP32F5th+ubK8fHOUxbHi7EX6/jhpd18v7q8aN/8/d3cPHt/2o0R7Djc4z3NN/pMcIP4/hfh5+/m2HDPXw82/n46vM4+nn7+k30mOY9mDybj/Cc+QoD99hv4wd12rQwM+cnX9o1arVsGGew/2U8dzjGT7C08/P07+QeQy39xjh5+mv/xJ8PUeN7jBsmG1vb1St6ozQUAZAGC4ZeomQJQKB4KODGWGcZalVg+bMQdbW6//cnpKe8eL1y7jkpLj4uLjkpLjEhLjEhLjkpLj4+LjkpNfKYEJ8XFJiXFJiXILBYP7t4wy3fxH3OjkldXlIyJdOzvW793gdFxevfJr45jzxcUlJcYkJrxMSEtMzkjOzUlSquMRE7brGt09U1n2dlPgqLi4pLe1I2FVUvZpr/wF3Hz1OSEx8lZjwOs/xJMQlJsQlJb42Ok9Cgn5Q+5yQ8DoxIS4pUfkSXsW9fp2UmJiQOGPDurJW1kvWruQcY06FLBEIBKUUzAgDppI0w+YvRJV+2Hn8BABw4O/dQU05A4B1B45WdHVz7tPfLJc2wPOb5y4GL7i4dYMmI7lIy92KuYaqVm3u65uemQUA8P7PiAPA0j/+QJUqzdmwjgElTMgSgUBQWlFkSZYqZ9Cc2cjCYtuhQ4wxDdbIRFYcAO8LtaRmjG06cOCrxm4O3n0wxYTiAlbRaHIYY/uXT+xfHa3p2SDj5TPMaKFHJRNZJjJjLPreHWRT1X2oT0JyCmVEwpLx7amiT1BMqWxiA8oZ4VSisn51mcgaghmTlwavQJZW09etp5xTLnzvAoGgtKLIErWkGb5gAbKw3Ht0BwBI5P2b/jVYAoBNO//60tnFsXdfyikr0CgkSSrO+f7lk3pXR0u8XclLTM0wIinBVABw8/oVZGPTbKhPUkoqA4apnG8zTGUZs6snt/45r//RxSOeXw8HAMV5rkyCKaacyTT74p7l+2YMOLh5WnLaC845ppgwIhMMwJdsCUUWlstXLedUFjYugUBQepEZ4cAzcrL7zZqBLC3+OHQUAGQqYdOXRcIIYZQyQhghDBOqg2HKiClTjyJLVh84VrFxE0fvPrQwWSLLagA4sGJyv5pocR/XjPhnlDNMZUIxprLO0Z1/Ob0suRQTg6pWcfcZlpiawYG+GWGFicQ5fxl+eGGz74fYor3zPLAqjlBCKKacYooxIwDw8vZxP5eKI2qj61sWcQBMZL2kAeALQkNRpUqBG4IplBy9RMgSgUDw0VH0kmy1asjcucjCcueRfQAgEdnoZVGbJM8poVjGkizLhDMKQIFT4JgQGUvE4NbecF8JawDg9717vnZxdTBDL9HLkr410ZI+rhlxzwnFMiUEgAFQzmRZJjoJoZ9HL0uu34tFNjYthg5ITXltVC9RVBMKcG7r8uENy/k4VDx9YDUBwETSKSU0Jzll1cC2vaqi5f6tktLjONfOo5MlMHtzKLKwmLc2iDFCSopeImxcAoHgo6P1vWvUvvPnIwvL3Ud3FWLj0l2slQfGWersRI0qWa1OBiAAwACI7sJtOImil6z7a+/nzq7m2Ljy6CW9XdLjXwIAJ2qckZD16oUGZwEAA4YpNq6X3LqBbKq3HNo7PeUpBZ5Plug2xpSR9KQn84a59KqF5vazf/X0JaUyVvwiDM5tXTXEocLoxt9cPrxXw4FQrVJCGJEpBqDLQ9YiS+vFq1dyKuK4BAJBKUaxcaVnZ/WdOR1ZWmw9dLwAG5e+eFf800fRB4P2rfJdOabDsmEtlg9ruWx46+AZ3SN3L05LjCPGki20suTQsS+KaOPqWwMt6dNY8+LB84ijexb6rRjYdElv99Bx7aNCJmYkv2QcFHFiWBQLAC7euoGqVnX3GZZgwsalbK+oF7dPhU5oUN7H9rOzwTMAQJLVnLOkhxen96zVr075w79NApkqgkS/r0wJAF0SshZZWAYEb6QAwsYlEAhKLwYxwQuQheWeozsL0EsULwLn/M6ZAxNbWnSyRF7/QYNqoUH10cDaqKs16l+/zLbJXZOfP5E5x7q7eGVfxca1ZdfOr51dimrjWtav6ZnFk+a4fdu9GupfG/W0QT0skG9N9Me0gZk5cZQzbGDs0tq47j9FNlWa+Rj3vRtuTBhhmWlHpg/xqo7mdK384nYEZSQD4+0zBg+tj6b++lNW+gvCKSZa65byjIkMAEu2bkUWlktLll4ibFwCgeCjo40JVnIVLSx3HD5QsL8EU8yAPwo7tr6n7ZrxXa7vCr57dvu1sJ03zv1+bG7vyfXLD2pY9vzGKUxWYYNLPNX73vccrujqViQbV//aaFzL//i7fLnY87+n5/hfObUr6s85Kwc16Vuv3HDHCgdCpsuE6VUTvSyJvHEd2VR1H+qbmJpmVC/Rnj7FhGEOEHv9/Oj2//WuirZO7QUAt08fH2b/jV/jr66e2sQgFdM8HiC9731WSAiysJi9bi3jtMT4S4ReIhAIPjr6OK7+s2YiS4tth44UYuNiBFOS/OpF+ouHsqRmwDlwyikDYHLm0U1jevyIFvZ3SXl1ked1ZiiyJOTAwa8auxXJxtW/NvJ1+HT3wn5SxmMqy5RzBizn6Z31wzz61kbzvBskv3rCOMMk1+cPADfvxyCb6q2H9MpMeWjKX0J1UoEyQigO27liSKNP/B3+7+SWBct83AbUQVsmtM3Kekk4yRdKoJclC7eEIguLaRs2lKQ4LqGXCASCj44+v2TEgoWF5pfoLDyUKsJDyU03eMTfCBtbEwW0qxF3/aRS7lAfalXU/BJDf8ni3i5ZCS8BgACjXBtDdf1IqJ9zRR/7z24c+4Nzro/W1eolN2OQTVVT+SX5TgpTwoDi59dC+roNrIZmtv3vCLevprT7/lH0OQYc0/xCQucvwcuDVyLLyiK/RCAQlHby5pdYFqqXKM+EEgYcgGNVdnra64z4Jy9unYiOPH1y89ThjuWneXz/7MZZBvCmXvIW+SV9a6AlfVwz418ofhElqYVylhr3dJT7twPrlDm5arrEgFBJb+kCgKt3LiIbG/ehPgXbuPRnJFMZAK6f2T2m5beDbD8d2ACdDpqkyskhnOoTGA33kokMAIt/3yrySwQCgSBffonFn4cPF+AvocpdPKOEsZy0x5f2rf99Ut8ZfRvO9PzPEFs0qB4aaof61Ss7rfV/4q/tAeAyITSv7/0t8kuUmOCMuOeMM6yzNWEqA8CcnrX710YHlg6SmUwINtRLLt5+hmyqNPPxLVwv0coSzAFePX80o1ujPrXKDqiHzu/egEmuDyb/l0AxAJ8furnk5ZcIWSIQCD46BvklC5BFpT8OHzOpl+ReVUnq3Qt7AzsNcSjf7Uc03uXrFYOaBvm3+XPhoJBJnYc2LDutg1XC7UPcmF7ydvklil7CgBsE/mLOecioln3qoOCl/QmVMM1j47py57Y5Ni7CCGUEU4KZDFkJx+aO7lMTDWlYrm9tNL+3Q/yL50rM8Zt7aXMVQ7cgS4tFQb+VpDguIUsEAsFHJ29+ifWuI3+Z8pcQTjHDDCA7O21rYJcBNcpMbvb1yVVTnl/4M+vV46zkOEmdEXvtxAgHFNjmh4Qb+wEA01y95K3zSwqSJaNbDqiD9i4dIDMNzquXXLlzG1Wt6j7UZA2V3POiWNnlRfTBqU2/Hd/uu99ndB7p/n/D7Mtf2DoLsyzyRhq/zl9Clm1agywsp5Ss/BLhexcIBB+dPDXnLSx2HjVdQ4URQjFwnvggzN/2i3510dmQKYDVAJQBEEYB4MnN8JHOX89o+1381T35ZMlb55f0q4mW9HbJjHuuyBJDG9fMLlUH1kEnV0zQUIlQbOgvuXT7GbKp1mqod0bKk0LjuBhnqWlP107s2qsW2hnYVZUZv3vZ8EF10eim39wMO8455HOZ6PPel25ejyytlq5eIfQSgUBQqsmbX2LxxyGTNi7l/p0Df3A4pJslmt626qs71zmARlITiiVZzRmLvXluhEP56e2tEm4dNKqXvEV+id5fkut7p5hylvzsiX/jfwyyqxB+ZAfn2jpaeX3v1ZoPHZiSEl9AriKmmDAKwK/sXtivzicTWlo8uXQCABKe35rU3qJvTbRkcFMKKsVxQt/IVVz8+1aRXyIQCAT58kus9x7dbsrGpXSG58Dv7Av+xRLN/PWnV/fDAQATDeWUMAwAT2+cHtYIBbb+PuH6XqOy5C3yS5QaKlmJrxiA4q1RKvheOxTq51xxQusfYm9GcOCyLi9d63u/fxdVreru45uYml5wDRUO8DzmYqCnVd+6aM+6iZxzScrhwE+unte/NvJ1qnD/QigAyFiiBnqJ4i+ZGRKCKlUS+SUCgaC0Y5BfsghZVNp22GTNeaK1ccHr60eG1Sg3pNFXYSFLgHPCOOMcE/zi4vHVvWv2qYNmdrBOuHUQgL8pS94iv6RfTbTQyzH1VhQAUGCUM07ws7tnl/R1718bbZ0xMEXC+riA3FzFG1cL6F+iPyPMMCPy1onefWqg1b52yQmPGYCMNZRzVezdjX5N+9RCywfVSnh6hwHIVNL7TmSKAfiS0BBkaSXySwQCQWknb36J1Y7D+wuICcYUc+DpGakrRrbvVQ3NaFcpPGjmtYNbo/dt3jWtz/w2/ze703eDGn021cMi/tZBzsEwJvgt8ks45/uXT+5Xu6yf02cLezqd3bjk2tmd18/uPrXMd2YHi7610Bxv28Sk6xwAs/z1uC7dvYtsqjbz8UlKTVMy8A0nJ4xQpnW63Nm33Ne+3KjGX0ds32BYc54DPLx2ckzTbwfU/WTPfD+ua6pIDXIVl21ciSysppYsvUTIEoFA8NHJm19iVUBtR+1dPyeMsTtnDkzvZNOrOupfGfnWR31roLF10LpxnS79Pn+0PZra7KuEyzsAOKaY6i7iRc0vkSQVABxYMX5QLTTL/V9j3f7lXQUNti/j64K8qqLuVdD8ATY3Iw9xAJ3bI0+d4Ou3riMbm2Y+vkZlCeUUU5lxiI97sKJnvd7V0fqxnqrMNMqovhcW5VSVrd4e6NPlRzS22f/dOrtLsXRp9ZLc2o4iv0QgEJR68uaX/LD10ImC+yoSRginjPMX96/vXj181YhmS/o0WzfZ49KhrarsjJRXzy6EzLyyb2VO3B3GmZK9oexY1PwSTGTGWeytsLBtc26d2/nyysmj6wNW+LRbMdB1lZ/bzlX+Dx9dBsjKV43YICb4FrKpakqWEEYwwYSpj2yePbXj9/O7//Q65ioHbtjIS/HKPL9/ZX63qpNb/nfHdB91dppebim5ivM2hyALy8Uiv0QgEJRy8uWX7DadX0L110pGFOsQAM1OeZkd91KmqQBAOdWX59L5yXP3LWp+ibJc3nJfoMnOzE58qs5+przVh1cZ7qKVJbduFKCXEEYoYzLNeXnr2oubZ1/H5Gn2bjAVpQynP7/28k7Eq7s3c7JTFQGp973PCf0dVapUwvqXCN+7QCD46BQhv4RTalDeERMJE6yUd6SMy1ijdH2XZbWM1fob/LfOL9HGWRFZltUy1mCskbGGAmMAFAATGVPJ0K6l30uRJTcePUI2VQrwvRNOKM8tTWnYnsTgNAlhhL8hIPW5iis2rUKW1iUsv0TIEoFA8NExP7/EkNxLLcWEYsIw4bnpF0Ypan6J6eVkXa9c+qYqoJclUTefoKpV3H2M9y9RfO9KmggmEibSmwefm0pClW1kQwEjUwzAloRuRBaWs9etEfklAoGgVGN+fsk7UtT8krdDL0uu3Y1GNjbNhg4ttLbj262i5Cou+v33kpdfImSJQCD46JifX/KOFDW/5O3I1UtuPUY21VsPLaQX1luvostV3IwsLZetWlGS8kuEjUsgEHx08uWXbDu4DxOSI6k1skbC0nskW60ihPy270jFxk0cvPtosCRh6b2vopE1GlmDCbly5w6yqdp0iE9cYjImslpSv99VVLIGE7woJBhZWIj+JQKBoLSjzy8ZOncuqmR57Nx++JCP3ceOfu3a2LXfgA+6CgDcefwYVanSctgIjYw/3Cprt65HFlbz15So/BKhlwgEgo+OPr9k6Nz56KfK4xetPXo+cn/YmQNhYYfOv0/2nT1zLCJi2OzZFZ2cqnTsePB82KHzYQfDzr3fVQ6GnTt4PuzwhQurtv2J6tS27dZt54EDh8IvHAg7+55XCTt3+PyFAbNmox9/WriqRMVxCb1EIBB8dPT5JT0Dp6D6db9ybPa5U+PPXZw/d3ap6OzyuYtLRReXz11yX+Qb/NzFpaKzc+648jrP9s76t1+4upZzdPrM2flTRwfdXs55dnE2No9z/nXzrWh4hMrbii4u5RzsP3Nx+dLR4SsH+89cXI3Oo9/F/Pl1B6k9+C9cXVHtWuPXrBX5JQKBoFSjzy8ZPHsOqlXLpmPHpn36OvXq5dSrl5u3t4uXV2Mvb1cvbxcvLzcvb+deXvpBFy9vVy9vVy9v9959nHv1cvPu7dyrl3vvvi5e3o1zt+/VtHcfNy9vFy8vFy8v9z59Knt6VHB2+szJqYl3b8eePV28vJr17qts7NLLq4l3b2UeZVA7j3e+db2a9e7r3KuXm3ee+V3163p7u3h51enUpbyD4z+aNLXt3tPN29uhZ083796G87h6eSuH2lR7/Cbn15+sfn7twXt7V+/4C6pZc8GKpSVJLxGyRCAQfHQM8ktmIyuroD93JCenvEx4/TohPj4pIS4xIT4pQf8i/3NiQnxSQkJSYlxifHxSYlxifEJSYt5t4hOSEpW3L+NeJaekLNu48Qsn53rdeyrbv06MTzTYJSEpURlPzD9PnudE7Yp55leO83VifFxifGJS0qHIaFS9mnP/AXdiHiUmJ76Mfx2fd874RO2LhNzZCpw/776vE+ISkpInrFqNLC1nrxX5JQKBoHSTJ7/EwvrgyV0AwAt1Ohf9wYADwPpDJyq6urn06fcBVsjzuH/3JqpatYXvsIys7A+3ypI/ton8EoFAIMifX/LH4SOMMQ3WyLoS60WEmPpILakZY5v37//KtbGDdx+sFFwhsoldTM5T8KcykWUiM8ai795FNlXdh/okpKRSRiQsvZez0K8iEZkxtiR0k+hfIhAIBEXrX/IuKLmKwTt3ffFRchVv3LhSaC+sd1lF278kuAT2LxH+EoFA8NExv3/JO6LIkqCDxz43u07wW5BbJ/jhQ1S1irvPsMTUDKM9et9xlRLcv0TIEoFA8NEpav8SQ/KV6S34SqrthbVnl5m9sN5uFb0suXonFtnYtBzaLy3lxQeroSL6lwgEAgGntIj9SxRyC+gyIhNZZkSmGBd2rVf0kjW79ld0aWymjcugwDuWCcaMyAb9E03tosiSy7evIpvqLYf2LVSWKN29lLLBhc6v30WRJXM3bxb9SwQCgaBo/UsMlQPCKVcCvohSpIQXrDoosmTDoaNfmmHjMpyKcW1HLE4JAOQ5BhONhAEg6tZtVLVqoTYuouvuRThlwAA4B1aoOMlr47JcunplSdJLhCwRCAQfnbfoX0IYYUAlWXP78cNNBw4G/LVvy569Ua9eZGgkBtTUhVixcYX+tfOrwnph6QcxwwA8NlGz+9K1JTt2zNu+43h0dHp2Fuh6IL65UK7v/X4ssqnSzMd0LyxFFDGKKcaMMEoS09KPxT5+lpHGOS+0fUuu793Seo7ILxEIBKWcIvUvIYxghhknagKr9p637jPws2bunzd2+8LZ5T/tf5m2eXtmTiblxpUAbS+sfUfM6YVFGJUpBoDLD567+0/4onGTz11cv3R1/bx5c+fRY+48fgIAMpGJsSNUZEnEjWvIpmqzoT5Ge/QaoqgjALApPOzzbt0XHz8JABKWCtFLKAbgi7dsRhYWIr9EIBCUdszvX6JcpgnDjLFdYVcs2rf9xKHVqDlLN+/fM3nRpi88O1Z0dV118ADnXEPkNw1QWr3kwP6vXRsXqpdgKlPOnifEe4yfiOzsmnmNCtr8+/JtfzYdOATZ2XabOi8xI5tziinOt5Beltx88BjZVGk21Hi/d/2WmOIcVU5Gjur83fuuw0ajajaB27ZyziVJXYD40fcvWbQlFFlYivwSwd8ZQ5uyUbRZVwoES0RWMrC0HRqIrCGyBksaLKlljVqW3gqNBksaLEtYlrAkKfMTWdblfL15VLQE/EOWKoqUX6JcQFPSU1sM8y1Tveq8TbsAAIABwMb9Z8o3qF+vR88nr15xYDLJb1MyP78EMyJTmQHM2LypfEM753794zIyFJfJ3Wev7foPL9PQNujAQQ6cMvJm811FlkTeuIdsqjbzMamXaH//krR4zbr6/UeUb9KkgoN9mQYNpv75BwDIsqZgvUT5KmZtDkWVKpWw/iXCXyJ4HxiGvijiQfuCYm3baiop8oMBUzyaH6ZkRqEPTjlVDk+mElaOk2oPGOvjgkpG2P7fGPPzS5QLKOf86sMH/3RytvP2fvg8ljKmwRJj7FXaq6ZDBn3t5vbXsePAQfOGjcjM/BLlp0sZTc9RdwmYimrV+OPoMQCOKZaIRAEW/r6zTD3bofPmZmVnKX5yo3rJtZjL2lxF03oJppgRsmHPHp85c7yWLK/Zs3tZu4Yz9u4DAGyWjYsu3bwBWViJ/BLB3w3DYE0DCWFcVGRm5yQmJD1PTX6Ymvo49unl27evxsRE3717OCz8VFj4riv39128tSvyfMjhQ+v27lm7b++6ffvystfE69zBNXv3bDl86EDExZPhVw+dv3DkVkzElcuX7t6KefU6ITFdpVabEjMAnHGCKdZgImHJnJBTwdthfn6JokcC8I0HD6GfrHsGzspUY8YxppgD1chJQ5cuR/XrT167DgPIRMbGbFzm5JdIRAaAmzFP6nbzKuPQ6H5sLOdcprIaY87xkeiIr9w9HAb0vffsBXBO8qomelly5fZtZFO1mY9JGxfVBRGoNCpCcY5GNXDZClS79kxFlhSml8iUAJClm4KQpfXioBIVxyVsXIL3AWGEAiNYvvnqdfTlK9GXr+w6cS50277fDh6Y8PvOOb8FBa4NHbls2cBZM7uMG9/Wx9fdz89xuF/Dnj2rdOhQrWtXq44dPndw+dbBBTXvUKFpG+TiiKpVQz/+iH76yQSV0U+mP638I6pZvYJr03+6tKro5PxFu87Wbdr8/EtHhwGDW/qO7jJh0uC5swfOmjV88eaVf/65Zd+RHWERN+8+iH358kViQpJGRYADSIp4oZwqahYWcuW9Yn5+CWFEufrPWr8B1avjv2KNRBhhMqaEcoo5LNi+s0z9+t4zpmaosxmnct7Lt5n5JYQRicicuvXiWAAAIABJREFU88MREf9p07pSx19iE+O4Vi+ROYeImCc/de32g0e78Lt3uUGIsH53rSy5daPgGiqGRmDGaQ7BvqvXoFq15+3bBwByYXoJJjIALN76R8nLLxGypDSh/82ZcmbQt7pQKhqJjKX1hw7U6dOvqkf7ah08/1+r1l/bu37a2BU1skM1qqG6tVHNGsjKCv1cDdVuhGpUK9fQ7qdWv1Zu51mpddt6HXo29hnWaMiwNv2G2Pcd/stw//4zZvafPaf/rLn9Z83uP3t2nufZcwfNWjZw9qJ+s2YZjM/Vvpg5e9C8OZ38A5v282nSr7f74MGNe/awaNfWum27Cg72n9WtiWyqIisrVLkyql7vM0eHf7i5/7/W7Wp16mrfu499n76dp88MCFq1bvuWjcfP3ngYk5qZaaC2cMyIUXdLsf8z/89hfn4JYYQDUxN5wPLlqH6DiWuCOCcyJYRh5XK8/q89qFH9DuNnxmcQDhgTI7Kk0PwSxYcHADtOn/lnyxY1vbxepiQBAGZEQzEAv/TylU3fft82bhx25YphUov+ILUxwY8eFVpDRdkRU8w4VRHsszoI1aw1Z99+s2QJxQB8dkgIsrRcIvJLBCUGxoAxYJQzana5iDeRKeacP3j+tF6fPqhuXWRn95mjh6PXEJeRfl0nTR6+eNXYFZvmrApeunbj0SO7DoVfPBz18Hx45IVrl28/iL147/71u5ExMc+evYp99vrBy9dpr5KfpqTFZ6pU6TkZ6VnPMlTqjJzsDFWO8pyek52R/TRLJWXkqDJU+nFVRvazjJwsZYNMtSY55UVCyqtnz17GJSXGxj69/v/Zu+6wqI6vfRMrtpgYTfJZUgW7FBUV7GJNYuwVsdOLDQuo2FBBaQpWpEsRVFDsvXdRFGNHBUSlw+7eO+18f9zddSkLi+UnEXjeh2cZ7s7snZ07Z055z0m6fzHp/smbd09dStp79lJcfMyOqN0enqtGzp7Tc+bMn0aPrm1oyLVuw7Vtw+kb1OjSpa5Rj3q9+rYaNaqHqemfq1Zujdp96urVhy9eAMEKySLO2/tPWiWH5vwSUWBIkDBx7RpOv9uiLSGUIkSRqJcwxoIOxHF63YYudknLfw2MFtFLNOSXYIplSACAveeu1O89sPXE8S/evgYAMTsvA0h9erfPxJG1+/Q/c/OGKGNKlCWXbz/hdFoPspiUk/GoTN47Ayrlke2GzZyB/pq9muklBAHAuuBgrnnzVVu3VPFLqvB5oLLrUQYgICE3Jy83Jw9hxAAIMEzfZ10KBFFG0nKyxy5yqm5oOHOxU8qrtzkFBTmSAokg4zFGmBBCKCVqnChM8Vt0y1OVFqz0ZKgAA1DFZaqNTMWlT9Q4RVRcI5gvkElyCvLe5uempL+9fevskav3Vm/aOnPNOiPzOTrD/6nft2+1Ll25zp3rGBl906tXkwED+9nYObu7R8cffJCenpmTK94RLqKsVIBnu+JDc36J3LuAhSmenpyewYLN2yjFiGJEMWGYAYQcPFhNt9NIp9lpeSkMoMj2rSG/BFMswwIABJw6Xd3EpO3ECc/fyvUShAUG8CY1zWTq9Jq9e8dfuQrqbVw3713mdFr1s5j1NuNN6XmCFfoWstq4mWvXft2+faARvwQDIC9/H675zy7btlXFcVXh80C55l4lJZzdsWrX6jEb7AZ72g/e7jT2TKRP5pO7BAh6L6MNjwUGsPvqlfp9+/7y9993Hz0AAKZIDiHXfoBi+VOHUCEDkSLonsrNZcX/hcvfiFR+qwCJ2z1hhJQUS0YZJUAxwSlpaYevXN+8/5r1Gp8hVlY6I0bUNe5Zo2tXzkCfM9BrOdrMdM2GfRcv5kgkCulEiapPpUqilIpy8UsYoxIsmHp5crp6jn6bGSMCVSawIkHRMY276PVfsColjwJDAi5JLymLXyL6SwBg96kz35gMaD1xwosMuV7CEwQASS9eGphNqd2r96kbN0uRJRfvPOa0W/a1tHqdmVV6nuAismStZv4SASMAtqGKX1KFzwvFmmPnt7kv0OXmDvrZ6e8/Fo9oOafvTw4G1QIsuqen3ScqiSLK1TNPMcjyxzo7c506Wa9azfO8QNR6F0oBKZb4qMjvIjYl9ReXb1zV3YGCmPSJAUAeRulZmU9fv445eWnNTv+/Heb/PmLk9wP7ch06Nuhn0s9h4daYPQ+Tk/NlMgoAwBBFAkGkyvBVKjTnl4h6iRQJs1zXcfoGjn5bMEGi44pQTCj13XOA62wwdMmSFFkBU+N7L5NfguU2LrbvzKVvepm0njhJqZfIsMAAriYnt55s2qB331M3SrNxJSTdl/Pey6pfglVtXPoGK8th42Lrgqr4JVX4rFDs7OTljZM39mx6dC+RkRwEWW8e3411HGHWlovevhSACOUsI4GVvkSAO48e/jDQpN6wfw6ePgNAP0V1o48LVVFUHIhiQjEFwuT2NwCA52+zws8enOi87LfBg7lOnbg2rRr36mG9fn3oufNv0tJEHUWG5YFGFfz2PxeK8EtiSuWXEIYppW7B4Vz79tbePlKCRXFCGUaMrQo79nVnvWnLV8gEXv6Vqbxdc36JGK91/OLF3/4a8uOw8c9fv2WMCfI4Lnbp34e/jx7766ChV+8kMlAbE3z5dgKnrd3Xouz6JXJZQrCl32auTdt1sbGa2LhEf8mqwKCq+iVV+JxQ7JuIQl4R287L10+c/mzkbdOTsUxEMC6naqK0IFFMzFd5cO3aDrGbl8ODQHhEPv+56cOmSy5UxG2FxzIGBABkAn/m0qV5vpuH2MzW6j2E027/U0/jkfMcg/fGvn7zFgAQ45Wi9D86A58OhfklzcLi1frexaq6FCD05BHut9/HL3YukMowwaKXLi8/38bN6ysDfSc/P8SoSDhVfXs5+SUsKeWlwZSp1fR0rz9IIpQiLMgQTxnbd+ZCvd79e00xTXv1ijH1/pKk5DLrl7w7ezEi4QUbTz9OV2/t3r2MMV6QIfVKLVZwFb0CtnAtfllfseK4qmxclQyiXkKBARRkpyX/e+VEwqmo6wFrYt2mOfTU8p05ApiAsEDea3WK/OSLN680H2Ty3YChcRdvAlAp4kkFWO4fZeoIw5gSRBBPBPGEiCh++SI16ODpKWt8GvYfyLXSadSnz0Ar66jz53gpiAb3KnFSHIX5JS3CD8SXYuMSCAYGDx4k1e/bt9OYcffv3QcAKeIZoy/SXhlPn95w4IDoC5cAQIZL5r1rwi9BBFFKsgryJi9bxrVqFRF3EAB4inmCGKOu27Zx7dvMdN+SLyAGRXtQypIy65eoHlAYUAlCVt5buI6662JjKaUC4pHSn1fSChQIBiAbArZwzVtU8Uuq8Nkg1x4Yzkh5cMh34cqxbZf8+avTPz+59P7OqV+jGXpfbbfvDywf4fdZnVhBv8Ikd6anN9ehndnKlW9ypUTMTvG57/0jzqHyZkWLhKjY5fLS49dvLPHwbDpoAKej3WjQ4L9c3G/c/5dHPFGksC3ilanMKMwvaRYef1CdLCGMIIIp0NwCycTFy6p1bD/f00+SlQ0EFUilHiGBNfW6Gs+0zJSkIlLC3q15/RJEkEAEQsn2fXH1e/fRnzDpzoMHwOcCo6du3dU3ndWwb6+9Z68TBpgi5RFBuSqwxvVLRA9Qdl5urjQvKyfbfp0bp9txRWgIpjQjN1NWUEDUrBOs4CpWyPolVbKkMkG+ozES4DptZrvq62cZn9i9/sLJuHs3zt07cWjJX994WRgCQwjz762XYIoZwNW7938a0P/Xv8adOH8bgPElJXD9r0MpVBBBPEZiQDNB/LHrDyy8N9c06s4Z6P3+zz9ugYEFvFTM7FQkXqAyowi/ZFf8wVLiuMTAP6Dk5NUbzYb/U9+o54RFC1ds9JnsvKSxych6/QdtP30OAMsQIsWWWbnql4j2pbfZ2ZOcnTm9jt3NLRes9Jqz1q2T2RSuo9749e5ZvIQxIhQz277zvWtQvwQRRBDyCguzcFo73nFh53ETOD29zpMmTXVxMZvrEn31uqiXqMvlBcBWBgRU8Uuq8DmBKabAkp9dser6tce0Dm+fP2PARCLG29SHK0Z87zNjILDc99NLiNJQwIgUC7M8vLj2Hey3+RNKRZP3Z7/9TzGfRNWhghEBAgA5uXnxVx52mWjK6RvU6mZounJtambeO3FSZfJ6j/olBCGKKKOHL13RGT2G69y5rrFx9S5dfxhsuuPQqSwAjIvm7hVRrvolYgJgBvTV2/Txy9yrdzfW6mpUu5th7Z79p670fPkmnaoYLYt8QqysX6Kt3ddCbUwwIkigGAto6QYP7dHjW44d32rCpFbjJ7QaP1Fn/MSWw0ZGXr5IgRUXikRFlrgFB1W8+iVVvvfKBEwxY3A9Omhqx6/2bJ6DQYoQFpCMAaQ9SXQZ9p2vuUKWvO/WjykWecIXbyY07Nenae+hl64nADAefYGqiepdE0Yww0ppCgCv3+bYee9q1Ksnp9/ZcLLp8ZsJFEowj1ROaM4vUZ1kTDEATcb4xL2knXuOxJ+/nIZ5UNl5i09sueqXECYvwM6AMmCnX72KiTu8/9jpm29fFwADRrAa75dSltz+9zGno93PwlwdV1H5FGCCeMwLhPA4T0BvBEJ5LAhEwBQTSkp8WLCSq7jDh2vxaxW/pAqfDZhiyuDZxZPTDTj/1eME2Vs5QU9acCxirUWXmjvsegHL/hC9hCg88K9yc0Y5OXEtf90YuZ9QEDCP6BeomhS/fQVrEomhXDti4tv8aca1a9tm4rTYM+coA2VSr8/+gT8jylW/RNU2iFmh+GymyGRDGCnRZa15/RJSWNEkTDVNA6OK0UlJb3/nL0lI0jCHCmWEKmi8qiixf+UoYr339SGhVfySKnxOIIoJMCxJWTm8hUN3reg1My8d3XYz2jty4ahVo36bqcd5zxjKIEdAJZsLNAFWJhRhJDQ69rvOnbrMdkvNywXAQiXYQFW964ggTAkA3XfsfKcJ5lwnvZZD/zx45poyuOuLn41SoHn9kqITWzivQZH24m/UkF+iOpDqcMWHUCftsLJ+ibZ2X0srdb73Il2VPBAjpdu41gYFVvFLqvA5gQnCjGDKEvYFrRmvb2tUy6ITN9NYy9N20LV9m7dYdQxxGgUgQx9GMMSKTA/3Hj03mmL+VR/j+EtHKKWIVKLzuFycULlb/vbTZ/3tFnCdO3ccNeLaw9sAIFYArCSzURya1y/5QGjOL/kQKGXJ9Tt3NOS9v98ocq5iUDDXorm738aqOK4qfCYoGIUAktdPk87Fep0OX3vrQnxeTiYlJO3hlfRn1yhj+IONUWI8DI95G49NXLt2Nht8xCD9z77o/5dQnnDFo/GtR8/ajB7L6en2spuRk5tD6btA4c/+Uf/30Lx+yQdCQ37JB+KdLLl7p/QavR84ilgLy3PnZq55C+cqfkkVPheU1l5ECAPAIBBCAIABiOcd8QWSV2WXZ2N9B4ILNZJSGpFUkAFj0RevfzdwsP5k0/vJTxljlUcvIYqpFn9LsQDAYk6e+LZf36/0u87fHJpHBEIJqmAxXcUtPKqN6v71HihSvyTy4D5KmQzxCKMS1ht5v0WIEcFSQUYZ277/oMgvES1jgri8y9NPCY0qLQJGAkGUsZu3b3I6On0tLNMzMgnFPBbe9wkq4V0CRjwWKMUbArZyLX722ORdpZdU4TOBYkwJeefVIJgRRARF6JG6nPDv/0PyXg41n1yja7f4CxcAABfOYlQZoNxzEcEA4BUZ3qB3z0aDhoedPAY0lyeffyMo/oEpMDGxJSkmSMRqBQyAfJiWqeSXzFq9mmveLOrwMTEK5OMuPwAQE96E7dlT38i4+5RpH73/Ij8JD/7ltFv2t7LOycuXj/+RfxgAeO4K55o1q+KXVOEzo8gBU9zc83Jzo05dXbtju3domHtUtFtg8IbAILfoaO/g0NUhId7BoW7R0R6BQe6BweujdnuGhq0ODvUODF4XE+MRELQuKNgjItJrV7hrcIhXYNC6PXu8AoNcg0PWB4X4njxmbD6Da9dumYdnXm4uqQDr/nNNOCKIAs3OzfvH3ZPr2L6n1eynrzLEvLYVZ04wxYSx1Ke3b8WFPrgQL8nJwMDwO1scxnkvHp06nng0MjPjOVX86z2gjOMyW+7C6bQas3DhlqCQVaGhXgFBa4JDvMN2rY/cvS4o2DMgyC06xjsoZHVwiHdImPvu6PWBQe6BQe67o71DwlyDQ7yDQtxiYjwCgtyCgjdERnmF7XINDvEODF4Xs8crIGhtUMj6sF0bo/dMnDNPy8io+eDBq0NCfULD3Hbvdg8M3iDvJ3S12E90jEdA0LrA4PWRu73DwtYo+vEICFobFOIRHumxK2JNcIh3QNC6mD1egcFrgkM8w3Z5REStDQr2CAhaFxPjFxJm7+XD6eq2HTFi+WY/750710VHewWHuIaEegeHuEXHbAgMcgsMXh+12ys0zLWkJ2iNyhO0JjjEMyzcIyJyXVCwV0DQupgYr8Dg1SGhW4KCh82dy/3xh/OWLVVxXFWoQBAIYsDCYvbU79WH0+3I6etz+vqcnr7ihd5X+vqcnp7yT05PX96ip8fp67/7b9Er9b/S1+f0Dap37VrDsKvBhAnprzPEBKuf/Zb/91CKbQC4dP9+DZP+DXsP2Bp3AhSBsBVkWkRZkvLwzgqztitHN02+eQYYE4ggkvgowN3DcYsG/LHVcbDs9VPEGH5f37KSXzJrlSunq1uza1dxaX2tXGbqFqGeol2x6hSLUO1y5fT1v+rcWcvYqFa3bsp1q9pPkXVbUud67y7T0+P09b8ufM2735061enRQ3E7Ra4s1nkZT5DqXSsmR0+P09Or3a0b16Gjm5d7Fb+kChUImGLKSHLGG9t16wbY2ZjY2Y6ysR5na9PfzmaQjfVAK8spDnaDrCwH2lgPsrcdZGVpYmVpam/3t421iZXlX9bWk+1sTWysB9vZmlhaTra3+8vGaoC1lYm97XAb60n2tr0szKctd9EePpzT1z95ORkYfPZ1/3mnmjHKI97B04PT0Rm7aJFEJsPFUtt+XogC78L+rTO0uR12vSWpyQgowgKlOD/zjdus7lad6z44fpwBQ4h/71GUesmkZUu5tm07TzQdbG09yMrSzMFuoL2diaXlGDubMTY2Jna2g2ysB1tZTnGwG2BlOdjWpr+tzQRbm5G2NiZWloMc7EysLIdZW0+yszWxsRlsZ2NiaWnmYDfU2mqAtdUge7tBVpYDLC0H29i0HTlSq3v3b/v0GWRtaWJlOdLWZrytTX9bm8E2NsoVPsjG2sTOdqytzRhbGxNLy0EOdgOsrf60tppsb2diZWliZTnRzna4jbWJleUQa6sp9nYDbKwH29v2t7ScaC9vH2xt3cvMtJahYaN+/Y2nTR9iY21iaWlmbzfUxmqgg52JpeUoW5txdrb9LS0G2dsNsrEeUOwJMi38BE20t+1vaTnI3nagjTg5tgMtLQdbW+uOn8C1arVo89aKpJdUyZIqMDnR92Mbdt/9TFzt/lVnw2U7gsVQrs++9D/XJCOCxJ36+PXrDfv1a9qv/6ELF6CsqhX/4w8pOkUkb9MCTDtP61TrcKCnQJiApDzAaf85Nt2+jnSZBQgEKiXvVdFZhJJfYuHqyjVrdvDUkU+3/AAg+uDBBsY9ukw2+6SjAMCTp4+4li0H2tgSXHqV6A/62RwewjWr4pdUoYJB6T7hES9DvBTxMtUXgspvxMsEXqp4/e6F/E+ZDBW5WCaRSaQYeUTH1jHu0X3mDHivoo1fDLAi03hqWvpoh/lca53lQSGUUkGl+qSiHCQSBY8IObuNkffLuVkuiMNRgPtXT9kZNnQd0aog5SkAPE68N7dvQ5exbd48fUQYxgRh9qG+d4lMarV2Ldf856gDkQihfJlUJsiKLy3VRfhufRZemYorZfJGxX/zpfkIoYDo6PrGPbpOniL+S1yrpXYuK23ZK9sVV0oFmZSXIYQuJ9zidHT6mFukvn4jIEHCS2VFPnBJT4raJ6hwo1SQFfAyhGTrd2ziWvyy3q8qT3AVKg1Ept7pxGffDRzapE8vWWYqrmQskyIQpQICWB4SyXVoP3zu3Dc52QyYkmuCCOKxgOThUpQCBWCEEhnG8mRNn3jvkIdjECKTFOzd7Gjd9euDnnYFGS/CnMxmGdY8e2AbZoDFRLn0/UcpzC9pHnrgCHwarqKSX1LHuMf/kF9i9Yn4JWLO+fWhYVyzZlX1S6pQWSBSqxiQpLSsLlNn1DUyPn76IlOTabUyQGnmYowdPHOucb/+v401u/7vE2AgKFQQ0YhBc98+ffYk+VX6y9ev/01+mS3NAZABgFibVs45/WRCBVOMCaLAsjMees7Un9enWYSbhX3/+pHrzAW+gNASUoOUFyr8knVc8xZl5lB5b2hev+RDZ4xiALh15xano/MJZQlBAGxVQADXosWGilW/pMrGVYVPCUQRoThbJhk1f36Nbt1XROwGRfqQygks5lFmkPT0qe6ECQ37mpy/fkusKw4ADNiZ6zdstu0Y62DX23SiwfRphqamhmZmE6zNzdesCT91HmMBALBCvyGfZlsUvzhMEFB6KXytjWF1K6O6ToN/fnH/rpzN+sGngcL1S1pExseB+tyOyg+Gi5AlNZgBzeuXFJ8ErJDZ6pJ9FfpsFAPA1Xv3NNRLsEqmSFXuZ+kzIJ421gUFV5b6JUUYDKV83yWSactrFC7aSanfvbqLi38SDVHK3VVBuXU6rt9RvbPh2EWL8jFG5IPyff3XIWCBAUt9mz3Y1vErvQ5b9sSIUmT/uQsD5sypb2xcvVu3GkbGjfr0bdSnd6NevRr17aPV3bhal25aRkb6UyyjTp7Ly82hjKJPFsWAlV8cwOvUl6vNeo7+hQtxHibweeQjJS8oXL+k+a4DamthkcJ5ghXeI4IU6R1JqQ9g+eqXqAyHKWZAACihaovmqr5FlCW3E26USy/BFFNGACiFsm2/WJHpbn1wMNesEtQvUX4TAsVi4Rd1iSKUkgNTgoj8+vImKXo3nKIHVYGv7mLFcBgRBRVc/kkwIkgg8k/+7haK/ZZ/2ipxUhbEE3fwocO1unX7Z/bcjNwcUlLNuEoCTLFAEGM0Jzt33MJlDTp18g0Jz8zKWrwtrpZRj68Mu/4+eoz56lVb4o4duXT9+KXLxy9dOXLpWvixs85rvHWGTanevRvXuYuDl/f955kgT0P7kbcSrLChCUQAii5EbJ9t3MjOuPa8/g2fXD3BKCD6EZIcq9QvceOat9h7KFKdjUvZgkqKNhQ/DFH/AJa3fonqMVGCUS4SlMpQ6ZMmypIrSWXrJUUG4inNFQQZFspUgHAlrF+CKWZMNSROvcilGFPCGFZdH+WdGkxxkewLpesltHCyEPnTSDFmBFh5I/nYpzC/fjHA8kJ17MrtxG969eo8bcaj5KcMWGU2cyGKKUF5QGdu9OHadJ7nG2Lr7l2te/cfBwxw2LTpTGo6ZeJiflc8AwAoQMKj18s3+/8x7B+uU+e/ljinvcmjjH6KBJGiVwaAZT28uGZkK3ezNvvdzOyN62yc3ifzTTpl7MOPAoXrl7RQp5eobrsUiJQISc+e7Tl/fseRE6cS7qTnZgOAoKY+lYhy1S8hKls8ACzaf3CY56aXlNKyOEDKtyQkXOd0dErJE/zuOCsWHgZyPCnJZK130PWrFABhoXSzWAWuX/IJZAmmmBCUS/HBuw+D7/4be+vflxmS4ps7VigBmJEXqRm7kx5FJdyLePDiUXpaueLWRYU3k5ce+ffJvhu3Ix8+SMnOomoqDYgyg8fk8uPUPTduRd9/mpCSjTEST4sE6PO3b8MS/919Oyn68fM9t+9H37y7697DmMQH0Y+e772SEJ70aPete9FPXu65dW/3rXu7kh7efJ4sq0i85QoIUYvPys1pNnTwDwOGnrp4Dxj7FF7W/wowQQLBwLCrnzfXob3O8L/q9/675agxu0+cRFgAoEp9VxWIIAoYAC7cudtx3HiuQ0drj2CCyXsXLivl+xLTPBdIs6Pc7eca1zgdu0rIz9syZ7h195rnItdiED68/krh+iXNw+Pj1flLFPdOs/PyLX021x0ygNPvWK1zf67fwL5zHS7evgMApZj7NK9fIpcHjBBGGMDF+/ebjRv3rYnJTakUCBI000uuP3zIabfsa2mtrn4JUREnAJCWlzfNczmnq+u0NwYY4wVZ6XKuAtcv+QSyRCAIKL6HhBarQjhr34Zzd0SdfQNAeFz0hhFBAiWAJUvDT9e2968x2/frGbPd4vZBedyzPBYA4NrLtN9XBmo5bq8x1yf0VqJYtrP4FykQBEBeZ/J/eZ35et7GuvZ+cwJvyARMgUiRAAzC7tzlHNbWmRuoZbeozhyvuo4BdedsrzfPq569Ux3H4HpzN9d1DKhvv7DuPL/6jgHV7b0nhMVmS/MIo0JlNdpoAkwQAHScMKZuz747D51nADJUefUSTJBACAPBydud0zOo26PHNz27hx87BgBiQHCRUzaWk04IoljCSwHg8LXzLYaNaWjU1Tc6GhRUx4+zocitxAgAki7tsu3KRdgPzcvPokCf3jnvMPCn1aN+ffXkGmXyioHvPWjh+iXNwuIPq9NLEEGEEp4XnLbv4P7Q7zzOdPFmf6/AbePm23MGxu3NpjxKfo4Qr06caF6/RCCIMpqekR2wL37J5s0dpk/lDAyaDRuWlJvDFIZ6td+pQpbcuPuU09EZYDE1K+NFiXUV5aKRkINnz3oGB//luKzB4KFfdeiwLDSYAfC8VANZUmnqlyCKGUUPCdJbHVPHdO6vCyKDzj9gjPH43W6LFZmfGWPnHz3RXbmrjtnCprP9G5u7+Bw9KIa1aDgcTxBj7HJymu7KmG+nL21i7ROZ9JSpMXEiihnD6Tl0xLrohrPWfGsf6hxxQ0CEMCzDPAMWeTex4aKAnyzXfTd9XgNLv5qTFtQ131htrIXnWOTrAAAgAElEQVTW9A1aU1zqzHCvZbqkxsS5dWf51p3iyE3eOmJTrAznY0Xy8CoUB6YYUcwY62s5p273Hr7Bu4HR0iN2vmwgignDMoRnuW/gDDrV6NbZwctfghBWevvUn5oxxTwWBBB8Dp6o0d3oj3Fjn2S9pQzzH8lmiBnBBBEGWVkv1k/uuLB/48dnYikAj6RAWcza6VPac0HOExCWfKAHvkj9kmg19UvEURhjF28l1DcZ8PvwaTGHLwoIgElT36b1cVheu7vxks1bZPidq7UINK9fIpqP7t5/OtDO8bu/hjQdOqq6Ydf/++uve+WRJdcSb3A6rQdYTFEnSxBBiCIs4x18NjYdNfq7oUMbDvnzKwP9ZVFRACCUpZdU4Poln8D3jigGipNkBe1WRdWetrzJrPkRF1MAiFKWYEXQIWWkABVMCz9S3y7oB1uP+lPtm8wO8Ig5DQC8xjnjeIIA2LXkNN3Vextaun9rs3HPrbsA7wYqds84PRuN8Dhaa7Jl3VmuzlGJPMIEiAwLABCV9KiG1YJG0+d/5xAwK+Dc/Kgoh10nZ0fsmb/3lkPY3jmRR+ftiZwTcXn+3pP2gXvmxZ5wO3f1hSSfVeklpUJ8zKZ7bqrZ3dh5e6hAibonvzJAIIgCzcvJnrLQiWvXZqDtvBcZBaJpS5NNARFEKclDvNky91rdDBf7h/M8IMIj8jH2FIoRJUBz4z0XzdDloj0XyQQBEwFhgVDy5sn9tePamHeulXB0DwFA+P1TvxSpXxJ1aF+JNi4sejGBrdqxndM1mLnSXSogmSCRYQQAe8+e5wwMjGfOyszPL9EOQcrDLxEbJQUFd549vf74Yfy1Wz/1N2kydOgtqQxEWo/621HKkkt3Ejlt7VJsXJhizDAm6GFa6vWnTy4/eDByqQvXUXfFvlgAQKVm0xHP3wDEI3Ab1+JnD98vvX4JohgouSfJbbsiosYEm5/sffzP/gsg10veOdMIwgDhD5+2XBpe12xuY7tNdU1nfmezcc3+66I/TcPheCIAwKUXmb/PX/mdxdp6NkFRN2/LI/lKliXkVaZstM/l+tYb61t62QcmSHhMFbIk8u79WvZrms4O0LLa/ig9iwBIBCSjVCrIZITJCOaBSAQkI7wUg8BkeZgvwB/f+fmFQXzMXDdvqWbY2W6DV4EAuLKGBWN5kDRNTs/vZeX8TcfW2yJ2E5DHFhINwlWVlMZjd29wPXr0mmmRmpHJgAr4I8hmTBBl7Mn5g86Dm7pZGb5Ku08YICJgec58uH0kanG/2pssu2S9eUHY+9egLcwvaR52QK2NizKSnpc32M5Gq2cPv7h9ACBFvOjRyczMbDbsn8YDB+2/cpUBK1E5Kxe/BFNMFSEPKVmZvw0f1njIkNsSieZ6ScL9p5xOy36WpdbopYSoxPjY+/pxbduv3bdPE70EKX3vlYFfItdLpHntVkZqzXBrMnNe9OXXRfQSgSAA+io/b+jW2AZW25o4bP7eYWedSdO/t92yIeZiOWUJAmA3Ul91XOn/nc2W+tY7dt+8A1DyFMv1khz29+oQrWkLv3UItva/ViAjTCFLIhIT6y0MaDxjQY3pq17mSAAYZZgxwoAyIAwIZYQBYYwywJRRYLQqjqtMiI+Z2ybfap06m7uukjApKuug9wWDxwIAS3r4qOOosfV7GO07eZkypnmgrShOGGPpuTk6k2b9OOTP2PPynfTD1yEiiABk3L5458zep/cvMGCKvFtYzJsik724dybu/vG4gqx0Au8f0FWYX/LL3kMRJdq4MMUM6JPUlM4TJn3bv3/4+fOMMRmWV2/Ly83rPm16/Z49Aw/sBwaykvIWa84vUR5zxZn8Ny31lyFDmgwdelsqBY1lyYWEm5y2dl8Lq9eZWaXpJRQLWMAU5yPBYpMf17bduthYKCvLp9JfsiIggGvW7Mvnl4h6SZI0r93KiK9GT2oxL3TPhTQAqtRLRF0eKNp66lY1syW1Js/7J/iswdq91cdbNrLesEHuhdN0jQoEA9Crb/K0l7h/M21RfRv/yFt3S9VLcHoWP8rnci0zO61pzk6R90Tfu0IvSao9e0NTB38ty61P32Qpy8qWDlIlTkqF+JjFnDzFdTQwsXNGWCp87Oij/woUegk7fy/xhz//ajpw8K2HD4GBUB5JgCmmjMqk0lnOznUNe+7YfRARIhVkPOIFLHwgeCwIBGHGCGOYqhgSFKknaeGSi+8HFX6JO9e82a74Q+r0EsbY7WfPfhs1+schQ4/fvScG5oj6Co+FTnPm1OzezS0ynAGTCbLiA2nOLyk0KNBHaa9+HT6svLLk9r+POR3tfhbmbzPeqNVLVEaREGTlt5lr127N3r2a+UsQANsQFMC1+PnL55eoyJLIGhPtfrLZEHzkjtLGJXemAUl6ntLLdV9D+8AW88N2XL870GdfzRne9c0sVx68BgAC0XR2eLHcQsqrtm6Hvpm2QGu6a9j9ZJHRUpqNa+PV2lMcak91co5K4hFS8Zc8rm4xu/HMxVpWW+8/f6WunyqUC+JjFnLkLNfBoK/NEh5VXr0EEYQJYsCCTpyo2a1fF1Pzxy9fM2BIYwuVcltnwNYHh3Bt2y4PCtKcD1WeH0aLJeLElBBleuAP9r0r+CU/R8bHghp/CQC9mfzs11Gjfxw06MTNm0pZQhgpKMifNHdutW7d1+yKFG1fxQcqL7+EKGXJq1e/DvurvLLkUkISp9N6kMWknIxHJfrei4xSgAQHv21ch/YukeGayRIMgDz9fbjmPy+tWHrJJ5Yltaa6/GSxbN/VLAAiEOVBnmDEuxy/VMfcu9a0VdN8zz6Q0p6+R7hhw3+YE+wWd6WcNi4BgF1Ofq2zaGMjm431bXbuu5ZAKOYJEk9YqpBhgVCUmiEd5XOl9hSH2sX0kojEO/UXhTQxd6k53fVZVgGhtHgnSohG24pgr6zgEB+z6OPHuI76/Wwds6QFhOLSA/a/VGCKxQdkV9zeaoaGA+bPSc3JBBXCnYadYIopJR5BIZy29rgFC8/dunn61q1zt26eu3XrXMIH49bN87dvv8yQyJCUqBh/iIok+0B1vDC/5Gd1uR1FkXnt+dPfRo7+YcjQw0lJqiJHEPhpjvO/NjRaHbq7dFmiCb9EdVAK9NGrV7/8+WfjcsqSmw+ucdrafS2tSuGXqI4iFZCV20auXTu3uDhNbFxisNmG0NBKwS8ppJdMntfUxj3uSqYoS4i8aht9kJamuzq6vqX7706uR++lpwPp5nWgptnShjMWu+25Wk4bFwJgt17ltHf2ami5ob5NcMytROXBqvhRCwCycvDYTVdrTZld3MYVde9hDevFTWf7a9kEvsrKUdPJu94+pIRD5YH4mO06coTT1e9v75gtLcCkjIfzSwWmGFFCqbAzOqy6kbHRjBlPX6VBOXMnY3kkJHHavvMrPb1G3bvV7NS5WrfutQwNa3btVqtrt5ofiq7VOnf9Z/6aF6/S6MdOdiuiML+kaeiBo6DOxgX0xuPUX0eNbTxwwP5rV5QbLmVEIpWOnL2oWrfuq3ZFqZMlmvNLigz6IC3t17+HllcvuZ6YyOlol8J7LzJKAUE2W7dV09VbtVcz3ztBAGxNYADXvMX6ysAvUcqSmqaOP1i77jz7UPSXiDNeIBVmxB5sYBPYeJ6/y9kbDNgLhoy8D9Q0W9pw1qK1h06UUy9BAHDuRZr2mrhvZ7rUmeXmdelmUlZa4tvUO29TEzPSVHH7bWpSVuqZRy8Hup/XMrOuNWXhkt2FbVz3HtSyW/HdVNs65h77H718nJ53521q4tu0Iv0kZqQlvEl5kvWG4XcJ5qqgDuJjFnfqDNdRr5/VnCxpAaFlEIm/VIg2LgoQEH+qdpcuQ+bPS8/JYowhjQkiSgNXHi+dtnYd17Hjz3//3W3q1E4TJxpOm97Z1LTTpEmdTU0/BJ0mTTIwmzJp6aLkzDRlmpaPiyL8khg1/BLRxnX1cVrLkaN/GjL0jIq/hDAi5WV95jjW7NrNMyQSAKQl+Us055eoDkqBvnz7utmgUeXVS67fSeB0dPpZWmqSJ5gBLRAEO4/N1fT1V4txXJr53lcHhVS8+iWf1vceWXuqyw8WS5T8EkQQA3riVvZPjlurT7Dpsmr3q5wsgvBzho19DnEjxv7gsMNzzxlRjSWFFWp1Tm/RxnU9OU13ZUwD83WN7be0XRVl6BZhuC6iy7oIw2Lo6hZu4BrVwjGysd2mOpY+9oG3VGOCIxLv1FsQ8IOtXyPbTR3WxBqt2aumk4h2q8KnBhzKzX6DP0Z6oi8b4mO2//RprqP+ANsFUkGKKrFeIhABGFy5k/TLkEGtx025+/i5WL9Ec88cIogxyMnP1R03rml/k6j9+5+mpCQ9ffIoJeXh8+QHz5MffhgePE9+lJqSnpst/bBCvKXdgsb8EsbYw5fJ3SZN+qa/ScgFlTguoFlZ2Z2mO3zTq1do/AHGWClxXJrzS8T9mjKS/Dq9xbDRjYcMSZBIGEGlZ/1SypKER484nZYa5eMiiDIiRcjK05dr1271vljGmCDIlJtJ8YEU/hLsvXMT1+KXCsYv+cSypMZE2x/tPEV+iQwLiBKZNO8fj9iG1v4NrNc7H78FAILApwAx8jnEjTJtYufnsf+o0nxMmZiEsWRQIJhiMSb40sus3+ct/8bS49uZi+qZb6hrtaOOxda6ltuKoI7F1rpWO2tPW1V/htP3Vq41p7ksDL9bKI4r6VENq/kNJk5tbL+lxgRrLYtNdS23F+mqjsXWBtY7uUmuBvOWv8lBlKGPEtr/BUN8zPwOHeE6dBxsMxthQajE+bgEjADom5y8YfOdvzbuGXz4qJhvXJMsjcpTFADEnj7Ddegw2Mr6bUZmWV709/yhjH4iK245+CVAs7Ky+9jb1zMyCoyJAQCZIFPGBP805O/GJgMOXpHbvooPVF5+CVbauF6l/Tp0cJOhQxJU9JLS3ij63m8/4bRb9rVUGxOs7ATJ47iwpRjHtS+WqeolaiSWyKbYEOTPNW+xauvmysAvUcYET2wxPzT6YhoAlWIESNh56fr/OQbUGD/rL6+jr7JlAsUECSmMGHnt15rlU8/MYvXBS+IJhTKaIXl75PH9ffeT4h48iHuQFPfg/v4H/8b9m7T/wb977ielZ2RQBVfxekqqrmuElqndtxYrWjqH662O1nPdrbt6t/6a6LYu4e2XR+ividZzje64Kqr10vCOK8Kbz9vexG5zHUsfu8J6SeTdJK05nk1sNn7vsL3lQn/91dF6q6N1V0fpuUarYLeBa3SbleFm/tHpb15TxqpkSekQHzNXv83VunS2Wr1KIqu8cVyYimUOMGYw28eXa992uNXirJx8poF2K9+DCKKMYKDDnVfV7NzZY2cQoVSKZKUEibwfUKkn8Q+EhvwScU4oo8v8/bmuRhYrl4H0LWIMEQEA4i9eqGbYpcu0qWnZWZSREg3j5apfItaqEDPbP3vz5rd/hv0w9M97giDWFyGMEDWS9Z3v/d5lTkenn4VFmXoJZQQAEKazPbdyBgbr4+IAgFJMVOKwS1g8WAAA95CQiscv+cT+kjqzPJpMt4+5/BoAY4LTcjL7bdtb19rnhzk7Qs+lAlAZQYygl4CNfQ5xoyY1tt+y5sA1AJAiAQAO/PuopVNw06U7fpzj28Il4Md525su3tzMOaip45bvFvhFXn0sJi8BYOefv2rpEvS9jV8D6x1bLt9ITs97lJH8MOP5o0wVZDx/kPHsWWbqtSdvh249WmfyvNrTlxaL40qst2BHo6kOtaavuvggOy0791Fq9sPMZ49UunqY+fxxxrOknFeJWVl8Zjph7LN/lxUc4mO2YNu2rwwN57m7MT6f/ygJP/6bwBSLCUmXbNnM6eo2MDL22RUBAIQRdZYu8bws7jJiPZiIa9fr9undftS4xw+fqaN8V2Rozi8RPQTn7yXW6d79tyFDzl+6BAwII9I86fCVq77u3MnJ0xMYU0fQ0ZxfgohAGct++zz+2IGg+MMhu+OaDhjQoLeJX3jknv07o89ceJ2bpU7kv9NL7jzmdFoPspiYm/FQXW5HTLFEKr137Wz4wYPh8Qcnz53PtWk9ddnKE6ejg/eG33mZSljJhUzwO65iINeihecm74rEL/nUXMWRY5vO37X1dCJjDCHZ+nOJTeZurjF2xsT9x98CUIoEiikRUoAYecdXG2/byHLd+pgrACAReAaw+/qDn+buqDHDr/qEmVoWO7TMV1WbaFfPdlftqfbchOV+528zEG1c9PrrfB3ntQ3NXRvYhcTcvA3AGFAq56u/A2EEgL7J5sdsulnLzL72lAXOUUkyFd97RGJivQU7G89cXHO668ucAgAo3okIkHdYdjW0KoiPmaW7d43u3Zdt3wGM8aS0Og1fPCS8lDHmFxXBte9Qt4dx00FDLt1KAEoJIzzmCSOqXgpVC7u4lVz+90HHv6bWNDL2O3AMGPkvJsrUkF9CFMRMRNBiX1+uS7duppNd/bb4xcRMc3Stpm+gP2PqtRd3StHqNOeX8IgHgMR7ScamZo369ms2cOB3ffo07NPnu779GvfuY2TjcCftlZInV/xDyv0lSfdL573LCwoIyHGdx48mA743Manfp883/fo16tev6eCh3/TtE3nxMgAQWkLCOhUb106uefMvv35JIX+J6bxmNu6xl7MpYydfvtZZE1/XdG7TBTtuZOYCI2JZQ4pRChAjr/21p7s3mGbneuisXC9h7GRyyoiog703xQ4JPmLiGzdkV/wg/8MDtsb+FXm4u0/sgbuvKKMCEQDg2rMUvVVx31p71jX33JX4gKkQ7FUhEMQYTs9GIzYcqT1ldl1zd6eIO7yqv+TevzVtlzedHVDHemdyRhZjUCbvnVSAc0FFBqYYUUwZ62U1v76xsX9YGGMfJ+HHfxSYYqkgYwCbIiO4du0b9OnNGXT8bdjf/keOiaJCyvMyLAgYCQSJv3ksSBFPCGaMXr1zR3vqdE63/aglSzJ5KSnLlF8xoTm/hDAiYEQZzZPxpqs9fvzz7+pdu3MdO2j16GVsPffUg0cFAER95ILm/BIxM01GTvb+8xdCjx4LPRgffGB/SHx8xIlToUcO7zmf8CoXMSZPm1b8OxVlyeXbCaXHBIsqpsDzZ28mhRw97n/0aOjxE/6HDu48dDDoxPGQQ4efpGRRVrKEUPrePf03ci1+WbvZtyLxSz6x772W2eImFi5BF54B5ReGHa85bXkdq02O+85TKhB5/RLMCEoRbVwjxzVx2Oa57yQA8ARRirMoeYH5VCJ7iaQPiSwNyZ5i6RPCpyJZCpa+AawU1OdTMn5b6ld/slUdc6+IxCel8t5xejb5Z92e2lNm17PyXRyRwCMVfknSw5o2Tt9Pm13b3Ds5MxeAaR5dUwV1EOuXdBg7ukGfPrvOnmJQcuqkygOpIAMAv6hIrk2b9mPHmLt61zQyqjN06MJNvi9ep6nzhL/OzPLaFdl6xHCutcHk5cufv/wXFOfx/9wS1ZBfQhTbNKKIUiRDfPzte+t37fMOCt1x4kximhSgjDyh5eKX4JLKACt/GIi0/5LfKMqSG0nJnE7LMuq9U0xKq99KMcWkpIHwO65iWOXjl0xxamK5PPzSi3MPkjoui6hnvrbtHO8HL9MZI0i+REqWJQIWMCOMYkYwo4QSnEcwUMITLCUYKGEEM3lMMAJgN1OzOizb8p2Nb33bwL3XEwCo+tyO5FWmbPSmWwob130ZQoVigheF/Gi9vuYMtxfZBaIs+bzf038dopvxZV5OkyFDGg8adCThJrCSrRmVBKJeAgBboiK5Vq2HzpyR9jJ/VXj4Tz0Hcbr6xrOmrQoNizl76f6DR3depDx68vzik0cX7txZE7BzsIMD16Vzte59HDZvy83PB5IrEFx6hfAKCw35JaoQi9sDUOEdexgLxUqHFYHm/BJlPzwWeCTwiJcDCzzilZ9N3XtFWXI18UaZvncslwqIx4IMCzwWZIiXKQZS6D2l+EvY6oCAysUvabsysvok++a2nj6Hb8/afabmlCUNrNy2HH5ICVaU3CEKWfLOxrXm4BlRLyEK84gIMeuG3FSlaMRy3ju9/iqnzVLvhuau9W12Rt68o0lux9pTHLSmLXGKvFdYL3lczcLhJ9tNdW2C/32eVqWXfCCUq/984t26PXvpTZl2Pzm5XLXOvkiI/pIt0bs5He0hDnPTXicRgOMXbgxftry6QSeunW6jAYP0Ro9tP2my7riJ2uPG/TpsGNemNaer29/KMuzQCQaYAeGJwif/H4SG/BIRymcQUSwQhKnAEwEhQWluKuUJ1Zxf8iFQ8b0ncjql1S/5wFFEK+ja4GCueQsPXx9GEPo0BKDyfpufnqs43fUn84WTtp1rv3p37eke/X2jEvIkGCii8ojDd7LEO77aBNvvrNauir8BKrkdlWeB4i/EC0S95PyL178v2fa9rW89G//dN++UrpekZ/Fibketac7OUUmqskSMCW401a7mjHVP3uQyRqvyBH8gxOqZkceO1TYyGmZvm/X6CS41590XD0yxuMFtDA3jWumYzl+Yk/sWGAOAl5lZwUeOzF69qvWkydX69a3ZyaBZ9671ehi1Gzd+3IoNIQePJ79KAQBC8LucK//NhVeMX3KIMcZjXpPHDZV1gSpkgowxpuSXYIpJSZ7UD4QYFsEYS7j/mNNpPdBiUs7bR5gxAfMfdxSeYMaQ1w5vrnmLVZv9Kgu/pO3KyJoTrRrbejdbsLvhrJVN7JbuvZOMAfFEXguBvNNLRBvXhCb22zzKXb9EAIAbyakGrgfqTZtXZ/rqkPvPS88TXIosiUi8W2f+lv+z31rbfOOLrDwAwEQMx1TINobfvaaYKl583u+y4oJiAQkA4OQVVL2z4QRnZwlFCAuYVlK9RNwRBEKASVdsdOe0Wzl6eciQQBgVs0IwgPz8/JcprxKfv3iU/PzOg5Tbyc9TUtIyc/JEoz1Wyefx3114hfglzZtHHjwEAIRhCmJKe8YKE5NZsRcatiOCAWBz7CGtHr26T56i+C/9WP2zdx1SALh85zanrdPfwiIrO1OMAi3+lvceUYxNBQCfiENcy25eEXsZwMepp/lh+OSypM3KiPrmHvXNrH6w96s1w3PMzrhsIR9ooVqkhWXJxCb2WzzkDFjNa/QKAOxi8iudpQHf2/rWs9oaeyOxDN97Fi/mCRZzOxaWJYn1Fvg3nrGw5nTXlJwCAEYAAxDR8waAABgFCkxsZAjUEouqIE44xkIepROWLa3RpdtSnxAGICBBnQ+zMkDM/yGRSae6LOXadV0WupOnEsLePRe0JPevGNFeXEH/jwJRTBmV8jKbde5c82bB++J4AeVK8iS8tICXFsgkEkFWIJNIeKn4QirIxHapICuQSYu1S6XK6/lC7XmSfF4Qtu3ZW79nL8NJpuI1+fJ+Srj+/doLZJICmVTG8zcT73I62n1mWb5IfS0TZPmSggJeWqDyFgkvvzWparvqHakOUbg9XybNk+QLCHmHhnLaOmvCdgErX1bQT/dtftq6im1XRlYfM/HHOTtrjZ/U2GpJWOILAMajQi4sRLE8Jtg7vtoE+0aWazfEXCqXXiJyFRPSctsvdP3GfE0Du5DdNxJYafXeRd/7jdpTHGpPXegclSQTUJEavf83O6CBbYDHsYvR1+9uSXwYd+le1O0XAbeSQq/c3H/92c7bj8Ou34m8cjf61os9j57mSSSfKP/dfx3iGZwBfZqe3muWuZaRUdTJk/ABxfi+AGAxFIfBk7RU41mzqnftHhR3iTHACqtvJTGoyn3vBfmTli3h2rbtMdls8lKXkQsXmi1bOsZpybhFi6Ysdxm5aPEkZ+eJy1xGLVgwZdmyMU5Lxi5aZLZ8+agFCyctcZ7k4jLa0dFs2bIxzkvHL1wwecWKkQsWmTo7TXBZLraPdl46buECU5flE5yXGJhN0erRo0m/vqMXLhrntGTcwgWTV6wYtVB+/ShHRzOXZWOclkwo1M+K0Y6OZi7LRjstGV/o+hVqrl8+buHCIeYWX3fp3HzAX8Os5pkudR63cOFYJ+dxS5aOWbDAbMXy0YsWT3BaZLp8xShHx8nLlk5Qti9cPMFpsbJ9fIntLssmLFk6esGCGS7Luk8y5XS0l/v7M1YhHLqf0F/CKEmS5HZcHVVvyuwfbdc2tAmx2HEGCxgzVKSotaiXvATS0ye+3sw1385wWH3wBgPGl6cWFgO4kPK6ndv+H2w21DX3jkh8AEytXsIAp2ej0Z7H6k2zb2DutiQykUeYMLksib7/uI7twsYzF/zf3O0NbPwbz9n+rcPKH+YG/TQ3+LvZbt/P8flxbvCPs/0b2K9sOi+onvWOKTsP5fG5hNHKmfW2TAhYYAyu3Ev6+Z+/v+vX90V6Ov3vn6nfG5hiTJBAEGU07uix7/v0+HnwuJNXboBK+U6iPqUp+SKkiAhRLyngpdNXruR0dbU6d+I6duTateN0deUv9PS59u249h04PT2uXVuuo6JdV4/T0+fateU6dOD09LmOHbm2bTk9A65dO65De05Pn2vbhtPVk7frG3Dt23EdOnD6BrW7d6/ZtSvXrq2ih3Zc+2LXl9JPO/HDlHi9or2jbrWOHer06FHNsCunq6eAAaerx+nqcm3bcHr6XPv2XPv2nL6BeL28Xd+gULuuLqery7Vpw+kp2+X9c3r6XIcO9boach06LPT1q0hcxU8gSwSKgeJ7vKTZ4lBuih83xrbVml1nHqcC5flilCKBYoKFV4zqusVxf1vUnrVl9f6TwEDzDFc8FoDBhWcvWywO5cbMrWuxPiTpCYOSkxAIFAPDr7Jof5dwboLz19bb5oVe5QVCgUgRzxgLuX2bs91cY4JTtanr6lkH1J7h/fX4OVrmW7UsdlSf6FTTbJWW+Q4t8821p82uY7GdM/P6c+f+bCKllFTJkuLAYrIQBsFxcXWNjA1nTAeAyqyUEPE0w4iEIpetWxpOUaoAACAASURBVOu00hm+eFGmJJ9VPl1NKRrnenhxf/xh5eTkFR6+cecO7/BdG8NCNwbsdI+M8g0K2BgS7BUZ6Ruwwz08fGNYqG/gTu+ICK+ICL/AnetDQz0jIjaGhW0M8HeLjPQNDtoUHOgVGekX4O8etstnV5hfgL9nZKRP4M6NoWHD58zV6tat6eDBmwJ2uIeHe0WE+wYHeQYFekRGbg7w9961y2eXvB+/4KCNqv2EhfkG+HtGRvoFB3oGBSmvF8d1j4z0Cw7cGBzkFRHpu9PfY1f4og3rv9bTb/3PINctHj6RkV67dnmHbfMSb2qnv3tkpG9Q4KbgIHn/u8J9wkL9Av09I6N8gwI9g4M2iP2Hh28MC90Y4O8eGeUbFLgpJMgrMsIvwN8tLMwrPHzzrvDRDrM57ZZrfDcyiitMHNensHERRAl6wcjSgxdmxZw1j7vse+2qBACXZNdDBBGMMoGtO3ltZswl69hzJxKulZ73v3gPDNiL7DfLj5+dGXvd+fDFO0+fUoYxKzmBAQWSky/beO6hZfgl69izEVeTeUHJU4HLz5/PiD5sfeCmQ8yZGWGHLGMvWh+4YRV73ir2vPWBa1Zxl61iz08PP+pw/Nrs6NMz95zacfVmHhKIIslrFYrMtkCQgITZa9bW6Go4y9eXqtEXKwPEGxcIYow+e53Ra64T167tquBQQohAy5Fw/suAPI5LUjBz9WquWdO402fUc/c+ws+eo0cb9OjZzWzKJx0FAJ48e8y11BlqMxNw7qcbxSfMn2vews1vE6O4wnAVP4FeIkbd8YwIjJcCKQCEEM9IyZke3l1MeSkgCRABCcUvK2M4RjDleeAlQCRYipEgpjMq3gmmmDBMKOKBl1EipVSCESYYK2Q7woKUCQVABMbnoQIJEAlgCRDFCywFkoslBUwQgJcAxoKUYFQRwvIqGkRnCaE4R5Lfy9yca99h79WrwKAyT5RoyAKAuNNn63Tq1uqffy4m3IayKrN+kRBtXAree7OQuHgBoXxZgYSXSgXZR4TorPaPihRjgqWCTCbIPvooEl4q4aUCQpduJ3A62r3NrV6mZ/CIL5BJpAhJBf5jjVLASwXEr9+5lWvewnn7ji+cq0jE1M1iRAollBLCSgt2Knzx+xiFsfLtBFNGiSJ3tJqLCRYvZpgyeVBvoX4YoQQTShij4kdS/Ja/ENuJ/NaoasRwFVTBI4Exduz0jR/7DW414p/Xb96yyppHQMkPYIylZWQY2NlybXQs13piAaFKmeZSyS+ZtXo11/znPYcioSze+/tBnnN+zwGtHprWVXwPYAVXMeG2yHtX5uMq5Ab78FHEnPPrQ0K55hUtT/AnsHGJqgZWYa2XJkjKc7Ha4d4l7VHxUqopAKC8uESvpurHQKVCdbj/tF5S4gSq/ln0ZtX/q8ifEl4GwJZtj+L0upjNW5WdmSMWffrst/xZoFRK1gfv4fR0tf8ecfHCCQAJjytjMELh+iUtIuL3g3re+4dAlCUBcfvr9+ylIe+9yC5BNHi6lbLkStI9Tke7jHxc7wus4L2vDAjgmjdfsW0rZSWTsv/H+FSypAr/OWB5sjmmxjxb3h8GAAwYAC1gMHCe41c6rbYcDBedJZWwBJY4vWLdkcTrZ38ZPuqrTvrma30lBQxTHhFcCfXawvVLmu6KL7muYokzKbqdxBRKpKydVJQlO6N21ysr53yR/jEVrd9lVOdVvlGUJbcTrhfWS9Ty5DDFWGGzERSl4Uo/VWB5Klu2PiiwSpZUoeJBzo9jWTJJRnZmVm5OZn5eRk52Zk52RkF+Vm7O29ycrNycjIL8zJzsjJzszPy8bLFRvCAnOyM3OzM/NysvN0Ol8VVWVn5+fuylpKZ/jdMZPizxfqJIQsaVyZ6j3Bp4zAOw5IyMXhYWnL5eV9MpL5NTmaIi5380p9aHQPP6JcWnlFJ5kl3RXl369XIbV9xhrfLUey9yrsIqe30pXzQAXH3wgNNuqXk+LkwxAFbcTtn3LhAMgLz8fbgWv3pu8qpINq5P4y+pwn8I4kkn+tyZ0atWjpw9e9zCxSOWLBs9f8GY+Y6jlrlMWLDozwULJyxYNGqZy9j5jqPmLxizdNmYhYuGLVg4Yf6CES7LR89zHOm4YKzzkvGLnf92XDBuvuPI5SvGz3Mc5rjQdNHidmaTOd0O4+YvLsh6xoBUqjO48gnnscAYySqQTHddw+npNujb7+j1m+LWSRRm3s/+af/H0LB+ybtpVETBIYIKMJ+Q+vppVhZhZadJluec37un9JzzqnYtAJacl7v/fELIqSN7Tl99nPFaAMIYRVRten+lLLmV9JTT0TGxmJ6ZkapOL8EKmjYiGBH0VoKvpaSl570hmuglor8kNIxr1sz5i88TXIX/FkSSps3KlVzLP7hWrTgdba6VDteyJde6FafdktPW/qp1K05bm9MWW7Tl/9LRKfRa+RYdsbE1p63DtWlXu2vXml0MQ/bGUQpI4Vv67Lf8P8A7awkWKKPpuXmz1ntwBgbfmfy5OjiEACAsVEI3iRKa1y8h7/Q2eW3jKynJv5s72O6K4hmhJYX+q0LUS7bu3lvHqEeZOecRxcBIxMkLneYsqNu7N6ffqa5R144zZrkdOJYn8IiotdC+00vuJHA6rQdYTM7OeKauRi9RsFYJJQAs/OqlpmazNh6NpQAI8aXcjlJncg0M4Fq0WLe5QsUEV9m4KhlwYbMslhc9pE+ePA08eGDH/tjQuNjdB+J27NsbcCAuYH/szth9e+LjAmL37dwfG3AgLiB2n3/svugDccFxsf6x+4LjYmP2x/nHxQYciPPftzfmQFxw3D7/2H3+B/aHxEXPWe1U06iHoZlZWuZbUObF+dzr/n8ww/K5JUiGEQDcev78n+XLq3cxbGLS3zNmPwArkWtVqaB5/RLlQi3ghYz8vMdpr2Z6eHJtW0/y9C7AiJUVzSGXJQcO1y3VxqVwRcDhyxd/GDz8q9bdpy1ftT4wwG7DhnoDh9Tq1nvzwXgAENTU3Xrne7+TwGlr97W0Tldv48IUUyASgc8XhHOPHw+aa8Hp6S3ZGwuMCaVGhyt9765BIVzz5lWypAqfDapnIly4ovhH8roX+nH02cm10nYJDBYwEi3On33Rf+rpVbW5I4YByN1bl3vZ2nCdO31j3GNDeERWbo54vK0IKfk+IzSvX4IIwowwhq+cPzl09lwDs8n1e/Sspqc32ctbgngoaycVbVzB0VENjIzV2bjE74symp0vneC0iuvYes76jQUSGQDwWLZ5d9jXhn27TzV7lJLCGBXUFKWX27juP+N0WvazLK1GLyKIYrw9bNc/Cxf/PHyEVjfjrzp3WhoZzgB4QVaW7x0DYK+dm7jmLZZUBn5JFSosMMWEUQbAIIeIlb4YIYwggsTibnIIfKE/NYHAyxAvJjdFGF28lfhNv6HN+vY+f+MGfOl0PMWtyUkkhGEAxstQ6NGzHcaN4fQNGvfv5xcVxSOEsCBujl/wbGiCYvVL1MZxidNFGdl39pTRbPshC5x+M5vBdek82cOzAAka6iW+e+K1evQqxcYl+iFuPXn684gRfwwZczUhCQBkSACgz54+7mVuU6NLl4PnzwOATJCVuABEWXIx4Ranrd3Xwup1ZlaJegkiCFEkSGUbgkP6Ozp2t57bdPy4r/T0XaJ3A4BQtixBAHRD0A6uxc9fPr+kChUWoiARsOyQz8zTGx0y36RSRj9iYBVWHLcpoxuCQ7g/fpu+foMUI0LwF1lIUdVgiCkW85YCgFQivfLsyQjH+fX69P/a0LDL9Onx5y4wRgnDiKLK6WwvgsL8kl/2Hoooy8ZFJFjIyM+VIewdGcnp6pl6eEowAs1kSen8EqXtyG/vHq5Na9NlLtn5eZRRAQuEEanAO/n5cX+0XO7vD1Byjvd3McH3H3A62qXEBGOKMcOY4gJBViDIMqTSGd6buPYdVu6LBQBUpo0LCwDgHhLKNW++vGLFBFfpJZUJiCAKTCDCcptu8/s3ffM0iQKolH77//bOOyyqa+vDx5jkJsbuzc0tgnojIIoiigLCDMxgBTGCBVSqJUJiSez5YqKiMTawxIYNxaixxQqaxFQ1KooCAygdNQoiKmXKObt+f5yZYYSZYTAq5LJ53sdn3Jyz9zlM+c1aa6+1EPpzr0sx+kIIySm4/e6Y8PYy6e6zZyilwv9cnNlQRQACEAGx6QgmUJFTNnPz9n/7DeN693pLIpm6YtXtiicqSoiBX6sxvP8blqfzSzruTzxjPvYOCSQUi5+k248e5Rx7B69dp0aChVpiPr9EtB4wQUt27eR69Jq5fmmlUE50xZsRQbH7D3AOPaYuW67mNdhYBqJeSy6l5XB29kMjJ1SU5RiNvSOCEEbicpRSANHM2K1c375Ljx23xC4RY+9L43ex/BJGQyLaJQCD6JnSeUOsH965CTHmgQZiCJAALcjJMj85xBARSClds+8brndvv9lzSx4/JgT/zxglUFfjQPQ2iN9bxeCQRhDSc/KW7orvNPI9zrFnczfPfiGTzpz7qUxZRSkxjBU1+Du/MWB5fonh303FqwkhWw8frq9dYj6/BGJIKFLymhmx6zin3v+3fZsGQSTm1SKAKNl4MpHr5/Le3HkPysspJbVfz9XxklvJnK2dPCrKlI9Lb5cABDBBKgSiNm/mujusPHGiTlew3i5plDVUmF3SlIAYinbJ0pnS+cOsH97NotoEdUQpxZRC/TaVZ3p1ip2v7pY+7DouqrXUffOh05hQAfF/daPE0AoREFADHuh2KwAEbt+9++2lS3NjN/1rkD/XzfZNN7eeAWOjE/aVVFJKafW9G9TkYNTILzlqOr/EELWgoZTGHTnC9XYKWbtOjerWEkvySyCGmMAqDZy2dhvn5PjRzu2VGGJd2RtM4M6TR5q79Pf97PMSpVK0V2q/QkQtuZqRYd7HZXgKoVgNwIfrt3COjsuPH6eU1rmPS0CAUhSzeztnZbVwB4u9MxoInZaA6JmS+UM6Pf4jp/Lhg6wfTl88vSn5p8MV9+9CSgWE9AH5es0sQgCIO3yUc/Z0mTjj3sNyiJHlrWgaFdU7ssQO7VDQAF7cNkopBQAUlhT/+Gvywi1bhk6Z+o6vL2fT9Q3X/pKJk5bHbc/KyqVUiYnAwzrypZssT+eXdNxnWQ2VZ9ASS/JLIIaEICUPPozZzDl0j966FUEICQIYAIwo4Y+fOtHSRT549sf3yx9TSgE0FgXBkFJ6XZHK2dl5R0XVWY9LqyUCmBa7hXNy+uKYhVoCKYWxuzZx1p0bWc155uNqSohaArCwdKZk/qBO5/evXTtVPqd/q0iXZjMlLb6a4p138RdKlMIzZaeLb5vcx4+cJoxv4ea288h34k6Yv8qX8RrWA0BAgIBHABFEdA3YIVRnFN7dcPRY5LJlg6dN6zTkPc6pN9fd/u2Bg3znzV+3JyG/qEjr8oJIsLg3aBPk6fwS6wOnE035uAx5di0xm18CMcQUKnn44eqtXL8+sxL2KCHABIklfzAlO0+fa95ngP+nn5ZWGW9cVq0l6aKW1F3bUaslGEZu2cLZ96iXjyvm630sv4TRkOjsEn7FvEGTe7/2qfyfG6bJ9u1dmXTwy82L/CJ6c0v8He7fT8WEABM5Waam1VrfhCz65gDX11n+4Tx1ebmAxGhztdViOehPvEMMXVL1RevWoFBfkemxsirvjz9+uZ7y1d59wz76zGl8cPMBEq6HPefYq62XtN/kDz9ds+HXlJTi8ifi8WIcRXcNDf8+b5w8nV/S8UBi0gvSEgvzSwjBKqietn4F19vpkz27xXiJoI+XnDrJ9e/vN29BSUU5JebiJVczFBbWCdZqCQ+mx2zh+vRZYZmPS4y9L4uPb3w1VJiWNCX0WrJ8tvcHrm8e2x59v/Q+pBRRqq7I/max/xSXV747vV5M0arXzAIChJDsm3nv+r33lpfX4V9+pZRCgjDFmGJMESYIG1xGw6K/bKy7QkKJXjwAD0oea65k3Nx79tfPD+wPjV7WKzDwX0OHthgwgHNw4hx6dPPzmRq9OmbvN2cu3Ch68EgQeH3shO3UspAa+SX7E5NeqI/LfH4JQABhhAhYtCuO695z1oZllUKF4T6utd98w/XqOSV6qVKjNr+Pq1b/EgviJRu2cL16rTx+3CK7BAFK6cqEPY0v9s60pClh4OOSzh9i9fBONqYUQh4iSCnNOH9wuuSNbYtGY4E3VSvC1LQ8Egghc2Nim/fv7zntkyPnr90syFWWlQgYCwiIu40RwYQSYqSyPdH9Ww2hWAep9aDOQUwophRT7XJGaukTisX9lDwCCMM7j8p+vpqy++dfP1mzRvb+1D5hkzoOGfKmu+TVAe6vuw1o3q/fay6ubuOmfxq/I+lC8s384srKSqSbFlMs6FQE4r92M5uXRv3zSyB8eh9XcOxaFRSIzrlq6m9uaX4JBpTSLUeOct3tI5bHPFapCUHiPj0B8Iu2JXA2jgvjtlBKjZZv0GvJlawsztZWHmUyV1F/O9p9XBBEbdrM9XBYcfw4IYQXNED7fjG+ikGd4E7RcVsb055gFntvSkB97P0jyfwh1mVFNxEhAuQBApiQghsXFgzp8NUHzhVPShFBtQOMphDfMCWPH3vPmM45Ob3u6trcxbW5q8tr/fs1HzjondGjXd//OHDOvPHRq77YvWftvgMnfvk18eLF0+cv/HDt6o1bxWm5ebdu3y7Mz84tKX1YWna/uLRCXaUCUAMEHgq8oBEgEBDgBQ0PBAGBpwd5HvCGgzwCGkEDICh7Ul5cUlpa+vDug9LMO7cV2fnJmYU/pad+fzV579HjS2LWTflkldfHczqNDH3D3a15//6vubi87ub2uovr6wMGtJR6dhs92itqqt/czzfuO3bpRmppWRnECOv0g1CMqTYy/+edck2Q+uaXIIIwRWogUEq3HTnMOfYOXrdegyGlBBl8QNc+15L8Eqirv5ucfeud4cN7jfRPUygopRoIKCXFDx94fTDjFed+J379lVKqEYyYDnotSbuVz9nZekdOfVhWar5OMCKQUKoBcFrMFq5v32XHT1BKIQSImHOLCRBQStYkJLD8EkZDYmiXzB1iVXI7UwyNAAwxIaVpv382tNuXE/pW3r0LCYEWawnEECKgAsKh8xe93n/fefz4XsHBzuFhnYcNtxoy9F/eA9tIJG+4ub3Srx/Xqyfn0IPrZsfZd+e62XO9e/1HHth99Jgeo0f3DB7nGjVjxNz5Qz9eMHrJ3Ekrd8zesHl27NqPvlg+56uNczZu/PiL5bPWxM7ZuGn2unUfLf1CO/jlilmr18zZuGn2+g0fLf1izoav5mzcNPPLlbNXrhz52bLhH88aOefj3lGRvSaM6z7S7x2Jx9883Dl7B66nc3MXl+Yu/VoMcO8wcKD1MN//+o2QRUaGLV48d9WadUeO7vn1fFZRnoZqDOwYgqnuZp8CNQaH9V+O+uaXQAzVEAp8FaXC1qPHmvXpOzlmrVLQYII0vFpss2Z0IQv7l4jtk8vKn4yYN/9vPXus3rlbBcSYGTx46thr7kNdwsOz794lhAjG3hd6LbmUlsXZ2Q+NDC4vyzVTJxhAwENAYaVKw8/eGtfMoefKY8cp0QBeKQAEsfFa+vp4yao9uxufj4vZJU0JnZaApTOls4d2vHs3nVAKEA8xxITczjy/cGiXVVM9KlTlCNfdxqfGzIggAuH9srKi4uKCe/fulj5MS826eOlq0pnvE44cjdkZv/CrjeFLFo9b+NmQ6bN8Pnx/+PQPJO9H9hvt+66v7398fN/1Hd5u0MA3XD3e6OfK9XflutlxNl05W1vOzo6zseFsbKqr3Nvaawdt7Tg7e92geKQt19WGs+/O9enTwsXlNTdpB+nQTsOGvevjazdipEtouHfUhyPnLZ21LC46btvyXTvWxu/99vz5iympBYV37pc/rgCAYqy3PKC+f9/z3h3AsLx/iViPCyFwIfnKzOWfr9q0bNDMOZyTk8uYMVErVyxY/9XXZ38QX65Gnw4L80ugrk7w4Z9+ajd4SJuBfjNXxyQc3rF4x853Rwe94uG27vQZTIlh//baM1BKr2Vc5Wzt5FEfmOqFJc6gUasPJp35dMWsuUtXDIqI4Lrby96PXLZh8ZxVi75PzYcYIwKN+se0PXp3JzS+2DvTkqaEVkuQEP2RZP5gq4d5mRBjAHmABIxJ1vc7Z3m+uW1ekAoSCOtRirHaBYwhpkgMXWDdPlpCaoYrMKUUlFOsLquounfzavK1q+eSryanXD/6+4WEU98nfHtyzcmTS3bsXBK3NXpbnB7tf+PioreuWRK3NXrbtui4DUvi1kdv2x4d99RhX+7ateXIkf2nTu08fS7xx2u/XU9JvnotNTW9uPiBBtUOnejMDoLEhqw8FASDqsYN/kb9n8Ty/iXaOsEUJ5490X6or03geIdR/j3GT7AZPfq/I0faBY5bvO/EEwghAka//Vjev0S75xCCvd/90CM4lOvj8bqTF9fL0Wr46GWHTpYIvJkvWHotuZpZZL5OMEAAYAh4funmLV38x3QNDOw8ZqzD+Ak9AgO7jgm0ei9075XzmGKja+kED62Nj+OsO61ie4IZDYU2XoLB0hnSuT6dHjwswJSo+SqAEKHg6IrPJ/d+5Zdv1lNKBVC/fVyGEUU9AgQCFIAYzIACDwUN5HnIC4gXMBIQxAQ9rxbzlvwQSiASr0HgxdxDKPBQECAABvYHYhLy4qlv/xJEUPHjx6m52WmF+Wk5t1Ly8lJzcxS52TcKC++UlaspQSbsEsv7lyCCRCUjlKQX3d16/Pu1e45tOnL0TFYRpZRiINbuNLqKXkuSFWnavHcTe4LF3RmCwN99WKrIy75eWHC9sDAlN+dGXl56QU5qXskjVaWpfpG62DuKjd/KtITRkECxHhcSls8e+KH7W78eWAbuaSilAJT/fHjdHO9OSyIcHz3KhRg/l+4ahjtwagG0wqOTGfHDXaxdrwa8WtCYBqgFjVpQqwVeLfBqQW34W5XugTgbD7STi6pW22GFGsFbsQlief8SpNtgbeZLAsYmKzVYkl+iXUX3YhDj8JRigejKHCBeMC0kyDBXMTPTvJYgoi1QZOZ2dPsejawCGm+PXqYlTQltnWDIfzFLFuXc7DOff/7fkK6fB/RcNMZu2oAWX47tdCvzO0wJQA3/6qxNDWXSP0ZMDP6CWN6/RP/kAgwFKNQGIAgJMtX43cL+JYZriXICEBQdTQAKdZbQro69pxdwdjZmchWhbte4WJinFmLRHYiMZbnC6jrB8Zy1dawYe28E+bBMS5oc4mtOQMK1szuvHl1x7Xz8ri9CV4dJ1kyUfLs6uCQ7BVMKG6WQMP7HsDy/5E9iSX5JDWra08SkUBmeorNLLmtzFevKe38G9Fqycs9urmPHJSy/hNFQ6L/Ii8nelFIewooH9yoePQLoAaEY4joyvxiM54I+v2TaytWcVcd9p5MQxmqgETc+PEdUvBphvPPgoZbuHq6h4WJW6XNfRfSjIowvZWZwdrbyyKjih2UQQ7Ee6HNcRQ0EhPn18Zu5Ll2jd+zAYmvUhn63MrukySP25KEEU4wIZi4jxkvjKbvEyvr4D2eefU+FBT87z/zYQurlERbxQlehlGbfVHC2toM+nFalVL+4VRLOXeB6ucXs221Y6KUBYVrS5DAbDNdm3jX465LRFDCIlyzjurz71Z6N2Xn5qfm3M3NzM4ru5OblZBUUZhYW5eblZBTeyc7Pz87PUxTeyc3LySosqjGeUXgnNy8ns7AoSxwvupOdn5edn5dRdCc3Nyc9Lz+76M6y7XFveUh6jg3Kzsu9lV+QUXg7Ny8ns/D2zYLCnLxcRdGd7Lzcm/kF4imZhbdvFhSI4zl5uTcLDI8veOp43XhWfkF2Xk7W7Xv7f/iJ627vGh5xISUlJz8vOzdHUXQnOz/vVn6+bvKirIKinDyj44U1x/OeGr+Vl5uVl5d1+495sbGc1X8Wb0vAlIjbWBr82WQ+LgaD0QBADBFFGoGPWr6C6+nQycevl39At6DQHgGj7YNCnQMCHAIn9Aic4Bzgbz8uzGn0WKdRY+zHhTkH+DsETnAwNt5DOx5gHxTqNGqM05ix9kGhuuPH/2Og/G/u7i2knn1Hj3YcE2QfFNLP3797YHDPMeP6BgR0GxfWZ9Rox7FB9kEh/QL8uwcF9xwT1CcgwH58WJ9RoxzHBHUPCnHWHh/Ud9SobuO04/aBIc7+/j2CQnqNDeo7alT38eH/9fF9zc2tnUzWbeRIx4CAvqNGdQsKdRo1pvdo/fUEO4wd7zwqoNu4MKdRo53GBHarHh+nH9ce7+/fIzC459jxfQP87cdrx7uPC+viM5zrYf/Z5r2kEWkJs0sYDMZLRx8vmbpsOefYq7VU2l4ub+shaS+TdZB5tfGStZFKO8i82snlbSSSdjJZO5msjYeknbd3W6m0rVTaztu7tYduXCJpJ5e39/JqL/NqK5N3kHm1k8laSaQdZF5tvLzaSKVve8tbSaVvuru/7uraUiJtLZV2kHm1lcs7yLzay2TiKW1lslYS6d/lslaeXm2l0vYyWTu5vI2HRzu5vK2Xl8ESsrYymXh8a/0VSiVtPbWX2sZL/qaHx2suLm8OGNBh4EDt9cjl7WSyDjKv1l5ebaTSDnJZK6lne0/PdtpFa4xLxePbe3m2k8vbSKVtPT3be8vbeHi0k8naeclae3i0lcm4Hg5f7NxOSKPYdcm0hMFgNAx6u2T6ytVcl05L47Zfy8y8mHrjiiI9OVNxRZF+OT09OVORnKG4lJ6WnKF7kKm4rEi/rEhPznx6PENxJUMhHl99VqbiiiL94o3rKVk3F61b23KAe1d//0tpaZfT069k6I7UnXJFe0rG5XTt/NUzK9IvpafXWEJ3vCI5Q3tJVzLSkxUZB7893MyhZ58JwYm/nb+WlXlZoT1GPFd38RmX09OuGLmp6vEr1/rMsQAAD0JJREFU4ikZT93vFUX65fS0K+kZM2NiuU6dlsXvbkyxd+bjYjAYLx3RLqlQKad8sYzr2PHYuR9fXKSaUror6VwLiaf7i4+9ZxQUcDY2Q6ZN12j4F7fKloStnFXnmI1rCRKA6bqWL/PZZHYJg8FoAGr0Vdx3+jRCSC2oecAbTUh8ZlQaFUJoh67mvAAFAIXnvgoPeB7wCKEbN65ydnbyyKji0ocQAY2geb6raAQeIbh6d3x1zflGsF+G2SUMBqNh0O7jEu0SqxeYq6itoXLieGuJ1HwNlT+DPlfxSlamhT16n20VsU7wqoQEzspqCetfwmAwmjgGuYqrOKv/7Es0WUPlTyLmve84dOQt072w/jx6LUlNvWZ5j15UY4O+BQn5uprze6prqDAtYTAYTRZtnWBlVXj0Es6606GkY9R0bUc9+mq+GijwCEBSd2qtqCWbT51tYbZOcO1VIIY8AhrxkiyuoXItJ4eztZFHfWiqf4nhEgICasBDDCECaihoS06YLRcm1pyP3b2ds7JauGMHq+3IYDCaNKJdotSoo75cwVlZHz1zpE4fl/4jnuqK7CKMRDkxg7YX1rdHzPTCMr6cvpQvMVmE2PDaRC1JySjg7OwGR0Y8Lrtjqq8ixBBhUeQIpVQgUKyBTCjmITC82drnCghSCmN3beKsO6/azGrOMxiMps3TWtLRTC8s/QelWL4XYnRfU7U3WfFDbr5AAK4r8izaJVuOnHjTQ2rex6XXKm0DHo36XP4fe64oHmCIMTTvfNNryVVFCmdnPzgy3JSW6G+fUpp9r2xN4ukZ69dHxqzZkPhdUcUTSjHQ5R4arxMMBUppzNf7OCurlY2rfwmLvTMYjJfO0z6uzt+eOWjGLoEEQe0DSCk9fuVKm/fGTPhqkxoJhNQR3xa1ZPvpMy0t8HHpK59SSourKjzmfPpOYFiqRkMREMyuYlBzXsHZ2prycYmHAQwIgokXL/YJncS5ur0mkbZyH/Cqp1fP4Khz6VmUUmiixJa+TvCy+HjWv4TBYDBqxN6tDiadNBUv0Y5gWPb4SXpOzrnrN4bOms3ZdwuJjVVBgdI6vpWLPq49hw+1sqAXFia4UlWVfft2clbGzE3xb7i6veMzNFWlIghYaJek3iww36NXQAATkpb/h8OE6Zyj49Toxb/9cu7E+ethCxc06+viHDHx/v0SUxUb9bH3lQl7OCvrtSz2zmAwmjj6XMXJy5ZxVlb7E5NM+bi0/d4JOpt07J9+ftYj/F53d3+lb5/QdeuVgCd1Zeppe2EdT6qzF5bYTjG9qCj445ldfMa+IR34irNzxxEjbj15RCz2cV1Mvc7Z2sojP3jw6LFRu4SHAiVkUfzu5m7u8un/V1FRKUZNcu6VyKZ9xnXvvSVpL6VElI3aqwgIUgrW7dzAWXeKZv1LGAxGE+dpLTGXXwJ1/Xd/Sk2ds33Hkq/3Dpg3j3N2Do1dq4ICpXVoidYuOXmizvwSgAAh5G5J8bpDRz9N2BS+Pqa198B/DR+erlRariVpt/I4O1vvyKkPy0pr2yUAAYCBWtAM+3gG17vP4RPfUUoBgjzkKaXrDhx4zc113OeL1IKGGLsviKEAAaVkTUJCda5iY9ESZpcwGIyXztM+ro77E8+Yzy+BGFJKMEGU0l3HjnGOvYPXrlMjUKeW1Cu/BGIoBksopbfLyrq8N+KdYcPqZZdcSs3i7OyHRgaXl+XWjr3zoumTk9MtwP9VD9+sottivEcDBELI2es3/unja+cfoMjPM3pf+njJqj27mY+LwWAwasTerQ+cTjQTL4G6B0pejQnZcvgw19spxDK7xPL8Ev3uKQEBRGD2/fudfX3e9vVNVaupxfGS69lXOVtbedQHRmPvGsATQr4/f/7fg4fYBATcKi4hhAAMBQgIIdey7tr6B/192LALmZmEEDPxkqW7E1jsncFgMGruCT6QmGRJrqJa0FBK444c4Xo7hVhmlzxDfgnEkFCce7+4c8DIf/j4pKlUltsl1xQKzs7WVN67GgqU0q8vnG8zaFCPsLDbD0rF0AiPBEJJxh8FPUNCWnp5/nbtKqXUuI8LAUrR2vg4zrrTqsa1J5hpCYPBeOnU0BILa6g8g5ZYnl+iR6slxcVdhvv+w9c3Ta2mlmtJeipnZ+cdFWW0HpcGCJTSb86fbzdokE3QuEKdlghQoJTcKi50mRjWWu51MvWGOF57FQFBSlFs/NbGpyUs9s5gMF46NfJLjp45ZEltx2fWEgvzS0TEqElucXHnEcPfrqeWpObmcnY2puwSDeQppQcu/NZu0KB3g0Pu6LQEQAFSUnE72yNozJtenmduXDelJWKu4pqv9zU+HxfTEgaD8dKxPL/EkGf2cVmSX6JHtEty7t/vEvBefe2SS2n5nK2NPMr4nmA1ECile38839p7UPegoIKSB1q7BAmYkpyC272CglvKPH9LuWbKxyXG3pfGx7PajgwGg1GP/BJDntkusSS/RI/WLikp7uzjW1+75HrmZc7Ozjsy0rhdIvCEkCM//fR3b+8uYWF/PCgVr59HgBJ8o6DEYcLE1nKvn1OuEVN2ibiPK2EPqznPYDAY9cgvMeTZ7RIL8kv0iFpyv6z03z7j66sll9LzODv7oZETKspyjO0J5imlFxXpXfz8/jHc71ZhISEYYMgDgRByOTOvy4hR/xrudzk7m5rYxyXmKq7dsYGzYrmKDAajyWN5/xLtVl0CIYZKjQpjLO4JDo5dqwQ8xlBAABJkqiy85fkl1XuCoYAwyL53r8t7fm/7+NxQKjEU9P43U+dq4yVZN83kvQsIEILz7xc7hYa/4eqSnKXAGAME1ECDMT3024UOgwd7RETcefTIdK6iQCmN2buX5ZcwGAxG/fqXiPkllGIeQUrp9qOHOEfH4PUbeIrFUu0YmywLX6/+JbpcRUwpzXtQ2tnX921f33QIKSWYEmzaBtJryeW0VDN7giECPBQQRpErVjZz7jc3ZgulVIMhxIBHcPaa9Vxvx7nr12OCEDHS+0Tv4/pyzx4We2cwGIx69C+BGIoflw8rlA+Li1DFH+v2nXzVxT18+fKS4oePSssePHmkpgSZqK1reX6JWNtRKaiLSx/zj4sUBdldA0b928cnOb/w0YOyBw9KVbwamyj/pdeSlKwizs7GVI9eiCEPIKWaY2dPtvXy6jx47HVFOgVqhMjZiyk9goLfcnX5OSWFUAqNmVl6LVm+O56zsm5ke4KZXcJgMF46lvcvEWs7YoLOfnfKLXBcwAeR7/oFcX36d5TLvMIne0+KXPXNiccQIgSMFp+3PL9EdB/dys0eP+dTeaj/gPAJb7q5NOvbVzpu/MCwKeMXL81+UEwpNVp8Xq8lyYoUM7F3RBDEACJcoVRPW73hFbe+DgH+ExfMHfvJfBu/sc2dXSPj4zUYYWOFHZGhj4v1L2EwGAxUn/4lAAFIICbkl4vJnh/NGfLJUp9P5gUuWjRs4Wd+Cz6Rf7Jg+/fHEEaCCbvE8vwSAQJKacGdOzNWrx46a17A/AXD560KXrR4xIIFshkzPt64qehhKaXEvJZcSldwdub6lyCCAAaE4kflqvk7j1sFjm3pJmvj/l63kLBVX+8tFgSAkdi/xHTsHcbu3MhZWS/c3qh69DItYTAYL5169i+BECMVwOUaZYVG+USjfqxSPlKrKjXqx2qlClSZcj2hevYvQQQJCFbxaqVGpeTVZVV8hUpZoVY9UlapNGoABVRn7P1mvpnajgarCJRiJaRXSop/+/233y9dTL5fWkkQFbWzjn7vOHbPDs66E4u9MxiMpk698ksgQYhAQnUN2CkxgOpTMczYJRbml4jjBpNjcQlxUVNLoBr9S+zsvKcarzlveDBAgFCx0TumFFFKIUFAZ46YUiwx73313r0sv4TBYDDq178EEe3HqyHA4F9k+vPU8vwS/Tw1ljB8YGohvZak3czj7GxM7Qk2ehbECGLdY4MrMXq8tk5w/G7Oyip62zZMMKyr4/3LeTaZljAYjAbA8vySP0m9+pc8M3ot+T0ti7OzNdOjV388whDWEEgCTWXJ6M8SfVwxu7dxVlYxX60jSAB1dZZ8Oc8mi5cwGIwGwCD2vpiz7nzg1FEAoVKjVgsaDeCfI5VqFYBw44mkFlIv1+BQDeB5wD/3VdSCRi1oAISX0y5zdt1kUyPvPSgVoKDi1c93FaWgAVATu2sn18Vu+e7dmBKjUfqXDNMSBoPRMDy1J7ij1ZmfE+mL/DmalNjaQyKZOPmFrkIpvVlQytl0HTx9Bg/gi1tly7c/cl26xezbSwgxE6t/mc8m83ExGIwGAGCICa5Sq6YuX97M1ibqy5UHk87sP3V6/+nEA4lJz5F9J04d+OHcxOglLd3dOw8fceB04jeJSftPPedV9p9OPHA68WDS2RU7tjdzcnIMCNiWkHDwzNn9p04/31X2n0o8mHQmZOEnr3T976ebtyCKUWOJvTO7hMFgvHREu6RKrQpe+DnXvXsLiXsrD0krD0krd4n4oLW7pLW7+MBDN6J/IDE6Unu8lbuklbukpafnqx7ur7q6NOvXr5XBKTXmf3oGicGgyXVb6SYRF2rlIXndze0VN9fX+zu/1b9/K4m0lYeHhddp/GZrjLtLWrt7tPSQtJJKuW720dt3iHaJ+Qj/y3k2mZYwGIwGACIAMCCEfHvunGzyZGnoRElYhIhHWIQ0JNx14iTXSZOkIWH9pkxxD4twD4voN2WKJDRcGhruMmmSa8QkaUi485QpktDwAeET+0+ZLA0Oc5k8ueb45MnSkHCP0HDPsIme4RO9widVzz9pkuvE6vmluuMloeGS0PD+UyYPCJ8oDQ13D5tYve7kyW4Rk6Sh4c5TpniERUhDw10nTnKZNEkaEu4hXnlohDQswjNksnTCVEnERI+QCI+wCEmo9nrcxOsJDus/ebJbxCRJ7XmCxYuZ6BEW0W/KFGlImPHxsIkeE0KGz12QnJ9HKRXqavryEmA+LgaD0TBUb7FFoEJVVV5VUaGsrKaqslxZVa6sqqiqfKKqKldWlisrn6iqKqpq/qqiqvpXRsaVVRVVlRXKyvKqyvKqiupVas3/1PE1Bo2u+/Qk1dNWVT6prCyvrBRPEQdrXM8T0/No1zV2R9XjysonlRVVGnUjcXAhpiUMBqNhgRhiguoMNbMfYz9EXz2lweWEaQmDwWgYDFP/GM8MagRCgli8hMFgMBh/HqYlDAaDwfiziD6u/wfJfpa+5Au3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64961" y="2119564"/>
            <a:ext cx="8686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Триггер (англ. </a:t>
            </a:r>
            <a:r>
              <a:rPr lang="en-US" sz="1600" b="1" dirty="0" smtClean="0">
                <a:solidFill>
                  <a:srgbClr val="C00000"/>
                </a:solidFill>
              </a:rPr>
              <a:t>trigger – </a:t>
            </a:r>
            <a:r>
              <a:rPr lang="ru-RU" sz="1600" b="1" dirty="0" smtClean="0">
                <a:solidFill>
                  <a:srgbClr val="C00000"/>
                </a:solidFill>
              </a:rPr>
              <a:t>защелка)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smtClean="0"/>
              <a:t>– </a:t>
            </a:r>
            <a:r>
              <a:rPr lang="ru-RU" sz="1600" b="1" dirty="0" smtClean="0"/>
              <a:t>это логическая схема, способная хранить 1 бит информации (1 или 0). Строится на двух элементах </a:t>
            </a:r>
            <a:r>
              <a:rPr lang="ru-RU" sz="1600" b="1" dirty="0" smtClean="0">
                <a:solidFill>
                  <a:srgbClr val="C00000"/>
                </a:solidFill>
              </a:rPr>
              <a:t>ИЛИ-НЕ</a:t>
            </a:r>
            <a:r>
              <a:rPr lang="ru-RU" sz="1600" b="1" dirty="0" smtClean="0"/>
              <a:t> или на двух элементах </a:t>
            </a:r>
            <a:r>
              <a:rPr lang="ru-RU" sz="1600" b="1" dirty="0" smtClean="0">
                <a:solidFill>
                  <a:srgbClr val="C00000"/>
                </a:solidFill>
              </a:rPr>
              <a:t>И-НЕ</a:t>
            </a:r>
            <a:r>
              <a:rPr lang="ru-RU" sz="1600" b="1" dirty="0" smtClean="0"/>
              <a:t>. 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9" y="2970025"/>
            <a:ext cx="2839149" cy="279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36" y="2740789"/>
            <a:ext cx="2928345" cy="19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4349" y="1369978"/>
            <a:ext cx="8668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Триггеры, полусумматоры и сумматоры </a:t>
            </a:r>
            <a:r>
              <a:rPr lang="ru-RU" sz="1600" b="1" dirty="0"/>
              <a:t>– это относительно сложные устройства, состоящие из более простых элементов – вентилей. </a:t>
            </a:r>
          </a:p>
        </p:txBody>
      </p:sp>
    </p:spTree>
    <p:extLst>
      <p:ext uri="{BB962C8B-B14F-4D97-AF65-F5344CB8AC3E}">
        <p14:creationId xmlns:p14="http://schemas.microsoft.com/office/powerpoint/2010/main" val="438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Триггеры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37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4930" name="AutoShape 2" descr="data:image/png;base64,iVBORw0KGgoAAAANSUhEUgAAAhkAAAJOCAIAAACV84KTAAAgAElEQVR4nOy9d3hUR7I+LKd1BK9tnHEAHHbX8a5zWsdNd3fvBudsbJNzFNGIjAQICRASyjmihATKEiijLKGI4gRpJI0mp3M6VH1/nJlhFBzu3f1+68Wj5330zJxzpru6TndVV3V1tQcD5oYbbrjhhhv/NxBOEbnHv50ON9xwww03/nNBOEWES02XUE6l/5RTwilhVGSUcCpdYY67/3Y63fjPgmu/svcll4uTbzE+7sqUYD+gK/5v653w4btrdyVyUrFT3Ppu2lwfc3wYX90PoIoCYy7P/xC2TK6Xjq/3/0b8eEZR+sNY+tOULZegLnG+Tkl/cKSIgIiIjHBCfkAfdcONyXBIKEmaMMIZBca4yzNckl+McCp9oMCkJ4k0p7F/cPyH/40iASZNjChMLfGJS72OHzqv84m1M0aBSFqEOYicTAwFO9nOYqemljMKzP7YVPQTTp2NpfYZ3jhiXPnDHe39QWzhlEisniTEfwiTnbpBqtq15IntuqjhpuKn9Go4Y1Nx4CeCS9PHJXVfRI7IrFYu05i6DQajwBARgVFOJkyU3HDjh4ByyjgD5IgEQWRUkt0OKQmUMYZgQ2CcAQPKOEMQEO1dEZEhAiJBRESCgD/QRKacMk45MgRAjmSiAUEZUEQRgQPjTjuAgfQTiijYa7T/B0SKHB1qiQFQRGGyocMYRWSIBDkwmHq8SA1HRhBFYOBqT9gLQUDkyFFgonQdkSGK44ix84cichsi5T/ULkEE5IgoIsIES8LOao6EiVMymTpcFIgMOUHkE40noMApoogcGTLGKUWOQBFtLvy8+HIBxR9I+SWJS80ukXqDQEWkpF2rCyxpWRBS+apP3qM7D75/JMk7qy2vqYcSRoESRthP1Rp14/8AyilhlANVaA2+pTXRtTUmq4WjfT5LGOHILIL1ZHPrjvzKfq0OkFPGKtplXrklu7Or9xVXe52q2nu6Zm9JxfbMur2FZXuLW2qGhgC5yMj31Us4sEGN9mBxQ9DZOpVOA8gJI5RTwgkAv6AyHCqt2FVQ2qU1AHLKiMgIIO8a0ezJLd91umh3bt2+ovIdGbX7isp359VuP11+tLhGoRkF5IyzE81tu4tLqgeUEjFSjYxTHacB5XXbc4vz2lWIQJg4ebwQRjmy5qHRvSVnIyvbOTDqaI40xESjJrjq/IGCho4hDUdOGCm+oNhz5qxXxrk9xeV7c2t3ZFf6FJ3bcerczrxK7/z6pmG1pLfI97GFcaa2GA+X1QecKxszGBl3fRe0WzviXVa0v6ixZXTs25gsUBEQcjsGvjlZ1Dem5sAIs2sCwghH3t4r31NUElbWRqkAnMpFElDTsi0zf3de/b6i8u2ZtfvOlO3IqdmbU709uzKqpskkCtzR8J8aLim7ROoEIiWIWNHb/+rhzKsWBN6w5vDz+1Pf3Bvz8KZgj68DfrklzieriYncdUbp/Plkp+fkr65Pskl3yVQlTCh8ylom1DX5V65EsvFa0E7J91H7vf7cH0Lq5CcnNPkH8e0H+53/t1z6IS9x4nUX1jmcFVNwSZLdiKy0R3aLZ/grR5IUZi0CSEJK5BQBRmz6D6NyPD4/UNjVg4CEUq+UDo+Fxz0WHb5208GbFx24fM3B6esOTlt8wGOtz33rtsXVNSGijYrf0asJIyKniLy+Sz5jTcQL+0J7VUoEFKhIGGHAbYJ1e0rJDasir1oRkNYrk+q1UREBU5q6PJb7XbEgePqyg1du8L160cGrNvj+fOkBj7nHHt9+uLm/BwEB2IL4gmtWHgusbECwE0MYQYTSPvUta8I9lgStyMoDEG2ETJaSAiUIkNbdfcPa488dOIEIrs4ijlw1OvzM3uDb1oeVtqoRmFUUNp6qvHZV4NWLg29c63vZmkPXLDl49Ubfmxftv2mFz4wVoVk1TYiMfp9EFhlBhJZB2e1bgh73iZVrlBzs+pVyIthw3enSq9eE3LY5JKu7BwEmM5lyaqUEgX8Wc9pj4bGYxkZERrm9XkJFBMysaLxmWcAbB9OIxQzIe436lwJSPD72v22N3+XrD127yPfq1cdmLPW+apWfxxKfV/YlqIwmRPgJ65JLwi6xKxJGOOcVA8pnvJOv+jpgUXrBGeVQn1bbP2Zp6VP7na2etiT45uVhh0oaCRVdpYZzAHAHX6jktXAIGjb+v9Oxy+zmsP06AufoLIFJbgTmNKinkncMxss1p79bapr9usO3C4x9i7BjfGpqCaccGUcGwKZwQYxnoJMMqYFkAs3j9RYDxpEhAgNOJ0jqSZRILZKKdeWAsxbXWwzsFyeTx8axbvwVF4LHcWlyOeDypOMWR44IgDDhYRd2EQBe3ief6Rnxh6NpA8YxQBQk4cspIB+xGd4PO3nT2tCaQRUgEA7bExuv/XzlFwnFZzs7yxpb8863Fze3lbW0nT7fduZC+5he51y0+I6OTTgFYI1digfWJr22N/zCUD8giIwQRhCxqr//vq3ht8zbMWPR3oy+MUAgjFgJAYS0tq4r5vl/Gp5b1NyRf769qqumqPNCWH3rw9tSXt4V3qHsBURANi+u5I7VocHnGgBBIETiv8Gg+4tfzk0L/K/8YuXazGJEwUqn8N6ITATEkx1t96wLf9knE4CLrroEuFY9+Nqe+Ic9EyvaxwC5QMTt+ZUzVkcvTiosO99a2l1ffL69oKmtqLP7TFtHbrtsyGCc8IqnhMSTJr3mfs/Yl7zTuzUKAE44lejJb2r4xZbIaz9Z+cttiXkDMkAQJsl3yqmViIDwVUrhlR8uzqztAgBnvSIjgJBWXHXXqui3D+cRmwUQZMbRPx7JnOkZc6SorKy3vrS5Paelr7Cju7Sj8Ux7Y2230kLEn7aP6xKyS0RGENj7cdlXzA9YlFyoNeoQEREQCAJBZKE1DdOWHH9gW+zZwWEALjIidUpE0FjMGrNZbTJaRBsiUKCMMx0ym9XCxotFq9mMyLQOB6vkJEVEk83aoNcOj9kMNgsiukphRK5FbkFgCCICQRCRO1y0kueXCQgWZBwuSkYrpxbkBLmBU84pABOsFh1yPoWYoyIwLSPMZuXInQoPkCNyldaokJv7zYIOmTRznLK729uI3IKACKPIEcGCAAiInDmEMnW4qvVWi2rM2j6q0JhHuChyvOgi0AETLRaG41SUYDYj8jFgCExAThAIgho5IpgQEEGNnCAICEZOEbkBucVsdg5vqbMaEbiDA5RTBGZGzhGsCDrkiGBGAAQTcgRGOQXkeuRWi2WCHYOIegTHsioloqDUjJbJ+7u1CsrFybLM8StW3ie/yzPid0dTZUYNAAhUlDoeAB8V9O8Gn7x9Z3SjRo2IlLPtyW0/+9p7b04TIiJwnPgH3yt3qGPxr7FLcf+a+Ne9o3qHFYgoUBGAWZm4IK34+lXBMzcduXXZsdS+EUSkjNooAcTsru7LVx/YVlqPqEUkiAwRFQSe2H3skbU7WlU6ROBAP4opuG11RHBZCyIKlIhURMSIiorb1oQ9vz/hiq/2LDlVjog2IkylSwgiJHf13rEu4iWfDGlM2Y08Rjgw5ZD+xT3p962Ny6tXI3KbaNteUP+zz5bsrqh1rDdMwZPvZQvhFIGfV6vu2xD5gnf64KhZ6n6EM2IzvhuQ+nPPwGkL9j+wNSa3twe/RZcIooCIH6cUXP7lrsSG8wCcMioZNyIVASCronH6Z4v/6n+KWC0AbNBmfnX33jmbDzWoxhyrX1JcD5c+AH7PzOASxqWjSyinAiUAUCbrf2hb9OzN8ed6ehC4SEUpoEvyRVgtxrf9S65dFrg+vxgRzERATnuIsCOn5ndH098KSP3j4VMrkypSmy/Ih3QA9FB5/dZTZ9VGE3MMD0Aol/UtSj1zsqsTJEsImEWwpbe2/z0k6ynv1KcPx/wpOCO45rzZTDkygRIAHlrbODepZG5S8ZfxxR8kF74dn+d1pqGwXSUSyjgFgCq1+rMT+eFnukUbY0AIIwBsxGbdVFizKre23WhG4A0my4bkiu1nqjQmk+v0R3rYKFi3FFRsLz+vECzAmcApIu/RyNemlL5yKPWJrclP7U1ZllFcq7zAQHBGgroyUELi+fNfJJR8nVjyaULx3ITiT+OLNxRWpdb0W0wmySXNGbEipjU2fng4+/l9mU/uiP9jSNb+0qZRkxYRCCcWk8nrbM2+ggpqsxIn34BHnb+wLOdc2UCfmojrzzR/Glv4ZVLJZ0klC5LPfpVy5t3U/C8Tz3waX7LudNmwRX+6T/lFcsmJ6n4ARhkRGUXgjX1jS05U7j/XomKEMgLAB03anYXV76QUfJZc9EV88VfxxZ8lFb1/omh/Q88wEwF4j2pwVW5NYFU9AKdM8tKAmWhXFJxdnlmi0GklW1AUzUui8m/ZcHxFaqbZZgGHU2sCfxB5eZ/sLs+I3x45MWDSAKDICAVKGAWEUcHwTnDmjG0x9SOdiIQytv3EhWlf+3olZBAAm2gTGRE5JZyKnDrL/+7IH1ddMmtNwiu7Q7sG+xFRpCIiT+nt//nG43/Zn/m3A5nXLQs73a9CRMKIjRJETG3o9vjo4MbCOisXCRNthDLgdTrDU76pT2yJalGqJTvso6icaV8uDm1sR0QLEQCgXzvyql/afeuijha2Xbk+YEVaESLY6BTrJZIuye29cPf6iBe9MwBAZA7rmVGOoNHKXtpzYvb6uLPnJV0ieOVXT1t61OdsNQUqMiYwIgXuSxhncX6P5IL2YcV96yOe9Ulv0usBmJWIiBDV0j1jTeSarKJHd5yYvSUmTyb/Nl0iPT83Oc9jYWB2g1xaaqKMMmCEEgA4Xd1867Kjf/M/TW0WDlxl1f/BP/Fuz9BzskHKmciIwAhlVGRM5FR0vtCfpDq5pHxcAhUQcFNO9Q1Lgv4amG2jonMdzDlRQuDJzS1XzA/83cFUk8XAEbvl8t8ej7thRcgsz+hXQuKe84u7a2XEvVujTjR3IhH+cSjqgT0RijErR0YYEShBwH1lrdOXh+zJyJDcO1qzbmtS6R0rI+5eH/bfxzJeDIy7a330jJWhq3KqxyijjCDiB/5R05cFPbQv+uFNsQ9tjXtwY9ydq0PuWhsRXNdAgCJiYofM40vfdXGVVoExpAKliDhkMrx8MPmhbVE1SgUiNg4q7lob/qJPxohekPSNs+2IMGo0z1kb8+SB9CaDCYEhQpOs/5XA6FvXhrzsl/pleNlz3om3rQx/0Cu6+IKMTZr9SbNIxsUtKdnXLwm+b2P0L7fEPbQl7sHNsXevCp2zMfZQQ5tGsjxEIbyqcdbGyFk7wj44mv9pSNkv90ZdPT/ww5giNSPAmclofHlPylOH4s02G+GEMCIwgohLUytuWh6cW9UoM1tePZJx76rgORtiZ62LmLEq9Oblofesi56zIfLuNWGv7EhsG9VtyK++bnHQoaxeRC5QwoGprbpPIguuXXDk+f0Jao2WAUWELoPuN0cyblgQOHtz7KzNsQ9siZu1OfaqBYF/CsgcNOsQsbyv+5714Z8kFCGCNPg58vDGltvWhc1ceby+p4cjI8CJoP/seK7HX+YuDSnRaK0XrUOXDmbXJb3yO9eH/yEgddCiQUQOBBElX5+GGD6KyL5u7dGqQRkiEA5eifUe78/bmd2EiJxKwUVSJBhDpPQHBIA4dUldl+z2NbFv7YzqlcsRkQEdUxt/s+f0r/alFCjUnx8ruGLVoRylAhFFRmxUBMS4mi6PT/z98yo5FylnIiUAvMtgfNI386kNB9tk3YjIOJmfVjlj1fGgc02IaBYFQO5XWjNjRci+rOyQhsYr1/gtO3kGEWxEEBkRGXWCSHEuiKltbXesDXtxf7pLXBZK0U0jo6YXdqU+4BlX0TaGyAVR2J5ffcPSIwEF5x0zeuYS58bppFnOt0ou4K2jQ/d7Rj3nnTKqGaacEuAak/4PQSmPbEts7ZM9sTN51qZIyS6xUZFw6kq8yIiVEkT+edypyxYcjW1scSGbc6CIeKKoasby0P/xPy35uPoM6jf8U2duiKyVKSUrBIE6ItAAgEte8X+7MPy34NLRJYQRwokosgWRZ6+YF+hVUGpf7XD1rTMCyM/19N6zNvJXu5PL1WrC2WfxZ6+aFzg/rLpDbpRC/c519S+ILcps7eZUfM8vevbe8Cr1MAcmUGIVRQ6wP7vu5mUhezIzAIAjDSlruHppwGtR2S1jMqk7lqkNfz2Qe+XiY8EF54AJAPilb8hdm8JPj6kR0YpcMMGR0xV3rwl+KfikUrACQFJnv8cC3wXhpVqzwDi1EcI5yHSGp/emPOoVXSNXAmDzoHzmuogXDmZ02yyUERsVJR8d4RQA1EbLo54JT+xLrhkdBQSNyfC70KS714SnNDUjEaThmtTYcffaiFeDs3sEE+DFkBsmebc55SBuTsy6a0NEUk83IlqQ65h4uqRmxvLjj/nE9VgZMCGl9fzNnqGfRJxqGJQjckQ+rNV8Hptz+fyAIzVdgDCk07+5N/gZv3iDzSRSIlJiI4QDLIk+N2N5cGxZOeVsqL9rUNZ+YdDU3t795IHIu9ZHnG1T9ihlHf19PYMK5GTdqYppS4P9s/sAuI2KjGNEfe/tW+Ov/mTJm0fi1UYz5QQAu7Qjz/jE/dYnq0Fv7AWqRSzRqG/a5Df3eIHeIgLAuY62hzeEvpNcAIjSinS1TP7IjvgbFoU+sC60vqcHkIkIzDSyOSb7Pp+EnRktNoFKUwfXDubUJaU9spkbI17wTg6prDnZ0hLd0JjZJAtpvZDV2HK8pvaPRzIuW+BX1C2ZDnRHSud1SyPfDctJP9+UUdsd3taX2nw+rKkro6mlpK/LarI5Qwq/DRftkguKOWsSXvSO7lApAZEyeii/+frlx30bWpGMfhgQfs3iiNyBYUQkTPIvwZ7yDo9PjgTklAOIhDPCKCJvMgqP7zr2hOfWjlENIphNpsWxxbesDvev7kBExnm1Qv7AhqiX9mWqTGbvyk6Pr/1WnixGBIESh0vn4p9kl+R0d97jGT5re3haXcuJ9vrkus7YVlliS1tifXN0eeX9nlFzPOPPtNh9XF4Fddd+sfSD6PSTrYPh5ztTmtujWztP1DUntjZVyfpthLAfEApFOEVgDTrNw1siH/WJ7jerKGNWyrzLWm5YHnykqIMjPLI9adaWaMkuERmZ7EyziSIifp6Sf+XCgI/ic1PrWk6cV0S1tCe0dEa3dBQ19q+IL795ZdTv/bIkXaI0j/0x4OQtK2O2F5WeOi8Pbe1Kbzif0Nx8orUpvrZDbbRM7jY/HVw6ukTklAMftWg+i8+5fllofG0TIJ2wIEw5BWAXRsce2x330OboOtnwmf7++zeF/2pHYv+IAREEKkozaLPFILeYRFF4zy/i4d1hgyPSugtjQBFxb1HtzSskuwTVZuN7Qad+vjowf0COiDYq2ihBZCWtF6Yvi/zg6AmNfgwRPj4aMXtHRN3YKFJqswmIvKZXO8sz7ulvEk16IyLGd8iumHdoXWyVQDiitKaNQ0bjb3xOPLwtvko2jAhNg/KZ6yJf3Z9h0mukwYCIFJhARAQ+YjTPWRf7a5/UmjEtAAuoOn/zyvAt8VXI2EVnPQjvHM2a5nm0QdGJwMn4eTcDxjjZlJR958ao7N5e5GgTBAQ2aqF3rol4fFOsakRvFsRPo/JvWXqksWdQokGK8K8Z6J+xIejjyGw9NauNpjf2hTx7OMYoqhEQkXEkiLgsuejWlcGxpeWISIEzBI7UytlTfglz9oWqzEpEZMgZYzbENTlVNy0P8cvqlRzTHTL1rzcmPXcw4qFvYl4+kjYgWAmjiFA3OjLLK+bL1DILEOQEOQzoNHdsC5x7PFNv0yFCZW/XbM+IjxMLEEwEmEDZvOiSF/cmPLgp+t7VwTW9PQicAbWIYr/F1ClaekdVIhGcHcaVP5IuOdM98OC2mGmLg65ZE3D14sPXr/Cdtt7356sPXr/u6LXLA29eEvyzeUfzzvchAmHMK6nl+q+3T1sZ9rPV/tPWHZy++tC0dX4zFh28cqX37w6Hm4wi5VMER7nCqUvquxQzV8e97hPZrZJzznvHRn/hE/74zlidWa816T4OTL96cWieTCXJd5ETRPRLq/KY63WkpM5ulzCKCO16w9OHcx7fmNbUNyJNrr+ML7l9dUxISTMHQGpeHVn8s+XBYRdkiJhaIfOYf2x59hlENItmhU57QafpNmi69ZouvUZh0FkFKyImtnbM9Iz8+aKQqxf4XecZOG2d741rD05b7Td9nd80z+PTlgTNWZ+QK62XEPGb3Mrb1kVNXxx2w5qDN671vWG1743rDt24/tCVy/d/FZ9rFkX4ARJZklwdKvm96yOe985sHdMjYmv/wKNrj/8uIE0mWDjnT3ilzNoUldvbi4h6IvSb9Bf0mm69ptuguaDTKPVaK7EgwvsJp69dEjh9YfD0dYduXHNw2hq/aau9b1rjfcXigMsXB14/b+c7R3KIzQLA+43aNw4GXzX34E3rw6et9Z2+xveGNYemr/O7eZ2/x4p9BT0DCChQty75D4fkl7eJ5LPo3OuWBAU1tUrxVBPEASLvHBl5ZHfsI5tOVbVrdxdUXjU/cOvpUpGLjogayZHNGGeckn8cSXvYO76xr3fMZhoas8jUJlHg+0633rw8dHdGOiI0K1WzN0W+5p3WIRviwAinIiUcUKHT/H5/4n27I0vVw4g4LyDk3s2hOb0XLAhaJGognsVnZ24J31pcL+mn2M4Bj6/950YW9qsNw1qrYsys1pDeMfOTPum/8IqvlA8j4vkhxcx1Ec/6JrePDXdqR7p0I70jKirYEJEDV5uts9fF/Hp/Wp1Oj5yuTaibtjQsrb7+gk7dMTbSqRlpUw93jo18HXdm2pKwqKYumMQcDowD2ZyUdeeGqMT2DguKOmQqTvzbOu9aH7ki/ayIhhaZ7kmvjD/4pNYrlF1adYd6uH1s+IJ2tKhL8bxX2jP+aXKjUW82vbE35PG9MRf08lGTaXDMolBb9IJ5flzFrStCY8rLAUCkImGiSImZ0qf8EmbvDlMYlJQzgRFCRBuAZ071zctDDp3s4cBFIqxPPflLn/iA8pqndiS+fjBnYERNOEXEOuXYvRsSVqTkC9xGGAWAHp3m9m3H5gZm6C06RKzu6nhwQ/j7SXkABqBifFn9HV4RvpXnXvJOuX15UHVfryS5ODAEhlwKS5vC7+TUJWd7ZPdvinx4V5xXcW1YYUVwYdmxnFL/otLwwqLtGTXPeSd7fO6f19aHiCJjO5Jarvh840t7M4/mnwvKOxucl3c8t8ivuPLYqaLC2kqz1TRlXRPqteuSTvnMNfGv7wy9IOtDRM+CMzNWRBwsbELKRsza94PTr10cmi3ZJVRknDKgG2NOXjXfM76lC5GLjEh2yXmj9Yl9kU96+rSr1IjIgS2MKfj5gq3B1ecRMK+5Y9aawPfiT49xGwDEnW33+GTtypOliKA0qD6JO/nYvvhnDiQ9ezDxkT3xH0dl9WtGESGrt2+mZ+TMTWGBZZWBxaWB2cX++eWBRYXBOQX7T1bf7Rn70Ib4qo4xRC4QcVte5c1rot8OyQ4rrgzKORtSWBGQXRxaWB5wuvjMeYXI2Lfti5wouYA1aUfv2xD5rHd6n95qFa2eSaenrQw53daJSG2MPrU9ZfaW6NP9MkSo1Wj+Ozz78T1xzx5MfOZA0qPe8QtTc0bMY4j4efzpKxcf+3tofmDuWb+CsuN5ZWG5+f6n8oIrqpcknb5h7pq/+Z+SdIncYnzd+9D0Rfs3Z1QE554JzDkTWlhxNLs4vLBs/+mKnlEtIIjM7eP6D4ekS0w26/yYs1fND9x1pp0Bn9Ap7bpEaXxga/Ajq33yGzWLYoqumX809VwjjN/9ILn4OaXvHTlx48LVL+0N+8ORzLd8sl/3znz3WPHDq3fduPjInsxMRCxT9F+x2u/D8FOjxAgAxDFiR/SGD46cmr7q+KnmVkT+t8Pxt28IftEn9Q/BOf8dnPP7wOwZa8M+jjs9aLXHFCV09F25KOCpPfF/8M96yyf7TZ+Tv9+f95dDKTOWbHlkV1q5bAgRy2V993pG3ro+5Kl98U/tjnlsd9zz22I/izpV3tmDiMpR7aOeCY/vTaobGxVM/G/+p25YEvT0zthn90U/5xP3zL7o5/cnPOuTcP/GiOsWHD7e1ouOcC8nczgwxsk3Kdk3rQh/dm/S7wJO/vfx068F5N+4aM17sXndehUCZtV23uMZffeG6F/vjXl2X+RzPvHP7It+bn/cs3sSf7444rH9ic0Gw5jZ/HvvsNtWhr9xOO0PhzPe2p/9pk/Wn45lzV7pdfvyoLiCMml9mHJKgRks5l/7xs3ZGzZoGOTACac2SjjiqoKKaSskuwQzuvpmrj8eUNaSq1TdvfKb1/enKARBWoiq6emds+rYyvRCK7cyzhCxV6+5wyvoq+BsvUWLiFU9nXM8wz9IzOPcLFMNP7Mz5s+HMhSEvnYo6/alAY29fc4Nz+Q795c4dUlZn/yu9eG/C8jUcusEf4+RWj6Kz/f4/PDZLjkiEsa3JzVf/smGfScbHM8IDqc8IiKDi1Hj34ZxumR17Mu7onoGBupHR+7cHPnWoRT1qJEjWnTqBUdTfrYk7NTAsGSXAHAdtX6eXDJ9ZURCfSsCF/lFXfLkvsgnNvi2qTSICAgfJRXfuGBLYGO7DsW3w07dsv54/YAcgQPy+NJ2j4/WLMmtQkSVTjfvRO4zB5NePHTied/U//JO/jo5Z9A8ioiZHefvXBv69IETiIjoZAtF5BrtyMt7I+5fG5ff4PRx1V49d92eshoX1jl58q0b7KeQXMCaNaP3bYh6el/qoFFT2Tdww3q/D2PzRvQGBkxg5JdeybM2hmd3tSNizdjY/0TlPL0/6Tnf1BcPnXjSJ37lydxhk12XXLbgaGRz2zj/FyIiLyo7d8ealL861kvkprHfHcm6b3Nc66hsMvHwE154Z5dSHBdhRGTMRq3LE9rdxwoAACAASURBVEp+tijYK7WIA52YXI9RAFbRK7t20dEXtwQ3DVoXpZRfPvdoWlUTACWMueoSApRaLW8HnZg2b9fTu1Nf8kp5eVfKyztTXtmddveK/T9fekzSJVVK+c9WH/46Js9IzZwzKUQHgGr07NOAsuuWhaWdqUOEeYfDbl4a8tfwrGVJuZ/G5P0p7NQTe+If3RbnmVYuWCyIGN/Wf+3SY7PXxD6/LeU3u0+8vDPlld2pz2+LuWvJgUd3JlcODCHiOcXAPZ4R920J3RGfuyXr7IqUwo/ic6atDX18Q1inanBUb3x4ffzj+5Ibx8ZGBPHNoNTrFh+be6J8b0bD7vTGXWkNezKa92Q0e59s9M6obzAaGUxaLwFGOfnmRPaNy0P/eCxj9Yn8jxKK3w4//Rvf8F/uSFiSVGIVzbmdPTesOvayd/K21Oo9aQ2705t2pzXsTm/ak9GwM70xurptVLQMG41/8Am/dUXw8zvDX96R9vKulJd2Jv9mZ8Zti3betiIorrjcqUsIp0ywPuMbN3tPmNKglHSJQAlFXJlXPn158NGTAwq15aWjqa9tS7OOWWtHh2atP/jWgZMyk5lwAgDFPX13bQjanl4rUkKBImKfXnO7V9DckByDVYuI9Y1Nj20I+UdaLqKwIbvqwb1pZxQqRHjzQMb1iwIb+noRp9jtyL5dl5T32uO4evWjhHOzaBMYsRGBMBiy6D6MyPKYd6S4R9IlzCvp/DVf7dmRWitS0SwKVkoFRgkVBUakYOLvrdqpSxq6FPesint1f1TbgGJeZOHd3wTmKAYpFQBgxKJ7NzjjWoePS6AEkavMpj8Hn7xzZUxKXQ8AJZyKlCJCh97wlH/OrzcEn+/rQQSL2bQspeKOtZExldWJNb3TlgRsTT0jcoECB2SJ5TKPBcdWZhYhgkUUVSZDn1HXa9B063p6jHqVRU+YgAhJnT13rIt42TuTUWYhVOBEpKJNJCJnI4r+3+yKnbUuvrjZGcdVc92CXXvKqqRQCCsRBE4l57DILnJgPE8mhkLY47hUinvXR764P7Ndr16QWnT/+oTCxn4EgQEXGfmVV7IzjktPhAGzodeo69Z19xi0PXrNsElnES2I8EHC6csXHI1taKScEiJaiWijok20EYapZ+umf770r3a7BAaMY2/6p9ztGV7Rq6Sc2qjoIJ7YKKHft1Xo0salY5c4IvwwqLbzljURvzmUOGjQg3MrrH1MEkQ4XtDtMf/oB9EFBNhXablXzPePraoHlGamztB4SoBSm/WdowlzdsWU9vWOaI29suEe+cjo6NiO1LpbVoTuykhHhKpB+bR1R/4eljckmAGYyKS0FqAyGf5+PGv68uMpnf2I+KFfxKydocXyXkRqZoKW2jqHdL/zz7xxVfDJtlZEjOrsu2zBoU+CStr7R2SDI73y4cHB0fo+1QuHcx/ySqhQOH1ckS/5njBYVQypldssxLow9fRViwN2llSp1NpHNyQ8sS+5Tq0mFN6PKLx6UVBh5ygics455wAAYN+NaQNOJ23i48AYkM1JWXd4RqZ1X0CkRk4M1CbXGv8cXjh9VXh8S8+5AcWdGyNeC8hWmKU9NPZiOQfGOOcMkQ0bDG95hz7hHd3Ue6FfOdonH+6Rj4yMqL8Kqb51ZWh0uYsuYUQAeNo/cfbusEHTIONM5JRSYkPcmFszY0Wof3XHnpKmuzZEnuwaQMSCvgsPfhP//N70UbVGZAQATtR2/mxxYFRpLwBKiwS9ev1ML59FQcd1JgMiVvT33OcZ8XZqXnZH753botafKmLAOcAbBzJuWhrY0Ncn5SNhwDhyQObqGp1yvaSsT36XZ/hvj6QOmCbuLxmx6d8Py752zZFKpQwRCQevxIbLP16xLbMBgFvIFMrDWQsAA+RsKh3miOOS37Eq+q29J/Zmn7t/XdTnaUUCAuOMI+iNms8C065ZHHpyYBgRBSIC4IBe/+SepBe8k9tGRh17GykiNOoNT/udfHJDZMvAICJSKn4cXfDAmpCo/LO/PZY/a2tE07BKCqJFZMm1bR7zDq9JL0TkNkYcc3BwJNSSHoPcvp6710e84J3uzMIijSYOdFireWF3+hzP+Ip2u4/LK69q+qrII/kt0iYhx2b1qXiC3PE6ppZc7cPK+z0jn9+f7lVUc+Pq41+llRERRSJIGTaf3ZE6a1OUFMclxQhI5qPT9rARERG/SMm/bP6R2IZmADZufwlCTs35GUsO/tXvtGPtXfP7I2l3b4isHlBIUeOTiP9BQWiXJC4dXcKAiYwwzuVGzbN7kq5dFJxU1YtoTzZHGaWMImKnUvGkV/L0xaG7spoRMSCnYfqS4JVRdYQyRCZSIolUREYYQc7fPxL90J6IUZ0NERAo4wQRj+Q0zFgesisjHRE7B9VPbYt/ePOJcx0qRCZQe2h/n0b77O6k57wTuzRjiPAP/+gH9oSWy/oRkXIKwBHYpoyym5aHbkgrR8T4toGfzfNfEnnWaCWIjANFhCGz8OT2w/eu21GmMiBiSX/PXWsjXjmQPmwd5gA2QhDxUH7bTcvCliedlQ+pn9yY9MS+pBq1GoFtP1l54/KQdUlliMAdOZKZPbMe587Upw7Y10s42ZSYfdfGqKy+PkSUvCKIeLTwzDWLjn0dVzY8MviGT+zNK6JaBtWIKDqS14K9WMaAqQz6N/eFPHc4wSbaECkilSIsV8TUzVgRElPq4uPi1GizPXUo/v7dYeeHHFuXKRERV52qmLEq7PP0sjt3hi7JPMnRSIHX9qt/uSnmRb+kQSJI60wHs5o9FvvGNtcgEoFRROzVae/YdvTLkHSDzYCINW2tj24Kf+No2p/9I9/YGz+kHpSWoN86mHXrssDG3l5ERoEKNptKo+nXGca0uilDdS/aJc69iiaNJKScA2lUMLwTcvJWr8iGsRG071VsvWbewW2p5xCpyAkHCsicYMAIowy4xWQcIrYBnU6n17NvsUvqO+Vz1sY+tDX2oU1xM3cEd2nGEEASeVqj8pPA6GuWhJ8eUCEicIbIkqsarvwq4IPwbI1okHK9SOVcMImP7w741Zqd51VGqW8siT9zr2fUH46dvHF56P5TzYxxkdm3UsWfbfR4Z+6K3GpEsImCM26QcDZFTLBPxqQcKkw7rHxpz4n71sbl1l3cXzJ9WeD24gZEBsgm80TqimbB1qfRjGh1gmCjU9olwOp1mke+iXpgd+QTu+Jf3JukNDtTb1GRkce2p8zaGJHT3YWI9phgR2bfizHBYI8Jjmmw51Chjn3viJhSUHHr8tC/+Utr79BvHHvDL/mejRE1MqU0iKYk/t8uCf8tuHR8XNIrlOS4Z2bZtUuO/WprfHl/L3dxTw8aDB9E51yxIODpXSf6VWYOvHlM+18+yTNWRhX3tTu34ALy1sGhTpmcCcJ7h2Pu2RhZZ7IApyKjNiICwI782ltWhuzNzAQEI7EsSyn0+MTPJ73JGS8JYPM5W+6x8OjS4EyLSYsICwNDZm0KvzA2KMlWRKITrJ8dT752YcC+shpAjOrsv2zRwY0JVRaBUrDvuxwyGF/zSf3V9uhahRIRmwbl93pGvHYwy2wkiJQhFbhtfnTJ5fOCDlY1XzBbfukZ/1/eKVJMcLm8b87mqAe2JuUOKaUNz5JvV2805Dcrhkd1kzfPM/vae/bMTdG5/T2IFFHkSBiyj8KzL/to3rqyOoJk88l8j/mH5yafHROtLhNVbBkePNshF0Q2ajS85R36rH+szjZGmX1fDgAsTTh728qQ2LJxPi6zzfq0b/wDe8OULuslgLi2uPKW1WE3LQt5yj+2ZXSQcwbAyoa09y5f94pvjFqnR+Qqm/X3x0/fvzmqUTXiDFrt02vu9AqaG5ChN44hYkV/9wOboqYt9H/EKyzvQg8iGkUbIr65P+nWZcca+/oAKAEAk8rnZM7ThxIOZZ6xCWbXNH9O/lBOAVh5r+xuz4jfHU0dMGom5FAZFQzvhZy81SuyfmxEsku2JzZc/tEir6wmztBkIyLlThDKpf1uAJBeW/fHwNR3IvOalHIYHxFLHTlUqjsG5mw6MWPhlis/3bz1RBMhhNtFHhs2mL84nnfVUr+TA0pEtBDbBeXwXw5nXb0o2KeoEtEqUskCoIC8QW94+tDJZ74JalfKpMnWF/HFt64MuW6B/8tHT10wW6QduAwIIiRVDFz2te/y06UAIBDRdbcWs2eaEBExt6fznvURL/pkIE7IocIGVYaXdqc/6BlX1joGyATRtqOw/mdfLDqcU8sYipQJhDl5YiNMJJQDI0wIr2l40z9rbWZx9/AgsIvrWE7JBcBbR1UPbo6+eVno9JWB28+UIaKFCJIOI5w+sj15zjdx+XIFIhVcNhI6P1hFARG/TM6/bMHR9LPnAJmzFsmOOV3dcuPnCx1r72zIZnl99+5ZG33rFBrGuEAmED+1d/QngktHlzjbA8CHDJr3UrKuWRZ0x5bjm/IqY3uUeQrN4crS5/dHXjX/2OPbEvPlSmmehYgbCs5dvzTo/h0hPiVVRXJ1Xo9sY3blY75ZcfV1Vk7/eijq/p0h7SNyyV1moyIA+BY3T18SvDM9HQEAWNmF/l/tir9nU6RXaUO9TN3UP7wns2DGlqCHN8bnNvUCMAD80C/8jq0hPvln0oqLw0sajp05925k7k0rwx7blag0DCFAYrvc4/MjX4eWGiwiOHTJgN7w6J6UhzfFnhsYAoCmQcXtq0If3ZYSc7Yrqaz++NmatyNPXb80+MntCa1yuc5sfXhN7KN7k+u0GgDOiXAov/bWVYH37TzuU1h9pk3V1D8Ue67pr6Gnbtt1rK53BJFTPnG9hHGyMfHkTSvDvdLz8opz4osrDhSfW5pWMG1p6HM+Kc3qIQDePzL4j8OJ0xYd/1v4qYSqpkaZqqixf1dO/cN7Ej+IPqURjWqT+ZWdQb/2jTMLNskPIDVnUVTN9MXBUaVlUhyXJCW5YHvKN/auXcFKo5JzLnIqxXEtz6qYtvj4zatCIxpaEdFCRABeOzD2wIbEZ31T+nSac+cvzA0pvXZR0Oq0IguzMbtcxl6dZsaWo38LTFOYtQBwrr31/tUhHh/O+ywhR7QC4cQiCgDw7IZttyw7VtfXD8gIZ6Jg+SykxOPPXy0MKrLYxgDIhIkw5ZQygshL++S3rg1/0z9FZh5DQNfcjsM2/bsRWR6LDpX0DgCASOm2xI4rFgY8631iXeT5RSH1y8IaloQ2LAtrXBxcvzqqqbbPvhw9Ly7/moWB70edljbrTdAlIiOIvK5D/tDauOsWBz2188T5PhUCExkhlACg1qj4MDDyqsVhpwdUALAi+8xTuxM9vjj234fTurVqDiA6NDcCtOuNjx7IeHR9ZMuACgA4Zx/FlFw1d//0xSujW7uQEZtd7FIAHlPa5fHFoZXphYhgnWrfu/RmE1s7bloR8rx3OsDE3I66YcVz2+PvWR1b1qpG4DZR+CancvrysP/xz14e3rA0tGFpaMPSsIalYQ1LQxuWhDWe6xpBBA21zEvM8/jcb2FavolaOZ8YJSza7ZKx+zdEXfFV4LP7Evt1I9yRwYUDEzn9xTcJd2+IyZH3AOgEyicQTxgRiAgA7yfmeHx1OKNuAIFTxwRCpCIAZlc23bw07E++2aLVDIj9hpHXD524Zn7w18erV4Y3Sa9yaVjDsrD6xSENXinNGpMVHS7TnxouKR8XdWZtAiZnfENG2dNeKbeuCrlsboDH/OCrPln/wKqQ947m1feoEe0BVwyo2UQPFDY8ty/xphWhl807euW8oLtWB/49MLmsfxCp+HXkiZePxg2ZhpkjuAsR/WtaH9kZeyw3Fxxz4dyuvpd9U25cFuSx6MhlC4/evCrst/5pBZ19iFygIiKsT0z6xbaoezZHzdwcNXNT5OzNkb/wip4bk3fepAfggJjWp/zlrrjdp+qtNoGjfVo0ZDb/JSLnVb/E+iElIp5XyV44eGL2N1H3bg6/e1PkfZsjntkZ905EUY1SiYhjJuvzO9PfOn6qTWtGpAKjyMixgqIndyXctDrC46sAj6+OTV8U/OjGxC+TcxR67YT5r33KycQDWXkPbouZuSX67s3Rd2+Oun9z5JwtkR9H5taNKMyIhIqIKFMPfRmefu+myCsXB132ZeAV8wNvWxP6+v7UoIp6A7FqDMZ3guL+GJqqt1gkh7jUnG0FVY/vjE6prJTsEsk00YrCX2NT3/SPG9bbmUwoIYgHyxsf3B4zN+KsxUQpUMkvXzo4+KJv0vvRp5QW0+70ols3RH4Sm6nUKTmgyEQpu61Mr33ySOS8lFMjRg0iVsj6Xj0Q/9vAoiaFXgr/ldbVPggreNonuVYu58AoEJuZrI49c8fm6PnxBSZBgEkSgThStzXKlS/4J38WnaezmZ07IQgjgHzMYlidnXe/V0R17xAiEsr8sy78wivqgW0xs7+JmLMt8t5voh/cFnX/NxH3bI58bHdYUksdAA6MqX7rk3j9kuCygQGYZA856226oHxr78kHdkcFnu9kiNSx4AQIBp1mTVL2f/nG5A2OIOKH8fn3bY36y9GT53qG0WE5OR7mbUbDn8Jy3zwU2TUsQ0QGbFXmmVmbo78OK6WixXE+FaGcMqQhjefv2RTiXVIFjE2pS6Q3e6qv/9f74j+OOeUqSaVI6yGd/p2gmBf2nahsHwNkIiVHS+sf2RV7/9bo+7+JfHBb5L3fRM7ZFjn7m8jZ30Q8sTc+t7MTAKuG9I/sSJq1KeJkrwwRRDJRtUtt6R5RvXkw4bFdcRFVHUhFaemeMMI4I4z8T0jmi35pZxRKxIunp7iKCysjCHz96YI7t4Smt7YB2vNxMUem5ML687/aFvN1SCkTbQBcYdG/G3Xq3k1Rs72i7pOI3xo5e1vUA17RMzeHfRCepTaZ3Lrk30/KvwTUEYWFnCIjbYOa5Mb2HSdrd+WfCyrpPNuis9k4IncNF2FIgNNO3XBYc9eh/Brf/JbizlaDRSWd4NOiHq6Sy/VWqzOShAPv16krFQOKkRHudEFw2qMZCWnu2FVasi+nNrmuVW4eo4xIcoEDrxzRlClkpUpZ1aC8TKmoHZI3jCjMxIqcUUYo8CGbqVI12DI8bBUskquHA7cQW/2QvFop01hNHLjOpj03OlIsl1UPycuUiupBWZ92WETgiIxTQaTVveoy2aDeIHBglFGRUaS0YWworLnvQHat16nauLK2lgGNIE48+UdiBQVGGekbGixTyIrk8qpBeblSXjkoPzcoGzZpEVFaSJBc5CM2Q4Gs/0hx3Z5Tlb659WnNHQrdCCIFBJvV2jA8WKNQGG025mARB96jHa1U9A+OjnBw1M6pGXm1UtneIxdtguQWl4xLuX6sQDYwrLWCI86KA9eYDOeUsna1ymQyNg0Plg8PKagB0SLyi89YiFChkLUNDoqClQMf1Wkr5bI6vcGMnDHnmjBvGRk8O9Crs1qkAASbYOkYVhYM9DcMD4qO05Mm84dxajabqlWKhkE1HX9yAQXGiNCtUpUrBwyihQOnjClGTKWK/gKZvFwpL1cqCwY6qpX9JQp5sVxRN9SrMMoBIb29695Nkf/ldcJKCIw3Fp0lc061enO9bLhMpdIIlHMqOurlwC2CtXlwsFIxoBIsHHilaqRELlMJBuJQOfTiw4wxsXl48IxCoResHDgF1qlRVQ7IZcNWDkCYSz5mYD02W4Wiv1+j5kSkU3lvpDc7bNBWKQaaRgZdHadSvTarpX5ksFqhGNFZGVBA6NePFQz0F8rlZxSK6kFFoVxRrlSUKRQVSkWFrH/UZELgOU3dVy8N+DC4wGSijNPJmzYky8kk2KqU8hqlQrAx17zU0uf64cGakZExo+5ifxtfiMgIB94+OprT16exWDiw8bziowZdce9Au8wAyDmnY0QsVanyBwaK5fIShaJaKS+UK8vkPeWKrjKFsnlYaaUCn4pLPwVcarqEuVgngiNyA6QMqSAiUgrEuTHVoXioS34FaWkaKdiT6TpWUC5GklDuPPQX7Z3G7oUARGRg5aKUXAiIi8aanHxCWpsVHSU4o9SdWX4dUQD2JRzKKVzMS3rxj1Bi31wJUuJS5A5qHe4RdKSBsjeTuOTYn4zJdEoEiIxQF23NufQko2h2pmCye6UvtmWcZHFpuOMiMO64znDcS3S8u3ElgAuX7GVxTjhjLrn9nUxjyF04zxm7GGvg8mad2fLHb/uYkj+SWHcsEUmZpCfctRMF9pfoupsEEREtLmtXSChHwJ1naq9YEnAsu1qkU+gwZ8kX2z7+6B3XJiPwi00DThlxbTJzyFlHOcxBpL3dE939nKL9Lkh69NtG3MQR4YqLHGCOlNhTjAWXP86BH8hqnrYs4EhVPSLYJhkljnqZs+GTjyNytAvgW5Ixu4xNR0+YFG0Bjs4j8Q2mHh3EcdLit/ecnwAuQV3CXHqJyKjACGH2zKwCo67O3PFPEkKJIP2EioTbpbPIiDhp1U5SVK4nM0p1iZRQzghQgVNXRcKASZS4QgqJYdw+RKUyRTZRTEwgQJyqEOpokT1x6eSmMSLYo26cpU0R88ocnhBhEsj4Mp0EC4xSxonE2/F0fjvfXC5ySr+HyRPXS50PixcJGxeLSe2cnEDMxaNfHG/kIq9cufdt2V4ddolLgdL53uM5Q8a9AkYmvnfu7Ak2KhIiWJG9E5v/y82x7RotICeTzhO01wt0fJOn6MDOW87PrqfdTH7Yed3+PBtfLKfU+Rb4uANpJo81R+8dF/82VWdw7TmTQEUpH6tGb/ztodOvHI5XW8YIm9pl9G097btvTVnIhFEzoRBpVDqfnzD6BEYExgTGvqPn/ERwqa29u8K1c1AXITJZRrierPd/6w3/kkL+f+HAeKr+hYRNZu+Pock/WkwWVSKjCKxdaX79QM66k0V6KnDJkvip8pDYT/fiMqX6tQPZe6rOceSETm2U/Bgwpfr5yeLStEvccOPHDylCV2001w+o1BbT5Cz3PzU4m28VxOYh9SAVGaM/ZeX6n4VL2S5xw40fN+zZQRC5y7LNT3p661Qn9n2v47fTuvFjhtsuccONfxsoH5cyjv3kFYnzgx3jr7vxY4bbLnHDjX8PJiw4MbfQnMATGBc44MaPHG5d4oYbbrjhxj8Lt4/LDTfccMONfxZuXeKGG2644cY/C7cuccMNN9xw45+FW5e44YYbbrjxz8KtS9xwww033Phn4dYlbrjhhhtu/LNwxwS74YYbbrjxz8Jtl7jhhhtuuPHPwq1L3HDDjf+ncGxuJ5QRwkRCRfotCe3d+A+C28flxr8M1H6UyLfA9ZZrziVG7HALlB83LiY4cb4y6aBlV3znYSGUO46QYSJ3ORGLIXzbQVtu/KfAbZe48a8GpwwYR5DOgAREjsCmOHeLTzhx0PlbN360oJzyiSdFjj8TcdLphONh7xuIODbcd6E8p/psUv3JZKIZogD0J3lM+iUDt13ixr8GLln5GEfUDfb2V6Q1pEe1nisaHBkllDDkhBHGKWGEI4pWs6q94UxiTL7v4uht7+cd2Wc2m+nF4wsnHrE1+frkk4gmnIjn8nX8r1wMoO8uZ2L6xYsWFWNAv7NGxhzPT1UUm0jSf4JBRjllAEMDLWnr/ha38PW4ZW9Frf9jyMrXIhe/mrDkt3GLXk/b+s5gewsHIFSUXFgTTpsnjAKaFK3lKQt+v/VPd+98/1db//5A+KpPDSNKZv8VpZyMB2UXWedi97iwbsLd7/46xWt1uTipM09dxbgH7M0kjufJVJjcaScTQCbUO7lq1+703ZS49kP7z9kESn4gnT+0l7rtEjf+ZSCMUGAWi7kxL+74x0/ufveRA5+9vuuj2bveu68k/RBlZs454YQBM1tNhSFee9+4+eA7c46sezNo49sVCYe4dYjYBxgh0om/THQedcwcwsjFr+J6i1BO2Lgnxw0qR2mEMDKuTJfH2FQyiDBCmChRQi6ey+QYunbF4KxROoaWUumIXJeHJXocvKIO+glllDBR0rLsx61RKKcMuGFYXnp8S4nPl41+62LXvbrqdY9sz39U+i2t9l7SGL7HMDrIcKLFKTVKJAIi9ndW+Sx+/vCaP9el+l6oK+3rkVOlXgQ140A54ZOOgueI1G4Pgeup7JQTkO5y6rzL7EfWUw4g/ZaNu+tiM3HKgElG85Q8p5zaj3oH+8HMjFN0eV6qd5xh/e1GGwNwVIfOn3NEQGRgpwrHEwMO1jnp58idiZMnU+JkHDh+5RwazIUq6e5ELjtuOauGi3TaKXEy7VuHv1uXuPEvAKeUU5GKyFlbTsSu//l5gtf8vuqSUdUFZX/LCb+vt/7x+tpoHyKKFDjjkBu9fecnj5UWx2rlzcRsNYucOwcVp2zCOETnybUTh4AkO5xjgznGlTSkwXFl0vgGaVbIgNkfQz6+HJC+kvHCAhEdpx8yRIaIDNBxpJVUCaOcUW5vgTTaKWccqX0Y2/UKmyxyJKvr3/8qvxOUU4ZckjWIWHk2Yuvf7uxvLkNE5uAkYaLZpNWNykf6zo/KO4w6DUeknAjEBsBTD689vPR1i5VcZKkk+4AyYDbBpNUNaQwqrX5ozDCk1g9ZjGpGRQbMRoxaw7BBFJhDkZitOqvNIBFmsxl1o8OiIEpfBWLW6ods5jFpIm+1mfS6YVG0OnuIpJ9MljGrzeS8OK6ZwMw2rd4wZiVEoo0iM5hHrILR3qmAIaLRaBhWXBgZuqA3qxmiIFq0ukGtfkhnGNYZh3UGlc6gMmhVlJkJpSaD2mbWMGCUiQxBtOpMxlHCrAwYYaLRqHYSQygxmse0epVEj8VqNOiHzYKVAJMe1hnVFquZOex4QDCZTSOytqGeerNuGB3ORqlLU041Wrla3j420mcVDYBgtOq1+kGtfkhvHNYZhvWGYa1eZdYpKRMpZybTmNmqY8AoIwyI2WrU6kbddokb/y9AgREqUESb8sLBD15M3P0+ZRwRJX8XIA3e8O7Ovz6m6mpFh6EmTwAAIABJREFURM2YzH/JS7lxuxFRoxq2mPRILXanEyeEUcFoGGotqMyJOpcTN9CUJwoWhpxwJjKrTFHWVJTcWXSkqSRxtPsMESlFzjgzGUZaWyosNjMDxjgjotjZWqtQtHFklDObQdVWn9KYE916KqSpKE3d10gdM9YhedeF1jpKbIRRxpnRqutoqRJsY0ySF4xqNSNttYXlWdHtxXFD/R1myggTGQe9VtbanKvVjUpViEQc6KlRq1sYIAOLRq1Uns+1mkcoMMaYSTck7zqr0w5TSgmnHAXL2FB3Q35rfW5746m29qrR4W5CJSn541UnF408KhIiAudluQFb/jyzt/4scC6KNkIFDmjQDKb4LvRf+EzYp08cn/v40WVvt5efkNSPSSc7tvL1NL9FbVWnTx9ZkXZ4Y/2ZLNFqIsAIFTiiqr8tZN+HR9a9cXjLn0M3/+3w2teKYnZzs5Ej9naU+m/6S0tTLSAXgRmH5cHb3y1M9ZXMhaaaE2GeH2p7Ozki42xI2Ry04+3K4kxpSt5eVxW06b22lgqGKNm1DIFYzQmHlpxO9UPnRUdLRSogYv2Z5OD/j73zDovi+vr4JtHE9N6bJvbeqJZoEoMd7CX2ir0XiqKC2FCxoGDBriiIXbFQpCpNQUCRLr3X3Z255Zz3j9nFxUL8BTQh7/B8Hh9cZu/M3p2Z75x6rcfEpSQyZAiY+jBq4+LfIwPPICKhgpKSsPPHHBcN2jv/l71zu2xZ0jM9NjgrIdppzXBHiz5blvfasuS3bRa9N1uZuFqPKMqKKSzMPrZp/J3zTohIqFimUp+yn3Ri51SVOgkRs7MT9toOig+9Ig1eVlbu4bLo+PZZktxGBfvtsRoe9yCcIAJiRXn+EbvRvmf2I6IgqigTk2/d3GM1ZP90w40jmu+e0fXOtZNELYqMcITSgqwL+2wc5/Y4MqvrjsW/H143vjAj9faN/dss+zpa9t285Nety/7YbPm7g0Wv845zBXW5Wl3uajvitr8bIoqMlRalHNs876j9HEJFjZv6OaeHrCUytYFklCCJCjgzu/u70eHnADihImFEECqAwx0vt7UmP8SdcwWAuFuXNk365dLeBec2Tt40xthx+h9+zmtoUT4BYJxRRF+X1Y4j9XfMMtk7s/uqoc3ObF1EypQcsDArZs/a0ftm/XFigdHhRX/sH9M5wvMoU5UgYri3+xbzxkUFqQAIABnpievn/nHliB0CZ4j3fU6undzJaVqn49N7bxjfdfdE44y7/gyRAT+zc5rLgt6sXBSoEhFjw8+tndg+J/0uIFLER0nx+5eMczL/bd+C37bNGrBxXMfw4GsMARFDb5xZPaZL/N3bAMABykvyHScbXjrmgAiMVvhe3r9/Yc+MlBDJXvF327vA5MvQm4eBMYaQnx55aOGQfQv/OLBl8ql1U63/bOzptIgSVfXX6r8HyillFBEDr7lY9fsoMfwaIhKqJoxwhPKC7BuHN1w/tSUh6EJswDnneV229v5WVZqHABmxQWuHNds92+D4km6bJ3exG9JwSfdPbx93QSIKVOSAWUl3V49o7m0/LejsgbvH9uwe1e6Y3UyqFgEgIeSmZd8fw3y8OXBREC87LZj6s+LkttmECwAQ5nNiw9imRYkhDIABzY6PXTWk6dnTJzlwAIi9Gby8X5Mg/9OUiIJQIYoqBkDKyxyHG5ywn4IAhFZZVZ6IagCIcHez7Pd1VFwsAC8ryndfPnrUV4qbni4AQBgJu+G1qPtnhyxHpIZfjvc7d3jlyOgrx8pyE0Mu7wrw3LzPduSS3t+c3bnY97R94IXNpcXFuTkxG6d3CjpkCwDIaeBZl6kGb25e+ptKlQQAKfcj7QY3irnpzilVqyvKSsucFvVznjkYAADgjteN5f1/Dgu5wSihlFYUZu0c09Rt2wIAEJhYmp6yY0KPfbO7p4b6xYXecl0xzqb/d3eDLjBAsaLi0jaLJd2/uuZknxLhG+J18KjN5NRw7/wHQYGnHfxOb7KbpGczpNG10xt8Tq2P8PegnJUW563s0+ju5UMAgFQIObFztnF956mDKf2LNEs59i5TC1BGCKOcqfxP7FzWs2FGQjwAEE6kZ1gOLD89YWWvry8cWImIkVfcbMy+ObpmuJfj3PPOiw6tHmf5x4ehxzYglAHwlMAra8a3v7hvnbqwoCI/78KBlRa9v4+84YkIhdkZ9/xv5KUnleUVleRmnFg6YOvEruq8dAAIOn9iy6ivS/JTOGcc4FFa7Ppxxj4uDohIOc99GBIb4pOTm6SuqEhPjtg4utmFtTMopYB4edOUbRM7sYICgakAIP7mqQ3Df0hLSEAAQRAPb7DYOLZTRlSEoCzJzUnbtbDnrnm9RWU5AIR7udn2b3kn7BblnAMoy/P2Tmt+dvM8AKRU7XXRYe9Mw9KMMETMi7+7e2ovi/5fBVzfhQiCSK/utrQc8ENKrF9OdmJFZsr2yd1O2s/g0kz+i+2Sx1/3c7RE8rcQotb13UXdOGnV59voh/cAMTksyLrPjyd3LS7JuK8uyVPnJXtsXGo3uGnpo7sMgSFPibq5tP/3ZTlZ0nuPrBh7wmYarRAAMfHWTevBTcJ8fRDxvt9Vl7nd1/b8yH3bMoERRIzwO+kwoU1RYihHYMgy46I3jel2/ZSzJPwxgUFrTDtGRwXrOtZUZeWuk369tGkOIBImVtESIiBiuOfxtUM6xjyIR8SIq+4Oo39a1vldH8/d0gi7zXtvnmbMynKl/wpihVKtZKiUnJ/hIcfXTu+enZUs+S8RMTc7znlBr9CjywB4ZnTEtgW/bprUZd+60eUV8YiYknB349DGKYHnpdFExP0WM1zmDZX+G3nde7Vph+i7YVp3qLDbvK3HzjmIyFHle2Cj/dhOGfER0l/VBWVbJv5yausMBF6QEW/dr+F55xWg9Q8LgpKqCyvnwc1lyb4V/bX/q0CE0qI8u0Gtwi+6AkDm3ZBDS/60HdbOec50QgirNklPtktkagHCKeGUUdFnl/3q4S0KC9IAQQo1S1FotbpkuVlzt00zEUtCzx1cOuCrsOCrqHG7F7vvnLtpfOPCrHjOyImVEx3n/1YhFEl/Lckp2DtzsKvdRAAUqJohEkCKahBV5xxGb1rUr6hCjYi3vE6t+OWT3OQ4jsgEVW5q/KYx3c7v20URKBUQBY7IiViUm/ooMtBhRnfnZWPUKiUCnN000WFcVyxVq4gSgEeF+mwcbZSXHAaImWkPbAc0vXvuCEGiLC8SxfLIi8ftR/yYm3IfEcO8jtsN0r97y4ciUkKU5aUHx7Q4u2OZdLEHn3dwmtymKDtVVVx6zWbCXuverouNrl9wBMCyctXeVWMdp3fSfnx0tf7zhP00AFr9tfrvQUdLdln3/y4pwh8RRSpUhqMz0u9dO7rh+KppLnN/WzWiw2KTb5LuRiFialTQmqE/el1xQ0SGDBGzU2PshzQMOuWAyChAUoTfzoFNsjPvU0rUxYXOc/q6204Czhhi4u2b1mZNIoIDlcXxu817Xz+8ft9049Or51DOETHAd5/D1PZFibc5IkOaGXdvpWnzGx6HpMhZbGCQZa8WrksH3diywOvIhjs+1yrUJYIyf/94/VN2EytD9I/PZ0lLTp9YPaRFXHJGfk6c4zS90P2btvT+5oqbIyIWZCdYDvze++BaRFEQVYSqGXCOnDAmEsooC7y2y3psi9hof0a5Sq1mALk5cU5zewSdXMIRTy8Y4eVkdc3JYteKfuUVDxExPSXWpseHnotHR185H3Z0V9ipow6jeh9YNkq6x0dfu7iqb+Oru+3vurlGeB4L37958y/vuW+fi4gIdM/i313m/6pSp1ImqgQVcDhpN27TjL4iFcNvXrQa2DAlMhAABFEppVMyRJEKhDI1VR90mLZzYU8VyRFFKogiAJQU56wY+n2U1xFG2DHLEV4uKw/ZjXcyHytSUn3Ct6wlMrUAZURkAgC/emTTigGN0xPjAUBKl6JScldR4bJ+TS9vnoYohl44sHpoo6T79wFRENWANCEkyKLPVw8DrnNS7jK35wmbscipKBVFE3J85cSt07sgokpQArBo74MnbMbvWNx700yj+JALojofEW95nbQ2eOfiosEednPO2i44vGzsSpOW11y3cUQKVFlU6O601GlJn13T+zqa/7qk3+cu1pPLKsoB0WfPfEuzxhmPIhAFYHj73O4VAxsVpgQh4oPQa4sN6++dYHhiaf+ji4cfW9DfdfYvtsMaP4oMR8TwK24Wf/y4f9GQU7YzT9pMO7tsqHWHehd2r5Ge725f3L1vumFOZkz4Zbe90/olB7vtMm8XdM4RERjn/kd3Lur5btCFPRn3b2em33eY29N93UzO66KWOFv3/zwpwhsRCRUIEzlA9sNox7GtV03qcMJl7o2jju6Osxb3+fZ2eAQAZMQF2I7+/ubZfZwzkag4Z2WF6U7j2p/aukLJOQAmRvgdmNE1N/MOIKpLCw8t/tNj9TyqVgNior/3sgGNrwZFBJ9e67Z0oFBetmfKL5ft5kg5Tndvntk0uX3hQ28GKsohKyFm3QjD6+4HJB9jrH+QRd8WzmM6X1g+Ys/yUdYDf7y0dREWEpdxzS45LHquXXL6+NpBHeOjgy7uWnZ53Qx1UZxDny/9jm5FxKS0JIv+Pwa77wSOVEpllpL6GKGMAILfjVN2U9qnJfoiqkUqcoSc7HubZnS8d8o+ITJo19RupUnh/i4Lty//XalMQMTsxDjbAc3sRrXYM2v8jqm9neb0suzzrfMcjV0Sdf360l+/3zhR32WR2e5pY7dP7baoy1ueO5ciIiI5atP3+NIxRExnwERRBQBn1s92/LOFIJb4nnWzH/FDetQdDpxS8vg4OWHARRAOO850XmYi8ALKgFABEUqL89YMahvtfSru5tVDc3s+SkpyWTdpx7SRIvmL81P2ccnUApRTQgWGGOLhuqDLB5n3fQFRytwViZoD5t72tv7ji2C3vQAY6XN81fDmcXdDgHNBVDEOaRGhawZ9GXLlDAHV1kW/u9tMAABRSlDh9MzyEZvNDRFRpVYBwH1vz9MbV7g6jN89Ts//pLNYVoiIIZeOrxzY8OSaBR6bV5zYMf+Y/TxLs4Y++7YgokoQj9lPW9Lnyxvntz4IvZYdF71rdt8dS0ZWKJWImBlzy27IF5vGNTtmM2nH0r5WZt9Z/dG4OPcuIgbfvLLC5JNrTkvj/K9E+Z6Jvno62tczxudycXoyIkZcPWXR87vD1nPObLH12Lzac+uSjcYfnHNahYiCIHp7uTjN0MtKCj5u2T/43M7C+Kidk1r6Xt6BiJSz4vwCz93rVw1osXJQo7VjO8zs2uDC9mWUCHVLSwAh8JqLdf+PJR+XSNWUUw5ww9Vu3dBvUmNuSzbBA58LFv1/TIyKRMScjLR1k7tec12DiIQRRCzOSLLv/dmlExs5IEe8G3jacUqb3Kx7iCiWlbrMNfWwnQqMMsSEYD+70e29jm4/sHDg3eseiNRloZnbpmlSTleI32GHKe2LEm9xBIY860HMCtOmNzwOSEoTExC4um/7SN/zjIiqihR3pzmrzZpkht5ynfrb6bWTAZEy8kwtsR3Z5sSxQ07TjfIfJZWXZq8d1tz31A5EFCsyrAd8F77dSvogFBhH4AiEU8YoIAbe2Gc7SS85/i4iECpyxJys6N2L+lx0mrPHfvT1A+s5qC46THSz6V9YkIOIyYmRdn0/jzi6taCkJOtR8oPkzO3z++xdOFzj47rmvcK0pc8Nt9z8vMTM7PT7UdsHNjy1YxEiEs6PrBx0YPbA0pJihlwtCoh4yX7yrrGdBaEiPuLqkt8/To8I54iUigwYR2TIpMiWCOLBLeY7F/UUoZBxIEwExOLCXLvBja65mu+2Ghl6cjMH5rxi6M7pf5IXsktkLZGpGdq4COQ/jF1t+vO5oytRk6LOCBMR8eLOhatN3o0Pu4QIqXcCN//ZLMJLykJRI2LUFTfbnp9lpscwSg5aDt+3dCgwwpFRAIZ87/y++827A6AoiIhYXqEinCGiv9sGh/7NijOzEDHwkts2k+9LctI4YrlSmZ6avnlS/7PO2yliwf1A2+FNbx7aUOkjPmIzdsfSoeUVpYDIkGUnh145sPrsvgV3r+/137tuvWnH/NRwQExPCLDs+UPo+UOIKCXCanzZohoRw71O2PbXuxMeIeXCFmSlO49ocWaHFSIilnudsds3p+ultROPLB9QoBaLHj3YN9046PxWRCRURMRHCbFrBn55bq9FsVC6bfGwU2un1jG7hFJEDLi2y3pgw+TIQEAQqcAQRK4+tH7C5old1CUF0jlwx33/kr4/BEXHAAClZI/FaNe5v1FVsTSZQRf32w1qmB7pDQgIpe67rVwX9yspLOAA6tLiQ0vHeKyZL9klCaEBK0wbHZne99iG5aUMgdM9y8zOb1nEGEOEIL+Dm6Z2KEoMkxLGMh/EbBhpXOnjigkMsuvfOTTkmrTT4DOOa0e0SLt189C03u52kzkie0pLACHy7Kmlvb7cPm2079l9iBVlxbnrx3fwPrUDEDgy10UjtszqpszPlfYoqLPUymzKOeUMEG777reb3iku1lczMwC52TF7lptun2R4zGKsUJwByK5vmepk3UepLgHERwnRm4a1vO9/GhEZMJVA91mPdZ49BBAA4c517zX9O0SG+2vOQHWJ84xOp7YuBEQOcPug7frB3zy86yP9VVWat3l6V3f7+QhYkpO+dshXl3fPFgQifR1CRbKoKqGcS3bJ0W2z9lj0EaCQMpDMyrKSQluzNuuHf3t221x1WUkZ4l6rsbumjyNUzgmWeSVI5Xic0qs7l68b9N39ywdVgsg446Q4JvjY4v7fua+ewEtTAKAwv2DHrN+d5/wmqATGOVHl7Vkxcs+c/hWqHOQ03G2zbb8vYnwPSPVViVGX7Uf+5H1qKyIkx4anJ8ZwZIiIIrniut52WKuitAcAEHLhqN3Q74ry0qQ7flpe+vJJQ3z32iNATlKi/Yg2V7fOI0wUmZj3MG7TqI47l41VqpQcoLL6RHpjdJjfxrGts5KiEUBVlue6qOfGKYYZ8VEICKSitLgoMexGbl4eAIRfdVtt1jwmMkQqQBNVRS6zWx1xnA0AjJUGe+2xG9Z47eBPCh6GIGJecsQW87a+l3cCAEcsTr+3Y1ovN9vRFaoSRNyzfNjJdTMAWF1pR0YYoYwCQOAVJ6teDRJCryCgSNTSk+n9y262Axtf2Doj1Pt4wMkt+yfoz+3xfvSDBM5EQIjxu2Ddu/HJdTMfBl8N9ty/a3z3C7usEVlpbmbksV32g5p4ue1iCBxRKC3ZPe13D5s/gVMGkHTLf1HPT9ZPMlCVFVFOANB1ZpcT9mMopwAY4nfQfuBn17dNDHV3CDvpdGXb4kU9Pz28amJhaiIgRvn4WP/e1nPD7FseB6/vtXca0tTVsk9xVqbzmE4n1s1iAJQKVXKCRTUChp48PN/wvRM2ZqqiPECsyExc3+fb6yedEJBw+tD3jN2QZoeXjg29fij0ytHDViPiPPYio4RTAPS9um/N+JbpD70RBJESjlCQG7thfOcFv32eFR8GiATYlY1TnC1+Ly1NRIDkh+HWJl9HXT4FACJRl5cpd8wYt3v2AKkNUeSVy1b9m0YFngMADqguyXYe1fDklrkIIDB1Ycoj+1Eddk76LdLnaErgmQsrBq+d1Dr2/g0AXqFU3di1ydas6cVNc8MCj/mfc3JfZpoXeBsRGDKRi/s2THKcYyzQPMZBpAIglpcVLOz2ttWwnx8+DABEQqjryuFbJwwlRI6XyLx8pDOMMMIAKnIzD9uMszX9fLeF6dlt5geXjrTq9902mwG5WQ85IuEEESN9Tlv0b7J/0YgrTlYnrcfsmtIn7fYpjshBXZyTeHD2kA1mbc85LLqyebpjn89d14wuyU8BEW+dPeg4Qe+wzZjLW5cfXjbaxqTx5U3LeXkhIoZf3G/dXZGflYiIHFh2ati60XpXt61HRIHxi9tXrOn/4R6bIQfXjz1lPXGVacudyzV2CdG6jyVH88OA0zZ9v8hJDAZEAEgKubJmVIvVph3PbTL3tBm4Y2pvlxm/5xYXI+KtiydWmXSMDLstVTNWFOc6DP3hjMsyRBQFFnBl17RfGlw7ZCHVahc+CHMe39zv8lZEVJYV7ls+0XFQw6L0BwQAEfcu7310xRjGaR3KCZacJEn3rp6zHZUVHw4IhAqEEQ5cWVHitWel7YTua8YbeK4Z5e/pfGDzzIKUe1IFqKhW+l1y2TKzu8PEX/fO7x/galNeWMQB8tJTvFZO9nJYXlqazoBxAGVZacC+jXfd1lF1EUd8FBl5wmZmVOBFQBSJGhD9ti+5e/4gQ2AISfd8PS37nds4zH3laPfVoy6smXhw0XDbIZ8/8PZExMSIsMPLZ3rYz3VbNe2I9cRLO1YWZacRxi46LQ6/6PLMeAkg3Pf3drebm3o/mCPnAGVFSWfWT44L9gMEQkUgefe8PQ5Y/Ll1iv7uaUb7lv6WFyWFCQWG7N69APfNE7PjbwMioQIDXlry6MrexVfd1wISQRQB1TFntt86uaa0pBgQi3LSz9lNTgi5IM2kSq2+cNTxkpONZJckRdy8aD8/KTmBIHDgqvKia1tnRnodlKZCIDQp3OeY1eTtUw22TOzuaW7yINidIaeMMuSqkrxbR3bunj/UcYr+7qkGZzdZl+U+BCAMuMhUPle2nne1LC/JZ6ixS1TKEo+N40O89iNSkRGiKg/0OHBuy3qRCNpr/NlnhawlMrUDrew0hSVqZfEdr4MnbYfvWd77oNWfgeddisoeAXJNHxHOCPJ7YRdOrh23zWr0+T1W2bFhgEqpIByRlqQn+h11PLx6wLZlw4JcbEtzMzgiV3LVo/TYy3vd7SdsXznm4NLBERePleakM0QOPCf1we1jW5VlhRw45ayoqDTg4pGU4FscOAVSVpx3ea/NrmWjPNeMveN7+k7Q1TvBHiqhnMPj5yzCRA68OD321umtRQX5HDgFRhGyYu/dOGB72Hag08rxl/fMTQwJQEQOPONhQqDngcK8VAacAVcL5aEX96RGB3DggDz7QXDg9f35JY8Yoxx4RUHO/auHs1JCOfDCvLTA886P4ryRl4qUcOBx/sejfU9TRhjUDR8X0/ZToUgJVTFGpSPXqDJjRBTSsvNTHzxkFeUUsZwyjmWUc6m+HRHLCnIS4+4W5aUwxiXPnsgZA2SItLLpAGMi5ZyWMaaiwNWEAKeEgdQ7gANX8jKGIM0/5bRcWYIc1aycMAEREx6G2w5uneh3EAAoUQIVgFHkDDnjVOSIIiWUct0uJlU/HSWIjBFtSxIOICDX/bAcEamyLPdBbFl6AqMlFKUuW4yCiLyYqUVRVFfODEMQeTlDgXFOOWEAhBA1KWVIGXAKAmEVjDLNwSDjiJwRCowBp1Qk6gqo7JgCnAAyKp0wjHKCiMjEzISH8cm56vJiioyxymJ+iqikyvKcuGghJwM5I49bs1COxRXqUsJ4ZRtvxilFJQUV5ZxwwhHKEQlRP9EA7WnkeIlM7UIJY9qGIpIVIvUOwsonGimZRNqgTNtMRPLGMtB0fkREhihtxKXHRnzcW6UCETlDRIYgtc9CzZZShyIK2gZE2hYmHKUkf52fZ95BQOPvAumikqKR0uaVb5fy01DrGdPeKXT3qPNX6canfS/VaYVEOJd2qj2euuHgqjxOrXg8dYvRzAAgIkVGmcg4oZxLTYKlNA1tcy2Ueg5KXz3lhDKxStcyTihnFDiTbu7aZxHNMXBW2TtSYxlzkXGpLxxNz8z2XD0hOewaIBIqSmnrWjQ7pZxU9lh76mRglBPCK+vhKeVMk5r4uP5foJrWWEg5p0zTjY1xRjinUGVYyillrLIXnPbGrfML06zLoG3gJhKdFpZUp5co45QysVIqKGfSB5ROOk3PIXi8X5FS6TgZIuGEcfL4MzIufTppVrXHSanOcXKmWWCm+rNCtktkag2NXQJUSt8iTGTACKMCESkTmeb61LkOGQGghKgJFbU3GuntIiFqyiljoiiqNPcazigjhKgFInBOCFCRqCu7lFNGRFGle92KmmEZlTotUjXjRORUJGqRClIxBKt6qWvGIVXGIVQURIEyypggioI0JgNGGKlyADp7ZMAIE0Wipo8vWkq0E0I5EYmaUKGypoFQNXnqeP7l6NwQn+i/q+mASxghVNS912ujQZpMcUJFXc+SjiyxJ17R6RP8RHPcqk05te5K6RciqisKU5XK8qqDP6MJ7tPT/owNQNLIp1rwaj6mqPMnptsE+nlz9azZe0YTYp2p0O0ryp74FJXnKqFVVpHRNHl7fJyV3Ugr/32yr/Bzj+SF+nHJdolM7VH1OtS079VtXFh5yVHpCfGZ93TtCV3ZhZcBqxyHahLk//rO+/St6kXepft2nUuuyr3yH59nmerglAHjz28DLFPryHaJjIzMf4rHjyPVrvMoU7vIdomMjIyMTE2R7RIZGRkZmZoia4mMjIyMTE2RfVwyMjIyMjVFtktkZGRkZGqKrCUyMjIyMjVF9nHJyMjIyNQU2S6RkZGRkakpsl0iIyMjI1NTZLtERkZGRqamyFoiIyMjI1NTZB+XjIyMjExNke0SGRkZGZmaItslMjIyMjI1RdYSGRkZGZmaIvu4ZGRkZGRqiqwlMjIyMjI1RdYSGRkZGZmaIsdLZGRkZGRqimyXyMjIyMjUFFlLZGRkZGRqiuzjkpGRkZGpKbJdIiMjIyNTU2S7REZGRkampshaIiMjIyNTU2Qfl4yMTF2Ccko5ZZwSRgQq/mcQKaGcSh/wH5/kv4Fsl8jIyNQ9KKeIgP+tH6YVkrooJ7JdIiMjU5egnBJOEXhyYeHNiPCA0Nte4aHB4aG+4aHXw0NDwkOvhof6hYcGhodKr/vovH7zb71+JfR2YOht77DQG+FhNRnnea9fDQ+9eSv0TlyywAi7OyWVAAAgAElEQVQHTjn5xyf5byBriYyMTF2CMMKAlZSUjLFd+/UffzTq3ftTE5OGJiZfm5h8bmLyk4nJZyYm35qY/GhiUpPXG2lf/8HE5Is+fRr36ftt3z6fmfzxk0nvytel7b8yMfmi6vZPv/6d9vVGz3r9s94mP5r0azNs3PlrVxC5wEidtUtkH5eMjEwdQWSEcVpYUW44YaKiVavPTXo3NjNtZGb6k9nAn81MG5mZNjYz/Un7SyMz05/NTP/e6z+bDfzJzLSh6cC3unRR6Hf+sEvPtoNG/WDWv7Gp6U9mpj89Z5z/6fVGZgN/GmTacED/BkaGik4dHY4eAeAqUayzWiLbJTIyMnUEwilhopJRk7nzXm/V6vz5U2nZ2clZGcmZ6clZGSlZGdK/T//yv76elJmemp2ZlPGo5+RpDQyNbHftyczJe5ie+uLjPG+zx79kpj/KyX6QnDhy/sLX2rQ57OGOiCpB9Y9P8t/7XmS7REZGps5AGKGclBPx91mzFc2bR9/2e9kh8YEz5zYwNNp7ygMRX0bAX6Ti+BUrFS2abz95HBFUorrO2iWylsjIyNQRCKeUkwpKfp89W9Gi2Y3gh5xzkYoiFQkjtYhIRcqpQIS+5rPeMjB0OnaCc64UVE9uySmhokBFwgilTKCUMPr0aJQLlDHKiJoKAhUpp9IuOOfF5aUjLZYr2rZzOuOJiEpR/Y9P8t/7XmQfl4yMTJ2hUkt6zZqjaNEiMuAiIlJe+3m0lFOOnDDSb8bsBoZGu467IaKaCFUOhhEKTFCVx14+dmPf6tBTe0pzMhkIRCqCAUaBUUYo56qK1LBzB7z3rgm9eLyoogI0BhZFxBJl+WgrS0XzFltOHJe1REZGRuZVoGOXzFG0aB4UdBsRqfbe/TwopxQY45RySjnRUl0xx4toCeWUUJEhRh/essig/vwe74S42zOeJWmbpqaSE0QWddV94S/vLuxWL+r8bo5IiFraABFLleUjLC0U7drtP3MGEVV1WEtkH5eMjEwdoaqWNPMLvleNllBOKWcMKGWEUEEkImMi44xxRhkTiUCo8DxFeREtYZJ5waiqtPTgYrNxzRRLB3+f9DCcI0q5y5SJjEPZw4CNIzuMa/G6y5LRFFWEUqmIpFJLRlpZKZo33XP8KCKqxLobe5ftEhkZmTrCEz6uu/5n/8rHRSlnXBPnhnIOSlqspCVqViy9RKiovbMzpjOIjpbMesvQyOk5dgkDJlI1IiZFX1w28JtJbV8/YDOOlxaKjFJORCJyFM6unjWmmWJFvyax/v4AKBKBaZvBaHxclhaKtm23ep6WfVwyMjIyr4In7BLfkPvV2yWEMQBVUdq9KN+zXvtW7LEZt3/FINcVJvtXDD21eWbc7YscOUPUyImOgVKpJX1nzG5gYLjr2Iln2iXSrgljlGX72k+Z2l5hYfJZRoQvIgqiEhEzHty2HvjzLP23/V0dKVNTRiqPttIuGW5pqWjdWpMTXIe1RPZxycjI1BGeiJeEBAVUoyWEEUJFhizc8/DSnt+Ma6VY2Foxrb1ihp5iajvF5PaKOd0+vLhztlj8kEkq8hy7pL6x8VZ392dqCQPGOCWMciBlibHbJ/Wc0Pb1nXP+KM5M4ZwXZ6UdWt57UhvFugU9ivMTmNb3VbkLSUtGW1kpWjTbceKY7OOSkWFMpzMd0QQ562qjOpl/LU/4uMIDrlbj46KcUipQxAj3o5uHNN48o6vXLsvbx9b6H9954/CaQ/N7TmqvmNdVcefsfg5AOaU6/UtexMel2VJ7znPEyCvHpnZ6bXrnt27sWYuIN4/vntGx/oJ+X8bduSaN9oTpI/m4RllaKNq1dzp7to77uGS7RKb2kK4TRGTAREYI04gKlUVFpjZ4wsflHZLwF7F3RgAg72FCcszNopJ8yjlHSjlwXlGWErlv4eA/myn2WoxSVSRzBKIzzotriWTNEEYYcJFkbrMcMLqxYv2oDhHXDznM6jayoeLCxlmcEQaga5QwHbtkhJWVokXzg27HZbtERoYx0IYuOS0oLWaMSNFOwoioedyjT4Q3ZWT+V56qL7nyl/UlkipwBAaMIZcq1wEZIt47s2tm29c2DO+clxDDEaUSQt13PfZxeTzfx/U4akIBMT/Me6Xe23O6f7puSMtZhm+uNPs6LzMZEIlOpKTyXdrYu6WiVStH91N13C6RtUSmlhAZQYSDly/3n79gneuJyLiY4opyKVtGTYlKFAmr2wv+yPzjPBEv8Q/0/Qu7BBjjVKSEIiAiVapLirKLcxMTYq7H3vPzcpkzy6CBg9lPBQnRTHJzPSf2vvvos2PvVXdHKHBKic9umxn6DSa0e2OW3rvXT24kXGTPSTuW7JJRlhaK1m12enjU8di7rCUytYSaCADYceJERZu2Cr0ezYcPGb1y1ZZjR+4kpCJyRETOpOXwiOz4kvlbPNaSWXMULVr4BN74i1pFab0TJGJZ8d1LrqfXzXVe1t9hYpd5vb+c3vW1md3endj+jY2jm+UlRvOq4+jaJW8aGW87eap6LaGgKYQkyCPDAix6fTOh3esr+zRJDPTmgIQ/o5N8lbr3lq22njxZx+0SOV4iU0sIohoR2o0eXU9f/6f+/d7r0lXRooWiU8eO46bMXr/a7aJPSnk5oUQTTaGixp/wV0XLMjKVPBEvCQyO+qtaRUIoz4kPdLcbP6/LO2NbK+Yaf7xu2M9bxhvumD/UeUq36Z3qbRzRpOZawrgmZEJzRHfr4ZM7KqZ0qjelXYPDdtOV6izOOX1qYZIqde9t2hzyPC3bJTIyjAETiICILYcPe11Pb+Ohw5f9/Odu3GQ8ccLrnToomjT+tGefbnPnrXByuhoSnF9YiIiAIHXQ04XJxorM83nCxxX4/B4qlFPKRAZcKM44sGTg6GaKBb+8e3mrdez5w4UZ8YUZiRVlpbGX9841emvd8Cb5SfeepyUv4uOinFJGKaeAmHD20OKWr1mPbLN3qcmUtooZXd9LDfNERMIpqSonj31cVlaK5s2cTsh17zIywJiulujre3iHIGKZuuJhWpbLOZ+xyzfW0zdQtG71trHx53/0+sN8wVanA3EpyVIcFJBx5EzbxUhWFJnn8VTs/XI1sXeRqAExJejsEsO3p+krgg9bABERGSIy5IgYddV1ln799SOaVm+XVB97p5V5XIilpWlrJ7ae2kpxftusokdJjlN/+bOZYueUzuk5pQyAag3xyjfq5AS323HmjOzjkpFhrIpdon/o8lXOOZfygxEr1EJqevr+Yx4G48e9/+uvis567xh1+ejXHgPNlxy5EpiUWaosr0AERADkcoWKzPN4Il5yJdC/GrtEpAIC+O6yGd9QsWG4XnbCA44ocipSQS0oOefRV11nG7y5bniTvKTqtOQvcoK1BfaIRZf2WU3pqFgzvGVGbDgiRt/YOa/7R1PaKy64OAIiYZQBpTrv0vq4LBUtWxw+6VbHfVyylsjUErp2yRGvawAaFxYDClLsHXlBYWlgZNaqPfs7jJv+zi8mb3TqoOjU6dv+/eZv2egedCklI5NokomRclFaH0IWFZlKnvBx3Qr0e66WMCJSEQCu7bIe2VCxZWzr7OR4xphIRJEKIlEi4p0r+2fq1984okV+4nN9XNVriZRCQqgIiHE3PBf1/GTeL+9ddnOiDCkn5SU5h5aOm9hasWJQw4zEMEAgjDKtFVUlJ7hli60n3eq4XSL7uGRqCV0tOe7ljzo59ZVXqWSpiExMSElxDwwyt1rRctCgd7v2VLRuU8/IqPOYPxducQyJjs4rVmq68SGnvLJCRZMt849/Upl/iidi7z4hD58be+dUICIixp3ZOrft64t+ey/+5kms/AEhNezSrlk9J7Z9bffIJgUJf8fHVendIkCVBTmb53Qf10pxcNGvZaocxrnkYUu9dXFl3++ndXrdbc1IUZlBGKM6JSyaPsGWFop27fbW+Z7zspbI1BKVWvKant6BK5exsvN21ei6BEeOiALD5Iwc5xOX+8yb28Js2BvG3RXt23zQvUuvuWt2eFy/HRZdplZKW1JO1aJA2ONL/R//vDKvnifiJXcCzj8vXkKBiVTgCKlpURYjmoxtqtg8sX3EhYMJQediAq777rCz6//z2t4fzdZ7d+PIj/KTIv9efQnlVKRqBLy1Z+WU1vWX/PrhA19PRCRMpJyKhCCy6/vsJrdTzOna4OaZ7YgoUoHq9AnW9pxvtl+OvcvISFRqyRv6+mev+2LVTnYSldY95VRkhDBBcn8xKoZFxq455NF/2bpv+5oqWv6kaN60Rf8RU9bZ7/Q4HREdRbkUeqFKQVWZ/cVkUfl/xhN2SUBwZDV2CWVUZAQ43Dyydf6vn41urhj/vWJah/entFDMbaI4tWjcpU3T5hjXX2f2Q268ZJc8ux/X83KCpZAMIKYn313d94cpbRTnHcwJPq4moYxQxosLYm2HdB7fRmE7rENxeiZDIFTTdh4re863abPltEcd93HJ8RKZWuJFtKSSSiUgjKhFQeRU8j2kFdAzfmErd7v9MsVc0a61okmTt7t2aztixKwN60+cu1FcUq6NphBRs5K2rCj/j3hCS/yr0RJgTLNELiPKinv+Z/bbDNs8qsW6Ac2cF/S4dX5/SUZ2zj3/S3usgk84lOc/YMCkpdo1b3wBLSGMMM6UxQWua0ZON1DsntQ2I/6e5nWdxiqIQoDboYVdGiw0rOfruJQrywnT9JGsUl9yWq57l5EBxp7v46oG3cdAkRKRiYgaUUnOzPS8dn3Jtu2GI0e+2baNok2rj7v82m3y1JmbN3tHRBRVKCtFhVT1njFZWv67PLkWVrXrvT82gpEjYnlZfnFqVGFirLIkExEJcg7IOOGIDJWUU91x6AusX0I55cBVFaVp0QEJYVfyU+JEQh4v0KvdhnKuUhWn3buZGHktJz6UCkoKXNfHJdeXyMhUQTf2fkIbe3+RN1JtPxXKqcgoYYRwQZIKgZDUjEdHz14YZLG+4fBRivbtFG3bfdO372+zZtk77/WNjqoQBUTkyBkwyqvGZmRR+c/xRB6XV2B165ewx3JCCBNBG3fnmngGoZxoTzzOgDF4xvolf7kWFsfKgZHBk4ugPGMb5KxqHpdcXyIjUwXd+pLDV669uJZUohtNkRoMS4F3jlhcUn4rOdnx4EGTuZb1jIxf69TpdQPDH3/7dfLSJS7nz6VlZgKCVKHCkctmyn+VJ9fCCvSuXkuY7knFCGUiYSKtml6offuz7RIpj2vL8/O4KKeEiYQKUrydVT3fHm9DRUIFykSm8+Qk15fIyDyDqjnBf0dLKqkiKpo1UbhUyVhWXhEcm7l2567mo0a/2737G0bGr+t1frtbv+k7nUODvR/k5DAmSlmfDKTwvpz69d/hqZzg6tYvqQkvWF9Sw13I9SUyMs+gUkvq6et7eQfUREskdBVF936BCIhYVlx8+nbEGMcd7caM/ahHD0XHjopOnVpNnrLacfv1kJCCohKqrVBRE0HUNidmsqi88LSLRC0SNWUigyftPEIF7Z/Yy7iVP4+neqhcqiZeUsNJeBEfVw13IdeXyMg8A93Y+8EXi72/CLrRlEqkAjFEFKj4IOPRXrdTg9faNzc1e6NTR0Wzxl//0n20hY3dMbeQqPtKtVDpyxaZTtmjrCjVzjkDrqnqQ3zCaSPlZ2tm9dVOo45dMlvRorl/QAhlTE1ENREEKtYiaiKIjKhEdV/zWW8aGTmecKOMlauVtbsLylhRWckIS0u5vkRG5jG6Pq5jXn+RE/y3oZoFjpi2QoVIZkqFWnUrPMzxmNuABdZfDBqsaNdO0bpFwz7DJ69ae+z69bvxDyqUKkSGCNJ9R3KRM1lUnjXDDDghyruXD0Ze8ixKjWOcUlppl3DGhMy4kNueBzPjg7XrdryiORQZoZyUE/H32bMVzZuFRtzHl/wzcObsN42Md3t6aoW1ln8ERsZaWyvatNni4YEISlFdF09IOV7y/4uqLqPaH//VaMnTH4cwIlUvShdnSTk7Hx5uddK97+zZH/ToqmjWRGGg337kqEmrVh7xuvngUZG0GaFEoPJSj8+AMMIABKLav2Lg7PaKyw4zkKtEyigjhBEOvCj3ocPwjkt6fhATdAIQiUaYX8mxcUqYqOb0jzlzFC1b7t7v5BcVFXznrn9sTEBEREBEhH9sbMidOz6Rd0IiI2/GxQWFR/hHRgTExATfjfKNjAyJiLgZdz84PMIvMjIoOjooOtovMjI4POJm3P2QiAjfyMigqKiAe/duRkYEhYcH3L9/IyLMcMLkBkbG8zdvDY+M9ImODr57VztOXHB4xM3IyMDoe0HR2sHvPx4nUDNOxM24uJDICN/IO8F37wTExPpHRARGRPjHxQZHRvpFRd0MDuo1e9YbbdsdOnMaEVWC7OOS+XfCn5AQIqmIVOKr+6ea7+sl+biq57GicCpQUSWqASkiEsTEtJRjl4LN1zm1GTBK0aqVok2rz//obzBl5rxN62+ExZRzTYWKbgdJOfWLaer7KEfMSQqwH9h0Qc8v4oPPc0SREAoMEf2Ob57UWuFuu5CKlHKBvvxvuRKREQCWklusN2GqokP77/r0azRocFOzQY2GDm1satbY1Kzx0GGNzQY1MhvU1NTs52HDG5uaNTI1azJkaNNBg38yM2tsavbzsOFNTc1+MjVrOmTIz4OHNDIzazrQVHrxR1OzpoMHNx489GdTs58Hmv08bHgjM7MPf/317a5dP+/dp7mp6c9DhzYdNPgHUzNp8CamZg1NzZoMGdpk8OCfzMx+NjX9adjwpqZmjczMmg4e8vPgoY1MpcGHNTUz+8F0UNNBgxoPGdrY1OwnU7Ofhg5rZjao0aBBzQaaft6r12vt2jns2o4I6lcozLWIbJf8f0B7Z0Su8X9jiVpQS+Y6R9BNgqzhvmo99v4/ofFZcUYYFajIGEEEQCxXiSnpmSevXZu4dt03Awco2rVRdOr4lUm/LjOmLnF1jbgTowKOiICcI5PXUGHAmLRqEzCk6sgjm2bqK5xn/FqRl8YBOGJS1PVVAz/eMFYvL/YhByRUYC8h9P08REYYJwUVqm7TzRUdOig669XX1//AyPA7I6N6RkYNuhjV79z5h67G7xoavNnVuJ6e3idGRl93MX5Dr3ODLsZvGRr+0MW4gZ7em4aGDboYv6Gn93UXo0+MDOt1NX5LX/9dA4MfuhrX09NrYGxUz8jwuy7GHxgYvKmvX9/QsEGXLvX19d8yNGygr1dPX//HrsbvGBjU09P70Mjw2y7Gb+jpNehiVN/I8Icuxu/o679paCAN/oWx0WdGhvW6GL9lYNDAwKBhV+P6evoNjAzfMDb6povRx4YG9fT13+5qXF9fv56R0VsdOrgcckUEdR32cf3L7JKnU3equaq1f3qiQo0yjUv9GS0F/5Ln7auuwhllhAMU5WUk3QoIPb3//K4lZ53Wnz28Iua6Z0FeKiJKfSZqvq9azAn+2zyRTEw50Sw1jygQMSH90WZ3j95zF3zd20TRWU9hYPDV7736L1nqcuXyg+TkcqVkqQBHRnXWUHnFZ8UzLwGdI6EvI22pygFo7DzCEctLs3ct6T27w1sBR3dzTisKc3fP7GeuVy/a2x0RRapmnFF4ddeL5ONSMtJr9hxFixbXr5zOLy7OLSzILyrIKSrILSrIKSooLC7MLSrILS7MKSrILyookP5UXPj4T0UFucUFOUUFBcWFeUUFOcWa9xYUF1ZuWVBYkF9cmFWQ12vqtLf0jTfsPlJQXJyRm1M5SE5RQV5RQUGx7uAF2sELc4oK8osLpaOSBi+UBi8qyCkqKCgqyCsqyC7Mzy8pTs5MH7JkyWstW2w/5YaIKqHuxt7/TXbJExetFOij2pP1ietHV0gYUA5c0g/GmbTajGbNGc4YcK69V0q/8Oe8TvmTx1DnYVTkAlJ44HHepv+P5gYNZhm9P7v7R+YGby80fGfv7CHZKbEckVChFu2Sv12rWFs8cTsmmt5HUjEjzy0Wg+7GrN5ysNOEye917aborFdfT7/l4AGT7PbtC7iYW5ZPtClMjBOiFRXdkV/2YT+xnqvmF04Jo4RVHsxLi3jrJP4C4p1bl+aafOAwrk1J2u3bfkdmGr7uuNSsSIWMi9qFAl/dN1s19t78zq2AWg+GP/HTf+acBgZGLm7uiMi1zyW1+KMmwp9WVop27Z3PnkEElWyX1Bbay4ZxoIjAQAAgzzOiK1UEOKcgIHCKnFSxSxhFBkwQkXGgnAsUOTKRIKHIgQkEGSDlXBCRIxcBRf5fEhJgjFNCKQBk+x0/t8484KxzSpRPekZI6JXTZxb0m9VGcWjLAiUjjJGa3/f/dg+Vl0flXVjXwuDAEEEUhbz8/Ive/uPsbduMGvHuLz0UHdopOnZqN3HC8oOHfUNvF5aUUUREDgiUU+26Xi/l9KBcs9yelEegXToMARkHqfKfaG9jTGp/q417vZRzleq0uaVYemXf4sktFfttzTeN624/uk12SiggEkpe3gE8j6o5wc28Q+IBgGi7fNYi0qkrUrGv+ay3DI2cjp0A0Nzoa3EXAFBaUTbC0krRotmBE8dQzgmuLaimrSZ7WJjh5Hdnh/cdl9vBGcpyDpzqPKbpbEw4suJy5dGgBxt8/Hf4RNx+VCIgY4xQzoCSgOS0Vb63dt68tTbg7lbf4C3+4av8Inb4BW8IvLPB7/aOm7dW+9/d7BOyNSB87c3IHX6BQWnJjDP6+NHvvwDllHLgKFS2TZR+CktT14xq5jBdvyA3HhFFKtZwR3+jt+OrnAT22FJ5fO+WpiKlvNDp9LmRFpYdRo54r9uviqZNX+/cacC8ZZtOefmHheYXFUpLeBFGVKJaZFXSFmrr2BgwgYoUOCKWqZVRySmXAgIcT5zZdvLkUS+vzW5nj1wLCYwMzSpIA0RAIEQT9H6JcsIpYRRAyL53y2HsL3O7vr2gx/vXD25BLCPslZYoVvJUb8dXW6sovpS69z8tLRWtW0ttWupy3fu/ycclPVwA0HNR8Z8vPlBvpktjeze/1CxE0G0HrbsxAo9LzWxiffSThQdfm+uywysGEUVOGDAOdJNfgGLBznfmrnl/qv1Hi13fmW3xrvnu95dsf8/c6tMFh95daPv21HUfLDrw7hzLT2ftfH/pnrnu/mpRRfiT+6q7PHabUIKInEJhYVrag9CsOzeivQ5vGtl2/ehWhY/iAICwml4n/1PP+X/DnFBORUbURATOEFFFxPDwCEePS6YLFzUyNVW0bq1o07LVsGF/rtyw48SpsNQUjfIAk2oeCZNSq2vhlko5FaiIiCgozwYGztzk0HzMmHd6/KJooado01rRvqOilXH9Lj1+7GMyZPFiu6On03MLEFHknLxMOWHAKBMp5wIIHg7zx7d8bWnvr9Jighniq8zd0uWJfly+z1+jt+bfyF/2nK/5LrCy53zbtgc8T6Nc916Lk0s5ReQekfc/XX7wy2lrm67cFp6QDkDFp04XaWNAFp+a3WGF5+cz1380Y62rfzIAlxzcANTp5q335x3+ZvbWT2dvfn/mgTf+tHjH3LnB5G31x1i+M+tw/bGr3pq0/l1z1/qjl781bffb05wXXQwhwEX6pA1Up6GMcOCCWJFw+9wRmzHrJhvYjmq+rv+nC7rXn9z59S0TO+an3UNEwmrNLvmXa8njmZFEBSjhRE0FKvlLEQpKiv0jItYeOtLZfF79bj0VbTq92/WXNhMnjF+z5ujVq8lFRQhSczAqUKEygPH3zplKSUPEO4lpk1dafvzrb4r2Hb4bMGDovMXTbW2nr7Wfs2nT1FU2Y5dYNf5ziqJTJ0U7gx7TZh66GQjqPMr5S/K86bp60iJu24/suLDne/O6vXfOcQErziX8H7ZL/ktaMsrKStG8qfNxue69VieXMoZIPGJCP1927LOZ25rYOPln5SECeZaPSxKe+ylZrVec/nzuzvdnbtrrl4AAhBPGmciEtb633za3+XSGXbPlp+efD3bwu2PjE7Hu+q2VQfdtr4fY+8fY+95d7X17VUCc/dWQ1X7h12PjBVGk/xW7ROPSYYQhD7m8f163DxYY/+iyYuTlXWuuXXS77bFj3aDvN4xpX5AeV7ta8i/0cVU/SwwY00a8RSpWhljjcwsv3bhit2dfq5FjFW3bKpo1/bBnD/3JU5Y4bPYOvZWcKS3MxbXO+idbh1V/g6vcjDCCiL73H7QaPUHRtm2HkaNX79sf+uB+cUmpSqVWiwIFplQqy0pV91PjD186/aeVlaJDhw979LLY7kIpIS8hYUQbLxEZcFqed2rlmAXGb0UctV8zrKl5p3fueh1BxMrFAV/ll/W/+riqi1hUW1lFX2yN3mdM2gufA/Rxb0cLRdt22854yj6uWkMrD+x8ZNbnc9Z9MHVFJ9trPg8zpHjjc7SEPUwraLV458fTLD+Yf3z39XuIKGkJA+Lgc+vtGY6fzNnew+5sSmEJIhORciQicoaUIWPIKDKCjCMhyIiopv9ERPElfsdMBICygqRt5gZLe3501/uEQFSMUERk5UV7phrZ/9mxKDOpdrXk3xN7f3F0bwSEaUritbFueBB778TlSzNtbD/+Y6iiedN6BgZf9zbpPnmG5cFD0UmJnBBEBGDaZVSo7k2q+nNJ2kt8amrHSRMUHdoPs7GJSkyi2hp+jlwakyPnCFIPmLyCQmdPz6/69a/XvZfjmdMoVogvpl7/61SIlCDi3cDjs7u9ucuyv6guCfPYN0O/3vZ5vcrL8ylwyl/1xfJEn2DvkPhq7BKdOaG6KVig/Zqq+YJo1Z7zW5/Vc/7Zs6cNNf3l8jmVdslwS0tFq1aH3U/KPq5aQysP5ExU7BeL9n8+Z2cj68OB91MQOXnqdKnUkvup2S2t3D+esvytiUv3+Caj5ONilCFbH3jnnRmHPphq/YvtzoxiFQKnjDJgnFPGNQnEnGv+yzljVU+yug7llFARER+G3pxv8MFOi/SsF1wAACAASURBVAFqWoSIIhMRoawk12FKl/Wjmham17KP6x/PCa7hpFEps5xTkRGRU6bpTAxFeQX3Uh9tv3alp/lihd4vb+h3qm9o9GWfvn3NZx4+fzFepRYrNJaKtIZKNZ2JKy0SDuxRTnbfRUsUHTsNs7FJz81BRAascgVioq2VIYyIjEoPgIi496JvPSOjrwcOOB8UjJyJrJbrpQkjgFhakLlhRre1PT5NDbpOEcuKU5yWD57e+Y3b55wQUSSvOoH1CR9XaKDv87RE5+GAAHKlSh3x4P4x76CzYTfSssrUqgpAqH4N6f+p57yuOSKtj1CZTVrNWyQtGW1lpWjRfJvb8Tru4/o32iXgHn7/Q4sjH01e2Xr5xqCcUkROnmuX8PiUrI42Fz42t31v6nLXgDQELtklHMhW75AG5ns+mbOzh92JtPxSABBfIHeQ/VfkhHJKqMARk+/cXP7rh5vn/VFeUah5MkNMjQu3HdZk09iOhenxUNt2yT9Vq1i7s8d0yh4ZMNCsoQKU0IjYWOsDx/tOmPhht26v6ekrOnb4rK/peCs7t8uXkjKziSg1JwbKiNRH8ulTSzK11YJqzvr1ik6dfh235EFGhjRp0oOt7sa65beSAnFEy8OHXmvXtuP4aXcepAGiQGpHTrQ+Xk5F9YWt8+YYK7x3WSEVCacceeKdm0t++9S67w9JYT4gVSa9vEqXp3isJbPmKFq0uB1wrXq7RDKtAsJjO85fWK9b9/eMu7xlbPRh735L9u8vLS9n+NzkhRfXksqvVaCiSEVKRe97Me5RUcVqgYPmzHnePOPjnvPtnc+ele2SWkPHLrn/5UKXT2fv7LDmks/9NMRneDYr7ZK41Jwmyw98Mc/pg3mHnW/EIiLhlHHKkTr43n5nxoEPpq78Za3zo2KVZN/84x/zVSL5uErzk3dMN5je5Q2vg6uz4m5kxfj67HXYPqnD1PavOUxok/8oCgHE2svj+kd6qLwknukE58gAARGzSopP+92cbG/Xafy4D7p2VbRpU8/YuNP0eSsdXXz8A/JLS7SuKiDAKht/SQOqiYiAYZH3m/QfVK9T59DYO9KMVZOaVenll0oTigoKhy9apGjXeq3zYWCcMPHpsOLfOmek0k6MC7o+s0t9uz/1CrOTAYBIWeM098Im66mtFYesJ6qU+Qx4zZ9C/odjq2qXeAUGPlNLpFdEKiLymJSMjpNmKNq27T/VYsNO54WbHH4cN/oNvc6rDx4iokCeU1n1pI/LvTofF+UUtC2EM1XqL4dOajlrZhSlyKlQremjyeOykutLahutPNBzd9K+mLflvXGzWq467PcgjXKioqKaigIjlaipKPVBi03Na7HU5YMJs9413+rsHY8AkpZofFzmez+etbXHhqMphWWUU1XVQXTRmCz/FaOEPb4DEspY0Jn9Kwc2XNBVMdvwtfkG768e8sOZzRO2TGy3baJRQVqC1O21hrv7R3o7vpppZFXlhGqTr6S6EyXn6Tk5B097DrKwbDt02Ed6nRUtm39h0HnA4iXbz53xu3evrKwEuYiIHJgUiSGcCJSISGZs3qHooD/HykoUsjlwXcWqBqJpto8XAkPeb6enP3FyfHoWINS8SEganCOUF+cfmjvYzuQzP5+DBJFStUbDEAsLMreMb7Wq70fxQZ6ISF6hp+up2PvF58XeJUUUgC/e7axo22rofMv07BzJV+kRePkjwy4/mZoGRkchovgse46+8FpY0nuLy8oeJiX5xcVN3+WkaN2q84yZsSXFAKyab4TK9SUvj0pTw+NOzKfLj34yw6G11Z6ozFKs9udRem77lWc+n7v97al2Lj4JiJKWMECy7XpQg5muH5rb/7bWtaBUqH4cRKT/9Ay8lFllhAEnIsmIuXV+97Jj6yYf32aVnRAs8IrY0IvxARcqigukatAa7ugV95z/h2e1MkDNiDR1klPrfvzD/cePjVi07OeBoxWdOyu+/+6t336bsmrtXlf3oIeJpaL6/9g777AorrWBj12TmGKSm5sbI5p8UbHTi70L9ti7IiIKKKjYC0WxYy80sXdTNLbYBXvD3lFEFFD6sjunvt8fs7sufYkYUA/P7+FZZmfOWWZmzztvV3bL1KgoYXFJz1q69P+0dceLFy8Bh5xOwbymVsxunLMXca96uk+VGtTdcvgA8KKpMksYoZylJ8TeORj0IOoQIkmMUcO8SExR3KPLF3YvfnLzLOVMqTn975z2bL7302ev5qWXKE7BB7Gx9s4uX7Rovf/iRUUYEEZlQkfODZDMLebu2s05w7ormG0EI2UJIggATkdFtR7qVKl9B8nCsrRZo/ojXa8npyipSPmcZxD5Je8IA1ly+6uJ4V+PDKgxZfnSC7cOR0cfePTo6OPo/dGP/n4c/ffj6L+iHx19HH3w8aPD0Y/Wnb3+87Q934yeX2nEHANZQijQ+aevVHQNrTI6oN6UoG03Hv799Mn+R4+OPn7yV5Zxnhx6/Pivx48uPX9GMTLmqfA9Qr/kYYoAgAKVUboiVAnVBgsRYIqn9y1Ry2rGmGmvnqWtrbccOv5hyxKaVV/BjCgttpRTmpSUcjzimk/4JgfPSV+2bin9VOsTuzb1+w8Yvnjx9j/2xsa+VHY7cP7S1+0cLPoNuRH9jHNOdP52o2dnCMv+waGla9WeGrRa5hxhhBS9563R10jIlsKi+5Lq3y1G33uesgRTrNzwx85f+L5FCwsn5/tPYhhjiCDMZM7Zmj1/Sf9XY/i8BWlIZjwX0zfJml+ydGee+SWIYgbsaVzcwi1bF23aNDEoWLKytnFze5iZAYwYI0s+lPySEqmX/Hn10fcTt3ztvuS7satqzdhR03dTTb/tdXy3/uK/rbbvVlO/bb/4bavju7Wm37Zas3f/NGXVVyOmfucZXGlEQNCxB3pZwoAsOnmpwsjg78Ys+2bMypr+u2v5b66lH8fvzTi1/Lb9NHPjiA1/p6clE20voOI/G0V4VqnOD68sQJRqMJEJw4xhgDf9Vt/yRzH4KDaujQcPfvCyJNeTjAhCWObAAThmNOblq98jIqctXdKg12DJzEYyN/tPy1a2gwYPmbvgzOX7y37bJdWv33WMR0JiAnBu/HOMIr0wI5Sz4L37JEsrl4AFiBZ55UHCOKYME04Ne1ASRjBBCKtxcfd7z8vGRXTBeCF/HShta9ttwtRXaRkASnQc4pzvOnmmcmPbxiNGPnn5AoDnXPGzyhK75dt3QN42LsIJY1TpanwnOrqUrU1DF9co4/QSkV/yTnijl1y98ZXnpiojfaqMXlxh8LhPRywuP2DsJyMWVRg4vpLT7IrDZlYcPLmS8/zy/T3K9B7+hXvYF85Tvh4543PPLWuP3AKt751ywEuPni3vuu4b11lVRi+uMMjrU2dlnIUVB06o5ORXcdisioMnVXJeUGGARznnVW3m7SFpCYizD0kvMTy3ujOsczYycvdp9JFLF09eu3ri6pW35+ili+dv36rRpUtZW9tNhw5/VLIk20nGFCOKKVeKEwPCcuzLV7uOnxo0fXqNzp0lc3OpYSOTjl1/6tJZMjMbMnFyhioDDHrJGDmX4jLZsv/AJ/aN2zo5/f33ydNXrx27cvnElctvfzWPX7188srlm4+fpGNMS4yybrzvnXJKGV28dYtkbj7MPyBVpVKyShHBHPjRi1HftO9q2mfA7ZhYznMpRme8jUuZSDGUAef3Hj2WLMzMR42+k55mpI1L5JcUPUSX9/7bjWv/nbjzC6cJ/3HzcVz0d6egP9uv3vnrimNt127rvGp/1xUH2qzd1n3FEYdVe35du7Pl8t+/9tz0tcu0CsOmBB1/bGjjmnsmqsKIoO89V3/hvqrt/H2dg/a1X73z1+XH2q7d1nnl/i4rDrRdu/3XFUccVu3qsnafzx+nSGYsZoX7Sr93KF88BnTf+cum/YZXamz/eYsWlZs3q9y8eeXmLSo3b165mfK6eZaNxvF5ixYV7e0/bdp048FDH6Es0Z9h/XnW15EDAKV8w6UH97cdPNzeZYRkYV7R3r68feN6PXpcevAAAArleMAUE0o455v27fu6VasK9vaVmzat3MzYK2VAC4NrneVSlre3r921+5kLFznnclF49d8eI2OCiTaomi3atlUyN+vh6/8yPQ2AI4oU29f+Cxf/265trX7Dbj+LA+A5o61IIWOCFcMg5/z+k6eVmja3HD3qgcpYG9eHkl9S0mQJIwDsj8tPvvPe+LX7qjq+G47dSXjNWFJ6xkuC05NTE9XqV2pNgqxJUqleIqzKVJ+/G285Y9e3Y9d+Nnp50LF7hr73JcfOVRq9/vMRM1r4r76eKqsyM5LS0uMRSlJlJmg0iWrN68zMBCSnpGekpKYlMEyNi6J5ryHaYmX05LVrNiNHft++bVXHDlUdO/7g4FDVod0PDg5VO3as6tC+qkP7qo6OPzg4Kht/cHCo6tj+hw4OVR07VHXo8EMHh6qO7bNub/+DQ4cfHTt80rixkCV6ixCiGDPCOVV6p6iROupR4pwduxv27l3KyqqsrU05W5vqHbvduHKOc05yFDDN/yIqiR2zw9aVsbD6T5tWPzo6VO3Y8QcHhx8d2v3QwaGqQ4eqjrldqazbtRfdUXvRf+jgqFzKHxwcvm/frtWI0RdvP+acI1IiLqWRuYqEEcapmrOZO7dL5g0H+C1OypABqCLaAeDspSsm7TvU7DvkzrPnAJC/jaucvX1gQXnvejfSvUePS1tZNHBxvZaUbKReIvJLih69XrL7+qWvPbd8MXJmvUmrI56nAjCqdYFQpkT3c0o5YYwAsKvRceaz9lYZHVBh2KSg49GG/pLFJy5WdA2u4rG85eytz1+nAwDhRBlB+zvriw8yjiuvU61rkoGApgMAMAokERS3Kk4DnAIAwAFIIkOIUxkgFcsMIAN4JpYpQArDGN5sT6ckAwDV69W9lJXNxkMfl7+E5qjCosEy4TpXfFrK1XsxWw4c7e7hUdq2nVSvfkV7u2pdujToN+jLVi3/16zrlYvXOee4MI8ymGIGTC2rJi9dK/3SaO2GNdprRxDQRCJT4JkAGVhmAKlAZYYxQErO7UBeAaMAACgNaCqWOUAqpxqm875zKEFWXyNrqGiVb84Ct26RzBoN8l+QnJEJ2hgTBAAnL1z8sW2bmlq9BPLRS7T1uPK3cRnIkruPn5SysbEY7XYnQwXcKL3kQ8kvKYn+EvJH1N3/TdpaZXSg6ayw49EvlLg9nDVlXadU0vtPE0wnhX3rsewLzy1rj+r9JYQCnRdx9ZNRYV+4+DafG/IsJZNzln/e+8ejl9A3Zn2CmTaNDjGm1OrAjOo2Yu1GRhBVDlG+zwRRmm27Gmko46a9epW2tt588NjHI0uyuUlkIivVnwiHey/j9hw+MipwifXQIVKjRlL9Bt93aNdihMv0NauPX7v6PCHZ0WO89H/Vw/ecVJrdGnPvEV12C+f82fOXzZxGlDWts+fICca5Sla/uY6MKF1GDK9Uzu2IUcOLThg22P9NXFkJ+VIYWdtR95lp4PatkoXFML85aTp/idJ84cD5S9+27VCn78A7MbH87XzvhhcFAO5EP5WaNmk0yv2GSm2MLPmA8ktKml7CCAD77fKDb8dv/nLUbPOJGyNi0vOv7Xg/JrHupLAvhrp9MnLB2jdxXLr8klFhX45a0GLehmfJqo8w772gs02V9htZySUvzxg0SAOc19HGBJ/84GWJYmWiOluWTBDVBcWlJqceOnNm7OIwK1fXz5rYSaa1pMZNmw3sMSpw0Z8RkfGvXxFt4UiYtz68krVNm+FDNWo1YRQbNNrKB0X2c6C7j52UGjVr4jTmUcxzxgp4VCostMSIkDf/eFYb1/HIU/noJZTR0L2Hy9hYOU6Y9jItA4AhghFFnPO9py5VataqxQjnp/EvIF/fe4ExwYYzAsD96CcVbO3MRrreSk0V+SXFhs7GhXbfvPTtuK1VXANqz1h75l4sQJae21kvHrv3JK7hzH3fjl1TaYRv0PFHWfJLIq5+4hoqZMm/w5u8d2urDYc+nLz3XNE/+SKCZKq1ZaWrVJHnzwds3NxrwuSvW7WUfq4umVnU7ec8zDcg+MiR6Mc3lQhsBgxRnIk0lNEHcXHWzi6SpcWeI0cUlTr/k6ZXyjmwF8nq1qNcvrC2X/vbfsXoX9KW/iInm+/9VOSRXGUJphgzBAAHz1yu3LKFjdOwu0+iOX/je1+996D0fzUGzZiVmpl7kUdSqDiubLKkceOGLq43jJYlIr+k6NGrGn9ejf7f5K1VRi+uP33Duecp+hYRue58L+Z1rQkrq4yc9aXXDl3Nea2/ZOHJS5+MWveFi2/zgJBnKZlClrxTstZ2PPUhyRL9Q7ohiGDCEAAAZZfu3w/cuaO//+xf+vYvb2Ul1a75XdsOvWbNWr3n9zN3ozNlrbDRUCxjWa98IIIY50F/7v3E3r7BgH5Rj+MIRvjNFAYzGhgnMcWMk3QV918RLFlYtPH0fPr8GWUMFUXSewknR67i7bz0EkQRADx8/sx6uPMP7dqfuHAJAGQiU8Y0as3Y2bNLNzQL3LqdMYZzC58zXpboL4oSx3X30WPJrKG1u9vDzAzOiKy7KLlO8WHll5Q0vYQRALL76o2vvbZ85TKr1tSlx6IT8rVxsftP4xtO3/mls3dFp6kGMcHa/JKKriFV3Je3XLDtWXJ6gf6SEqvavxcY1pzfdPDIByNLsgkSqisYDAAqDezeu3/QlGl1evas1LSpZGUlmTWsN9h53votl66fjo2PV7zXHKi2iKzBUFRnqlKrVMPmLpGsrJu4uN69rQQH514BTH/PqwgZu3JNJRurH9p1OHXuMgf4wJqB5kU2G9e5M7nnl1CutxYy98BAqVatcXMC0lO0pTbPR0V81rmLSQeHiKgoAJCxnI8sMbK2o7I/ANyPeVaqRYsGI0ZeT03TrkUGt1C2oz6s/JKSppdo80uivpuwqYrH8kYzdkTEJudbc57effKizrQd33mFfOa2KujY3Sz5JZHXPhm17vMR05vPWRObogaDiBSmG4fpfjODkYv9VLyPZK0T/J71wspGttUcU0y0IgQwxq+SXh85f81zxZqfe/SoZGcvWVhUbNy03qAhI5YsuxjxMOW1CoOSpcio1q2dyzOKXpwA8Kcv4y09vaSG9Wv36//bzfuZmlcc0pUYKqUcIbxp5cQeJ8hOfnNLW1t+067D9r+PKub+j+QZKJvv/VLEobx874QRpaTNjcePzQcOKGVpPXjixJXrwqetCbLp10dq1nRSeDhBmryMiiRrfsnKbQXkl6gyVU+eP4+Nf3nk6tWy9rYWTs6RDx4+fR4bn5BIqLYdTs4DP6z8kpImS5S+itfivnGf86XzjNoBv59/EA3A8ur3rvRVrDdh1RdOYz8fE7b26B0AbY9eDniptn/Jipazdzx7nQrAMUcMMAAhgDkQBpgABiAUMAVMGVGaZX3w38l3gaGNa/P7mfeeQ4QondiVcuI8XZV+9vq1gI1bmo+Z8Enz5pKZWVlLm6/79hswc+rmg0djXmj0BWkYUEMLFc33jsIUA7AbMTGDZi+WzBt93rzZ0Jmzdpw4Gfc6UY00KlmtktUqjJLS0q/du7d48+aaziMkS8uaPbofOXUO9P1OPo6bNpu/5FAevnf91UQUAeeHLl1sONyzfLO2lexty9vbV2ndbsyKldGqdCVKONdTZ7yNS6nteO3OvebOI5sPdG/Qu185G9svbG2se3ZvOtB1oP/8FylJeXUZB5Ff8o7QigdO9kTd/Hbixm89VlSfEnzmUVy+/hJ290lcvZl7v3GbX9FpcvCJaH3NecbJohMXKo4K/8p1ZoNJQT6Ho8IvXF146tKS0xdCzl0POHF+7ZmrKyOvzjtxLvT8jUUnzy86ffno3fuyWk34B9Lv/V/GsOb8+1iPS3eD6Sug6IKyVGlP4uIOHvyt6/hx37VrJzVqKFlaV+/g0GqMu9/KLbeevyBYDZDElEUta1wczXeJ1++AGQGAjPT0SSvX/uDYtbSdTYVmzWr36d194qQ+02f1njajb0CAlatLxWYtS9vYf27fuJvXuHM3b6UCUCNm+ZDIZuM6fyYiL1ny5rGAE47x3Vfxa87cmb0maMGWzTtuPtFogAPNv1GVoV6yYlueMcGIYM75rZv3Bvr4d5zg2XXK5HZjXDp5T+w00bvV6NFTNm158fo1z61qmV6WfCj5JSVPlnBge67c+3bKpm9cZ1p4h0TGpHOep7+Ec/YgJrHRlPD/jlny5djwtUdvcQDEsNKjd2Fk1KcjQ6t6rvjPmDWfOc/91HXVJ04Bn7msrDR8XuWRyz5xDvxk+ILKo1ZWcgr4zGVVxeH+XnsjEZE/hniYd0FWveS9yS8x1EVkgtRIo/Q1QhTdfhLz5+lLTn6zf+naRTKtU6ZRg/+069RiuLP7qqAb167p7E7KAmdQTJdRwgllhZidKhVFgQDA1YfxU8PCW7p5/rdNm4p2tuVtbMrb21aysanSok3dgSNHzgnY8cceRchRqlRd/FgECc3hez9+7k7+egnlVLkcBkZCAOD6VJ58ji2Uv0SnvKoAAABBlh+eq9AiH1p+SUmycSnKB3C669qNSmPWlB65ptacP45Fv1T8HNkWJu3OQO88eVV13NqyzhMruYSsOXgDuM7GxfHcw6ekEasquEwuOzqg7MhJZZ0WlnWeUGnsojJOk8s4+Vdw8ys/aloZp/llnb0rjllcZoTXuD/PqJG6wLhMQa5kjeMq6fklxCA4SskOwbqK8S/iEvYfPz8raI3tiFHlmjlKP9es1MTefLjz1AWrww9HJL9OUXaTCUKGYVf/dE03cMUTmSDGZAB4mpC0/+TxkN27F2/dunr3rqUbd+88dPJa7DNgqQCgIRgRpO/aW+wn81/D+F5Y2a4y1l1lmSCkfTDN79QZb+PSXjtGNFjWEKLBSIOxBstKDwJkYIHMUy8R+SVFDmEEM8wYu/8qbf6Zy7P3nw27dCNWrWY8dxuXEhyZlJK+PuLegpPXlh66ev3pK86ZosQwTi88jZl14sLC87cWnLi08NQ1vxM3F5y6vvDkxbmnbsw+eXPhqcsLT171O3Fj/qnrC05cWBBx48jTF4SgnDqQwBgMbVzhJbivorK+UK7keGsbFCoPk2fu3J4dEtzBxb1q+25Sw4ZS3bom7bqO9p+39eD+y09jMhFw4ByYBmkUd3cRruaG9i6Zytl6AVBtB1iQKdXgj8XTnpNsNq6jkafz0Uve8nIUKr+EGtwMhBHCtIPkc6XIh5ZfUpJkifakv1EYOQADA9Nzzp0JoxwogKLDUg5ZLqFuHABgOiU3S0iMwUYFYB/Zg14RYhjHdeBoCYrj0j+EGn63EcHKaq3RaG49iV67c3eXCRN+6dlTqldXMq31HweHbt5jVv21/cqtRxoN0i3oCBGlrAjN/6n2LT7nm2xEGcsyQZgiRBFmSCZYF/hL8nkS/7AxkCXukmnt05HHOedKxUZDN9Xbo9y6iKCOrlobF+dcjTRFOwXnPFWV/qHkl5QkG5f2u8QpoQRRjChBukdImkO26/8kjCBtce8sUodoSw9hTDFS9iEYU2VnjEnOjdrQz5xzCYzB0Ma14/DRkiBLdKtzlpAqqnOqv4q7v2nfCRdf/0ZDhn7apIlUv55Ut267ESMCNu7++8qVlIwU0JbVIoqxItfQ3nf8yQvhyf8YyGbjuhpxkHOOKX2HskTne39HsiRNlf6h5JeUSL2EZP0W0byVRJrH9y3XtwqGf3QG6CLE0Ma1obhrzpOsz/gMqOJRZ5xSxi/fues9f75pr+6ft2xTxtpGsrao2rKbx/yVp07sf/DsGeZaJZVQorVliaW8ZJDFxlW71qmL0QZ2haL94QDAgXUc5V7RxjZo2w4AIAbNiYtqikxZPXDaNMm09vIdIr9EIOCUZtVLth2KgOKQJYRl8agjgpVsZMZxUqrq3M1HK3btqNvfVbKyL21pWc6ucfVOPfp4zQ79a19iUrLu682ZTqkV8qOkoZclrd3cpDp1VoRvPXz+/P7IyP2RkfvPnClKIiMPnD37V0SEWd/+Fe3t3efPP3nlyt7Tp4t2ioPnzv12/Hib4U6SmfmK3953G1cJ00sE7y+Gesn6fze/xFCnxEpQFtN61DHG95/FLN20xXnyNBMHR6lW7dIWNlUdHFqN8Zy7Zsetx9FqqtRbpFSxrwotpASjlyUtR4+WGjWSGjaUTOtIpqaSaR0DTHP8zmtjwfuXtbX9pEkTydxCqlW7MIPnP2+WP8va2ZWu32DZxvXvuV4iZImgiNDLkjLW1nv+/vfyS8ibgFosvwncgAdxL3ecujhl0fJffu0iWZhLtWt+1a6D9bAB430XnL5yPT4thVECwInOEZLF1PkOXOuCt0cvS1q5uUn1GzR2HtHZ3cXRw62j+0hH91GO7qM6uo109HDr6Obi6OHe0c3F0WO0o7uro7uro8dog41uHd0K3r+Tm4uDh/t/2ratYN+4bo9u3bw8HNxG5jHO6MLNq93o1sndpb2bW3VHx/KNGgRvU+K43l+9RNi4BEWEYRzXviPvvE4wYdokc0yxGslECdsjmtiXr45EXJoXFmbt7CaZNZNq1f7ctk3DgUM9Fi7ffvLU81fPlVQyximiWF/nTUiO94Ks/pLa5y6cBZrOqQwoDUgmkEzAacBkQCnAEKBUoGogGUAygGoApQJDgFKAyYDT895fBSSDEw3gNErk1s4jy9nYLQsPAWBEnZLbOCog6jzGSc99f6oGnMqpDCRdpUrv7+0t1TFdo63HJWSJ4KPn38kvMXSqI4I1RKacAkBapur4tacLQ9e2G+1VvV0XqUE9qVbNOj17jgyYH7J9380nzxRlhXGuoQRRJNwh7yMGcVzukqnplVN7CQeZEJkSJSwTMYooQYwhqn9N37wwfCvf/WWCMWcaLHcc5V7R1nbV1h2YMhWSCztO7vtTokxBOaRkNX8sgwAAIABJREFUpPWdNk0yrRW0XdRQEQg4pe+yf0nOqDysK/ENAC8T45ftOdBt0uQa3QdUbNxYql1Tsm3aZoz3gg0br9w+q1KnK6G9iGg0b3qHvBlW8B6RvYbK2Tu6Bt6IMKyD5Pid18Y838IUU04QQY6ubhVs7VZt2cY5VyN1YcfJZ39MMecsRZXef8oUqUHDpSK/RCBQKNr+JXkFfDNddsiT2Oe//bG/t5/vz/36f9KkmdSoUUV7m1+GOS1evvzG7VtxyakMGADjoK1NIrSQD4Ac/UvyrO34lpCstR1Xbc2z5vzbTAEfVP8SoZcIiggDvcRq06G3yi/R91HXOcP1tfn4y7S0MzdueK9Y2bBv30q2dpKllWTeyNRhoOvS2XuOHX+e+IrpaqJQThAVob0fFEb2L3l7SOF79FJuWEOl4FtOL0s+lP4lQpYIighD3/vhY/8kvySLL4RiwjDXBWVlEvwgNmbV7j2OkyZ93baNZGFdztb+vw4dunh4hOzadSv6MdE2GuEUGNaJEPJxVxz58ChU/xI9+vtKebagRjxYEKN7YRmOjynGDBOKlXIb+UsU8qH1LxE2LkERkTXvvXD5JQbfRqJUK1FESIYm7eb92C3HLw+Yu+jz9u2l+vXLWlt/37GzzYiJczfuiYmOYURbwI0aljxg/7xqr6AkY3z/kmwQRvRNKo25MUi2mvO786w5b3DrZis1D/nrxET0LxEIcuUf9C/RF0kkjMgEyRgxrkgR/vRV4m+nzo9bPs+q/yipsZVkWuerli2bDnMav3Tp0Tt3k9KSAYACy2ZSEOasDxvj+5dkKaLDCKYkVaO68SojTpVODW6VvMhm41qzOXcbl4HGIwNAbGpyRNT1v86eO37rdmxaOjBCGcEsz9aN8EH1LxGyRFBEFKp/icGXECOKMdM+06XK5PTla7PWBrccM/a7Vi0lU1PJzs6iz2An/4D1hw4+jHmKOAcAyqkGyyJH/WOjUP1L9Bs1BAHAqccP6nj5+hw6AsBRwU85b/SS8nb2y3bszNPGpXQCBth8+EqL8d6ft2tT3tLq8/aOrbzG/XnmLAUgDOdqWCOif4lAkCtG5pcYShFMCQAAY0gNUbfv+W7a8OvkGf/XrYdUp5bUsP6PvXo7z5q97PCRmw+eaDSy1m6gK9lLhfz4+Mhm4zoSWUCPXkyQSp2JCYpLy+g9Z7Zk1mBU6DoVB6KL68sLI2UJYUSmGID9EXH9mw49pIb1B06aPnX5on4Tx0rN2lbt3vnQhQucA8mtjAIR/UsEglzJq39JtrheomsEAAAIyzef3wg/cLDvvOV1fu1Rxs5OqlmzSutmHbwC5m7adiX6oVqlVkQI4UTG2vbJoi/AR0s233tk5JG8ZIni+saM7jt2YoSfv53rqHLWNhXs7SeEhmDgOXvrZcOYOC7lTiaMpKSmNXNxk8zNJq1Zp85EAESlSvVcu01qYNZt8szkjOccCM6ty7hi4xL9SwSCLOTsX4KydpWgnDJgDDgAaJC890bUSN/l9fuN/KpNW8nSUmpQr1r3nlPWhh29ei0m8SmlCAAoUJkgpQeU1qkuRMhHTDZ/yclz9/KRJZgzhtOCd2yuN8zVwmnYF91/LWdv7xkaogIgRSFLKKcyQQD85K2bVTt3/qVLlxuPXwOAGskAcC3qRq1O3b7o0On+k4ega9iVbQqRXyIQ5EK2/iWcc0QQZoRwyrWF31lKevq169e9liz9ZciQyk2blrGxlyxtv+/g6Oq/+NjDyKS0dI226TphXDGCFRBYKfioyGbjuhh5Ih8bF+GUMqTSqBLTUlUajcvSpWVsbceGBKcAUIrzDwzJFscVmFscl2KnpYzOWLu2lKXVoIB5mQhRptR5wyqkGTxzhlTHdP3ev5Tgsbz8JR9KfonQSwRFhGHe+5aDpyhjREkb5Ewto/N3783bsLu594TPWzSXzC3K2Nl/59jh17FeK/468CjuOdP3SNaGZmkb61IhRQQGZLNxXYj4O7+YYO1zDFdqJYxfs7mMXeNxIUEMwHgbVz5574hiykiGLLssCpQamU3btJ7oeoQjihmj41eslBqZea9YgSlRbuxsU4j8EoEgFxRZYtq7Zylr621HjgKAmpJHcXHbft/fa6r/T926Sw3qSeYW37Ru1WKkh++230/evqlKz1AigHP6VOgbiVL8/5qghJBNLzkUGVmQXkIIIxosc86nhG4sb9fYIzg4qTB6ST42LkQQB/bq9euekyeVtbZe9udOyiljlFCMiMwBpq0Ll6wsB/v4azDiecsSkV8iEGRBkSV1e/cqbWUVuG3b8UuXvdesNR0wSDIzk8wbft2yg+XgoW4rVh6IiMhQq7Qe9RztC4XwEORDoWKC9cgEAcD4NcFl7ew8Q4LVhfGXdBzlVt7Obvn2HTllCaaYcxqfnt5z2jTJzGzR7wcZZ5QTrAR3MTxr4+Yydo37+/hqCGJ5xAR/QPklQi8RFBEy0nDgdXv3Lmdt02BAvy87OEjVqpaxt7UdNmTE3BUbfjv+KO65Nq5XySnReeapECEC48jmez999qoxee+KLPEO2VDWrrFXSDAupI2rvJ390p25xARjijmjLzPSe0yfJjUyW/zH7+yNjYswhoLCdlW2ad7RZ7qayPnpJSK/RCAwRINl4GDRf6BUp45Uq5ZJy2bD/Bct2LY36skDtTayl8lII+tzDIUIERSSt5El05YtLW9r6xES/LrwNq41udm4FFkSr8r4dfq0MhbmS/74g3LKdLHCiNF5IRsrWdv28fXVEJSPv0TklwgEWUAUc2D7Lp4cO2dB4KZNUTej0jKVoCxOOUYUIYpFaojgbXgbG9eE4OCydnZeIcGkiHzvio3rZVrqr1OnlrYwX/LHQQqMcoIpRhQxxiZv3FDKznbQLD8NRjxvG9eHkl8iZImgqGCEcgrAZVmbo86BYoawrqG6iMsSvCU5fO9G1XZUZMmMVavK29mNDQ7KKKL8EiV9SiVrBvn5SuZmM7f+iTmjuirXjFHPNWslC8txS5flH8cl8ksEguwQRojua6NNLhEeEUHRkb0XVuSxfOO4iGEc17jg4LJ2dmOCg1I4JwRhXQ2FXO9MY/JLsC6/ZOLyFVIj80mrV2oLt1CMCOKcu86bK9UxXbxlM+VM2Z5tCpFfIhDkgl5mCPkheEfkqBP8IH+9hHDCgMqUAMDMVavK29mNCwthAJjp9mG5T2RU3jsjSuzi3lOnvmndusmQoQmJrwC4BiMAuP/khfUgZ8nG5nrUJeC5WNVEfolAIBAUD9n8JVcjDublL9HpJVSmjKIMAO4dFl6hcWPPoKBM4EBVCGNCSa5VF2kOf8mKbbnEBFNOEcWMs5iEeMuBg8rZ24X/uY9xDsCAQciufZXtbW1cvBLSMgA4zru2o8gvEQgEgn+VbDau03nXUMEUY0441fwdccp/6ZzFwSvauYwuZ21lPmjw/LXLA9csPHw5ihANZtlNTwrZbFxLduVeQ0UxoAHAqu07ythY1+jkuCA8fO9fexaFhlftNrBcY+uggwcwxZSRnB6aDy6/RMgSgUDwnpCthsrxyKP5yxJG5SXr1/23Q0eT7t2rde78Y9eeNTp3MenYsWqfQQv3/YW4THKUXFQwsrYjNZAo00OC/9epe1krq8o2FpKV5fcd+yz5bX8C0hDGcnX1i/wSgUAgKB6y+Usiz17Pt38JJow/epF0/mbUuft3L9y5dfL67Qu3bl64fevMw7vRrxIxpXlVnjZSlrzxCzJKgO+7eddnw4bJq0Nmbz148PYzAACWZyKLyC8RCASC4iGbjSvyzIV8fO+EU6pt+Zz7D+XaXji5HGuEjUu/J1XapVDMAQinGFOm1HcgMqJZukdnO5AD/4DyS4TvXSAQvCfk8L0fyMf3TjkhjGKKZYJygikmrGC9JH/fu8FclDCCCaKMUCCEIUwwYW/ezfUoAEhTpWvzS3buAAC1/P7KEqGXCASC9wQDf4m7ZGp6MPI05xwb1HYrKhTDFCLI0dWtoo3t6s3bOOdqpDHiQIIpwcZNwTlPVaX3nzpNqlN72Q6RXyIQCAT/CllsXLVrXzx7EgAop5QTBrQIoZxwYIThTqPcK9jardq2AwBkIhftFABcTdCoefMla9ugo8cAIBMLvUQgEAjeMZgRzLCKoDYeHpJprUMRdznjmGJMMKGkCMEEU0YRRh1Gjipnbx+4a6digCraKThnabK677w5UiOb4H3HAECNcjejlXCEXiIQCN4nECOEoQyC27i7lW/UaLD3BP+gUJ+gYJ+1wb5B/5iQnBt91gb7BofMWhNUs/uvnzdr1tXTa374hplr1r7FLLlM4R8cOmXlqvoDB5S1sFy+cwfnXPhLBAKB4J2DKcYMq7HcbPQYqcZP0i81pR9/lKpVk36sJv1YTapWTfen4e8cb/1oIlX7UapWTcuPVaVqJtl31m+vXVtq0ED6+efcRtYPknOj7q0C969WTTI1lX76KXDzRgDIfI/9JUKWCASC9wSleChh9MiZI/PWhSwKXhu4YX1gaPDijWGLNwYHhoUFrg8PDAsK3LA+MDQocEN4YFjI4o0hizeGBoaG6Dcu3rAmMDw8cF1o4LrQwPCwJZu2BIbkGCd83ZJNWwJDg+YFB8+cP3fx+nWB60ID14UErg8PDNWNvz48MCwkMDwsMHxdYFiwbvz1gWHBgeHrAteFBYYVuH/wkvUb5q9ZtXTbtofPYyijKN+uKiUWYeMSCATvG4wQzgBoPokjRfzD8L8zz/tbC1XoJQKB4H1CqRJPGZEp0RAkK7kj2gwSLFMkZ9tIsUywTHD2PbW/sUyQhsi5jqPdThHiVGOwf47xc500j4053lL+Cw2WlSjk91ScCFkiEAjeN3TipGgTSood+t4KEipsXAKBQCB4e4ReIhAIBIK3RcgSgUAgELwtwsYlEAgEgrdF6CUCgUAgeFuELBEIBALB2yJsXAKBQCB4W4ReIhAIBIK3RcgSgUAgELwtQpYIBAKB4G0R/hKBQCAQvC1ClggEAoHgbRE2LoFAIBC8LUKWCAQCgeBtETYugUAgELwtQpYIBAKB4G0RNi6BQCAQvC1ClggEAoHgbRGyRCAQFBsGzduxGmkEhUUmqIQ09xX+EoFAUMwQRkH8/NMfykmxCxIq9BKBQFCMEEYII0BR5KNYn83bfULX+q0L81sX+o7wCQuZFRrsExby7qZQ8A0LmRUa7PsuJ/INC5m7ft3ZqChECBN6iUAg+JhBFDPOX7xKdJw4XWpkIdWrI5maSnUU6hj8zkadrO9m27NO1j0NXjRsIJk1khrWy3fPAv8scLo6Uv36krmZVL++ZGrMUIV9y1SqYyrVrSs1amg9eEh0XCwHjiku3ksp9BKBQFBsyAQBwPWHD8369SndoMHgCRNHLFw01sfP3ddvpK/vKF+/0T4+w+fMHe3n7+njNyRg3jgfv1G+fqN8fUf5+rr5+rn4+nr4+o3w9XX39XP18XGdHTBi9pwJs3yHBMwb4+s/xsfPxddnlP+c4XMCxs30cQ+YW6t7t0/sG1v3ch0122+0j98oH58Rc+a6+s8e5+Pn7Ovr7us/NGDuBB+/kb5+bj6+wwPmuvnN9vT1HzJ33vhZvq7+c4bPCZgwy8/5zaT+QwPmTpjl6zw7wGX2nPE+fsN9fcf4+Dn7+rYe5lTOwqLZkKHT5y5wmjXLw9dvaMA8T18/N1+/UT4+I2cHuPjPGe+jHWpIwLzxPn7KP+s8Z+4ov9lePn7Ovj668bWfxylgrruv/xhfv6EBc8f4+g2cNs20+69S7VoRUVeBAyKoeC+l0EsEAkGxgbDMOb9853bdnr0+a9rs+oP7iBC1OlMja9SyRiNrNLJajWQN0siyJhPJsnajFnWW32rFHY1kTSaSNUi7UYM0aqRRqTIwxt0mT5YsrWYEhSGMM9WZyuBqpJGVQZAmE8lIPyCWZSRrZI0KqWVZox9cjXST6vdX3OCyJlOjlpGsktW+wcFS9epTli1nhKSpMtQatcGHV7/ZX1ZrZLUKaeQc/6zyyTORRtao1XKmRlZn6t7K0KgRQi9eJPTy9JZMqkVEXePAZSwX76UUskQgEBQbiCAAuPHwQaN+/SvYN7n79AkAUE458JxAbhuN3BNRDAB9p0+XLC1nrl2d1yzKgZRhALhxZNvume4H5k3JfPmCAzBgBU7EgAEABea3LkwyqT5j5XIAQBQzYDk/kqH/nOc2OAfOgRnupWyknAJAXGqao/ckycQk8vo1AEC6gK7iQti4BAJBsaHIkqsPHtTpN+BLK8u7D+9zzpVlsWhRIw3nvNfESZKFpe+69fnPIsuZnPPfAycO+EVa3d8cx8qEU0xxgbMoTgtEsW9oiGRSw2flAs55JkIkx7GUk0yEUlISM9NeqjOSCWWE0dzGpBpVSkbai/S0REwQ5ZQwgghinCUkJPUY6y1VrxZx/QYAIKGXCASCjxa9LKnXr/8ndna3Hz8CgHfhRtZgGQAGenmWMjefGRyS/ywIqTnne5dNHVa31KIhzVJePmGcG/PUTxhhwDAjfmGhkkn1GSuWAIAay9mOJRQzzl6lJp5cPT3Uq9kO/+FJMdcpIEywknBDGMEMM4D4p/e2zx68foztxd/WyrKGcoopxhRz4HHxSZ09JkjVq0dGnRN6iUAg+KjRy5K6/QZUtrG+8+ihMbJEn51HKMYUKctr/il7iizpOW26ZGk5MyioQFkCAHuXTR1aV1o8uEnai2eUM0wxoQgTrZKR61xZZUmNmSsXA0AmzrHKM4IpBVA9/zPU07aKe+Nyh4LGUJyBCSYUU0YwxYxRonm1K8BtQB3Jv4tJ3J1LHAATmTCCKObAXyYldx3vLZnUiLx2EgAQwUKWCASCj5RCyRJ9kjyhCGENIjLlnIHiaiCIIGWppZwo9iLDYxVZ0mvqVMmikLJkSNPUFzGUYkRkAsABCKcIawjDVJcfY/gJjZElOs2DE3XG9rmjhtWVJjua3Lt6kgMgrNHm3ADcP77DxfwLl4afnN6xnAPTSwutLHmd3HXcRMmkWuSNO8LGJRAIPmoMZIlxNi5GCH+TJJ+e/jgx7sbr1IcxKSkAFAAIZ4RRyrPrDYos6TN1qmRhOSukYBuXIkuG1ZUWDW6SFh/LAQATVfSd2JsX1KmvAYAZjKCfyEgbF2WEcoopZgAxj6+P71p1gKkU6t1dnZREKMEEUc5Uya9WuXYaaCoFe3ZPURQjLCtTKLLkeVJyp/HeUvUakReOlBi9RMgSgUBQHGT3vT96UKBewjQZd47tXOc/eE5/y4mdTLwdqnp3Mhnr+Mv8oRZnti7KSH7CQSY0d72kx9RpkqXlzDVrjNVL6kiBQ5tlPrx2Zf+qgBGNJ7Wp6tXmhwXdav028deXT29wAMJwPnqJz8qFudu4tHoJIYwQzg+tmOpRR5rU5n93j24HABkjADi3a76rdVmfrr88vXiacoYIojodSJElCa+Tfx03UapuEnn1guIvocUvS4SNSyAQFAeGvveK9o1vReenl2CKCTCkVh1Y6uPUoLS7qTTWpsLEthUnt/9mYqvSTvUk50bSTn8XdfIjxmVMSU69ZLDnmFLm5rNC1xlv41o0pNnOKYO9LaThtaVpzSq72lca+H/SsNrScte2L+NvUw6YYqI7MJteMn3Fstz1Et3OhBEGVPXsRohrd6cG0urRdi8eXWEA0ZdPzO7x7TBzaVvoOIzTCKOGn1bxvce+TOroocRxRSk2LpL3ef4XELJEIBAUG1n1Eou7D/PTSxRZwmTVxc0rwsd1PrHd/8GlUzE3L8TcvvQk6vSfM/qPblB6rF3ZG6f2MOCEIkyzy5IeU6ZKFpY+oWFGyhKnBtKYZp95Nq0cNrLr7Q2LHlyNjD6/b/uMLi6WFVwsy2xaMlGtQUoIgN4bn1UvWZCXXkI5pbrAXw5w5dhW9+afjbSsfGjNPEpeb5o2eHBNKXB4vZSM54RTTLXRwNqPRzEHnvgquYeX4ns/CgByibBxCVkiEAiKg6x6if2tfP0lhBHKmZyZnvYqgWpL5DLKKaEYANTpSWu8Og//Qdo6Z6BKk8oAFPe4gs5fMk2ytJxhtI1rWH3Jq/kX59fNogAcgALnABmpSeETBzvVlwJ61Yp7eJ0Dx7r6JTn0kqX56SWcUsVrwrmGZO5a4jrkF8mnY50Da71HN/vC2aLcpV2btMarbB9P0UuSkx0nTJRMTE5duVpiYoKFv0QgEBQHhnFcn1tb3cnXX0IVcQKUAsVYgxnSJ4UrSeSnQ6cP+VlaN8ZRnZJAOSfszSqsjQkupO99aB1pxYjmmcmvKKOYIsIIIhoAuHP6D6/mlSdbVzi/J4Ry0MWPZddLZq1cZIxegimmAIkXTi5wMBliXnp8i3Iu5lLYjD5YnUG4YXqj9kDFxhWfkNR9rLf0U/Vj50pOfomQJQKBoDgwjOP61Nb29uMC80sIodo8Piqz5NiHD66ffnjm9wNb5/4R4h823sHJXFo/1kGdmkCBGzrGtTHB06dLlpYz1q413l+yfLhN6vMnlDPDXPT05ETPFl8NbSAdXDmNMA2mmFBtiLChXjJzRWA+eokeQjFhmFJ+fMMKN5vKzublJnb+X+zlCMZz/5CKLHkRn9TFw1uqXu3MjVsAUDLqcQkbl0AgKA6MlyXadZxSwjMJyrgfcXjDlEGz+1iNd/ivl63k3FByNZdG25YdVEcKcWurTn3NAHLqJf3HeZUyt/BZt974mOCFg5qmvnzG4E3eO6YIABYPNh/aQNqxfDTnCBk0NyysLCGcEoYJQ4jBmd0rx9pXdrYoN6HD19fPHWd5VJJXbFxxycmdJ0yUTGpEXDtVYmKChSwRCATFQaFsXJhiyrgmM/XSjqV+XU36/Z/kZiOt6Guz29/t95XeB7bM2TSj/6D60maPTijlAQWWUy/p7e0tWRRClgytKy0e0iTt5TOqkyWEEcIw52z9+PZDGkjrFg/BVI0Jwv/UxqVkuXPgKTdPLOhYbaRdBTfbSsPqSeun9UaZudu4FFkS/zq5+7iJUvXqEVFnhY1LIBB81BjveyfaNReiLxz26fLjiJpS6Oh2D87sy3h6hWgyNbIKUxSxNWCgqbTeo5Mm9XmuNq7e06dLlpbT16w2Xi9ZPKRpWm56SZhXW+f60l+BLogRQlGuNi5jfO+EYsIZo+TQivGDTKQ1U3/dvWDYCPOyE5p/env/egDAJLvxSu977zhhomRSLfL6zRKT9y70EoFAUBwYHxOMKSacUMpOr/J3/lny7VHr5f2LAMCAEGBK0ZHTm30H1pK2jOmK03K3cRU2JniYth5XjCJLCCOUUUwQ5zCl44/ODaQja2Yjlqfv3aiYYEo48Gtntrs3/syr2XfXDmyn+FXQ2M4Da0uzuv8U//QGBY6pNuNd+/EMY4Kr/xRx/qCwcQkEgo8a43MVCSMMIDM9aeO0fr1/ksKnDkLqDMIpwggTJCM1AJzZMW9QbSnco6sm+U6uNi4lV7FQ/pJFg5ukvIihuprzGMuUQ9yd657Nv3C1+fTCiT85h7z8JfnkKuotV5zTjPibq7w6Dq4jrZ85MDP1NQBcObHFo+lnTg3K/7lkIeFAKMI6vYdmyVWcIFWvFhkVVWL0EmHjEggExYHxNVQII5RzOTN124wBvapKwR6d5bRkBoApwpwxAK5RHVg5tn8tabNnZ5SWnLteMnWaZGk5KyTU+JjgJUObqxJiGYB29QcOAJFbloy2KT+1a7UXdy8z/sZDbnwNFcopZpgwRgD+Dp4xtJ40vVvNO1dPMgDMsCY1aceMoUPqSr49f4m9dYYBYIKUImM0Rw2ViKiLJcZfIvQSgUBQHBhf2xFTjBnlQC9tDXBtUMa7dZXbJ7ZzpEJIzeV0dcz9g4tHuzcuP7C2tH58e3Xa09z9JdOmS5aWM4z2lzjVk2b3MYs9tZ8iGRGZMKRJTbpzJNyva31nszJ7QiYSTSY28I0b279Em1ZCOMgvr56f2PozF/MKZ7YEAoAGyYRiBpAcfWlev/9zqlcqbFLnxMQHlFOskxba2o7JyZ0mTJRMakRGnRR57wKB4KPG+JrzSqkS4PDozsUpfWr1/UVa3LPO37MHHwqe+efCUfN61PLp8OnSfuYDzcts9+iGU6Ipz8XG1Xf8+FLmFr7rNxYoSzjn+5ZOHVa/9DjrcjMc6mzyGXFok9/fO+ZundZ/fIsqg0yl1eMd1KpYCkAMxjG2fwmnmBLCGFLH7fFo0b+WFDjU9vWz+4RSTJBSSYwDnN8bNKxBaRebT0/vXASMI4qVYi2KjetlfFK3Md5SDZPjFy8LvUQgEHzUFKp/CaaYcarWyGf+3Dqndy2nn6WB/5MG1pQG/CQFtDe5uH3ZySWeoxpI20a1lJNfKeYv/bF6WSKZmxeYq6h4X35bNdXdSvLvVNWvR9VhtaX+taTBDaSeP0r960pLJ7SPjT5JeQahRN+Gixrfv4QRTBEFOPnH+uHW0viWFc7/tg4AEEX6THjOWNKrp/59rHr+LM3qXO/l43scQCk7L2SJQCAQZMF4GxcxqDhCCHsdc+nvzbO2+7vt8Bl18vdA1ZN7iPDE5w8eXTjw8t5FLGfqD1EON4gJtiqwhoqiaryMe/jw6pHoe5eSX9y5c2bf7nmTdswY/NuKkZePrk56Hc0BKZXt8645n6eNC1PMOEuMi93u12npgBb7lrpjTaY2+123A2WUUH798P7Q4WZLB5tf2rGGyKlKj68SbOMSvneBQFAcFKp/iQLRtR0EYETOJLJaKclFONZV5wIKLPf+JVOmShaWM9cWUNtRmQWy/jBKiTqd8UzlT0xpzn4hRvrelT/V6ozUhEcZrxMyM1JZllxIHZwySuTk2PTXzzNevyREo5RyEb53gUAgyEKh+pcQRvQNEzHFhFEKnAInlCiFFwnFmMjKa2qQkEH1dYKnTZMsLX1CC4jj0ofeKqMpUGAUgHKOKcEUU4Ol3/BA42OCGXAA4ABKkFi2D0z1vb98VcM8AAAgAElEQVQAlN0UQUJzxgRfLzkxwUKWCASC4qBQ/UsUlOqK1KC4SK4LcTa0dYInT5YsLAqM48o2Hc2mLjBCdZ3nc+5sTK6iYTkWfYBANplEc+yj3y1b/5KIa6JHr0Ag+LgpVP+St0GRJYM8x5YyN/cJ3/COZilUDZV/ftKy1VC5UXJqqAhZIhAIioPC9i/5x2j9JdOmS5aWM4OD/xVZUlBtx3980t7UdvSWqlePvHxG+EsEAsFHTbaa89cf3MOEZMpqDZaLlnS1ChPSc/IUydJy2po172gWNdLIBGUizayQYKl6jWnLFmNC0tSZaqQpwllUshoRHJP4qtN4b6l6jYiLx0uMjUvIEoFAUBwYypLPbW2fx7+Ad/kzYJaPZGE5d8OGdzoLACzYtFH60WRu8Mp3N4VahXp6TZFMfoy8cQdKio1LyBKBQFAcKLLkyoMH9fv2l6ytxy4NXLBx/ZzwsLnr1xUts8NCFm3eUK9379LW1i2chi/ftHl2eGiRzxIQHjZ3/bo54WEdPDykBvWbDndZsn7jvPXrivY/mhMeNm99+NRVa+r3HSD9UvPUlaMg9BKBQPAxo8iSy/fv1+3br7SlZXlbu7I2NmVsrMvYWJexsSmT5bV1jtd5bcy5g00ZG+uytjblbG0rNW5c3ta2vK1tbscaM07+G7VUsLOr1LRJOVvb8jY25Wz/wTgFngTrcrY2XzZvJpnWPXXlHADIJcJfInzvAoGgONDqJffv1+vbv5SZWRtnlx5jxw2YMGGQt3cfr3E9xnoO8vYe6O396xjP/uPHD/L27jduvLJxkLd3j7Ge/caNH+Tt3X/8hF/HeA7UbvTq4zVukLf3gAkTuisbJ3r38vTqMdZz+NQp/2vXroyNzc+dOg3wnvDrGN04Y/TjjH+zcaxnLuOM9erl6aXd6OGpfM7enuN6jvVSPmf3MZ4DJnj3Gz/+l+6/lrK0qN+zZy/PCb29vLKN03OsV2/PcQWNM2GQt3df3UkYZHAS+o4b39PTq5vHmKqOnaTatQ5HngPhexcIBB8zhvklX1ma33t4HwCUulvKDoxTw9f/eKMSxzVk7JhS5ubTV6/Rz/LPB2e57KCP4/INDZFMaviunA8Aaoz1mShGjpP/7JhiAB4bn+ToMUGqYRJx7VKJkSVCLxEIBMVBtvyS29GPQRety3JbTI3fSLO+kLEMAF2nKnnvYWBQ3/ftB9e/powwYEQbE2wydcVqAJCxTBgp1Dj5z67IksTXKT3GeUsmNc5EHYeSUo9L6CUCgaA4yJlfwjlXHrGLFjXScM57aetxrX1HsyhSEFHsGxoimVSfuSKQc65GslIrvqhABHHOnmtzFU1OXr4i9BKBQPBRky2/5Pbj/GrOvw3aGirTp0uWlrP+rVzFfPqXvA36mvNdx3hLNaofO39eyBKBQPBR8y/Lkv7jvEqZm88ICvowZEm3Md5S9WpnbtxSLGnFeymFjUsgEBQb/6CGSq7FFgus8KjtX+LtLVlY+BpXjyuvifKZhRjXvyTbIUqZSGPG1560rP1LTl8Tee8CgeDjprC1HQ3Xd2UL023XvpXHgQa9sCynG1EnOOdElFN9cWKax3JPjOtfksuBuor6xGDqPE+aYf8SE9G/RCAQfPQUqua8wfpOOTAAzoEz4AAcgLN8V2HDXlg+YWFGSiwOVBmcA+fadiMsH3FCjO5f8mYinV6i/EeMU0Wi5HPSsvcviRL9SwQCwceN8b2w9Ms3phiAPXoZv+XvI2MDA7stXOa/fsOJq9dUqgzKtZFUOdduRZYM9hxTytx8Vug6YyQWZRRRfvDCxZmhoU6LFk1YtnbTiTNPkhIBuL7He7aJcuglufcvMZwFESQTxCi5FBOz6fy5xNQUzjmh+RmssvQvqf5TxPmDJcbGJXzvAoGgOChUj17CCCaYAzx4Htfd219qZPV5E/vv27UrZWNbpn2HlTt35mPq0eolU6dJlpYz1xTQo5cwgihmnE0L3Su1alfO0va/rVp+2qSZZGvXZ8aMZ4nxAIBZLmt3Dr0kv/4lys5KoUYVQPs5c77u0ePwo/scABOUz8fL3r/kuuhfIhAIPm4M47g+sbO7nbe/RNFIGGOv05KHz1sqWbVsPsJp119/nb52LSAo9Lv2Hf7bruO+c5c5UCVrL9vyre3RO3WqZGE5KyQkn1kIIzJBALDx0P5Pm9h+177DspDtp06d3nTggNWo0ZKl7cTlK1QqlZJ/nr9ekk//EmVLhlr1LDb23O0H/uHrv2nc+H/duu2+dRM4x1jOR5YoNq74hKTuY72l6tUjrp0V/hLBh4ahxxJTjCjGFCtavLFgJBOElGPzyNWi+XomBe8RhnFclW2s7zzKMyYYU4wp5gD7I89826q5SbdBDx7G6Oqv8xnBIVK9Wj2mz0pDhHGCcoygyJJeU6dKFpYz840JxhRTRlMy0puMdJHMzQJ3HNWXeY+4ev37jr3+07r52Zu3lMz5bINk00tmrgjMSy/BFDNgj5/H9R03oXLbLpKFZammTf/XseOhqGu8oEKNiix5EZ/UxcNbql4j4urJEmPjErJEUBToVnmqiAHFlwjAC+zEkNsPB+CEEcwIphhThBh+I2MoxoxgIVref4yXJdoLjfG80A1S3TpTlq/ORESDZA2SGWMX793/qmN364FDrt+6D8BxjrVYm6uo9FXMW5bolBJ+8tKFX7p3/6lPr+inrymlGqRRI1mN+RCfRVKd+ht+38s5Jzy79lMoWUI4S1PFrd6zI2DTJu/w9V/37Pnfjh0P3LpZoJKh2LjikpM7a21ct4WNS/ChocQ1AjANUj95GX/lwbP7T5+cvXVz98lTO48e+e34sUPHjm09enTvsWP7jx3bc/zotqNH9x89tvPosd+OHTt47Nje48d+P3zk70sXrz16dutxTEamSiNr1EimAEAIAACjOlHDODAGiulDKC7vK8bbuDAjHHiyStVv+iypbp2Q3/8A4BosI4I45/HJyTZOLlWaNdl5+G9lLc42iCJLBnp5ljI3nxmcp41LUaMZ8GW793/SpEUrz4mpqnTOGWEkU9YA8BnBG6S6DYfPnafByDCmS6FQNi7CKAcVBwoATxPirQcPrtK589F7d6EgvSRLj16TGhEiv0RQXOST7fU2azFhhDCUoYFxs0Pq9+5Ts0cPky7d/69btx87dqzSus1XrVp93arVf1q1+rJVq29atfq2VesqrVt92bLVt61af9WqVZVWrf7TqvU3rVp93bLVd+3bV+/S7aeu3er37dOwX796ffq09RrnvWz55OVBi/b8ueLPvWeu37j79Gl0Qnx8crKaKtKFMWAGH0OIlvcD433viBLg8OJVYpMhgys0a/fbqfOccw1GSlhXijqzr//sMhaWS3buwpzljIPS2rgmTpIsLH3D1+fvlSGM+IWEl7a0HrZ0qUwJB4YpVip6rd77Z9nG9p3c3dSyGjjPXy/J3/dOOSGMKbLwyasES6dhX3fq9Ne9O0bqJTrfu0lk1MUCxc+/gJAlHx/6G07/AhjTrsXKcxal/J/clMotfvjm3S9bt5MaNChva/efli0+a9b+e4de9kMG2wwcZDdkqP2wYdYDBjVxGmYzeIjNoMFNnZysBw6yHzqs8dChlgMGNXFyshk8xGrAoGoOjlWaN6vYpKlkaSmZm5eysipvZ1fOxq5Ck6bl7e0/b9684aAhzUaM6OzpOWTWjOU79166+1CD1AwY15nUODCqLA1CopRgjI8JxoRw4E8TXpr26/dF8xb7z54BAA2SlSyQNISGLgyUzMwCtm7DTJtGbni41vc+bVr+uYrK3aLGaMzy5VIjs9FrV8sUK+qvMkLIgQOVmjatPdLlReKrAvWS/GOClbQSRZY8TYi3HTL4q06djt81Vi9JfJX8q9dEqUb1I2cvlBjfu7BxfUwQ/ZM7ZxQYAFCgmFHCFPcGUMDKjV7YWxMzQhmJS0mq1atnWRvbcfPCH8akP3oW/TD2VWKSKi0+Jvb1q+TU9NikhLSkpwkp6YnJKfHJKa9TUuOSU169fhyXnJKUkhqTlPo0Oe5RfFJ0bHxU9OPzt2+fi7q++fe/Zq5YPjpgdrsJvmaDnap2aPdVmzZfNm/xafPm5W1tJUuLL1o0rTXKdZCfX+gff9yKjU1OT9Mgjd73opQBR3nkBAiKEeNzFTElABAdn1C9x+Bv2rbeduG84iRQnNiyRjNu9gLJ3Nx3+3YN5KmXaHMVQ/PMVcTaaDEybuVKqZGZ6+qVGooVmaHcUbsOHPiqaVMr19EJia+gAFlScK4i1RaQhyeJCRbDh33Truu+m/cKFAxZchVrmEREXS4xskToJR8VjGBKKKdEkxJz7cy5/eu2L/EM8hkV5jf25MbZjy4cR5mxlPN/VvkOUQQAa37/o4y1hdVw5+eJCQw4A8qBMeAcGNP6Obji8DDgzbvK63z89iwj+WzM0yMR50NOHPMLCuk0dvzPffp/1aJ5BRsbycxMql//l1693efNW7tv37moGwmpqYjIDDgAKE+XyKAAOBWipVgxvoaKIkueJsabDuxfuVmLA5GRer2EAkMazYTZCyQLi4DNW/X+M8PDtTVUphVQQwUxQhnJRLLH8jWSmWUWWYJlAPjz0KFvmjU3GzrqtUbmwAvSSwquoaLIkpiEeJshQ6p06nTs3h0j9ZKE18m/jvOWTGpEXjsKon+J4N9H+8gGTBV748/RHd2tKrk3+3p69/8b71DNw7zUFJsvD632YxQTmv3bWPDIjBBGGKfPEhJsh7qVtrDwXb0KgGdimebtmzESJSRUG2fMqaGY4RRO3X8a/tuuWUFB/fxnWw4c9E3r1lL9etLPP33funWHSZOnB23cdOjw46dPCCPKIYYxx1SIk+LD+NqOmBAAiE5I+Kn3gC9bOew6dwUAZIwwxQyoWpY9AhZJFha+6zfKuvvN8HAjazsiRiglKqR2X7FOMrMZtWalzIihXrJl/77PmzYxHzr8WeYrbaihwTik8LUdFVnyNDHBctiwrzt1OnD3rpH+kudJyZ3GK3Fct0Qcl6AYIIwQignnGSnJt3ctPLFjxaObJ5Lib8TG3L+6Z9mcLiZjWla+e+cEA44p+gfjK9+NDUeufmJvb9a376O4OMKZTBAtiiVbv/RjXf6KTJBMteYsDJCmUUc/f777yN9+QWFdx037pddAydpaqmf7mX1jm759xy5f/tvFi7efPQWdmqLE7dB/ZNMTvD3G15zHlHDgz+ITGvQa+FXrlnsunAMAGcvKEpYsa/otmC+ZmQfu2ME4z/kkZGTNecwIYViD0aRVK0tbmI9YtkRDMAOKGVFjGQDW7jtcrmnzZk5uKUlPlfiuvGWJUTXndbIk3nro0Cqd/p+9qw6rImvjg4UdqLv7bYm6qxu60gZKrLWrrt26NiDdSBgYgEkISKrYaxd2i92NCCKN0nXvnTn1fn/MvZdGrDXW+7wPz3WcO2fOmTPnPb83fu+Q47X2l2Tm5A1zcOHU1WNux3yO4/os70dEBzsFrNjZE+Ue//z25fZGTY9v9gTGeCR7rStjwsiL/OyRVlZ1dbvb+AZKeR4RhF/LaPbS5gjDYkaLmHeiRB4AkF+MrsYmbD1xynblSj1T0ya99LmfflIxNtabMd16ld/hU2eycnMRAACVIR4RpKT+fu8P6L8jtdclAsXA4EVezkArqzpampsPHmSMiQ+OAXteVGjsMEe1u27Y3gPAQKgujsvjJbWwsHwWkWVbt6n26jVi3mKJGPtLkESQMcZ8d+xV0e053t2toKiEvsz3/sq65K8hx2tt48rMzRvm6MK1U79w9+JLf/IvyGdc8p8TxYTDiCDKGA+Qk5mXfP/yw8sH7u3etGnROPs+DU9HuDJggiB9jesrF/Tdxy9wGl21J/9989FjAMoTobIV+y32SG4Ko1gOVjCvVJa8IMSlp20/dmx+yJreU6fW0dbifv5ZfeAfg+3tFm7ZkpCaIteo5TLtK/ONf5a3L69g4yKYApUg3nqVP9ehw7KNm8QFVIyDSkhO6Txm7PdDhp66cY4xQcC4wkXkvncPD05HZ15oaLW6hGIeCwxg59mzbfr305w0LTc/nzGGCBKvYL58KffDD3Mj1xIgtBKWrb2NS2m8lccEv3ihM2N664HDDt1/zBjjFT+pcgaK6jP9ee5f1s5cB/WTlz8czvnPuuQ/JnLHBrCc5Ljt/naLJ2rNHao+Z9D/5us2MNOra6pd58xadwDg0evoEhH1M8ZyC4qGzjavr6O9KCqKilx47wCaVG5d2UFEsMjLQuXAiwlYeJqZsfP0WfuVvg1HjuI0ujXS7/XD6NFWXj7Hbt3KAQCgRBFM/NmV8i9I7X3vmCBMEQD8c/hIA22dse4ehZIS0VAJAAfOnK2vq2NsaZ3yIg2AVjb4iJrgbztbFW0tr3U1cc4LWGDAElNSNSdPaaqvf/rKVWUrRflFf5pZqOjpHbl0kTG5s+QNfe+EYgBIzc7qMW2q2uChpx/HAQCiVbMdiyLqkhdZuaNsnTn1dudufjj13j/buP5LIr4AlLGsjPSVJvqmmo0ibAac27zk1rEd9+5eOxzo5qpb99BGLwAQXt3GpWxCIAgYO3zuCveLXv+ZM5JTUhljAhH+TSNSeb2CcBlaVh4LaVlZvvsPGdt5NDUyrKOrp2Zs/JeD7dGLcTnZKZTxSm/KZ6XyTuUVYoIVe5QHT570njVdRUN/+cYdxYUFkuKSaw9eGFpb1dHR8du8mTLG44o0WUTJoeLqymnrLFq3vgZcggniiUAZcw0M5HR1x1i63YmLkxQX52bnukSsq9uzV39bu+S0DGAMvYTbsaaYYCUuSUxLTcvMvPzwkdYUky+H/Lnt3LnUF5kJqXkCrtaHJ9q4UvLyBjm5cO3ax9z5HMf1Wd6HiI4BBuzcNt/ZmtzuJdNKcvMBQIyavXlgk7NRs0tr5762LpEjd4IYY3nFRePcF3C/dArac5gBICKgf326l9UocsVQyhUGAkYnbty0WR3YeeRoFW3Nuj0GGEw3W70zOjMzWwwUwwqOFsI+W73evrxS/RL5NoiircfPtv5z5Nc99AbOmDnO3qHr4Bmctk4/5zmpMgljRCBVBHrUMleRMIIZEQiiQNOzs3RnTOM0tHXHTxxvb99nxixVA8OOgwdvuH5DxhghVbARV8Il1eYqIoIoI8mZGZOdnA0nW3SfMOGbPr1VdPV+Hj2y33SbibZO5+NjGVQdmi/PVczKHWXnzKl/H/O5FtZneS+CKcZACUWb5gy17NUo9uo2AMLzUoFgALhwNNzBsPHZSHcAEF7LxiUKIghRHhiE7DyuqvPbH05zXxQUAaNCVW/gv9ZxUkGpMEIYET0lZ+Lj3fz8tEaOrtezF9e1q8GE2at3H07LygGgAAyVCdf5rE7eorxS/RLl4wPAW0+c7zbT/LtBg78cMLDd6JFTlq2KS8kSo72r/GHZXMUFkZE1t0IULvHbKXfHLPL9dviIrwcO+nbQkJ6zZu6LiaHASCVWR+Xt1ZJDRTzyPCfb3Nu7r43lXy72gxwdhjg5D3Kw/2uOq8nKlQm5yWKcWJX3xoClPc8dYu3Eqcs5VD7buD7Lvy3yCUfJP172pj2bxBxbLQ97otLiwuIdPrOt9OpcXD/vDW1ccjMXsAfxCXozZqh2633w9AUKgEhFp+h7GQFc3iOCCBJhSnJ2sc/aDX9aWjXsa8z93LnrhImRh449Tn4uFk+VCXx1Zfs+y+vJK9UvUQ67QBAA5ADci0s8c/36w6ICBgBAlG6Gyg+obL33eTXWwlL+XFQnCOBOdtaFaw9vP3maC0QeMVXplpS/rSW3o/xkpgyhRFD+U50iIR80t+Nn3/t/SRSeA3Y9ZptZN27ROI0rR7Y+PL/n5j+BYc4jXP74zly7Tsy6eYwxQXhNXaJsiFBczGPHgLUqunozPecXFhYyYOhDshSVVScyxFOGASAzJzf08OGx8+Zzur04Td3fZ9uGbdqSI5UAAE+QMvjyw+nFxyu155xXPi9x2AWCCBYU6y4REI9qfCiiLhnv6Kiipe25rlpux7INEUYQRQgJoHCzEYIEedJVrXBJDZzzyinEI16GeBlCMszLsMBjQYYFWY1xXHLO+dzPnPOf5b2KuG4SoCU5z3csmmrXq76ZLmfTq6mrUetN8wfv854xb8j/YiLnvAkuIYp3XooFADh2595Xw0Z1HDrsxuPHwKqoIPTeBSuJ9giSKeK+XuTmhxw62cfanOuirdrT8C/XOfuPnwCKRUNKzSvXZ6mlvKouUT4vwogY/y1gQahFbtCr6hJSZrkXCBIwqs1Dr70uqdBEBWKImlv5XAvrs3woginGDGNGZYWFsVcPHApbdCjC88HFPTJpYXFO8rNHV7LSYwkjmL7pio8IQgQX8JKB9nZct25Bu6IpsA82H7Ds2sETxKhI2pERvOOo7lRTrsuvrQyNRnr53Ip9hrEAQJX2rk8VplS5tFXpdnrtvtfexvWGUpaPq2Yb1xuOWO1tXK8tyhq9I22dOXX1C3cuw4eSq/hZl/yXROkvwRSJ0J0BY/IvCjAPgMvk672JSAUZAIRs3dpYT+dP5yUFhUWVM7w+HJEDFAV6E7Dcj3I3IT10855OI0ZwGpqdho5wCAiMy84GACRq5fLr7Ccgcg3BKiqMahTJ6zdU0fce/4QxJrqR366I1UdGuXtwOjoLIiLfUSuifhIIWhgZIfreGWNSgUdl6ETfXHgsMEblMcHq7U5c/nA45z/rkv+YlK59ZahNEBHk1icqUIYrk/hW+l6rg6ID8/L9e+2HDq2j1/3Rs2wxyetDXnbLahSBIMKw6Ax98OTJVE9PbkB/TlOz+wyT43eu8owHRVQP/rTQCaZY3FhQAFIel2CKCVBx54EZEWlsXq+VcjHB+vqPniUCAGGkEo30G01CBlR010+1s1XR0pofGlq+ldpf+SX3Q4ECMMLIonVrue/bLwxeAQAyXN3b9Jo9EtMbc3LzRzu4cOrtzt/+nKv4Wd6rVN5jYoYBGKaUx4hHPC/woqWYF2RirXUeCVUcxAIvyESDMi/wPCp3kMeCjJcVyGQmzk51NDXn7olm78a88C7GR1wilYPDgAGwmHv3jCwt1QwMG/TSGz3X78K9x5jwZXOtPwF1Inbhedyd1LsXc1PjsTySQsmYACXFBU+uHXuR+LhEKqXw+ubQUlwycVIrbc0HcbGEUqlMwovTqepJWN3MlAlYcRBVnJnFkhJCyHBXV05bZ35EJCFEKpPUcD4v8Dziaz5Y+X5kvFQgSIZ4z/AwTl3d3T+AElLMS2W89LXfoMrtSgWeUJKYnvWHpSPXvkPMrQ8nV/Gz7/2ziMlTQB4lJc9fu9UpMNBhxQp7n2VOQcFOqwPtFns5+gc4BQU7rFxl7+XjFBTkFBhkt8Tb0dfPKSjY0dfPbom3U2CQU1CQvZePw8pVTkHBjv4Bdou9nFYHOgYFO3h5WwWH9rG2aaDXvY+5E2D0QYVy1SxYQR+JKUYUE4YBWH5BwYrNm38YPoLr2eOnSRPX7N6bL8UAIEMyRDGhBFcT5/OxCCKIAcT8s9rBmIuaM7goN40CQ5gXdYlAhHNrg1yM2kSvsZLJijAlr705EHXJjbi4LhMmctra05d4ua8JsV20xGl1oFNQsP2y5fZLl1echCtW2nsvdQoKdgoMslvi5ejn7xQU7LDK187L2ykwyCkwyM7L22GVr1NQsKOfv90SL6fAIKegYFsvH7eAwJ9Hj66np9dz2gwX/4Dy5/spzhdncrC9t4/DipVlZ7JTULD90uX2y1Y4BQU7Bqy2W+zlGLDaKSi49E0JDLJb7OXkv9oxYLXxtGkqGhp9/p4yPzDIPvClb5B/DW+QU1Cwvc8yh+Wl7ToErHYJDp7t5f3z8BFcp07n7tz9HMf1WT4gEY1RXjt2cL/qch07cp06cZ06cT/+yP3YievcWf69Uyeuc2fuxx+5H3+s3cFO8oM/dmzey7hJH4NWhgY56c8oUPTq9VHeo5Qa5agYkUmliD9/8/aoJd6ckbGqgfH4+UFxcUmiR1cgiCgAzXu/89fuL2VMIpMGWPR00GlwZUcgxRhhQdQx6XHn3Ad+u2DYr6mxVyjIBPz6j1KpS34ZN15FrzvX+Sfuhx/KTSf59zeZhIqDP/5YV0+vcZ8+nIYG1+knrrNihr/STO5c5mANv9Lo1sTQkOumKX+V3vwNqnhmJ67zT/V79uB+6XL26rnPNq7P8gEJppgy8jQpJSBqr3vImsXhYQvDQheFh70FCQubGxq06UiMoblF4959oo6eZgwE/BGYuSoPEWbyLDZEEQDLy8tdvmdf16lTuS6dNUbN+ufUDYxkhHz09YAVTFM44fQuj17fuw76NvXhFQqACC8tzNvuOdaiu+rVzZsBgMcy8pZ87021NWcvXrQoLGxhWOhbm3sKWRCyZkl4+I/DhtXT0zM0mbk43N8zNGxR2NtsYlF42MLQ0MXh4Z4hIUbTTep30zCcMWl+SMiC0NCFoW+tOwvDQheGhi0JD3Zd5aUxZjzXqfP5KyfEmGDy/nXJZ1zyWRghjOAyxT/excfez7eeXvcZ3iuAsve+jXqTUSJyt7xAgALQa7GPp3j6NDHs3bCXkVvwmrQXzykIZVMaX7WnVbiy6L/q3hdDkjCjMh4f8J83swu3f5UjkvHA4NymzSZadaNcRxCZTMA8KR/J9qoi6pLrsY9+HjO2aa9eWXk573QGjnV14zS1fNZFvNNWAMB/42buu++Xr13z7ppAQslox7lcu28v3I+Fzzauz/LhCFbwRkgFXiLIpG9VimUSjPHGw9GqPbqPnW2aV1JMynAmfnQiByiUIIJ4jIDRnEJZ6J7jjQz6cdoafWY73HzyHAAQLdWXL+2pGDyG5WlrpQ5/yggFTIESIIhiVJV2eVd9JAiApj17OHec5oJBXyVcOypBGYvGatn2U4u/fZwCICwQRt4cl9x58vi3CROa6+refcDL2yQAACAASURBVPyIR6hEJnm7008qyAolxTxC0xzsVLS1PMLCeURKZCVvvRUJL5UhvpiXzo8I49TV5/gH8oJQKCku4aVvsZUSWQmPUGp69nAbR659h5grx+FzruJn+S+IuMllQBLS8v/Xr3/H4SNOPY4Ti9+993t7w34RBUABoAizoxduDbBx5rr3/GHoqLCjJ2QynjJSlma45kuRMsFjAEAQQjI+Oz/vRZ6QmZOdnZcHhAAAA0rfcY6kcmOBMGIA98+ts+9Rz99+0PZls20NGp3f548pQeQtFDaW+0tiH/06dmyjGuuXvKHIuR1dXDhtnYXrogCqYIx/K+NGgSKCFkVGcOrqHoGB8LJ676/RBCKIAU17njPY2plrr37h1hUAEEtNv/Vxq7181iWf5d8QTDGmiDHoOnlKY8Pf1x3aC6yIfwOf7QciytUcKSo1ZeTm2i5f1kBPr17PnlZBQSUlEihTybWGxVcebssIACssQtHX45dsWD918eIh9vZ/2dpPtJ03yN7ObOWKsN27biQ8FSgBeT7pO1QnmGKEBcqYtPBFiM0g8x6qNr2bhJoMLsjJodXQob+qiLrkbvyTbuPHNzYwfJiU+FJdUtkAWJsRkHPOz53L6ejMXRP8jjQWLs+hUhtd8hrdqcg5f1fOOY/fdndeST7rks/yL4nIxWvisbJhz54rI8IYYzwW/oVKi+9aykIKRAQGwBekrf5nx1d/DuV0dEbP9Up9egcY4DK1WyqsFFiRMs2AYYIvX7kwxNm1mfHvnI6uau8+TXv3bqqv37hPn6a9+zTQ61FXR+eLMWP/DvR/9jwDAKiCTfZdaWWKeYwA8J3z2y2Mv57RhTu+15cq1NibNyr3vcfHd5kwUVVf/0Hi0xpWeUUonbwSMyZigHKtwhzK1sLyrL4WVuXmMMWIYETxSym/SCUOlRrql5S9YTH2Tww6RxSV1S5VD1qFWli3T3y4Ni6sYOLkCRKThrDChlvdcIsnyxSDQmi5dwwruNh48ZovFYx4UnFMBYrLNlHlFq/C/Shv/qVTrfIVlLdRA6Gb8jaUXavQXNnr1FLQyzawH6OID5Ex5hu1XkVbd6qnt5RiRAT0xpRfH4KU3U4igjBQYOT0lfu/zrbgdHW0xk48dPYiACAkCJU2nsp3jVFSKClxCd3Y2NhYRU/v+2F/DXdduHLPga379m7dvSfk4IEtOw8sWhHab9qUtv0HcF21fhg1avu58zJBhuk74S0WPTeIIEQEIi3ZtczaXJubrasSZvt7SUE2eau4pCyHSnWrvLJ3AlHWxxSpf4Aw8tJaAKU1erW0FkTUVKO3fKNERIoAQBRsCDUPWi3rl8jPV4xAOac6RTWXjCtfo/f7C3fvfdC+d1w+pIcwSlj1MK2Uhb/akzHFZdieavVhjOByP2flmqgRNpa9DoVqKwHUMCHKXqGmn1NMynefAVXmS9NX7LJ4Aczw+zV9vgsRn+CRx/FcVw19U5dCKY+pIJBPp5tlNApCFBMsxCclDXF2VdHV+WrUyKgLF6QSCWGkcnwXopgyKgUw8VnKaWi27dvX0s/vwsNHAKTy5Cgulu47ED1s3rLGPXq0/N3I958dQIEnb1mdyK9GECIIgCacXO+s33z9nMHBM41manFnwnyYIuH0rfhLXsrtWKqqKQJAJVh240nSoSsxh65dupvxnEcCA1pzjXS5v8TDg9PRETlUakY/WK5HUSHPx+cVphbkCeyVcUkN3I5YkfUJAKkFeZcexx66euP4rQex6ekAgMvwd1VuRdQl6c9z/7J24tTVY25fgg82v0S0295KTz+YmHQs4cX1tDREpZVxSamNDwm3X2QcT0jZn5hxOTm1wsmKEaGpMsnRpGdHEjNPJ2REJ2UcT0iLTso4nZBxJDHjaGL64cS0Y4mZpxLSDyVlHo1PPZmRXYB5WmZA7+UVHk9I25eYcTM5DSNZ5Z278n54Rm6lPD+QkHj86YuLz9Ik0pIaJlmVM0nCS8+mph6OTz6dmJWYl1cdHaGISxBBsTnZJxOSo59l3sjIKJRKlNcp5iWnklMOP0k+lJx5MiHteOLzw4mpRxMzjiSmn44vHYRTCenHEjMPJ6adSXr+oqiAUoI+LVwiDggDiE16UVezi86k6c+fFxOGPsYsk5d2kyigKgB7lp7uti5KtadBc0PDFZu3lPA8BVaW0lVE/DKZxHvvHk5Hp9OgwesPHMRYoASLbBwCFhSCZIhHDANAOpJ6hW1o1mdg28HDd8TcASCyt23iEG07lEF2ToKvdW+noS0f3T2bcfeOs+G3i0Z2SXp8nyioDN+k3dpzzmOKERUAICEpz8w38NvRE+p1N2zaW7/DlOnemzblFRVSSlD1WxNRl4zxmMvp6MwPD6+hFcKICEEEggHY0+cvei9abhoSVAKAMf9SX05tOOexIrQBAK7cvz/AbWGzPwc06GHQpP8gLXOLwN37ACgm1bIJiDauzNy8YY4uXDv1i3fPwwfLoSKatuedvvTlvNCW5u5j1x0uEHIIpZX7JhBEGb2Xk/N7yOHv3Nc2tXEzDopOLEiljCmjdERrIAN24MHT9l7bv3Jc1NEt9AtnT3WP8C9cPDu6hX7t4vON66pv3AO+cV7SwT28rfOCr5yDf/Feej2vCBjhFZsj13M3v3ULbWLrZrrxfGFRCYEqKvQJGBFKH8Y/7eO9/csFm76w9hgUvC8+J5MBq2XUkHirqYXZfcN2f+G68Vtbj6ArF6EaRI9EkxTBK85e7bhwS0tbj1Ebdj3NyaOAxZF5Xpg7eNOeLz02tHX0aO8e8Y3T4m88Ar+Zs/zrOcs7uq5p67xQ3SP8C+cFHd3DvnXx/p+r32/eASceJwFDZYvCfhoi4pLE9IyW/Ud0GjLk5s3bAMCLQaWflpQaWjECgBJE/PcdaGxs1Kx3bxs/3+yCfIBSklqBCAxo4M7DrYz7fz9k8NbLVwEA0Spss8p/yrAAFEspzA/f2sjA4KeJ427fvEEBBMK/OVBQtoUIJhRTmnds4xJrbe6sryfmZQBsf9g8E01ui89UAEBvvBeupS4RUQJlJDOvYKD7Mu7nLl3Gj/Pw87byWtJuzNj6vXrZBfjzlODqQ7NEXTLRwV5FW2txRFjNuAQzSgUJ5SX5hUUuGzZyujqGlhZSxgRB+iq4pKb6JYggxtiDp/G/jBnL6Qz+c5r5osAVYxcsUuvft26vHlEnTgBAdYZuuS7JyRvm4MKpq5++ev3DxSWIYsbo3NOX21iF1Z3m9ceq6NxiGWVYaZFQIgCBIKBo0elbjabbt7GObPi3Wxenhc9ypBSwcsuJKeYpBiDRV2K/svtHzXxFK4vAprO8m5sHN53p3Wz26qazljczXdXczL/JLJ/mFkGtzZa2tAhXd151KDGFAZNhgVCcz4jDkbNqliENpvuMDDyZX4woQwKteD88RgDUJvJgM4vI5lNtVKcvMvT5JzUngzIm1G7Z4rEAjCYV5xiv2tnINKyF2XL/o4+qq5eJKRYIYSBZEB3T0mZLi1ne+iu3ZecXMkYQxoSSXGnB4KA9DWeHtpm9spVVSNOZPs3NApqarGxmsrKpWUCzmT7NZgc1nendfHZgc5NlTWf5fmm3an9Cukiv+yniEloikRjNtGhtaLj/6BHGmOx9G3nfXWfFLzLEE4oJxesPH/lu6DBOU/PvuXMTcrLEtYzHAmU0IT5OY8IUTkMreOdOGQDCQnU0kVjhAeYxYgxlZr34y3sZ91vXqQvm5xYVEkrfSpi13OtDMWE0+fpx9z+/WDVZT5qYRinFBGe+uLfkbw17/XoPT23DAEqSrtdrqzY2LuX9UMbWHdjHaWr3mml143EsAAGKjt661XrAH2369z9+9QpjjK/GOSGvX+LszGlrL4naUBP6IYgCu3Ptik1AUB8L6ya//66ioWlsY0MBBF725jYucbgQRVKZZPJCX06n+wj3Zc9TMgGgiM9ZvfNgC+NBP02cGJdR7Tog6pK03Lwhji6ceruzNz4cnuBKuESgGIC5nbzYxia43t92Q/xP5RUIBBDC5e6Vx4gBvZ+f23357uZmK9Vm2jazjuzuuSEzBxGGURnFgyhijG6/nPqF+QI1c58fFuwdtfrooNDDYyJODgk9PDL8+PCwo3+FHh0deaL/0uivHNY3nmL946Kd++OfAAMZQZhiAYh59LXWVqtVpzpMijifV8QTwBU8VDxBwFhMWmqnhf80nGzxpc2qpjYbjb235mSlk1qHAIrPKbkox9hvZ1OLyBYzHYMOJkI1Hhd51xBxP3JV1cS6tWVQv5Do1Nw8kW+KMporyx/gu6exRUSrWQ4dPTYNjTg+MuzosLBjw8KOjgo/Ojjs2NiwY+ODT/RdEz009Oi4qDPDNp64lPAMgAofXvHBNxTxNcvPz584x7m+vn549AEAkL5ZGeAPWeQrLMUCETBFRBCOXrrUcdQo7rffBjotfpqeDgAyQQYArms21uuqNcjBoVAqAcW6WcO6gBVxX5SyRykZnf8cpfbn0O0njgHI3laYNaaYACOUhJgOMdGue3H/RgqMRzJEEKU4ZkfwTE3Ob0bPvJRnlFH0BuCyou89oWrfO6aYMSoRhGHuno11uwdv2QUAUoIIUADy96IldbS0nYPXAICEl1bZUNl673PXrKlOlyCCBCIAo1uPndC1sukyffr3k6Zy2trGjvYCgCC8ki6p1vcuOjyeJCV1nTSlkX7vc7fvAEAJQgB8ek6e/nST+j177ThzurqbFNeoFzl5Ix2cuXbtL9w5/QHbuOS65EJb+/X1psztu9grn+fFRGWiCPAQKEYMIQmdHnFG1TzoK8eNzabMbGS6XMN5cUYuoYCUWyQskplTYdPZO986b2481ab74tAbWYXFAl8ok+bLpEW8rJCX5UulEoHfc/XZ145rm5n5dZy/8UDCUwAmhjYBUJP9V1vbhKmarBwVdLygWKAKXYIpJgwjiilB2SBM2Hi8hUVIG5ugFtOtmpqH9Fj6T3zeq9m4AFhycY6x384m5uFqlv5Ljl8FYDXoEmDE58Q1NbugVpZrBi4/8CwnlwFBGFNGc0ryh67b08Q6TM3S33HzuWJBKJBJC3lZIS8r4mUFMmkRLyuSyfJlskKZtEjgCwWZgISy9TA+GRGdcFKBN12ymNPQXBi14dPWJaUiIngsALAHCQndLCw4LR3d6VPvPH4CAHFxcTrjJ3O62scuXRStW7WMkxZXGQC2NHwd92vX8UFBeVhG34Cyt+yTEkHAuU0rLPS4iKXT80qklCDRF02AIb74n0WjrPQanl+/kpaJXXwNKVe/pJf+g8RqcQkAuxP3uImRUedRo689fEAZ4xEvLsoHzsdwGpq/W1gUlJTgaozDct+7mzunreMZWW0cl2IHQEp4WW5RQbFU6nvoWB297v3sbKUA6NV0SdUxwZhiHgvA2PZjx1oaG/0y8W9KqTiGUoGnjM4J9K+jq2e/ZIlUIq1yHRB7nZqZO9jaiVNvF3Pnw8ElVdm4AJjbyUutrYNUJloO8j2SV8iXhRqIYoFiAHzoauzPHntUp1i3tfb/0n5t3Ylm3RduSc+RUSiHSwSKgdE15+40cQhvYxXUc8nehIw8AMqAABAACkApYAA4ce/c1w5rGkyy7Oi5fV/8EwA5LmFATA9cV7NarTLRenjgqbK6hDCCCUYUI4zW336iPn9zowlmX9qt+cI2pM4kS0OfHS+yUimAQGq1eyqvSyKbTbf1O/SoJlxCCGWS+dHn1By3N5li3T9gW3JBEQOswCUFA/x2N7ZY33Sa1bw9FwCAKvpbnXzIZQffRDDFFAiPhVney7lffnYKDABgJbz004tYq9BrwsQqluKCCDdjHxu6u3LdtH4cM+NxWsqWY8e4rl3/sHVKzchkjL4UlCgvK/e1MHb9/oM2xn3bjx93Nf4JQLVGnle6Z0xxcXHJveit9w8E5T69QKEIk1JLMgWW9fThqbD5Dw5tRAL/JvHr5XGJdpUxweKYMAaHL11soN+z+yyT+Mw0xpiAkeh1OHs9qWHvXpqTJsWnpYqrauWGRF0yxc5GRUvrpfXeMcMMqBg4uuvM6Xo9evZ1sJe9Di4JqIxL5LqEEu9NOxro9xnotEB5M1KBBwDfXQdV9Q0GuThnFhYSVsXmQJ6rmJ03yt7lY9ElF9rYhjUwWTHY72RugUABI1zqJmGMpBXlT1h3sOmsFV/brdVZuu8b5w0Npi/QcPZU4JIyuoRgABRy/koL+63NZ8zpvSTkQYGEyeuBy18eASPG2IWbt79zWt/cIrSDe9DhZykMGF+qS660tglTNVk+OuiEUpcofwvAUp7nDlh1vP7fjm3sVxkFH/rGcZ3qrBVGPjuzcrIJVBE4UPXkrohLVnkfu1EDLhEooogsOXyzlY1vK6uQfssOpPIyBkQgmFKSI80fFLRP1WRZG5sIt20XGaNCmWi/6kT5Pr/HmfHWRYSPmNIla7dxHdqbL10KABKZ5P0m6/47HRfZhZXq5NmLFyPcPTgNHS17+35OLtyvnWb77y1BwODVHrq4kqbk5BpY2qv81nXP6bOEkBKZRIz74hUBYBW+1PY4QRgYAcCMYUpKo/wV6gQAGMAbDk55XFI1hwqWh92zrYdPqOj17udo/6ywgDEiyFcGevHhgw5/jew4csTV2EfAgK/KCSfHJYoavS/BJYqHxRjbfupkvR7d+9laSwHQq/ne23sGraiMSxBBPBEIY06rA+vqdR/l5aOsNCrDAmNs/anTzYyMDadOT83OoFV5auXxQXl5g8VcxTtn4IPNVUSl/pIQlYmWA5dvyCspxSViZiYA3nj1dju3nfVnzJkQstvx8M3/OUXUnezQy+dgZq6UACnvL8GMkeDz91QtvNSsw4b7n0hOzgDAZQGpCGNjbt36zml9U7OA9s6LT6U+B6AyIihsXNdbWa5uMM1lYvi5vCJeiUvEYCpEcfCJC2qzFzYyC5y89azjyRv/c4io+7djH5896S/yKJDXsnFFNJ/psurwg5psXIRSKPA8fqnJjDlqVoEGK/cnZecwoAhjwmhucd7QtQfqTbVpYxMxd+slAFpzFtInLJhiTAkFsnrHNq5DRwufRQCshJd92rikfPexUp08lqGhLovr6Wiq6Om0NDQI3LwOEYG8yh5CARGIhJfa+67i/vf11uP7ashaeu0Pg3JpXqWtl98Vvd6wlI3jaq6n+6gqf4k4cwBo5KFdKj3697ezSc7JZoyKO3EAdjsu/utB474bPvzEgweMMVn1uGSsx1xOR2deSLX+kgrtAsD2Uyfr9uhlbD8HvToumRfoVyUuETBCjNgGbarbQ3+C13JQZLDxiAeAzcdPNDc00jUxSy3MqNJKIdq4nr/IHWHrzKmrX7h5GT4UPq5q/SUX29iG1/3becDS8HwJryR2RQRRRpOlBX+EHGk0Y/n38wIOPs8Kvnv/S4dI1RmeuosPxqUViBvz0rGjGBhaH/OgudmKRlMshq7ckZFTyKDcm4MwBoDLN25+57Su6ezAjq6+B5JTBZBv5EuAWB662Np6Td1pC4avVvhLiBIk0fsZmVorDrQwXfaV+dKzD3KDr99pax/WYLpn7yU7UjOe09fEJREtzRYvPXK7rPGhrMgLHxHB89ClNk5bm83yHLBqZ1JOnhKXvEAl/fz3NTZf38J0vuOeS4yxGnAJKrMneo9z4h2JolPU/59tXMcfzRa6A1AJ+hRoVF51HETvbkZR3vj5nl/0/VNNV8NvSzQCIAy/UrFbUZeU8FLLlSs49fZL1gTdfvjk8sOHVx/cv/Mk7uqjRzcePrgdH3flwYNbjx/djHssHr/26NGNh/dvxz+58uDB7cePbsiPP74aG6s8//bjRzfj4q7cv3cvISGvQEJprSxvryFl47ia9Ojx8GkVMcEiogVgkSfPcHo6/eztk/LylLhE9KP8MmL4tyNGnH70CKoJNBd1yXhHRxUt7YVRG2uvS3acOlmney8jO9dX1yXt5wetqtJfIshxSUjd7j3GLFmq1CXiaEQfjG5lYNDNzCIt4zmBanVJxvPcodbOXPv2MddOfgy4xDa87t/O/ZeG5UvlugQRRChmDALPJDc2XVH379mW2/cXMfC/dudLx7UNprp0dfaJz5AyKB9ATBACtvzC3Taum1qarTQO2pElEyo4IRDBABB9/943zhuaWYR3cPGOTskor0sutbZeU2+a5/DAUhuXGFgCjCw9dauZiU9908UzN53Nw9IFMXfb2IbXn7bAaNnerNwC8lq4pLF5REuzxcuP3KNMrANIMJWzm2BKMcOIYIFiStDCQxfbOG1pPsuzn+/OVJmMARZoRV3itPciZUyo6jpYrOrKSmu7fnrqROwRBRqw/R+uQ4cZnksAQCrI/lNATflwZYhnANcexHUbPp7T6DJyztLcwnTRxlV7XCKuKfkF+ZNd5nCa3dT/HNNl1Pifxo7pPGrUbxPGdx499ufRo7tOnNh55KguY8f+MmHiTyNH/jZ+fOcxY38eM+a3CRM6jRz16/hxXcaP7zxyZNeJEzuPHqM8/9fx438ZP+GnESN/Gjtuqn9wQUEhrspw/+ZSS10i6ozwE6c5ve797O2S8nIZIwJR4JLHj3/8a+i3w0ecfPgQAGrAJeMdHTktrXk15r2Xbfcd6RJMkJQS28Cwet17ltUlPBIA4J8zZ1sYGxtOn5aan1aDjSs9N+8vJxeu3fcX7j2CD5ZDpayNq85E64ErtiptXOIP7iQmd3Pf1dI88Nu5AceepQNjvtduf+kYWXeSTXfP9c/zBFLe904oQoR5HLzW2Dq8yQz3aZFHCnnMykcribrkxL17XzuEqU626+i5c/8T0feutHFda2UVWH+K04Q1J/OLSnEJAD2SEPvzsk2NZq7SXxF280U6AJt3+nobu9C6fzsZ+ezIzkohAGVtCDU4KirbuBZExyABF8kKJTKpRFZSLCuSyPgSvqCkhC8WCiQlQh5KdztyufmsOS0tA//wPppcWMSYaOKjOaKNa4p1G5tIhw03MEJF0kKJTCrhpcWyQomMLxEKJCV8iVAgkcoKpYWCwD5h37v4RcQlsxe5A1CJ8LFWxHrtERCXEgY0NT3V3NOzmaFhHR2dIR5zskteAKO11yVEXIgZZORkD7Sw5HR01HroNO3Tu5mhUUtDo+Z9DJobGbXu1auZXvcmRsYtDI3a6Og06mPYzNBITV+/RXe9RgZGLY2M2+jqNtTv3cLQqI2OdnPj31v36tlMr3sT475tdHVa9u7dwsioSS/jmQuWSqQvUFWpym8utbRxEUYA2Jbj+7ju3QfY2ybn5Cldjwzg9uPHbQYM/GH0mMtxcYwxHlfrLxk7dy6no7sgIuKVdEndHr2M7V1eIya4OhsXjwXCmOPq4Lp6PSb4rKrgL9lw/nwzY+Pe02am5RZVuRqIuuR5Tt4IMSb49ukPH5dcaGu3tt7Uuf28VuXLeCVlgqSkyGnf2cYm3s1muLjuvlcskzLGAi/e+spxff3pC7RcvDJycQXfO2VESmSOu840Nl/XxHzlnKhLMp7S8p5G0cZ16eat7xwjm5qs6Dh/8/74BAZQwffeYNayUYHHCooFwhDCmDJcUFg8JuR0C5swNfv1y0/dBCCMwZLzV9raRzQyWdFj6Y4EMSYYy/keatYlfHnfe1sr385uW3ov2903YoeB704D3939InfqL91lvGbH72v26i/b3i9sV++AbR3c/mltFdDKKqT3yt3Pskr9JTnS/D+D9qqarPzCLrzDnG19lu/uH7nLYNVOg1U7+0fu0l+623jNduOg3b2X7+ofttMoeMe2S/fY28te/qBEYd8XcUlHk4ULAJgE8f8RG5dSkYh+wYT09EGO8zgtjSaGBo169+xn4Zaanv16cVx3YmPbDR3W2tB424GD8SkpD58lxiUnPUlJiktJjk9KjHuWGJuS/CQlKT4xITY5KS4l+UnSs7hnT2NTkuNSkuMTn8YmP4tLTkpITCh7fnxiwpPkZ3EpSfEpKYX5hZTxVVK7vrnUxveOFDojOuZC/e59+ljYPXsRz4AJRBDd4xcePGj5xx+aY8YnxCcBgICqxSViTPD80JBXxCX6hrYe5NVxSQ2+d6BkyYZtqvp9Rjq7MMXNyJDAGPPffbChvsEAK8uMAglhVYQ4i3g07XnuEGsnTr3dhTvX4IOP47rU2jpYZYL5n6v25RXxhGGBIGDkcmJi53lbmloEdvPYeuNJETACAKuv3f7KaX1j89DuC7dWiAkWHe+FUpnF5qsNpro0nr7A8sj9YiKw8ipXxCUxt25957yh6eyg9g5zzmTkAtAyMcHXWlmtrjfZesKaUyIuETACoKdv321ru765eajuyt03srIZI3lAvS/d+sIutM4kawOfnZnZaWJMMJbzSzIAVuZLqYjelzK6ZG3LmXbNLUNUZ4c1tAhpZBmlMsmh/owFjSzWN5wdzE2YpWoW1tByTSPLqIZTHNpYrmo8zWHwqv1PEWZM7i9JFySDNh6t97dFW+vAVrZR9Wb4qEy2bGS5rpHFWpXJlvWm+zS2Wq9q6suNM2tqtbaORfiawzFAJPy7sSe8X5HbuOS4pOPMhYv/Ozau8ooEUnPzxjq6cF26dB4/M3DLEd0J477U1bty84m4ptTy0SOCRH6qjQcucj92GG5lV5Bf9PY87uU+5eK43qrUJiZYPm4Mrj960LBXr58nTbmVmizWLEAEM0aPXL6mov27wayZeUVFRCRSqtSQvH6Jhweno+MZWW0cV4WHxRjbfvJk3R49f3dwlDEmCFJEUA3k87iWMcFIYIyF7t7TuHfvHlOnijeDKRZjgudF7azTQ3+Gu1tJSQmpSoVXqF9y4c6dD9/GdaGNbbiqySoxJpgAFggukUgmbz7V3CKo8VSLReceMmBi/wOu3/nSIaLOeNPui7eX1SXiBooBLRBKZm070swyoolF+NyjZ3nGU1reX4IxAFy8ees7x7XNzAI6zouqkKuoiAleWYpLosVu8QAAIABJREFUCEYU6QRsbjp7ZcupdhsvJAOABPEM2OKYq23tI1RNfI18dmRnvyAKXJKclXU7P/9Oanpc2vNb2fm3srMfp2bcTcu4XVD8LCuLVMYl1gFfO67v4LaxveuG9q4bOrhvaO+2ob3bhg4em9u7ru/osVnddUNH943fuaxra7e2pYW/4ardSbn5cg4VRnOl+QP9djeyiGwxzeJ/9pEd3De0d4tq7yr+PKqDx8b2bhs7uG9q77a+g/umjm5b1p66wYgUvY2Msw9NMMWEUYQENx8frnNXG99wMY7r00NgVXW8VJHcSUzsb2HBaXTrYz7rbkICAEzz9OQ6/zDVOwohIu5Da4YmWBH3wRjLLSr4095RRVtnxT8bGCO8IAhYQIq8wrcimJaWDX7rg1PLXEXRL1IiLRlobt7KoM+O/QcAQIYFTBEA8/T15377bfrixZUXbqWUqV+iXUMcV6kdklGR/nz76VP1enTvZ2sjA0BIIJTQ6snnK+GSquuXCAQxxq7FPmg3dJhav77piXcYAI8RIojHsj8trThNzQ3HYoAxVNVMKFe/RL39hStHP3wb16XWNmtUJpj/sWJ7XjEvUARA19xN/MJxU6MZy/qGHM8GRjCSEQQAq6/d+copSnXGQi0XLzG/pCwuAcZyUfHkrYebmfk3MfNfcuQyogKpCpecvnv3G4fQBpOsfli4c9+T0lxFAYjpgWtqVqvr/20n4hJEBWA07PrNLxw2NrGKHLhyV1ZmCmWMxwIAeMVcbWsXWneyjYHPvoysAgpYigQA0F+zrYVbyFeeG9t6BLV1W/WV54Yv56/9cn5Ec+el3fyixObK5io2n+44e92ly+lJ51MSzyXFX815cfl5+rln8dfzcy6mJ1/Lzz79LP7W81T73TGtHbY3mWo7eNXBpNxCZRxXlqzwz+D9qibL2tpE/h18/NqLtKu52ecS467mZF3KTLuWm3UxPflaXvaljJSrudmXkp9m5OZgJCg98J+SYIopEIEIM318uC6/uocGQ/WMF5+GKFUCIkgQHY0JT3vPmMl1/e332SaPMmMBgFF0+trdjiNHcTrGN26JJH1yMtrqdr5EEQcPAKs37+Q0NTWmTLuTlMQY/ei4MmvJoYIIogxjRudt2cb9+rPJ3LlZefkiZnqUnqkzZVILo9+3nr7AgMmqMnCR8vVLPNdXy8elHGFGZQTzjMGeU6fq6+sPcHJAACAU8ZSXsdrjkio4VESHGWa4uKR4hKtbve56S4LWSEskABgAjly6/vWfgzqOHHXn6VNWTYo0qli/5P4Hg0tqiOOyi6w7xa2/d2CelCeUSosKjJbtbjBjvpql/ZYHT4ExGUHibFgtxyUmegvWp+fwZXEJopgBfZaV1S/4WPNZS5qbzfU/G0coJRRV1iUHHtz/xjmquUVYB1ffo0lpAExGEKE4H8isA1db24Q2mOk1Ouh4XpHAgCQU5PZetbPJzIXtPLZsfvwMCOIJFpX2grM32tqFq87y6b1ke0p6OgUqFQTGQGPu1vrTAppM92kyfWmjv92azvRtOnNlS8sobrT597ZrGSunSxqbR7QyXxZ2KAUAFMVX5NmwwCgAA0oAGDDsGX2j2WwfNevQHn47M3JyGKOiLskQSgZvOFJ/ilVrm4h5/1wGACYvdkLL2NlK/1Kg73dCvDvBFFNGi6Ulw91dG+h1j9i1EwCkLzNAf7yi7JdAEKEEgB2/clV/ynTut9/6ms2OT0oBAB4LiPECDw4hUZyetoG9/YOkZADgMa94fcqldBAmEjsKCAsAsPfUmV8Gj2ugp71230FxNfnoPG215HbEiqC1BwnxP42dxOkaWi5YeODAroidp4bYO3FduwydNze3pJiUslJWbEhRv+TlnPMICwzY4zu3lwat8QgOmeXiWqe7Xodhw5au2+i5cuHuiyfzGWPVMLVUwCXV1S/BFCOKiMAfuHmrRf/+zYx/dw0I2hu9PXzz1p5TLTmNXq4bNklLpFThK6rQCipfv+TCnQ+nfklN+SVhdSbZD1gWlV3MC1jwPXTxG6ctqtOchq0/lC8pEm15vByX3P7KeWNTq3UVcAmSx4CTW2k5Op6hrWYvb+W8Mez2PQJULLFZ2qjoe79x83unqGbmIe2dF51IfQFAy9i4rqpZB9ef5jY2+GROoYxHzGHfOTW7DU2mO5vtvZhNeCKnCsYAMPfMrTZ2YfWnuhkt2/cir4gAkSEEwGZsP9s9eHcPPz+D8GOGoSd7Bob18ltnEBjdK/zYkE3HxebKxnG1MJm79MgtyqigyIgsK2L1RoSlS0/eaDnbo6Vl8O/LD2ZKSpg8VZPmSfIGrtrVyDKqhel8tx0xlIndqeJSiJam8X9iRRWV7w8DlpWVPcDEqpWBwe6jhxl84jzBWFFBVsrL1kef+nn4eK53rxkL5j5LSxd4XnTgidTuSXl5ozzmcRqaerPNo89fBwBEBJmYfE7kVafE+SZDvLibCT127Kt+/ThNLSu/CIlMKsZYvveOv6q8Uv0SzDAAO3njrvYMG667fkMd7fq6Gqr6xhPnLbiakiIF9lLO+bHu7py2zvywajnnxYwxIHjzofO/jpnc7s8/1EeP/n7Y6I4jhncYMULt974uoaEi+KuFLqmJc17eHUajjh3tMHocp6NfR7urqk6vhv36m/n4P5EKtPrulKlfIsZxnf3wbVwX29iG1Z3s0HfpOp4nd1+kdfXarjrFqYPbtv2Xk5QPQyBI4S8JrzfZQX/Z6bTsEqrIe8cUY4IZ0DPJz392i2htuULNPmr3lXjRFFj2eYi45MKt2986hDWc4tLRc0dZGxcDotAl7qMCj/MCvR6f+avrFtUpDl08d996kQVMTrgt3o9XzNW2dmH1pnoY+WzPfpFCAAQiUEaeSqWP+JI4QmIlhY+K8h4TFCuRxObnPZIVPRFKKKvge49oYTJ3xeF7NfBxCQRTgjyjL7Z2+qfpDNcBfjsSJFJlfslzLOkbsK+xxfoWpvPdd8QAsI/xhX8rIgY+PM/K/mbi9C/+/GPv1avw6XLOE4UiIRQLvMwramNDo7719QdaBocSoQQAhDIbKXHGZmRn97O357p26Tx82Lajp4qkIn5lAqNUQTksWnViU1MWb9veaOBAVUMDz7C1RQiUnBQf3Rak9vVLSBmf072snJDDJ1yCAuaGbV974VZBcTEA4BoJ92qpS+TRhgSl5OdcjYu99uD+hcexZ+8+vPzw/qW4x1fv3nmUliKlmNbOxlVzLSxMsUARAFx8/Nh3+1HXoLWLNmzde+UmJjxUg0iUE6a0fsmHlV9Sky6JUJnk2NdrdS7CLqcuqDlHNZ3hNW5ztEQqWgyRIvAJAi/d+spxff1pczVdFilxCVYw9QOjR+6ktbFb2sps4U9z919+ksUYoAq4RKlLHCOazFzSccG2ffHxoIgJFn3vajahDWZ6jVp9vEgqs9pyopnVhqZmXgv/OUFIqcdSIBgAlsRcbWsf3nCmd8+lO54qYoJFhASMgjKgixL5F0aBUUwr+N4jWpkv8zl6syYOFUwpFLofPNPCOqrl7OX9VuxJzslVxnG9kBUNWX+o3hTrNjYR7tv+6xwqDFhC5nOV7nq/jhv/IDmZQW2LynwsgsvElwsEMaAlCM8JWd+wV/fWPX/33ritUFZMKOFRxTK9opMvNinZ2tOb0+jWqm//Mc5uUSeO3XmWJMtNyZQUlfCyFwUF1x/FLt+0ydBsdv0evRr2MfBat7GwoJAxOSf3R6dISK1r9JKy6gQLYrFunpcJgmgdpvJSldWb+Gpp45K3xaqojqz8UEZq6XuvuUYvkWetyuu9YywSvwKmpYnVNeCStNy8IY7OnHr7C1dPfDC4pBobl+uJmLZ26+ubhY4L2LknPqnD8h0NJ1j/6rchobBIXBNxaXIfrL5650uHiDoTzPUWbqoQx0UYJoB9z15Xne2vZhnY22dfYnY+AAjlq6GINq4LN29+77yh6ezg9g6upzNyyscEX1ezWq0ywXpaxMVdt56oz99Sf5KVjsfm5PQsBqWQU9Qlbqdut7ENrTvJto/PzvScdApM5AkWGY7lQip+IRVzFSObTXfwPfSwJm5HghlD86Mvt7Tb0GyaYz//7Ul5BSLnPGE0V5I3KGivyO3ovvXif1yXAMD5u3e5Lr/oTjXJKsSUCZ9SuJpihmBF3BE8z8vRsLHldPT+98fAA+cuIoQQFZRbqLKOEKwgpS8qLgnYvqPdn4M4zW7N+xqrDxvebcyIn8eP+23ChF/Gjv1+8JCGPXpwBgZdLS2OX74iCAIS7WAfm5tEKbX0vZcdYTEDH2FEgRJAGNdqFtXS944VEBBRzGOhslSud1nh57WpX1KuOyI9FxEIQ1h0hpXfZ1QxaKX1S1w49XYXbl2FD4WPq/o4LjXrNSpjJ/R0XzE66FRTq9BGpn6hZx4CAC5jnlLauL5yimo4y1tTyROMEVaQd2VLJf3XHG5lsqT+FKcZ6y7llUgBSIWyByIu2fvowddO65uZB3eYGxH99FmFmGA1m7DGJqv6rdw/LOhwM6vIJmarQ289AmCYIiUkFHXJovPXFDHB27OzMkg1RXarfE4V6pd4Hbteoy4hDCRzo2Na2qxvZeHf229HUl6+EpdkEFnfwP1NzKOaTrWwjb5cMx+XUqqbqR+vyJdXxv7Ze4jT7DbIwV4qyBfW935vb6t3RGnzBCoIwvkL134Za8Z109SaaXLw5i1xv4kIJqzq56uAMgwYvfHwyZzATb9PdPx64OD6BkNa9jZs0ad3q4EDOo8ZN9jBafOObTnZzwGAQk0rzkchtYkJrjBKROFQVAipIeFDKbWMCX7zmVCbmOBy3amUQF3l9CgrSORNyMwdZCXGccnzS94v5fZL8kta2YS1tgpsYxP2hf26RlMduy1ek5CZz8qHwJf6SxzXNTJb3XPJnvRsqcihgigmlABAzL3k1jaRX1p4cuPtA04/AqCVEZk8V/H2nW8cQhtMNK8QE0yAmB643sLcv8VM5y8ct7W1DW5hFjxo3cn0vDzR0V3G+oxBGRM8ydJg2cGMPIlYgL1Wk7vq+iU14hJA86MvtbTb2HSa3eBVB9MQUuqS7JKCv9bubWzh39o6xP2fC7XgnCe1nE8fnSCCGAOH0Mh63XXtlvtKBYbIp4BLysILRDEAQTKp1/4j/xs0mNPWHeK0JD41BaCMRbeqRI1yJi+KAUAQhIwXWTcfPz517cbJK9dPXrly+sb9m/Ev8oryREPLp7HzKIdLdLRj40USFOGl+61aijKeRSrIGGNjPUQOlUhKqVhK6+2KGEzFY2FhZASnru6x2p9SWsJL327SD494QklWVvYYe0eufceYOx8Bt+OlllZBzWc4tTRd0Hq2ZzOrDeEnHgKTg4DS2VBq4wpXGTez+6Jtoo2LJwiYgIFPLSy0CDnSzMyr0WQTzflHbyfmMGB8pdxUhY3rVtn6JcqY4Dwgsw5caWUdpmbu09YuUs10kZrl4h2346ASHZ6oSzzPXa/IofI6tbBqUb+EEAbSudExLW2iWlmsMvLdnZSbx4AIGFNKciT5g9YcVJlg0do2wn3bVQDGmFj+S/TTYEUJLPELAYYZUPIxrw5VimKdRb1nOzbr3Tty6zZQLBnv/d7esF9E4RPGRGAU0jISbX396xj/0dDAwMZ/OUUIygTk1NDfCiYvwoiyHFNZWz1VTI9y6ud9j8NrSzlcoq//MPEpMPm7RoFQoBQUXxgR+y4eJECY4iBlyjPlJ4ijR0p/QnjMA8DYOa6ctvbCiPAa3CFv5eMVtZ77Xn1JyCoQ00bewaeIFI+d58h11bkQFwcAtdwrvzt5CR+Xmk1ES7OFaiZzmpoHjlgdnZT5nCkCDMrgALnv/X9OGxubh/xmY5WeywBQYlbh7qsP5x8+1yf0WEPTpV/aBNSZ7uJ54B5gJlRFYV3KoaKoX3Ii7TkrExNsduBqS8vgZlMt1WY5NDLzn7z5VL4gpYxVSOwSdYn76VttbMPq/e1s5LMjOytVye348sn9ivVLBIIZCPOjL7a029Bsxpw/fPcn5+SX+kuK8/+K3NXUdn0rM5/hq08dS0jf/yAuOjYpOjbp4MMnhx6nRj96Gv3o6aHHqQcfPomOTTr0KDElL5cxUmW+68croqmzqCT1uwH9vhgw8Nzt25+A4125msuQQBlmADvPXe5u4aTSp0+7UWMDow8DyZVHWNGKO57qLogV0aL/EUOoqEtuP3ny68TJLTS7PYyLBYBiSYlAcYnAy3hexvMSQSiRySRIkMhkAhJKeFmJwPMCX8zLZEiQKP5LIghSXoYZkchkPBKKZDIeCRKZFFNSIvAFkhJG2ARrSxUtLVu/gNTnmU/TUp5lpL1dSUxPfZaZ/jQ91cnPj+vY0dx7aWbm86cpyYnpqc/S31orT9NSUzLTr8cm9Le253747aIYx/W+d2Y12Liox6lLbWzWqJk6t5zl+p3zyp2PEikgRCrOYHHxXX3j7tfO61Wn2OvNW52aLTDAN+LytRftq28W2nKGW1vTOc0t1v0RePpRTgFhlK8yshtjAHb55q12zlEtLdd0dPM7mpQKjMmIgEXf+8HratbBX9r4t7H2/8Zy+Ym7OQCssuNRIBiA+Vy49pVjRMNZi4yX7c3OySdlnPMvmdwEMcaSi3P6+u9qZhnZ2sJr2ZHb1SWgYooFTBiTzTt4Uc1ug5q5Vz/fvYklEqqM48Il/fz3NzUPb2Pm9p1TaAdX75+W7PxhbsAPc/1/9trVwdWr88KozgujOrh6/ey9q6OHv5ZP8OHYZyKD8idg/1GOEiKIMXb82g01499/nfR3fGqq0tz33m/vtTtFxHQExAOAVEBh26NbjRzFdfpxqJ399et3AUCgTB6B8r7v9oMVcfSuP378y7jxnJa2mZfXgtBQm1W+84OCFgcGOgQE2K9evSQoyDXA3zs4yNHf3ykoyD0gYGFgoF1g4KKAAI+gIAd/f5/goDn+/ouDguz9/DyCgux9/VyCgxb5+88JDrL39XMNDJrr5z9vdYB7aFiHUSPr9+jR/q+/DM1nG5uY9DE1MTQzMzYx6WNqamxmamgyy8DMzNhUftzo1Y/3NjUxNjM1nDWr09Bh9fT01P8a8sds876mpn1MTY1MTQ3MTI3MTA0VIv5T+Vd53Kj8f1Vxvqmp4ezZvaZP/frPgVynTmdv3gBFpup7fJRV4xKBYsaY07Hzjc3XtrQI4SbMs9p7S0KQgKsIY+exwBj4X7rVwjKUGz9He+HB5OcljNE7Twt/89jRxDK04XT3RpZRf4QcvxGby0hFWFPaKMGMwcF7d7+xj6w3zU/d0ftYejav8KwAI7P3xzSaFdBk2tyGFpF2265KeIQpquy85TFmDOafudzMYg03wbmX986nojO8Ksa3ysJjAYA+K8rutWx73RmhDaa6+R6/p8TdFQRTjAimwC84fL6J5br6k936+e5PkEiV/pLnfEm/0D11ZwW1stncbPYa1SkezS03NJru3Wi6d3PLjQ3/9mhqtqap2RrVKR4tLDeqTlnyhYPvgUdJAKSGrKuPUcTt5+Kw8Dp6eqPnzy/m+Y9XkZR6CrFAGAGACw/Spy9c3EhHv0X//i7BoYnJyQAgw3IKZEzJf6R25GuIODFik1P0pk1X0dHhunThfv2V09bifutaX1OD09LktDXra2pwmhr1NDQ4bU1OS1NFS7OBpganqVFHQ0NFS4PT1Kir0Y3T1GiopcFpdOO6duG0NDkNjfoa3TgtDU5Lk+vSpaGmRh1NDU5DQ7VHj0b6+pyWVoMuv3KamqraOtyvP3M6uo26deO6duF09ep3+aX88d/kx3+tzXE9xXW6q+jqNDYw4LR163T5lfutS/2uXbiu8r8qXbtwXbtwXbvULXOwruKgSpmDNZxfv2sXrttvzfr05n755dztWwBVVyb+N6UaGxdBADTsxs3xG/b/FX5w0raTN5NSgMmLzFSJS7bfuz95U/TAdUfMd53OLpQA0NjkItPNZ/r67TFfd8PzaExykYRSgqpnmkIUAbDzCfEzt0b/EXFg6r5L1wrFCjwifQJd++jxX+sODY08OnnXyWsvMpWRYFXdD/0nIXHohsND1h9x2386Pa+I1hqXIIIIYznSHMfoU/3C90/acnzvw7usmrKMiCBECSPSjbfuj9t8eHjUsQWnYrJzcqjInMFogTTH5fipAWsPjIzYPzLi4Kh1x4evOzAy6tjIqGPD1x0YsfHEyHXRw6MOjYo6/n/2zjssimt9/EejMabde5Pv/eXeRIpJFHsDpYtiV1ATu4K9gQr2hth71yg2FDHGqLH3rijN3gsW7PQOuztz2vv7Y3aXBXdhscENZ5/Ps8/u2ZlzZpZl3nl7h9CDnbcc99t/9urTZ4wS/HfRS4iuAIZKo+40alR5R8dZO/8CE83vSjL5zEpKRkhaRtrCP/dX7zEYVa/h6N3jbPgZDADANbqbxP9RefnRUGTJzYcx9Xr2RA3q+8ydtyAkdPa6DTM3bJy6bsOc9cFz1gdPXbdh6toNges2zF4fPGd98Ix1wdPWbZi9Ljhg7YZZ64Onr9swZd2G6es2TF8fPGNd8JzgjbPXB89Yt2HKug2z1wfPXh88Z8PGWRuCp6xZtyR0a/VOnco2bOg1eXLU5UvHLl+KuHb13MXIk9evRV25dPJSdNj1a+GXoo5fvRxx7erZi5Gnrl+LunJRO34x7/hl4+ORly+eunzxzNWrgwOml7Gp3idgdOSlS8eio8IvRp2+FB1+KfrMpejzl6LPXYo+eyn6wqVoZfD0pegLl6LPXooOuxR9/lL0Gd2gfvuwvNufvBgZefnSvtNnWgwcgn7+6VRUVMm1cSnHlCmpUjU5CTnZ6XIOYSadh8pIlqxO1eQkqLNSJBVmSi1+nKJSxWVmZalkzGUl5ZswanQS/aBG0qRqchLU2UmSSuKUGViHsylOVGcn5GSlYg0GZqpwqTKYw0iiJidRnZUhqQlh1OxqiUQbTCWnSTnx6pxUTZZK1hRwzIQTykiWJKVIOUnqrCxZTQjW2ccpZnKKOidBnZOkyk5SZSflZCWqcxLV2Ynq7ER1TqI6K0mVnajOTlRlJWpykjXZmXKOjCV91GMx/jLe54+MYg78fmysTZdBFVwbH4y59z9n4DJ0dOviCCDy+s3OU6Z+6dYMNWrYf9HiOw9j9G0LDPcSFIBi47oR86BOt25fOLvcjX0CHDSyhCkhlMiUKC8UsMEIpoTqXlODDTDB2PCtDrWkAQCvEcPK1K8/7/etH8YdnvtYGLoFWVrOWbfmwy2RlSO3HzkRWVuGXb0KJUWWvKGXUF3FC32rD1pYCAp/Y2MGVDdCGWdKb9qCr+mEEWYwj2FtZ8II5zR3iQLdj/k35loZZjaE5u7OTTlLtDBKckNudKdvbB4z0WbV/o0uQxKWAOBwZOQ/m7ao3M4Ds6J1Dyx2coO1GGGcAoBGUs/duftfHu2RrV3d7l13nz0rEQwAkkEe4v/QCRYjWt/7o0e1e/Ss4OJ651ksAChXD10clz6UK19klyny7aKN71LiuDpPmoRs7aYFb6SUqmWNrM9AzPvircclLMkUq7E0PXg9sraetGIloTRbo5KwlGezN/Yt4KM3B9WyhlASn5CsqxN8E0qKjcuEXpIvQJsWqE8Y3dic3QubJ8/uuCjHg9+Yx5xvpKjnrs+TMrq9ftxMiC7D4OPrJfluvd8XmGKJSIyxkYsXlWvUaNwcs1ralQQMvxClshYAqGTpQGRks8GDUYMG3zRz95ozPzHtEQAwXUtEUz8VgVG0McExMdV79PyXLr9Efn/5JXqU/JJuAVOQnd2UoNUf6Eeo3A1jimcGbzAnV/EtvzTD/iVWVhduXCnReomgVGEggN+z6QkTmXL6MimxvncfVLfOvgvnOIeSf9tu+IXIBAMABbj36MnwJUs/d2uCGjVq4Tts/4mTaekZnDHCqBAkb4ciSy7fu1u9S5eKzs5Ge/S+F5S89y7jJyBbuxkhm81ZJd/dFTXjj0uKUkPF6CrmrGXQv2Qssq4cfr0E5yoKSiGEEQ4UADgAYfR9IWEZAA5HRvy3datKrTo8ffGSm0jWKSFodU1OZCorcSUA/El88rSNW609PVDdBjV79JgSEnrn9WsAwJxghqmwa70tubUde/b6ulHDewXW4zL8G1FOMSMaXfUqM2uoeI0aWaZBg6nrNxS8iv5qriEypjKhRLEvFXqVJ2bXdqQGPxil9pdMCKFYZrJU2H2JQf+SccjaMvzWXSixdYIFpQ3lZ50lS6ejIiesXTdq6dLRy5a9F0YuXTp+5W8thvmiRg1nrAjRqEwGMhQ7hneIaiwzAAB2/9mz4COn7foPQza237fo2HfhlBuxTwEA9LVpOf07BUp8ZAzrBH/h4HD3icn+JW/+mXTt6cz68rX1uJQ6waZrzuvnxxQTpru10qWuF6p9ErP7l+jBFBOKtScC2kIHskGFRyNfWm7/kvHI2jr8cpjQSwQlBeX/Ki0r291/IvrhB2RhiSytdFgjS8u8z8q40UGD7S2UZwtUpQpq1OgbO9tdZ04BAC154c66CwTFlMi69rdZmQmrTpxtPWoUauhU1t6984xpR8IuZfAMAFDJGn21BSFF3gXzZQkx0D+UO/cHaal/Xr/9SK1mnJlb27EwWaJMotTyyMnJ2HHp9pyQ7bND1q/atefa82capi0hTE1c5c2XJXpvIuFEzcmBKzfm/7F3xqZtv+3ed/LuPQDI1yowz5dWcmXJG753wd8YwoihTYYYBjgQfOby7XV7TwTv2rZp55aNf/2x8a9tm3ZuDt69Y9OOTcG7d2zasTl4158b/9q6aeeW4F3bN+0ICd69c9OOkODd25Xtg3dt27RDu/2G3Ts2bt8YvP/gL6NHl7e1be7jExsfz3lBze8+9vegL1WifBsUc2BAiVrSrN57qI3/0PLNWpRr1Kit//Cdp8ISsxIBKKPMsPJgsZ/F/zqKMJr6AAAgAElEQVSGvbDMsXEpEZKYYwAI3HvoC4/2odevceCU4oJvUMyxcWkFCcGc81eJaf1m/lahhSdq1KhCQ/uKrq5VunUPPnHCUDsxcnhFsXFhijlnsiR5zVrxbdu2yM71k0bO5Zs0sezSfdXu3QBATdysCBuXoKSQL+bYMOnHIH5dX1WQvfGs/9Rw0Oj2QDR48NTZqEbNBdv+VP49ireDixFXJ1dK83INYzHPX/62f79dnz7lnVxR/XoufQaH7Nubkv5SOReZYiV3SvC+yFtz3qkA37v2qkpxUlra04T4LWfPVe7WA9WssTHiAnAwUy/R+t43mfS9Y4opo5k5OSMWLUX17Zx6DA3ef/BIWNjIRSvKt271fatWZ6IvgkGk2ZsHaY7vXf/bkzXS1I1/oLqNKrfrEfzXnkOnjs4OXvJlM5evm/6yPfIimOiUkc/3fqEE+d6FXlKaIPqYY065tu6sNo+HKKHJVMaMYEZ1kcr0jWejg3k+kinREJkDhEVFV27T7ruWrS5evwGcY2NlPT/eiXOir+pPdMkiAKBm5HbM08CVq2t27fK5iwuq38Bt8KCgI6eex2cp9ZuVMgQ674jQSN4beXth2d5/ZFIvUcqDqnJy5q4Ortm1yzfNmpd3cvzEruGmqAgO3ExZ0m3KFGTXcPrGTab0EonIAPz4xRuVOvzyj6Yep2/EKL+QLFX2sKWrUVW7wYunqGiOEgL+5irE7P4lSm2Ru09iv23d5t+t2uw5fQkAOFDgeHRQSBl7l/ZjRmlUaqP/LPligsNvlOxcRcHfFcIIYZhySIl/eX7D2JiwUM41MsmTFfTuKFdeCctT1q5HNX72WbI1WwbOjd/NfYRTppxSpuRCY8q1blsGJD0ze9fZ292nB1q26VzesfmXLs7Offrt3H80LiMTADhwalCzWUiR9475vbAII5yzrKzM37bsHLBwVfclK77v9CuqW3dTVITihDPLX6L0wgoy3gtLiafinP+2cxeqV3/ApACVKgeAK3mOYVeufNe6Vd0e3WNePDVl6XpDL1lhSi/BFDMOwQcPfuro6OE/Misnm3Jt0GPMsxcWbdv8p3nz28+eG63epMiSpKTUTiPHIWurC0KWCIoFTDGhhAF/cT/ap0mFJb7tAECS1e8rQ0KrvFMZONy6/9DCre0/mjY5f+0qAEj449XgMhSNmBKZyGosUeCK9S0pOSny1ssle0Ib9uiJalT/wsX1xw4efSbNOXb+So4qGwBYnmZTxFTBHsE78hY9evVG2F7TAlGtmiHRkebLkoJ79GKKGbDsnByvKYGoRrXQI0eUzWQic86fpKU6+49E9o5/nDjJOSfGQkje0EsWGdVLCMWUkQxJ6hEQUN7BYfamjQAg6fpoAQdn3yFl7e037NsPxhqTKDauVwmpHiPGIevKF66VHBuXkCWlCZ15h8c+PuPf8p8r/NtxzjWSSsayTCRMZMLy9IN5CxSjM2Ns6fYdqFpV78CAlKwsfWb4B/3F60UIZkSmWCZYX80XAIiUEXUrdu32I97TAv/VqhP6ufq37k2bjx27aPPmK/cfYIYB4I3iBUIX+YAYxnF97uh4t0B/ifIsUyxhGWO525RJqHatIuklnQICkJ3d1PXrja4iExk4PEtMbOrrixyb7gw7xzknlGAqc86SsrN/CQgs27Dh2r37KKdGby/y6SWBvy0zqpcoLsPkjJR2/iM/dXRaceCQ0r0bUywzzGW546z5n9g7TFy1Sukymf84KebAE1LTfhkzHlmVKN+78JeUJhQbFwN4HHvDr8WXK/w6c8oJZwBYe8FV7pveVpwQXbeSh69fV/2149fubbadjAAA6UPeN+lnxhRLurQyfThApkp17eXLLYcO+E6baOXR9ZM6jVD9uo49vf2WzDtw9vRrSS1rNIwSzLA2ZYSJlJGPhGEc11f2je49Niu/BFOJMtY9cCqqXTS9pEvAFGRnF7jWeCEfiWIOPCYuzm7QwK+cWuwJDwNgWrsoUJVaPWTOPFSn9vJt2ygzXi42n14yddUSo3qJTDEDEpuU5eTjV8HZeWtEtN5oJhGZM9pr1krUyGHA4sVgrNCWIktep6a1HzMOWVe+cPmc0EsExYBWLwH+5MkVv+ZfrRjZHoDGP7kdc2X/naijsffv5GSlMOAFBNEXjPIvyoHPCt6A6jT4Zez05NQUzNl77KKY6//QBgtgTLEGyxos6d3pWarsp/Epe4+fXRAa2m3S5Cq9eqEaNVDdej+19+gVGBB68OCz568VYcMNiqG93SkL3pqPLEt6jh5VpoHtjM1bjOslFAPAw/h4+4GDPnNvtvvcBQBOGJYpZkAzVeqBs+ehhrYLQkIxwcxYjqSZsgRTwjh5lpLj4utfwclp8/GTii1L0boooaMWLi9n7zBk6WLFEfLmcRrKknCdLCnegrBCLyl16GQJxDy65tfi65U+be6H7Z/TtZafyz98HL4OaG/z19zROWlpjLO30E6UyTln9549rdmjx9fNWm46ehS4WqOrw1/AhEVy/uv7u/DcMGUAgBeJCUeiLy38Y1e/6dNcBvt817w1qlMP2VSr0bGTz8rfgg/sj7x7Nz07UxvjS7CEJfPLjwreO+bbuPRoIzsI7j5lEqpdKyS6CDauruPGIdsGgWuM6yVKyZyH8XH2gwaXd3HbEXmGg9bGhYFTderkeQHI1nbO7l0y52boJaZtXBQzYM/iXzkP9f3U2Tn09NlcWUJkxtiMZUvKNXLoM3c5GOv0k9/GdVvYuATFgV6WxD6JHv+LxXDnr6e1/XmZj+efa8dsXjB8YierQbU/2btsdCYBSjVFFSRUG+wIszeHovqNXAePyZYkDSGYvmXlV8P5DfoRaI1XWdnZD+PiLt27eyQqwnfx+hb+/g29ev27ZcsKzq7I1hZVq1rNo/2UjUv3h597+ORpDsFMlwqj1O4m2uQSIUKKjSL53hV0egnvHjijqHpJVyUmODjYtI0LYuLj7AYP/qeT06HoSADABGOKKTCNOmvYnGmojmvA1g0apmLMSCsKM33vMsWc00cpSU6+wys4u2y5EKW3cckUc0KHLFxUxt5hwMKlRm1ceXzvlX8Mjz5WYvQSYeMqTehlyb0HV8d1+H5Ms+/Cjv6RrpYYlwlnD2+emeH5XWDXqrGxVzhnMi1aoCGmGIDfjX1auZ3Ht01bHLpwAwAoM0yBLOqDA3BFiqRlpt96+vTivXvRd+6s37Nn0MxZ1QYO/aZJk2/cm/2jiVuZho6oge2/mzRt0Mmn/ZiANVu23HzyOCMrS6aybipGdAYxoYWUEMyPCdZDGMFUppR0DwwoqizpNGkysrUNXGM8JlgmMnD++NVLp/59Kri03RUZwTkjFMuUAOBUFe8xezWqX3flzu3MxC0IMS8mGDPCOHmZluo6bEQFJ6fNR45yzpVfJmaEybj/goVlHRwGL1nCgZuyceljgsOva2vOlwBZIvSS0oReljx7dtmv+Zcr/TsBAGYyZZQBAPADywaMdP3i8uHlHIhclNYLhBGZYEKp99wVZewa1u7affvpyO1Hjx+MjLgS8/Jm7MukjLT0rMzUzIy0rIy0rMx8pGamp2VnJqcl338Sf+1BbNTtm0ejIkP27wvesX/a1m1+C+f3Gjfx5/59/9GieVnbhqh+/QoODl+6uP6zRcu6HTq0GzJw0NSlvx+POnsxOv75XaakfSkChLM3dR0hRUoI5ucq6nkXWdJ7pF+ZBg2mm8h7V2xc8SkZbUeMK9OoUcjxE0rJH0WNSMxSd5k6F9Wvs+HQIQAgZsUEG89VVJKcUrMyOowc/amj46Jdu0AfE0xloLTtjJmf2NvPXLsWuEl/SW6uYgmSJUIvKU3oZcmDR9f9mn+5wr8TAEiySrlb5wCRO9YOsEX7NozmJFumRajDqFiBn7x+ZeXZEdWpU9bO9nMn54qujl82c/++TWuL1q2rde5cs2vXWp071eratWbXrrW6dKndtUvNrl1rdu1au0vnml261Ozatfqvnazbtv6+TZsf3dy+dLAvb++A7OxQvXqoXv0vnJws2npU6dS5TueOTX19Fq1be/DoidsvXjxISojLzNJIEmjTRxgzOFMhQkoyRaqhQnWCRMJqQmm3wOmods1NUZGMMUxkuUD3nlYvmRyA7OymbTBu48KMEE41suy/aDH6ucryXX9RznTN3PiDuDjbwUP+1djtaESEokaYoZeYrqFCcTYhvosWlHd0HLk2iDAqEUmJQsSy5DJkaDl7xz0HD3JjZVTy1FCp/OMFnY1LxHEJPiq5/pKnV/xafLnCvzPnXMIqQjHhFDi/vGdbv5rowIIJclaGPj7Y7Jlplipr8YGTPSdP7jBiTKshfZsNG+vUu6/Vr12sOnT4r3uz79ybfdOi9b+bNPmvu/v/NW/1jXvz75o2/Y97s3+1aPPvpk3/09T9v61aWvzS/adfutXr07u5j2+XEb49AwOHL13ht2z5xj+3R9+KeZKQLGe8zGsEY0yXlC7kx/8WRavtyAjhjALHnBHOugVOQrVqbroYCaA03inob62toTJ5MrK1C1y71rgsoVhDZADYcuTEp47O7YaNzcjMAQANJQBw+PSZb1xc3YYMjktJBmMphLQotR2VBmt7zp3/wtnJtW//5KRkBqCSNQBw5trtb5s3t27fPiEjnekCI/Mdp2Ftxws370BJ8b0LWVKa0MuSR4+v+bX4ermfJwDIWEMYoYxwzi8e2OJjh/5aM0HFKaW4SKUYlf8l5R87KxPHxT98nCw/ef7q/IMnZ29eP3bm9OHTZ3adjzxw4sSxU6f2nQvffebc4ZMnjpw+s+t81P6TJ46cPHUs4vzp20+j7sbGvIh9mZhIs5J4XncLB4Y51ygNtCk27G0shMf/HEWqOU84o0SdnZmoSk9m6Sk9A6eWqVc3NCxMUuWoU1+9VuUwzkz9XLX5JZMnI1uTuYpKGBUHdvn+o7q9+35W33XP8TMaWQKW8zwhpce0OahWjWlBayWMCcutrJNvhrxxXMZrzhNGMCWMs0fPntXv1fffzZqv/mM3zc4EypMTMgfMWVDWwWng4sUZGsmo7S5PzXkr6/Cb4XoTWTH+KYUsKXXkkyXLRnhwxiRZoxtnp9dM6mf3ybHdS4FjqYj+EuUZY1lDMeWYA4Cuj9BbPTjmXKZYgyW1rJGwJBOs9A4SYuPvgfmyRLGg5qiyF20M8Rg6oLv/cIt2nqh+Xft+/dv7+fUZN2LXjZtgLIJWIW//EuN6Cc0NOCZrd+/+zMXFyrNt/2lT/WZPcR/q+4lj4zoDB956/gyASybKzpuvlyj/bsDZ9rCo8o4O/3Bv3nuMv++c+S2HjPzSudFPvXpGPTCpouWRJZUrn446rehJxdsWSPjeSx06mcFjn14Z0fyL30Z1AwCNrJKJxADUGWmLuzuMbfaf2NuXGYBMiqY46y/xyp0XprJMiazLRZewJGFJg/UvJA2W9IP61xLBEsHK/wYxKLsiJMffD/NtXJhiDiwjRzU1aKPDgAEOQ4e7Dxveyn9kY59h9v0HtRg/8eSjGCXa2+hChv1LZpiox6UPaieMaGR5zeHtP3fz/szF7V+2jSq4te8+Zdq1p08kKKgBTx5ZYm01aWUQAGiwxqi2pPW4ANt89Fg9r36fOrf+ys3ln81at5o0LTLmPhgUtDb2VfDX2phgq3NXroGo7Sj4+BClhgqHBzHXRrf7dkY328Qb55kmGwDS4l8cXzNhqP1nm5b0lTUphFGjDkaB4H1RVN87pjgjOzMlMz0lMyMpIz0hPS05Iz05MyM5K0NFZWr6hsOgf4nJmODcVRhmnDGQbiYn746I3Hv8eNjDZ89VKgAoWCfOp5fMWLWgYL1Eq50A3EtO33ft8skjpw/ff/1alQ0ARqWIgoHvXemFdROMpaF8ZIQsKXXo6gRD7OPIcR2/H2xbfkanyou8nFb7eM7zqjuwHprXt15C8n2qK8VY7Acs+BtTpJhgkrdOcH57qDm+9wJzFQ1XwYzo86K4Nj4wN3bLLL3EdH5J/uUY0a3DtabdAhfKGxNc+bzohSUoFrQ2Ls7i4m7uDBp+8s+5p3ctXNqn3vQuNrO6V9+7dFBGxjMGQCihXAgSwYelSP1LqN58aoyCr/KG/UummtZL8q9F32xoXZDEMjO/RL+xwUJY6VBHWeFG3fy5ijdvQEmJ4xKypPShuEyU2y7CIC0rLu7ZnaysVxzSGXC9IBF6ieCD8hY1VN6O3P4ltg3mhRr3lxiiqAvE0BjFaaEZkWbmlxS2ECl4IcV19CI+td3wccjS4vz1i8JfIigG8t0N6ey/jAFQzvRdGQow1woE7wtDvaSio+PNRzGEELWklvSBGO+JbLWKUPrL5ABkZzdl7doPtIpG1shEVsua6RvWI6vKgSsXEkIy1WqNrHmPq6glNSYkKTWx89hRqFrN6NsXQFcashj/lEKWlGpIHv3dULku/mMTlAYM9ZJ/2Dd6/sowC/X9P7ymTkO2djNDQj7oKgAwf0sosrCatW7Vh1tCIqquk8eiWnUuP4gBY6XpPzJClggEgmJDJjIAv/boUe0ePVHDhmv27D4ZHX34wvmjEeFHI8KPRIQfNcZbjB84H3b64kXbvn3L2DUcMGHC8ago/SrvPnnu6/ALRyPCD4df6D1tKqpWw2u8/6mIiAPnLyjj74vDF84fj4zYcfiYW9+ByNoq7NpVAJALtKR9BIQsEQgExYaEJQC4eP9+zR69ytk1/K5lyx/atPm+devvW7f+r8Hzmy+KPN6qVaW2bb9wdv7MyenfLi7ft3mvk+vftmqlvPjG3b2Ck9PXbk2/b93q+9atlHGjkxQ6aGqt71q2/LaZO7Kpdu7qFRC+d4FAUJpR9JIXSQmtR44uY2f3Q5s2VTr8YtG2nVU7j5/ad/ihTdufPDtYe3hWatP25/YdLNq0LWjcs6DxHz3a/+jZ4QtX1wpOThWcnKu076gMVvZoX6lN25/ad7Bo286ybTtl8iKPe2rHf27f0bKdxw+t23zl7Fze2fk7F+fqbdtaenj+5NnBsp3HT54drNp5/OjZvrKHp3U7T+Wt/tm6nWdlj/Y/erZX3ubdvn3u9u07VGrbrrJne8s2bb9ydUV2thG3bgobl0AgKNUosuTmkyf1vbzLOTlH3r6dkZ2dlJ6akpmempmRnJGempmRkpmuvNW/eIvxhNSUjKzsHsN8yjRoMHrp0oys7KT01NTMjNTMjJQMI5MUNG5sUe1IRnpqVkZSetqk1avQjz+OXbw4MzMrPjUlJSP3kFIzM1Iz87zN+1Hhg0npqWlZmU+evug4fBT6sbI2JljUnBcIBKUWxcZ1NSamevee/2po+/jpEwDQ9818jw/KKQB0nTQJ2drN2hz6gVbRP+aEbEKWlWetWQQAmL/3hTgAJKRkeviNR9aWF27eBGHjEggEpRmt792ghgrnXNs++b2iljWcc++R/kovrA+0ipKzIlM8I3gDsraatHI151wta7CurNx7QSYy4ywxOfXX0eOQtVX4tWgoKXqJkCUCgaA4KFr/kndA2wsrIADZ2U0zUXP+3cmXqzjVRM35d/3SlH7vaWkeY8cj68rhF09CSamhImxcAoGgODC/5vw7oq3tGDAF2dkFrl3zUWRJ5amrloDpGir6XSjXZtTrO/HQAktOKLUd4xNSO/optR3vlRgbl5AlAoGgOHg7WUJ05Rc1RMYG1+ICdlFkSc/Ro8o0sJ2xeYv5qxBGlA4IxIxiEEWSJYZiQyIyZoQxqvRoKFicGMiSsci6cvj1c0IvEQgEpRrzbVz5SvsQRnTOc2bONVSRJV3HjUO2DQLXFKSXGF7HCSMctNWCzfFGkPx9FZeZsnHpRzDFjFMAkNRSoiadcxkA9K4Xo6eWx8ZlZRV+U9TjEggEpRvz+5dQgwurRDEAnH76auiWAxdT0zlnZuolXQurOZ8rsRTBwGl8Vs74g5GrzkdInJPCrtckf53gRQXrJcr193VGxvQ//2wVOLXFyJHtZs1Ycfwk5QyAm9JOFFmSmJz266hxyPrHC9Faf4nwvQsEglKK+f1LCCOEE8IJAwrACSWjlq1EtvbBF6MAgBbWoVbre580ueBeWJQr5jKqrAIAJy5e/rJFy6bjxqoBsKwptLqwmf1LFM0DgMe8TK/Xpy9ycPh/bm4127X9rHnLT11ces1elJaeyczqX2IVfv1KiYnjEnqJQCAoDorUv4RxptaoL927dyz64piVv/27ZUtUt+6mqHDOwUy9pPdIvzK2DeZt3lzAKpjIHCDu+Z2T0TeW7D9es1cvVKd2sxEjNJzLkrqIeonx/iV6S50qO9tj2nTUwM59iO/Va9cfv0j741REla5dytg7Ld53EBjHxs4rX/+SCzeuChuXQCAo1Zjfv0Rp2pGTnTNp8W9ft2r1lXvzL92alLGz3RgZAcDNlCWdJgcgW7tpG0zauDDFEsXA+JbDR+r06ftl0yafNmmC6tdvPnKkBgDLmqLIkoL6lyj+84h7d79q6v5jx/4RN2IAQEMpQM6yHXvKObk2HTwgO0dFjakmyr6vlH7v1pXDr58BAEn43gUCQanFMI7rc0fHuwX2e2ecqmXNqejodQf2hZw65zzEF9WtsykqUnGMm+UvUWKCC+z3jhnhBN94/vyP02c2nzrpveq3MnZ2zcaN0QBgXCRZUnnaqsWm9BKJysAh8I+t5R0dB0wLVEtqTLFMZMJYfHJyta5d/+nmFn7tOgB78zgVvSQhJe2X0eORtdXZK0IvEQgEpRvDOK6v7Bvde1xQTDDJ2++917RAVKtmSHQRZEn3MWPMiQkmBqscOn++nKNjszGj30IvMZWrSCjGDGvU6h7jx5d3cJi7ZQsAKGHBMpWB846jx5ZrZP9b6BbOQTYhS16npnmOHY+srU5fvFxiZInwvQsEguLAfFmSm4qBJZWk0UiargGTUO1am6IiiiRLUIMGgWvXFuThZ4QyginWYAlTsu3kyXKODi3GjlQDYFwkf4lJWYIZoZzEZ6S18Bv5qZPzmuOnOOdKWolEZMbYLzNmlLW3H7t2HQCX3igArNi44hJS248Yh6ytw2+cFzYugUBQqjHfxqWHMIKpRBnvHjgd1S6aXtI1YAqyazhtwwYzcxUBYOfpU2XtnV39AzQActH0EpM2LpliBiw2Ls7JZ1gFZ+ffT5xUjocwIlPMCe25eAmytx+4aKHRhHZFliQkpv7iPw5ZW1+4Hin0EoFAUKox3/euhzCCqUwp7R44paiypNPkAGRnN7XAXEXDhRRZ8omDY9PR496j7x1TzDl9lJLk7Dv8Uyfn0DNhoGvYLhOZMz5x8eKyjRz6zF2h2L7yf2kUc+Av09LajR2PrCzDb94WNVQEAkGpxvyYYD1KZgYhuPuUyah2rZDoIti4eo/0K9OgwbTgTUWQJadOl3N0aD52lAZALpqNy2RMMKaEcfw4UePs6/+pk2PoseO5soRiismkhQvL2dsPXLSkAFmSlJzWSZureLTE1FAReolAICgOzM9V1GNg45pRZL1k0mRkazdjk8n8knwL6W1cjf0DWZFtXCZzFWWKGZCXqakuvsMrODlvOXfB0MbFMBm4YHEZe4dBSxYXYON6GZ/absRYZG0ZfuOG0EsEAkGppkg1VBTeRS/R1lAxnV+SbyEA2Hn6dDkHh+ajR6oBsFxUvcR4DRWlHuWrtJSmw/0+dXTacPCQoe+dM9ZjzooyjRx8ly016nvX1lBJSft19HhkZXXhxqUS4y8RskQgEBQHb9G/xMBfElhk37sZtR0NF9LJEvvmI0cUXZaYrO2oqCDZOdmdxowp7+C4aPsODiARWZt3QpnbuAll7O0XhYZybqSRe97ajpUvXD9TYmxcQpYIBILiwPya8/qYYJnIGqwhhHQLnIZq19wUGUEpxUSSTRfWpWbXnNdXdcTa8Fy6/dTJsg5OTUZOlBnVaFT6239T5RrNqTlPlDwSxgPWrPnUyXHQ3LmYYIkQmcgywZlZWbW6dv6iiduxy1cA+JvHmb9/yc27wsYlEAhKNUXrX8II5YwBcKAUoEdgAKpVY9OlKF1aYUH9o4rQC4sRyikHrtR23HX2bFl7p6ajJxEAxjgAo6YllpmyhOrkwZlr1yu6uNTq1uv+k1gAVQ6WAWD3+eh/ujev790rJT2D6Qxib+6r719yoQT1LxG+d4FAUBwUqX8J4YzgnJf3b9548DTx0Q2P8f6ogd3aQ4cf3r33MOb8vbQ0zo1UHFEws0evopdgLMelJN+69/jVgwsrdmwr7+LiPGToy8d379w9H/PilYw11Cy9xKSNS1/bMTk1tdnYMZ87uwyYvyI29p4mR3P7zjP3wUORXcP5IZsYMd59K4+Ny9I6/GYU6ExkxfinFLJEIBAUG+b73pXajlk5Kv95y/6vRcsaHdt/1dQNNWz4Q6vW1m096np12XH1KgBoTJh6FFniPdK/TIMG003HcWGKZYoZY3sPH6nbufvP7Vv/4OFRtlGjis6Na3fpVKm52+jg4CxGmK5XVT7M71+iLfzF2d0nT6p07PCJg+NP7dvX6dbNum0HZFe/7cRJj7IymLFiXDRP/5LxqLL1qSjRC0sgEJRuitS/hHOaI0u/7z80YvGiAUFrA9etH7tm7eDlKyYFrfH7bVXUqxecG4l6UlBkSeeJE5Gt3fSNJvNLCCOYYUpJ+OXLozZtHLto2bDlK0YGrZkWvLH/8hW+S5ftv3BVIkAZftP0RIvSv4RySigmjADwizFP+8zbWK/nsDqePW0H+kzeuCs5M5MBxwwXoJfo+5ecvy5qOwoEgtJNkfqXEE4pV5rmcg6cA2fAFMcGB0Y5pVzZxgiKLOk2ZQqys5sStLpQDz/VukwYB6asooNRRgmnRhtPmZmrSHVmLkV0AYCGau4kvHj44ObTjAQVAAAj1KT/I2//ksrh10+VmHpcwsYlEAiKgyLVUCn0Wlm47338BGRrNyOkwFxFVuhhE1PbmN+/xHAXpeUSlHUAACAASURBVJw+6GVVruA0fkb6/iXtRoxD1pYXbtwScVwCgaBUU6T+JdTgdt4otLCYYK9RI8s0aDB1vcnajoQRwgktcBXCKOXG01nMrO2Yu5ZuwvzzG5yRkS+NYg4sMTXt1zHjkbV1xM1o4XsXCASlmiL1L3kXtP6SgCnIzm7aunUfaBViXs35d/3SlBoqKantRo9Hllanok4o5bw+xBmZj9BLBAJBsWEoS760b3T74QNCqVrWSER+v2RrVIRSpU7wlDVrPtAqGizJFKuxNH3DemRVecrKJYTSLI1ag6X3uIpa1sgUZ6RldB87oUzdutG37gCATIVeIhAISisykbk+V9HR8WncK/iQj75jx6AGDRb8HvpBVwGA+VtCkYXVnHUrPtwSMiPdpwQgG5tL9++CsXLCHxkhSwQCQbEhYQk4vxITU6t7D2Rn6z9v7sJ160avXj0vKCgwKGhCUNCioKDxQUHTg4LmBgWNCQqabzA+zrzxKUFBE4KC5q/6bfL636t37v5po4btB/Qfv3btgtWrJwcFTQ4KWhAUNCYoaFZQ0MygoLFBQQuDgiYFBQXoxmcXaXz16tlrgmavXt10yBBUt27TAX3nrV03Z/XqMatXzw4KmmFiHsPxKcbGJxqMzwkKmr569YQ1awKWLqvTvQeqXPnc1Succ/l9W9KKirBxCQSCYkMiMge4+fJl7X79UZ26FRwcPrW3L2tv/6m9fTl7+0/s7SvY239ib1/e3v4dxz+1t//E3rGsg+OnDg7lGzb8RPdROd2W5e3ty+t2+eSdx8vZ25dzcPjE3uFTe4cPMb9yjp87uyCb6mHXrpYYvUTIEoFAUBwQhgnnVJWy6cAur0mLuo+d0GXyhO4Bk7pOntg9YFL3gEndAiYZvsj31vzxrpMndg+Y2GX8uH7jZnUeN97oEu++YrfJE7sFTOo6eXz3sZP6jpvZcezI3uNmdBs7ueuk8cqn7+2MJk/qHjip+5iAZWt+T8/M4JwXr1JChSwRCATFDCOU0w/nV/jbP6gZmTcfAeEvEQgExYZhjXdMsaDoFJJY89EQskQgEAgE74qwcQkEAoHgXRF6iUAgEAjeFSFLBAKBQPCuCBuXQCAQCN4VIUsEAoFA8K4IWSIQCASCd0X4SwQCgUDwrghZIhAIBIJ3Rdi4BAKBQPCuCFkiEAgEgndF2LgEAoFA8K4IvUQgEAgE74rQSwQCgUDwrgi9RCAQCATvitBLBAKBQPCuCFkiEAgEgndF2LgEAoFA8K4IWSIQCASCd0XIEoFAIBC8K0KWCAQCgeBdEb53gUBQPBBGCKeUEcyIRGRBUZEpJoxov0lGivevKfQSgUBQnBBGQDze9sGAEV7MUkRB6CUCgaB4UO6mGaev0lJOXr96PDL8ZHTUiejIk9FRJ7XPeiLfeDY1aOSjE9FRJ6OjjkdFHI0IPxYZ/tbzmDl4IipSWeiE2bsUOGj8o6NRkdcfPcpRqygrOXqJkCUCgeCjgykmnGIsTQvZjJydUc0aqGpVVL0asrFB1XTP1fK+1T8bHTS1vfKiRg1Utx6qW9dgvKjzmLF91aqoenVUrx6qU6eQ4ynq8ed7rlXb8tdfj0df5JxhijHFxfzXFDYugUBQLBBGGFC1pPGZPa9srdou3r07j5/Qbqhv+1GjPXyHeY4c6THcz2OEn+fIkR6+w3WDoz2GDff08/f08/cYNtxz5GgP32F5th+ubK8fHOUxbHi7EX6/jhpd18v7q8aN/8/d3cPHt/2o0R7Djc4z3NN/pMcIP4/hfh5+/m2HDPXw82/n46vM4+nn7+k30mOY9mDybj/Cc+QoD99hv4wd12rQwM+cnX9o1arVsGGew/2U8dzjGT7C08/P07+QeQy39xjh5+mv/xJ8PUeN7jBsmG1vb1St6ozQUAZAGC4ZeomQJQKB4KODGWGcZalVg+bMQdbW6//cnpKe8eL1y7jkpLj4uLjkpLjEhLjEhLjkpLj4+LjkpNfKYEJ8XFJiXFJiXILBYP7t4wy3fxH3OjkldXlIyJdOzvW793gdFxevfJr45jzxcUlJcYkJrxMSEtMzkjOzUlSquMRE7brGt09U1n2dlPgqLi4pLe1I2FVUvZpr/wF3Hz1OSEx8lZjwOs/xJMQlJsQlJb42Ok9Cgn5Q+5yQ8DoxIS4pUfkSXsW9fp2UmJiQOGPDurJW1kvWruQcY06FLBEIBKUUzAgDppI0w+YvRJV+2Hn8BABw4O/dQU05A4B1B45WdHVz7tPfLJc2wPOb5y4GL7i4dYMmI7lIy92KuYaqVm3u65uemQUA8P7PiAPA0j/+QJUqzdmwjgElTMgSgUBQWlFkSZYqZ9Cc2cjCYtuhQ4wxDdbIRFYcAO8LtaRmjG06cOCrxm4O3n0wxYTiAlbRaHIYY/uXT+xfHa3p2SDj5TPMaKFHJRNZJjJjLPreHWRT1X2oT0JyCmVEwpLx7amiT1BMqWxiA8oZ4VSisn51mcgaghmTlwavQJZW09etp5xTLnzvAoGgtKLIErWkGb5gAbKw3Ht0BwBI5P2b/jVYAoBNO//60tnFsXdfyikr0CgkSSrO+f7lk3pXR0u8XclLTM0wIinBVABw8/oVZGPTbKhPUkoqA4apnG8zTGUZs6snt/45r//RxSOeXw8HAMV5rkyCKaacyTT74p7l+2YMOLh5WnLaC845ppgwIhMMwJdsCUUWlstXLedUFjYugUBQepEZ4cAzcrL7zZqBLC3+OHQUAGQqYdOXRcIIYZQyQhghDBOqg2HKiClTjyJLVh84VrFxE0fvPrQwWSLLagA4sGJyv5pocR/XjPhnlDNMZUIxprLO0Z1/Ob0suRQTg6pWcfcZlpiawYG+GWGFicQ5fxl+eGGz74fYor3zPLAqjlBCKKacYooxIwDw8vZxP5eKI2qj61sWcQBMZL2kAeALQkNRpUqBG4IplBy9RMgSgUDw0VH0kmy1asjcucjCcueRfQAgEdnoZVGbJM8poVjGkizLhDMKQIFT4JgQGUvE4NbecF8JawDg9717vnZxdTBDL9HLkr410ZI+rhlxzwnFMiUEgAFQzmRZJjoJoZ9HL0uu34tFNjYthg5ITXltVC9RVBMKcG7r8uENy/k4VDx9YDUBwETSKSU0Jzll1cC2vaqi5f6tktLjONfOo5MlMHtzKLKwmLc2iDFCSopeImxcAoHgo6P1vWvUvvPnIwvL3Ud3FWLj0l2slQfGWersRI0qWa1OBiAAwACI7sJtOImil6z7a+/nzq7m2Ljy6CW9XdLjXwIAJ2qckZD16oUGZwEAA4YpNq6X3LqBbKq3HNo7PeUpBZ5Plug2xpSR9KQn84a59KqF5vazf/X0JaUyVvwiDM5tXTXEocLoxt9cPrxXw4FQrVJCGJEpBqDLQ9YiS+vFq1dyKuK4BAJBKUaxcaVnZ/WdOR1ZWmw9dLwAG5e+eFf800fRB4P2rfJdOabDsmEtlg9ruWx46+AZ3SN3L05LjCPGki20suTQsS+KaOPqWwMt6dNY8+LB84ijexb6rRjYdElv99Bx7aNCJmYkv2QcFHFiWBQLAC7euoGqVnX3GZZgwsalbK+oF7dPhU5oUN7H9rOzwTMAQJLVnLOkhxen96zVr075w79NApkqgkS/r0wJAF0SshZZWAYEb6QAwsYlEAhKLwYxwQuQheWeozsL0EsULwLn/M6ZAxNbWnSyRF7/QYNqoUH10cDaqKs16l+/zLbJXZOfP5E5x7q7eGVfxca1ZdfOr51dimrjWtav6ZnFk+a4fdu9GupfG/W0QT0skG9N9Me0gZk5cZQzbGDs0tq47j9FNlWa+Rj3vRtuTBhhmWlHpg/xqo7mdK384nYEZSQD4+0zBg+tj6b++lNW+gvCKSZa65byjIkMAEu2bkUWlktLll4ibFwCgeCjo40JVnIVLSx3HD5QsL8EU8yAPwo7tr6n7ZrxXa7vCr57dvu1sJ03zv1+bG7vyfXLD2pY9vzGKUxWYYNLPNX73vccrujqViQbV//aaFzL//i7fLnY87+n5/hfObUr6s85Kwc16Vuv3HDHCgdCpsuE6VUTvSyJvHEd2VR1H+qbmJpmVC/Rnj7FhGEOEHv9/Oj2//WuirZO7QUAt08fH2b/jV/jr66e2sQgFdM8HiC9731WSAiysJi9bi3jtMT4S4ReIhAIPjr6OK7+s2YiS4tth44UYuNiBFOS/OpF+ouHsqRmwDlwyikDYHLm0U1jevyIFvZ3SXl1ked1ZiiyJOTAwa8auxXJxtW/NvJ1+HT3wn5SxmMqy5RzBizn6Z31wzz61kbzvBskv3rCOMMk1+cPADfvxyCb6q2H9MpMeWjKX0J1UoEyQigO27liSKNP/B3+7+SWBct83AbUQVsmtM3Kekk4yRdKoJclC7eEIguLaRs2lKQ4LqGXCASCj44+v2TEgoWF5pfoLDyUKsJDyU03eMTfCBtbEwW0qxF3/aRS7lAfalXU/BJDf8ni3i5ZCS8BgACjXBtDdf1IqJ9zRR/7z24c+4Nzro/W1eolN2OQTVVT+SX5TgpTwoDi59dC+roNrIZmtv3vCLevprT7/lH0OQYc0/xCQucvwcuDVyLLyiK/RCAQlHby5pdYFqqXKM+EEgYcgGNVdnra64z4Jy9unYiOPH1y89ThjuWneXz/7MZZBvCmXvIW+SV9a6AlfVwz418ofhElqYVylhr3dJT7twPrlDm5arrEgFBJb+kCgKt3LiIbG/ehPgXbuPRnJFMZAK6f2T2m5beDbD8d2ACdDpqkyskhnOoTGA33kokMAIt/3yrySwQCgSBffonFn4cPF+AvocpdPKOEsZy0x5f2rf99Ut8ZfRvO9PzPEFs0qB4aaof61Ss7rfV/4q/tAeAyITSv7/0t8kuUmOCMuOeMM6yzNWEqA8CcnrX710YHlg6SmUwINtRLLt5+hmyqNPPxLVwv0coSzAFePX80o1ujPrXKDqiHzu/egEmuDyb/l0AxAJ8furnk5ZcIWSIQCD46BvklC5BFpT8OHzOpl+ReVUnq3Qt7AzsNcSjf7Uc03uXrFYOaBvm3+XPhoJBJnYc2LDutg1XC7UPcmF7ydvklil7CgBsE/mLOecioln3qoOCl/QmVMM1j47py57Y5Ni7CCGUEU4KZDFkJx+aO7lMTDWlYrm9tNL+3Q/yL50rM8Zt7aXMVQ7cgS4tFQb+VpDguIUsEAsFHJ29+ifWuI3+Z8pcQTjHDDCA7O21rYJcBNcpMbvb1yVVTnl/4M+vV46zkOEmdEXvtxAgHFNjmh4Qb+wEA01y95K3zSwqSJaNbDqiD9i4dIDMNzquXXLlzG1Wt6j7UZA2V3POiWNnlRfTBqU2/Hd/uu99ndB7p/n/D7Mtf2DoLsyzyRhq/zl9Clm1agywsp5Ss/BLhexcIBB+dPDXnLSx2HjVdQ4URQjFwnvggzN/2i3510dmQKYDVAJQBEEYB4MnN8JHOX89o+1381T35ZMlb55f0q4mW9HbJjHuuyBJDG9fMLlUH1kEnV0zQUIlQbOgvuXT7GbKp1mqod0bKk0LjuBhnqWlP107s2qsW2hnYVZUZv3vZ8EF10eim39wMO8455HOZ6PPel25ejyytlq5eIfQSgUBQqsmbX2LxxyGTNi7l/p0Df3A4pJslmt626qs71zmARlITiiVZzRmLvXluhEP56e2tEm4dNKqXvEV+id5fkut7p5hylvzsiX/jfwyyqxB+ZAfn2jpaeX3v1ZoPHZiSEl9AriKmmDAKwK/sXtivzicTWlo8uXQCABKe35rU3qJvTbRkcFMKKsVxQt/IVVz8+1aRXyIQCAT58kus9x7dbsrGpXSG58Dv7Av+xRLN/PWnV/fDAQATDeWUMAwAT2+cHtYIBbb+PuH6XqOy5C3yS5QaKlmJrxiA4q1RKvheOxTq51xxQusfYm9GcOCyLi9d63u/fxdVreru45uYml5wDRUO8DzmYqCnVd+6aM+6iZxzScrhwE+unte/NvJ1qnD/QigAyFiiBnqJ4i+ZGRKCKlUS+SUCgaC0Y5BfsghZVNp22GTNeaK1ccHr60eG1Sg3pNFXYSFLgHPCOOMcE/zi4vHVvWv2qYNmdrBOuHUQgL8pS94iv6RfTbTQyzH1VhQAUGCUM07ws7tnl/R1718bbZ0xMEXC+riA3FzFG1cL6F+iPyPMMCPy1onefWqg1b52yQmPGYCMNZRzVezdjX5N+9RCywfVSnh6hwHIVNL7TmSKAfiS0BBkaSXySwQCQWknb36J1Y7D+wuICcYUc+DpGakrRrbvVQ3NaFcpPGjmtYNbo/dt3jWtz/w2/ze703eDGn021cMi/tZBzsEwJvgt8ks45/uXT+5Xu6yf02cLezqd3bjk2tmd18/uPrXMd2YHi7610Bxv28Sk6xwAs/z1uC7dvYtsqjbz8UlKTVMy8A0nJ4xQpnW63Nm33Ne+3KjGX0ds32BYc54DPLx2ckzTbwfU/WTPfD+ua6pIDXIVl21ciSysppYsvUTIEoFA8NHJm19iVUBtR+1dPyeMsTtnDkzvZNOrOupfGfnWR31roLF10LpxnS79Pn+0PZra7KuEyzsAOKaY6i7iRc0vkSQVABxYMX5QLTTL/V9j3f7lXQUNti/j64K8qqLuVdD8ATY3Iw9xAJ3bI0+d4Ou3riMbm2Y+vkZlCeUUU5lxiI97sKJnvd7V0fqxnqrMNMqovhcW5VSVrd4e6NPlRzS22f/dOrtLsXRp9ZLc2o4iv0QgEJR68uaX/LD10ImC+yoSRginjPMX96/vXj181YhmS/o0WzfZ49KhrarsjJRXzy6EzLyyb2VO3B3GmZK9oexY1PwSTGTGWeytsLBtc26d2/nyysmj6wNW+LRbMdB1lZ/bzlX+Dx9dBsjKV43YICb4FrKpakqWEEYwwYSpj2yePbXj9/O7//Q65ioHbtjIS/HKPL9/ZX63qpNb/nfHdB91dppebim5ivM2hyALy8Uiv0QgEJRy8uWX7DadX0L110pGFOsQAM1OeZkd91KmqQBAOdWX59L5yXP3LWp+ibJc3nJfoMnOzE58qs5+przVh1cZ7qKVJbduFKCXEEYoYzLNeXnr2oubZ1/H5Gn2bjAVpQynP7/28k7Eq7s3c7JTFQGp973PCf0dVapUwvqXCN+7QCD46BQhv4RTalDeERMJE6yUd6SMy1ijdH2XZbWM1fob/LfOL9HGWRFZltUy1mCskbGGAmMAFAATGVPJ0K6l30uRJTcePUI2VQrwvRNOKM8tTWnYnsTgNAlhhL8hIPW5iis2rUKW1iUsv0TIEoFA8NExP7/EkNxLLcWEYsIw4bnpF0Ypan6J6eVkXa9c+qYqoJclUTefoKpV3H2M9y9RfO9KmggmEibSmwefm0pClW1kQwEjUwzAloRuRBaWs9etEfklAoGgVGN+fsk7UtT8krdDL0uu3Y1GNjbNhg4ttLbj262i5Cou+v33kpdfImSJQCD46JifX/KOFDW/5O3I1UtuPUY21VsPLaQX1luvostV3IwsLZetWlGS8kuEjUsgEHx08uWXbDu4DxOSI6k1skbC0nskW60ihPy270jFxk0cvPtosCRh6b2vopE1GlmDCbly5w6yqdp0iE9cYjImslpSv99VVLIGE7woJBhZWIj+JQKBoLSjzy8ZOncuqmR57Nx++JCP3ceOfu3a2LXfgA+6CgDcefwYVanSctgIjYw/3Cprt65HFlbz15So/BKhlwgEgo+OPr9k6Nz56KfK4xetPXo+cn/YmQNhYYfOv0/2nT1zLCJi2OzZFZ2cqnTsePB82KHzYQfDzr3fVQ6GnTt4PuzwhQurtv2J6tS27dZt54EDh8IvHAg7+55XCTt3+PyFAbNmox9/WriqRMVxCb1EIBB8dPT5JT0Dp6D6db9ybPa5U+PPXZw/d3ap6OzyuYtLRReXz11yX+Qb/NzFpaKzc+648jrP9s76t1+4upZzdPrM2flTRwfdXs55dnE2No9z/nXzrWh4hMrbii4u5RzsP3Nx+dLR4SsH+89cXI3Oo9/F/Pl1B6k9+C9cXVHtWuPXrBX5JQKBoFSjzy8ZPHsOqlXLpmPHpn36OvXq5dSrl5u3t4uXV2Mvb1cvbxcvLzcvb+deXvpBFy9vVy9vVy9v9959nHv1cvPu7dyrl3vvvi5e3o1zt+/VtHcfNy9vFy8vFy8v9z59Knt6VHB2+szJqYl3b8eePV28vJr17qts7NLLq4l3b2UeZVA7j3e+db2a9e7r3KuXm3ee+V3163p7u3h51enUpbyD4z+aNLXt3tPN29uhZ083796G87h6eSuH2lR7/Cbn15+sfn7twXt7V+/4C6pZc8GKpSVJLxGyRCAQfHQM8ktmIyuroD93JCenvEx4/TohPj4pIS4xIT4pQf8i/3NiQnxSQkJSYlxifHxSYlxifEJSYt5t4hOSEpW3L+NeJaekLNu48Qsn53rdeyrbv06MTzTYJSEpURlPzD9PnudE7Yp55leO83VifFxifGJS0qHIaFS9mnP/AXdiHiUmJ76Mfx2fd874RO2LhNzZCpw/776vE+ISkpInrFqNLC1nrxX5JQKBoHSTJ7/EwvrgyV0AwAt1Ohf9wYADwPpDJyq6urn06fcBVsjzuH/3JqpatYXvsIys7A+3ypI/ton8EoFAIMifX/LH4SOMMQ3WyLoS60WEmPpILakZY5v37//KtbGDdx+sFFwhsoldTM5T8KcykWUiM8ai795FNlXdh/okpKRSRiQsvZez0K8iEZkxtiR0k+hfIhAIBEXrX/IuKLmKwTt3ffFRchVv3LhSaC+sd1lF278kuAT2LxH+EoFA8NExv3/JO6LIkqCDxz43u07wW5BbJ/jhQ1S1irvPsMTUDKM9et9xlRLcv0TIEoFA8NEpav8SQ/KV6S34SqrthbVnl5m9sN5uFb0suXonFtnYtBzaLy3lxQeroSL6lwgEAgGntIj9SxRyC+gyIhNZZkSmGBd2rVf0kjW79ld0aWymjcugwDuWCcaMyAb9E03tosiSy7evIpvqLYf2LVSWKN29lLLBhc6v30WRJXM3bxb9SwQCgaBo/UsMlQPCKVcCvohSpIQXrDoosmTDoaNfmmHjMpyKcW1HLE4JAOQ5BhONhAEg6tZtVLVqoTYuouvuRThlwAA4B1aoOMlr47JcunplSdJLhCwRCAQfnbfoX0IYYUAlWXP78cNNBw4G/LVvy569Ua9eZGgkBtTUhVixcYX+tfOrwnph6QcxwwA8NlGz+9K1JTt2zNu+43h0dHp2Fuh6IL65UK7v/X4ssqnSzMd0LyxFFDGKKcaMMEoS09KPxT5+lpHGOS+0fUuu793Seo7ILxEIBKWcIvUvIYxghhknagKr9p637jPws2bunzd2+8LZ5T/tf5m2eXtmTiblxpUAbS+sfUfM6YVFGJUpBoDLD567+0/4onGTz11cv3R1/bx5c+fRY+48fgIAMpGJsSNUZEnEjWvIpmqzoT5Ge/QaoqgjALApPOzzbt0XHz8JABKWCtFLKAbgi7dsRhYWIr9EIBCUdszvX6JcpgnDjLFdYVcs2rf9xKHVqDlLN+/fM3nRpi88O1Z0dV118ADnXEPkNw1QWr3kwP6vXRsXqpdgKlPOnifEe4yfiOzsmnmNCtr8+/JtfzYdOATZ2XabOi8xI5tziinOt5Beltx88BjZVGk21Hi/d/2WmOIcVU5Gjur83fuuw0ajajaB27ZyziVJXYD40fcvWbQlFFlYivwSwd8ZQ5uyUbRZVwoES0RWMrC0HRqIrCGyBksaLKlljVqW3gqNBksaLEtYlrAkKfMTWdblfL15VLQE/EOWKoqUX6JcQFPSU1sM8y1Tveq8TbsAAIABwMb9Z8o3qF+vR88nr15xYDLJb1MyP78EMyJTmQHM2LypfEM753794zIyFJfJ3Wev7foPL9PQNujAQQ6cMvJm811FlkTeuIdsqjbzMamXaH//krR4zbr6/UeUb9KkgoN9mQYNpv75BwDIsqZgvUT5KmZtDkWVKpWw/iXCXyJ4HxiGvijiQfuCYm3baiop8oMBUzyaH6ZkRqEPTjlVDk+mElaOk2oPGOvjgkpG2P7fGPPzS5QLKOf86sMH/3RytvP2fvg8ljKmwRJj7FXaq6ZDBn3t5vbXsePAQfOGjcjM/BLlp0sZTc9RdwmYimrV+OPoMQCOKZaIRAEW/r6zTD3bofPmZmVnKX5yo3rJtZjL2lxF03oJppgRsmHPHp85c7yWLK/Zs3tZu4Yz9u4DAGyWjYsu3bwBWViJ/BLB3w3DYE0DCWFcVGRm5yQmJD1PTX6Ymvo49unl27evxsRE3717OCz8VFj4riv39128tSvyfMjhQ+v27lm7b++6ffvystfE69zBNXv3bDl86EDExZPhVw+dv3DkVkzElcuX7t6KefU6ITFdpVabEjMAnHGCKdZgImHJnJBTwdthfn6JokcC8I0HD6GfrHsGzspUY8YxppgD1chJQ5cuR/XrT167DgPIRMbGbFzm5JdIRAaAmzFP6nbzKuPQ6H5sLOdcprIaY87xkeiIr9w9HAb0vffsBXBO8qomelly5fZtZFO1mY9JGxfVBRGoNCpCcY5GNXDZClS79kxFlhSml8iUAJClm4KQpfXioBIVxyVsXIL3AWGEAiNYvvnqdfTlK9GXr+w6cS50277fDh6Y8PvOOb8FBa4NHbls2cBZM7uMG9/Wx9fdz89xuF/Dnj2rdOhQrWtXq44dPndw+dbBBTXvUKFpG+TiiKpVQz/+iH76yQSV0U+mP638I6pZvYJr03+6tKro5PxFu87Wbdr8/EtHhwGDW/qO7jJh0uC5swfOmjV88eaVf/65Zd+RHWERN+8+iH358kViQpJGRYADSIp4oZwqahYWcuW9Yn5+CWFEufrPWr8B1avjv2KNRBhhMqaEcoo5LNi+s0z9+t4zpmaosxmnct7Lt5n5JYQRicicuvXiWAAAIABJREFU88MREf9p07pSx19iE+O4Vi+ROYeImCc/de32g0e78Lt3uUGIsH53rSy5daPgGiqGRmDGaQ7BvqvXoFq15+3bBwByYXoJJjIALN76R8nLLxGypDSh/82ZcmbQt7pQKhqJjKX1hw7U6dOvqkf7ah08/1+r1l/bu37a2BU1skM1qqG6tVHNGsjKCv1cDdVuhGpUK9fQ7qdWv1Zu51mpddt6HXo29hnWaMiwNv2G2Pcd/stw//4zZvafPaf/rLn9Z83uP3t2nufZcwfNWjZw9qJ+s2YZjM/Vvpg5e9C8OZ38A5v282nSr7f74MGNe/awaNfWum27Cg72n9WtiWyqIisrVLkyql7vM0eHf7i5/7/W7Wp16mrfu499n76dp88MCFq1bvuWjcfP3ngYk5qZaaC2cMyIUXdLsf8z/89hfn4JYYQDUxN5wPLlqH6DiWuCOCcyJYRh5XK8/q89qFH9DuNnxmcQDhgTI7Kk0PwSxYcHADtOn/lnyxY1vbxepiQBAGZEQzEAv/TylU3fft82bhx25YphUov+ILUxwY8eFVpDRdkRU8w4VRHsszoI1aw1Z99+s2QJxQB8dkgIsrRcIvJLBCUGxoAxYJQzana5iDeRKeacP3j+tF6fPqhuXWRn95mjh6PXEJeRfl0nTR6+eNXYFZvmrApeunbj0SO7DoVfPBz18Hx45IVrl28/iL147/71u5ExMc+evYp99vrBy9dpr5KfpqTFZ6pU6TkZ6VnPMlTqjJzsDFWO8pyek52R/TRLJWXkqDJU+nFVRvazjJwsZYNMtSY55UVCyqtnz17GJSXGxj69/v/Zu+6wqI6vfRMrtpgYTfJZUgW7FBUV7GJNYuwVsdOLDQuo2FBBaQpWpEsRVFDsvXdRFGNHBUSlw+7eO+18f9zddSkLi+UnEXjeh2cZ7s7snZ07Z055z0m6fzHp/smbd09dStp79lJcfMyOqN0enqtGzp7Tc+bMn0aPrm1oyLVuw7Vtw+kb1OjSpa5Rj3q9+rYaNaqHqemfq1Zujdp96urVhy9eAMEKySLO2/tPWiWH5vwSUWBIkDBx7RpOv9uiLSGUIkSRqJcwxoIOxHF63YYudknLfw2MFtFLNOSXYIplSACAveeu1O89sPXE8S/evgYAMTsvA0h9erfPxJG1+/Q/c/OGKGNKlCWXbz/hdFoPspiUk/GoTN47Ayrlke2GzZyB/pq9muklBAHAuuBgrnnzVVu3VPFLqvB5oLLrUQYgICE3Jy83Jw9hxAAIMEzfZ10KBFFG0nKyxy5yqm5oOHOxU8qrtzkFBTmSAokg4zFGmBBCKCVqnChM8Vt0y1OVFqz0ZKgAA1DFZaqNTMWlT9Q4RVRcI5gvkElyCvLe5uempL+9fevskav3Vm/aOnPNOiPzOTrD/6nft2+1Ll25zp3rGBl906tXkwED+9nYObu7R8cffJCenpmTK94RLqKsVIBnu+JDc36J3LuAhSmenpyewYLN2yjFiGJEMWGYAYQcPFhNt9NIp9lpeSkMoMj2rSG/BFMswwIABJw6Xd3EpO3ECc/fyvUShAUG8CY1zWTq9Jq9e8dfuQrqbVw3713mdFr1s5j1NuNN6XmCFfoWstq4mWvXft2+faARvwQDIC9/H675zy7btlXFcVXh80C55l4lJZzdsWrX6jEb7AZ72g/e7jT2TKRP5pO7BAh6L6MNjwUGsPvqlfp9+/7y9993Hz0AAKZIDiHXfoBi+VOHUCEDkSLonsrNZcX/hcvfiFR+qwCJ2z1hhJQUS0YZJUAxwSlpaYevXN+8/5r1Gp8hVlY6I0bUNe5Zo2tXzkCfM9BrOdrMdM2GfRcv5kgkCulEiapPpUqilIpy8UsYoxIsmHp5crp6jn6bGSMCVSawIkHRMY276PVfsColjwJDAi5JLymLXyL6SwBg96kz35gMaD1xwosMuV7CEwQASS9eGphNqd2r96kbN0uRJRfvPOa0W/a1tHqdmVV6nuAismStZv4SASMAtqGKX1KFzwvFmmPnt7kv0OXmDvrZ6e8/Fo9oOafvTw4G1QIsuqen3ScqiSLK1TNPMcjyxzo7c506Wa9azfO8QNR6F0oBKZb4qMjvIjYl9ReXb1zV3YGCmPSJAUAeRulZmU9fv445eWnNTv+/Heb/PmLk9wP7ch06Nuhn0s9h4daYPQ+Tk/NlMgoAwBBFAkGkyvBVKjTnl4h6iRQJs1zXcfoGjn5bMEGi44pQTCj13XOA62wwdMmSFFkBU+N7L5NfguU2LrbvzKVvepm0njhJqZfIsMAAriYnt55s2qB331M3SrNxJSTdl/Pey6pfglVtXPoGK8th42Lrgqr4JVX4rFDs7OTljZM39mx6dC+RkRwEWW8e3411HGHWlovevhSACOUsI4GVvkSAO48e/jDQpN6wfw6ePgNAP0V1o48LVVFUHIhiQjEFwuT2NwCA52+zws8enOi87LfBg7lOnbg2rRr36mG9fn3oufNv0tJEHUWG5YFGFfz2PxeK8EtiSuWXEIYppW7B4Vz79tbePlKCRXFCGUaMrQo79nVnvWnLV8gEXv6Vqbxdc36JGK91/OLF3/4a8uOw8c9fv2WMCfI4Lnbp34e/jx7766ChV+8kMlAbE3z5dgKnrd3Xouz6JXJZQrCl32auTdt1sbGa2LhEf8mqwKCq+iVV+JxQ7JuIQl4R287L10+c/mzkbdOTsUxEMC6naqK0IFFMzFd5cO3aDrGbl8ODQHhEPv+56cOmSy5UxG2FxzIGBABkAn/m0qV5vpuH2MzW6j2E027/U0/jkfMcg/fGvn7zFgAQ45Wi9D86A58OhfklzcLi1frexaq6FCD05BHut9/HL3YukMowwaKXLi8/38bN6ysDfSc/P8SoSDhVfXs5+SUsKeWlwZSp1fR0rz9IIpQiLMgQTxnbd+ZCvd79e00xTXv1ijH1/pKk5DLrl7w7ezEi4QUbTz9OV2/t3r2MMV6QIfVKLVZwFb0CtnAtfllfseK4qmxclQyiXkKBARRkpyX/e+VEwqmo6wFrYt2mOfTU8p05ApiAsEDea3WK/OSLN680H2Ty3YChcRdvAlAp4kkFWO4fZeoIw5gSRBBPBPGEiCh++SI16ODpKWt8GvYfyLXSadSnz0Ar66jz53gpiAb3KnFSHIX5JS3CD8SXYuMSCAYGDx4k1e/bt9OYcffv3QcAKeIZoy/SXhlPn95w4IDoC5cAQIZL5r1rwi9BBFFKsgryJi9bxrVqFRF3EAB4inmCGKOu27Zx7dvMdN+SLyAGRXtQypIy65eoHlAYUAlCVt5buI6662JjKaUC4pHSn1fSChQIBiAbArZwzVtU8Uuq8Nkg1x4Yzkh5cMh34cqxbZf8+avTPz+59P7OqV+jGXpfbbfvDywf4fdZnVhBv8Ikd6anN9ehndnKlW9ypUTMTvG57/0jzqHyZkWLhKjY5fLS49dvLPHwbDpoAKej3WjQ4L9c3G/c/5dHPFGksC3ilanMKMwvaRYef1CdLCGMIIIp0NwCycTFy6p1bD/f00+SlQ0EFUilHiGBNfW6Gs+0zJSkIlLC3q15/RJEkEAEQsn2fXH1e/fRnzDpzoMHwOcCo6du3dU3ndWwb6+9Z68TBpgi5RFBuSqwxvVLRA9Qdl5urjQvKyfbfp0bp9txRWgIpjQjN1NWUEDUrBOs4CpWyPolVbKkMkG+ozES4DptZrvq62cZn9i9/sLJuHs3zt07cWjJX994WRgCQwjz762XYIoZwNW7938a0P/Xv8adOH8bgPElJXD9r0MpVBBBPEZiQDNB/LHrDyy8N9c06s4Z6P3+zz9ugYEFvFTM7FQkXqAyowi/ZFf8wVLiuMTAP6Dk5NUbzYb/U9+o54RFC1ds9JnsvKSxych6/QdtP30OAMsQIsWWWbnql4j2pbfZ2ZOcnTm9jt3NLRes9Jqz1q2T2RSuo9749e5ZvIQxIhQz277zvWtQvwQRRBDyCguzcFo73nFh53ETOD29zpMmTXVxMZvrEn31uqiXqMvlBcBWBgRU8Uuq8DmBKabAkp9dser6tce0Dm+fP2PARCLG29SHK0Z87zNjILDc99NLiNJQwIgUC7M8vLj2Hey3+RNKRZP3Z7/9TzGfRNWhghEBAgA5uXnxVx52mWjK6RvU6mZounJtambeO3FSZfJ6j/olBCGKKKOHL13RGT2G69y5rrFx9S5dfxhsuuPQqSwAjIvm7hVRrvolYgJgBvTV2/Txy9yrdzfW6mpUu5th7Z79p670fPkmnaoYLYt8QqysX6Kt3ddCbUwwIkigGAto6QYP7dHjW44d32rCpFbjJ7QaP1Fn/MSWw0ZGXr5IgRUXikRFlrgFB1W8+iVVvvfKBEwxY3A9Omhqx6/2bJ6DQYoQFpCMAaQ9SXQZ9p2vuUKWvO/WjykWecIXbyY07Nenae+hl64nADAefYGqiepdE0Yww0ppCgCv3+bYee9q1Ksnp9/ZcLLp8ZsJFEowj1ROaM4vUZ1kTDEATcb4xL2knXuOxJ+/nIZ5UNl5i09sueqXECYvwM6AMmCnX72KiTu8/9jpm29fFwADRrAa75dSltz+9zGno93PwlwdV1H5FGCCeMwLhPA4T0BvBEJ5LAhEwBQTSkp8WLCSq7jDh2vxaxW/pAqfDZhiyuDZxZPTDTj/1eME2Vs5QU9acCxirUWXmjvsegHL/hC9hCg88K9yc0Y5OXEtf90YuZ9QEDCP6BeomhS/fQVrEomhXDti4tv8aca1a9tm4rTYM+coA2VSr8/+gT8jylW/RNU2iFmh+GymyGRDGCnRZa15/RJSWNEkTDVNA6OK0UlJb3/nL0lI0jCHCmWEKmi8qiixf+UoYr339SGhVfySKnxOIIoJMCxJWTm8hUN3reg1My8d3XYz2jty4ahVo36bqcd5zxjKIEdAJZsLNAFWJhRhJDQ69rvOnbrMdkvNywXAQiXYQFW964ggTAkA3XfsfKcJ5lwnvZZD/zx45poyuOuLn41SoHn9kqITWzivQZH24m/UkF+iOpDqcMWHUCftsLJ+ibZ2X0srdb73Il2VPBAjpdu41gYFVvFLqvA5gQnCjGDKEvYFrRmvb2tUy6ITN9NYy9N20LV9m7dYdQxxGgUgQx9GMMSKTA/3Hj03mmL+VR/j+EtHKKWIVKLzuFycULlb/vbTZ/3tFnCdO3ccNeLaw9sAIFYArCSzURya1y/5QGjOL/kQKGXJ9Tt3NOS9v98ocq5iUDDXorm738aqOK4qfCYoGIUAktdPk87Fep0OX3vrQnxeTiYlJO3hlfRn1yhj+IONUWI8DI95G49NXLt2Nht8xCD9z77o/5dQnnDFo/GtR8/ajB7L6en2spuRk5tD6btA4c/+Uf/30Lx+yQdCQ37JB+KdLLl7p/QavR84ilgLy3PnZq55C+cqfkkVPheU1l5ECAPAIBBCAIABiOcd8QWSV2WXZ2N9B4ILNZJSGpFUkAFj0RevfzdwsP5k0/vJTxljlUcvIYqpFn9LsQDAYk6e+LZf36/0u87fHJpHBEIJqmAxXcUtPKqN6v71HihSvyTy4D5KmQzxCKMS1ht5v0WIEcFSQUYZ277/oMgvES1jgri8y9NPCY0qLQJGAkGUsZu3b3I6On0tLNMzMgnFPBbe9wkq4V0CRjwWKMUbArZyLX722ORdpZdU4TOBYkwJeefVIJgRRARF6JG6nPDv/0PyXg41n1yja7f4CxcAABfOYlQZoNxzEcEA4BUZ3qB3z0aDhoedPAY0lyeffyMo/oEpMDGxJSkmSMRqBQyAfJiWqeSXzFq9mmveLOrwMTEK5OMuPwAQE96E7dlT38i4+5RpH73/Ij8JD/7ltFv2t7LOycuXj/+RfxgAeO4K55o1q+KXVOEzo8gBU9zc83Jzo05dXbtju3domHtUtFtg8IbAILfoaO/g0NUhId7BoW7R0R6BQe6BweujdnuGhq0ODvUODF4XE+MRELQuKNgjItJrV7hrcIhXYNC6PXu8AoNcg0PWB4X4njxmbD6Da9dumYdnXm4uqQDr/nNNOCKIAs3OzfvH3ZPr2L6n1eynrzLEvLYVZ04wxYSx1Ke3b8WFPrgQL8nJwMDwO1scxnkvHp06nng0MjPjOVX86z2gjOMyW+7C6bQas3DhlqCQVaGhXgFBa4JDvMN2rY/cvS4o2DMgyC06xjsoZHVwiHdImPvu6PWBQe6BQe67o71DwlyDQ7yDQtxiYjwCgtyCgjdERnmF7XINDvEODF4Xs8crIGhtUMj6sF0bo/dMnDNPy8io+eDBq0NCfULD3Hbvdg8M3iDvJ3S12E90jEdA0LrA4PWRu73DwtYo+vEICFobFOIRHumxK2JNcIh3QNC6mD1egcFrgkM8w3Z5REStDQr2CAhaFxPjFxJm7+XD6eq2HTFi+WY/750710VHewWHuIaEegeHuEXHbAgMcgsMXh+12ys0zLWkJ2iNyhO0JjjEMyzcIyJyXVCwV0DQupgYr8Dg1SGhW4KCh82dy/3xh/OWLVVxXFWoQBAIYsDCYvbU79WH0+3I6etz+vqcnr7ihd5X+vqcnp7yT05PX96ip8fp67/7b9Er9b/S1+f0Dap37VrDsKvBhAnprzPEBKuf/Zb/91CKbQC4dP9+DZP+DXsP2Bp3AhSBsBVkWkRZkvLwzgqztitHN02+eQYYE4ggkvgowN3DcYsG/LHVcbDs9VPEGH5f37KSXzJrlSunq1uza1dxaX2tXGbqFqGeol2x6hSLUO1y5fT1v+rcWcvYqFa3bsp1q9pPkXVbUud67y7T0+P09b8ufM2735061enRQ3E7Ra4s1nkZT5DqXSsmR0+P09Or3a0b16Gjm5d7Fb+kChUImGLKSHLGG9t16wbY2ZjY2Y6ysR5na9PfzmaQjfVAK8spDnaDrCwH2lgPsrcdZGVpYmVpam/3t421iZXlX9bWk+1sTWysB9vZmlhaTra3+8vGaoC1lYm97XAb60n2tr0szKctd9EePpzT1z95ORkYfPZ1/3mnmjHKI97B04PT0Rm7aJFEJsPFUtt+XogC78L+rTO0uR12vSWpyQgowgKlOD/zjdus7lad6z44fpwBQ4h/71GUesmkZUu5tm07TzQdbG09yMrSzMFuoL2diaXlGDubMTY2Jna2g2ysB1tZTnGwG2BlOdjWpr+tzQRbm5G2NiZWloMc7EysLIdZW0+yszWxsRlsZ2NiaWnmYDfU2mqAtdUge7tBVpYDLC0H29i0HTlSq3v3b/v0GWRtaWJlOdLWZrytTX9bm8E2NsoVPsjG2sTOdqytzRhbGxNLy0EOdgOsrf60tppsb2diZWliZTnRzna4jbWJleUQa6sp9nYDbKwH29v2t7ScaC9vH2xt3cvMtJahYaN+/Y2nTR9iY21iaWlmbzfUxmqgg52JpeUoW5txdrb9LS0G2dsNsrEeUOwJMi38BE20t+1vaTnI3nagjTg5tgMtLQdbW+uOn8C1arVo89aKpJdUyZIqMDnR92Mbdt/9TFzt/lVnw2U7gsVQrs++9D/XJCOCxJ36+PXrDfv1a9qv/6ELF6CsqhX/4w8pOkUkb9MCTDtP61TrcKCnQJiApDzAaf85Nt2+jnSZBQgEKiXvVdFZhJJfYuHqyjVrdvDUkU+3/AAg+uDBBsY9ukw2+6SjAMCTp4+4li0H2tgSXHqV6A/62RwewjWr4pdUoYJB6T7hES9DvBTxMtUXgspvxMsEXqp4/e6F/E+ZDBW5WCaRSaQYeUTH1jHu0X3mDHivoo1fDLAi03hqWvpoh/lca53lQSGUUkGl+qSiHCQSBY8IObuNkffLuVkuiMNRgPtXT9kZNnQd0aog5SkAPE68N7dvQ5exbd48fUQYxgRh9qG+d4lMarV2Ldf856gDkQihfJlUJsiKLy3VRfhufRZemYorZfJGxX/zpfkIoYDo6PrGPbpOniL+S1yrpXYuK23ZK9sVV0oFmZSXIYQuJ9zidHT6mFukvn4jIEHCS2VFPnBJT4raJ6hwo1SQFfAyhGTrd2ziWvyy3q8qT3AVKg1Ept7pxGffDRzapE8vWWYqrmQskyIQpQICWB4SyXVoP3zu3Dc52QyYkmuCCOKxgOThUpQCBWCEEhnG8mRNn3jvkIdjECKTFOzd7Gjd9euDnnYFGS/CnMxmGdY8e2AbZoDFRLn0/UcpzC9pHnrgCHwarqKSX1LHuMf/kF9i9Yn4JWLO+fWhYVyzZlX1S6pQWSBSqxiQpLSsLlNn1DUyPn76IlOTabUyQGnmYowdPHOucb/+v401u/7vE2AgKFQQ0YhBc98+ffYk+VX6y9ev/01+mS3NAZABgFibVs45/WRCBVOMCaLAsjMees7Un9enWYSbhX3/+pHrzAW+gNASUoOUFyr8knVc8xZl5lB5b2hev+RDZ4xiALh15xano/MJZQlBAGxVQADXosWGilW/pMrGVYVPCUQRoThbJhk1f36Nbt1XROwGRfqQygks5lFmkPT0qe6ECQ37mpy/fkusKw4ADNiZ6zdstu0Y62DX23SiwfRphqamhmZmE6zNzdesCT91HmMBALBCvyGfZlsUvzhMEFB6KXytjWF1K6O6ToN/fnH/rpzN+sGngcL1S1pExseB+tyOyg+Gi5AlNZgBzeuXFJ8ErJDZ6pJ9FfpsFAPA1Xv3NNRLsEqmSFXuZ+kzIJ421gUFV5b6JUUYDKV83yWSactrFC7aSanfvbqLi38SDVHK3VVBuXU6rt9RvbPh2EWL8jFG5IPyff3XIWCBAUt9mz3Y1vErvQ5b9sSIUmT/uQsD5sypb2xcvVu3GkbGjfr0bdSnd6NevRr17aPV3bhal25aRkb6UyyjTp7Ly82hjKJPFsWAlV8cwOvUl6vNeo7+hQtxHibweeQjJS8oXL+k+a4DamthkcJ5ghXeI4IU6R1JqQ9g+eqXqAyHKWZAACihaovmqr5FlCW3E26USy/BFFNGACiFsm2/WJHpbn1wMNesEtQvUX4TAsVi4Rd1iSKUkgNTgoj8+vImKXo3nKIHVYGv7mLFcBgRBRVc/kkwIkgg8k/+7haK/ZZ/2ipxUhbEE3fwocO1unX7Z/bcjNwcUlLNuEoCTLFAEGM0Jzt33MJlDTp18g0Jz8zKWrwtrpZRj68Mu/4+eoz56lVb4o4duXT9+KXLxy9dOXLpWvixs85rvHWGTanevRvXuYuDl/f955kgT0P7kbcSrLChCUQAii5EbJ9t3MjOuPa8/g2fXD3BKCD6EZIcq9QvceOat9h7KFKdjUvZgkqKNhQ/DFH/AJa3fonqMVGCUS4SlMpQ6ZMmypIrSWXrJUUG4inNFQQZFspUgHAlrF+CKWZMNSROvcilGFPCGFZdH+WdGkxxkewLpesltHCyEPnTSDFmBFh5I/nYpzC/fjHA8kJ17MrtxG969eo8bcaj5KcMWGU2cyGKKUF5QGdu9OHadJ7nG2Lr7l2te/cfBwxw2LTpTGo6ZeJiflc8AwAoQMKj18s3+/8x7B+uU+e/ljinvcmjjH6KBJGiVwaAZT28uGZkK3ezNvvdzOyN62yc3ifzTTpl7MOPAoXrl7RQp5eobrsUiJQISc+e7Tl/fseRE6cS7qTnZgOAoKY+lYhy1S8hKls8ACzaf3CY56aXlNKyOEDKtyQkXOd0dErJE/zuOCsWHgZyPCnJZK130PWrFABhoXSzWAWuX/IJZAmmmBCUS/HBuw+D7/4be+vflxmS4ps7VigBmJEXqRm7kx5FJdyLePDiUXpaueLWRYU3k5ce+ffJvhu3Ix8+SMnOomoqDYgyg8fk8uPUPTduRd9/mpCSjTEST4sE6PO3b8MS/919Oyn68fM9t+9H37y7697DmMQH0Y+e772SEJ70aPete9FPXu65dW/3rXu7kh7efJ4sq0i85QoIUYvPys1pNnTwDwOGnrp4Dxj7FF7W/wowQQLBwLCrnzfXob3O8L/q9/675agxu0+cRFgAoEp9VxWIIAoYAC7cudtx3HiuQ0drj2CCyXsXLivl+xLTPBdIs6Pc7eca1zgdu0rIz9syZ7h195rnItdiED68/krh+iXNw+Pj1flLFPdOs/PyLX021x0ygNPvWK1zf67fwL5zHS7evgMApZj7NK9fIpcHjBBGGMDF+/ebjRv3rYnJTakUCBI000uuP3zIabfsa2mtrn4JUREnAJCWlzfNczmnq+u0NwYY4wVZ6XKuAtcv+QSyRCAIKL6HhBarQjhr34Zzd0SdfQNAeFz0hhFBAiWAJUvDT9e2968x2/frGbPd4vZBedyzPBYA4NrLtN9XBmo5bq8x1yf0VqJYtrP4FykQBEBeZ/J/eZ35et7GuvZ+cwJvyARMgUiRAAzC7tzlHNbWmRuoZbeozhyvuo4BdedsrzfPq569Ux3H4HpzN9d1DKhvv7DuPL/6jgHV7b0nhMVmS/MIo0JlNdpoAkwQAHScMKZuz747D51nADJUefUSTJBACAPBydud0zOo26PHNz27hx87BgBiQHCRUzaWk04IoljCSwHg8LXzLYaNaWjU1Tc6GhRUx4+zocitxAgAki7tsu3KRdgPzcvPokCf3jnvMPCn1aN+ffXkGmXyioHvPWjh+iXNwuIPq9NLEEGEEp4XnLbv4P7Q7zzOdPFmf6/AbePm23MGxu3NpjxKfo4Qr06caF6/RCCIMpqekR2wL37J5s0dpk/lDAyaDRuWlJvDFIZ6td+pQpbcuPuU09EZYDE1K+NFiXUV5aKRkINnz3oGB//luKzB4KFfdeiwLDSYAfC8VANZUmnqlyCKGUUPCdJbHVPHdO6vCyKDzj9gjPH43W6LFZmfGWPnHz3RXbmrjtnCprP9G5u7+Bw9KIa1aDgcTxBj7HJymu7KmG+nL21i7ROZ9JSpMXEiihnD6Tl0xLrohrPWfGsf6hxxQ0CEMCzDPAMWeTex4aKAnyzXfTd9XgNLv5qTFtQ131htrIXnWOTrAAAgAElEQVTW9A1aU1zqzHCvZbqkxsS5dWf51p3iyE3eOmJTrAznY0Xy8CoUB6YYUcwY62s5p273Hr7Bu4HR0iN2vmwgignDMoRnuW/gDDrV6NbZwctfghBWevvUn5oxxTwWBBB8Dp6o0d3oj3Fjn2S9pQzzH8lmiBnBBBEGWVkv1k/uuLB/48dnYikAj6RAWcza6VPac0HOExCWfKAHvkj9kmg19UvEURhjF28l1DcZ8PvwaTGHLwoIgElT36b1cVheu7vxks1bZPidq7UINK9fIpqP7t5/OtDO8bu/hjQdOqq6Ydf/++uve+WRJdcSb3A6rQdYTFEnSxBBiCIs4x18NjYdNfq7oUMbDvnzKwP9ZVFRACCUpZdU4Poln8D3jigGipNkBe1WRdWetrzJrPkRF1MAiFKWYEXQIWWkABVMCz9S3y7oB1uP+lPtm8wO8Ig5DQC8xjnjeIIA2LXkNN3Vextaun9rs3HPrbsA7wYqds84PRuN8Dhaa7Jl3VmuzlGJPMIEiAwLABCV9KiG1YJG0+d/5xAwK+Dc/Kgoh10nZ0fsmb/3lkPY3jmRR+ftiZwTcXn+3pP2gXvmxZ5wO3f1hSSfVeklpUJ8zKZ7bqrZ3dh5e6hAibonvzJAIIgCzcvJnrLQiWvXZqDtvBcZBaJpS5NNARFEKclDvNky91rdDBf7h/M8IMIj8jH2FIoRJUBz4z0XzdDloj0XyQQBEwFhgVDy5sn9tePamHeulXB0DwFA+P1TvxSpXxJ1aF+JNi4sejGBrdqxndM1mLnSXSogmSCRYQQAe8+e5wwMjGfOyszPL9EOQcrDLxEbJQUFd549vf74Yfy1Wz/1N2kydOgtqQxEWo/621HKkkt3Ejlt7VJsXJhizDAm6GFa6vWnTy4/eDByqQvXUXfFvlgAQKVm0xHP3wDEI3Ab1+JnD98vvX4JohgouSfJbbsiosYEm5/sffzP/gsg10veOdMIwgDhD5+2XBpe12xuY7tNdU1nfmezcc3+66I/TcPheCIAwKUXmb/PX/mdxdp6NkFRN2/LI/lKliXkVaZstM/l+tYb61t62QcmSHhMFbIk8u79WvZrms4O0LLa/ig9iwBIBCSjVCrIZITJCOaBSAQkI7wUg8BkeZgvwB/f+fmFQXzMXDdvqWbY2W6DV4EAuLKGBWN5kDRNTs/vZeX8TcfW2yJ2E5DHFhINwlWVlMZjd29wPXr0mmmRmpHJgAr4I8hmTBBl7Mn5g86Dm7pZGb5Ku08YICJgec58uH0kanG/2pssu2S9eUHY+9egLcwvaR52QK2NizKSnpc32M5Gq2cPv7h9ACBFvOjRyczMbDbsn8YDB+2/cpUBK1E5Kxe/BFNMFSEPKVmZvw0f1njIkNsSieZ6ScL9p5xOy36WpdbopYSoxPjY+/pxbduv3bdPE70EKX3vlYFfItdLpHntVkZqzXBrMnNe9OXXRfQSgSAA+io/b+jW2AZW25o4bP7eYWedSdO/t92yIeZiOWUJAmA3Ul91XOn/nc2W+tY7dt+8A1DyFMv1khz29+oQrWkLv3UItva/ViAjTCFLIhIT6y0MaDxjQY3pq17mSAAYZZgxwoAyIAwIZYQBYYwywJRRYLQqjqtMiI+Z2ybfap06m7uukjApKuug9wWDxwIAS3r4qOOosfV7GO07eZkypnmgrShOGGPpuTk6k2b9OOTP2PPynfTD1yEiiABk3L5458zep/cvMGCKvFtYzJsik724dybu/vG4gqx0Au8f0FWYX/LL3kMRJdq4MMUM6JPUlM4TJn3bv3/4+fOMMRmWV2/Ly83rPm16/Z49Aw/sBwaykvIWa84vUR5zxZn8Ny31lyFDmgwdelsqBY1lyYWEm5y2dl8Lq9eZWaXpJRQLWMAU5yPBYpMf17bduthYKCvLp9JfsiIggGvW7Mvnl4h6SZI0r93KiK9GT2oxL3TPhTQAqtRLRF0eKNp66lY1syW1Js/7J/iswdq91cdbNrLesEHuhdN0jQoEA9Crb/K0l7h/M21RfRv/yFt3S9VLcHoWP8rnci0zO61pzk6R90Tfu0IvSao9e0NTB38ty61P32Qpy8qWDlIlTkqF+JjFnDzFdTQwsXNGWCp87Oij/woUegk7fy/xhz//ajpw8K2HD4GBUB5JgCmmjMqk0lnOznUNe+7YfRARIhVkPOIFLHwgeCwIBGHGCGOYqhgSFKknaeGSi+8HFX6JO9e82a74Q+r0EsbY7WfPfhs1+schQ4/fvScG5oj6Co+FTnPm1OzezS0ynAGTCbLiA2nOLyk0KNBHaa9+HT6svLLk9r+POR3tfhbmbzPeqNVLVEaREGTlt5lr127N3r2a+UsQANsQFMC1+PnL55eoyJLIGhPtfrLZEHzkjtLGJXemAUl6ntLLdV9D+8AW88N2XL870GdfzRne9c0sVx68BgAC0XR2eLHcQsqrtm6Hvpm2QGu6a9j9ZJHRUpqNa+PV2lMcak91co5K4hFS8Zc8rm4xu/HMxVpWW+8/f6WunyqUC+JjFnLkLNfBoK/NEh5VXr0EEYQJYsCCTpyo2a1fF1Pzxy9fM2BIYwuVcltnwNYHh3Bt2y4PCtKcD1WeH0aLJeLElBBleuAP9r0r+CU/R8bHghp/CQC9mfzs11Gjfxw06MTNm0pZQhgpKMifNHdutW7d1+yKFG1fxQcqL7+EKGXJq1e/DvurvLLkUkISp9N6kMWknIxHJfrei4xSgAQHv21ch/YukeGayRIMgDz9fbjmPy+tWHrJJ5Yltaa6/GSxbN/VLAAiEOVBnmDEuxy/VMfcu9a0VdN8zz6Q0p6+R7hhw3+YE+wWd6WcNi4BgF1Ofq2zaGMjm431bXbuu5ZAKOYJEk9YqpBhgVCUmiEd5XOl9hSH2sX0kojEO/UXhTQxd6k53fVZVgGhtHgnSohG24pgr6zgEB+z6OPHuI76/Wwds6QFhOLSA/a/VGCKxQdkV9zeaoaGA+bPSc3JBBXCnYadYIopJR5BIZy29rgFC8/dunn61q1zt26eu3XrXMIH49bN87dvv8yQyJCUqBh/iIok+0B1vDC/5Gd1uR1FkXnt+dPfRo7+YcjQw0lJqiJHEPhpjvO/NjRaHbq7dFmiCb9EdVAK9NGrV7/8+WfjcsqSmw+ucdrafS2tSuGXqI4iFZCV20auXTu3uDhNbFxisNmG0NBKwS8ppJdMntfUxj3uSqYoS4i8aht9kJamuzq6vqX7706uR++lpwPp5nWgptnShjMWu+25Wk4bFwJgt17ltHf2ami5ob5NcMytROXBqvhRCwCycvDYTVdrTZld3MYVde9hDevFTWf7a9kEvsrKUdPJu94+pIRD5YH4mO06coTT1e9v75gtLcCkjIfzSwWmGFFCqbAzOqy6kbHRjBlPX6VBOXMnY3kkJHHavvMrPb1G3bvV7NS5WrfutQwNa3btVqtrt5ofiq7VOnf9Z/6aF6/S6MdOdiuiML+kaeiBo6DOxgX0xuPUX0eNbTxwwP5rV5QbLmVEIpWOnL2oWrfuq3ZFqZMlmvNLigz6IC3t17+HllcvuZ6YyOlol8J7LzJKAUE2W7dV09VbtVcz3ztBAGxNYADXvMX6ysAvUcqSmqaOP1i77jz7UPSXiDNeIBVmxB5sYBPYeJ6/y9kbDNgLhoy8D9Q0W9pw1qK1h06UUy9BAHDuRZr2mrhvZ7rUmeXmdelmUlZa4tvUO29TEzPSVHH7bWpSVuqZRy8Hup/XMrOuNWXhkt2FbVz3HtSyW/HdVNs65h77H718nJ53521q4tu0Iv0kZqQlvEl5kvWG4XcJ5qqgDuJjFnfqDNdRr5/VnCxpAaFlEIm/VIg2LgoQEH+qdpcuQ+bPS8/JYowhjQkiSgNXHi+dtnYd17Hjz3//3W3q1E4TJxpOm97Z1LTTpEmdTU0/BJ0mTTIwmzJp6aLkzDRlmpaPiyL8khg1/BLRxnX1cVrLkaN/GjL0jIq/hDAi5WV95jjW7NrNMyQSAKQl+Us055eoDkqBvnz7utmgUeXVS67fSeB0dPpZWmqSJ5gBLRAEO4/N1fT1V4txXJr53lcHhVS8+iWf1vceWXuqyw8WS5T8EkQQA3riVvZPjlurT7Dpsmr3q5wsgvBzho19DnEjxv7gsMNzzxlRjSWFFWp1Tm/RxnU9OU13ZUwD83WN7be0XRVl6BZhuC6iy7oIw2Lo6hZu4BrVwjGysd2mOpY+9oG3VGOCIxLv1FsQ8IOtXyPbTR3WxBqt2aumk4h2q8KnBhzKzX6DP0Z6oi8b4mO2//RprqP+ANsFUkGKKrFeIhABGFy5k/TLkEGtx025+/i5WL9Ec88cIogxyMnP1R03rml/k6j9+5+mpCQ9ffIoJeXh8+QHz5MffhgePE9+lJqSnpst/bBCvKXdgsb8EsbYw5fJ3SZN+qa/ScgFlTguoFlZ2Z2mO3zTq1do/AHGWClxXJrzS8T9mjKS/Dq9xbDRjYcMSZBIGEGlZ/1SypKER484nZYa5eMiiDIiRcjK05dr1271vljGmCDIlJtJ8YEU/hLsvXMT1+KXCsYv+cSypMZE2x/tPEV+iQwLiBKZNO8fj9iG1v4NrNc7H78FAILApwAx8jnEjTJtYufnsf+o0nxMmZiEsWRQIJhiMSb40sus3+ct/8bS49uZi+qZb6hrtaOOxda6ltuKoI7F1rpWO2tPW1V/htP3Vq41p7ksDL9bKI4r6VENq/kNJk5tbL+lxgRrLYtNdS23F+mqjsXWBtY7uUmuBvOWv8lBlKGPEtr/BUN8zPwOHeE6dBxsMxthQajE+bgEjADom5y8YfOdvzbuGXz4qJhvXJMsjcpTFADEnj7Ddegw2Mr6bUZmWV709/yhjH4iK245+CVAs7Ky+9jb1zMyCoyJAQCZIFPGBP805O/GJgMOXpHbvooPVF5+CVbauF6l/Tp0cJOhQxJU9JLS3ij63m8/4bRb9rVUGxOs7ATJ47iwpRjHtS+WqeolaiSWyKbYEOTPNW+xauvmysAvUcYET2wxPzT6YhoAlWIESNh56fr/OQbUGD/rL6+jr7JlAsUECSmMGHnt15rlU8/MYvXBS+IJhTKaIXl75PH9ffeT4h48iHuQFPfg/v4H/8b9m7T/wb977ielZ2RQBVfxekqqrmuElqndtxYrWjqH662O1nPdrbt6t/6a6LYu4e2XR+ividZzje64Kqr10vCOK8Kbz9vexG5zHUsfu8J6SeTdJK05nk1sNn7vsL3lQn/91dF6q6N1V0fpuUarYLeBa3SbleFm/tHpb15TxqpkSekQHzNXv83VunS2Wr1KIqu8cVyYimUOMGYw28eXa992uNXirJx8poF2K9+DCKKMYKDDnVfV7NzZY2cQoVSKZKUEibwfUKkn8Q+EhvwScU4oo8v8/bmuRhYrl4H0LWIMEQEA4i9eqGbYpcu0qWnZWZSREg3j5apfItaqEDPbP3vz5rd/hv0w9M97giDWFyGMEDWS9Z3v/d5lTkenn4VFmXoJZQQAEKazPbdyBgbr4+IAgFJMVOKwS1g8WAAA95CQiscv+cT+kjqzPJpMt4+5/BoAY4LTcjL7bdtb19rnhzk7Qs+lAlAZQYygl4CNfQ5xoyY1tt+y5sA1AJAiAQAO/PuopVNw06U7fpzj28Il4Md525su3tzMOaip45bvFvhFXn0sJi8BYOefv2rpEvS9jV8D6x1bLt9ITs97lJH8MOP5o0wVZDx/kPHsWWbqtSdvh249WmfyvNrTlxaL40qst2BHo6kOtaavuvggOy0791Fq9sPMZ49UunqY+fxxxrOknFeJWVl8Zjph7LN/lxUc4mO2YNu2rwwN57m7MT6f/ygJP/6bwBSLCUmXbNnM6eo2MDL22RUBAIQRdZYu8bws7jJiPZiIa9fr9undftS4xw+fqaN8V2Rozi8RPQTn7yXW6d79tyFDzl+6BAwII9I86fCVq77u3MnJ0xMYU0fQ0ZxfgohAGct++zz+2IGg+MMhu+OaDhjQoLeJX3jknv07o89ceJ2bpU7kv9NL7jzmdFoPspiYm/FQXW5HTLFEKr137Wz4wYPh8Qcnz53PtWk9ddnKE6ejg/eG33mZSljJhUzwO65iINeihecm74rEL/nUXMWRY5vO37X1dCJjDCHZ+nOJTeZurjF2xsT9x98CUIoEiikRUoAYecdXG2/byHLd+pgrACAReAaw+/qDn+buqDHDr/qEmVoWO7TMV1WbaFfPdlftqfbchOV+528zEG1c9PrrfB3ntQ3NXRvYhcTcvA3AGFAq56u/A2EEgL7J5sdsulnLzL72lAXOUUkyFd97RGJivQU7G89cXHO668ucAgAo3okIkHdYdjW0KoiPmaW7d43u3Zdt3wGM8aS0Og1fPCS8lDHmFxXBte9Qt4dx00FDLt1KAEoJIzzmCSOqXgpVC7u4lVz+90HHv6bWNDL2O3AMGPkvJsrUkF9CFMRMRNBiX1+uS7duppNd/bb4xcRMc3Stpm+gP2PqtRd3StHqNOeX8IgHgMR7ScamZo369ms2cOB3ffo07NPnu779GvfuY2TjcCftlZInV/xDyv0lSfdL573LCwoIyHGdx48mA743Manfp883/fo16tev6eCh3/TtE3nxMgAQWkLCOhUb106uefMvv35JIX+J6bxmNu6xl7MpYydfvtZZE1/XdG7TBTtuZOYCI2JZQ4pRChAjr/21p7s3mGbneuisXC9h7GRyyoiog703xQ4JPmLiGzdkV/wg/8MDtsb+FXm4u0/sgbuvKKMCEQDg2rMUvVVx31p71jX33JX4gKkQ7FUhEMQYTs9GIzYcqT1ldl1zd6eIO7yqv+TevzVtlzedHVDHemdyRhZjUCbvnVSAc0FFBqYYUUwZ62U1v76xsX9YGGMfJ+HHfxSYYqkgYwCbIiO4du0b9OnNGXT8bdjf/keOiaJCyvMyLAgYCQSJv3ksSBFPCGaMXr1zR3vqdE63/aglSzJ5KSnLlF8xoTm/hDAiYEQZzZPxpqs9fvzz7+pdu3MdO2j16GVsPffUg0cFAER95ILm/BIxM01GTvb+8xdCjx4LPRgffGB/SHx8xIlToUcO7zmf8CoXMSZPm1b8OxVlyeXbCaXHBIsqpsDzZ28mhRw97n/0aOjxE/6HDu48dDDoxPGQQ4efpGRRVrKEUPrePf03ci1+WbvZtyLxSz6x772W2eImFi5BF54B5ReGHa85bXkdq02O+85TKhB5/RLMCEoRbVwjxzVx2Oa57yQA8ARRirMoeYH5VCJ7iaQPiSwNyZ5i6RPCpyJZCpa+AawU1OdTMn5b6ld/slUdc6+IxCel8t5xejb5Z92e2lNm17PyXRyRwCMVfknSw5o2Tt9Pm13b3Ds5MxeAaR5dUwV1EOuXdBg7ukGfPrvOnmJQcuqkygOpIAMAv6hIrk2b9mPHmLt61zQyqjN06MJNvi9ep6nzhL/OzPLaFdl6xHCutcHk5cufv/wXFOfx/9wS1ZBfQhTbNKKIUiRDfPzte+t37fMOCt1x4kximhSgjDyh5eKX4JLKACt/GIi0/5LfKMqSG0nJnE7LMuq9U0xKq99KMcWkpIHwO65iWOXjl0xxamK5PPzSi3MPkjoui6hnvrbtHO8HL9MZI0i+REqWJQIWMCOMYkYwo4QSnEcwUMITLCUYKGEEM3lMMAJgN1OzOizb8p2Nb33bwL3XEwCo+tyO5FWmbPSmWwob130ZQoVigheF/Gi9vuYMtxfZBaIs+bzf038dopvxZV5OkyFDGg8adCThJrCSrRmVBKJeAgBboiK5Vq2HzpyR9jJ/VXj4Tz0Hcbr6xrOmrQoNizl76f6DR3depDx68vzik0cX7txZE7BzsIMD16Vzte59HDZvy83PB5IrEFx6hfAKCw35JaoQi9sDUOEdexgLxUqHFYHm/BJlPzwWeCTwiJcDCzzilZ9N3XtFWXI18UaZvncslwqIx4IMCzwWZIiXKQZS6D2l+EvY6oCAysUvabsysvok++a2nj6Hb8/afabmlCUNrNy2HH5ICVaU3CEKWfLOxrXm4BlRLyEK84gIMeuG3FSlaMRy3ju9/iqnzVLvhuau9W12Rt68o0lux9pTHLSmLXGKvFdYL3lczcLhJ9tNdW2C/32eVqWXfCCUq/984t26PXvpTZl2Pzm5XLXOvkiI/pIt0bs5He0hDnPTXicRgOMXbgxftry6QSeunW6jAYP0Ro9tP2my7riJ2uPG/TpsGNemNaer29/KMuzQCQaYAeGJwif/H4SG/BIRymcQUSwQhKnAEwEhQWluKuUJ1Zxf8iFQ8b0ncjql1S/5wFFEK+ja4GCueQsPXx9GEPo0BKDyfpufnqs43fUn84WTtp1rv3p37eke/X2jEvIkGCii8ojDd7LEO77aBNvvrNauir8BKrkdlWeB4i/EC0S95PyL178v2fa9rW89G//dN++UrpekZ/Fibketac7OUUmqskSMCW401a7mjHVP3uQyRqvyBH8gxOqZkceO1TYyGmZvm/X6CS41590XD0yxuMFtDA3jWumYzl+Yk/sWGAOAl5lZwUeOzF69qvWkydX69a3ZyaBZ9671ehi1Gzd+3IoNIQePJ79KAQBC8LucK//NhVeMX3KIMcZjXpPHDZV1gSpkgowxpuSXYIpJSZ7UD4QYFsEYS7j/mNNpPdBiUs7bR5gxAfMfdxSeYMaQ1w5vrnmLVZv9Kgu/pO3KyJoTrRrbejdbsLvhrJVN7JbuvZOMAfFEXguBvNNLRBvXhCb22zzKXb9EAIAbyakGrgfqTZtXZ/rqkPvPS88TXIosiUi8W2f+lv+z31rbfOOLrDwAwEQMx1TINobfvaaYKl583u+y4oJiAQkA4OQVVL2z4QRnZwlFCAuYVlK9RNwRBEKASVdsdOe0Wzl6eciQQBgVs0IwgPz8/JcprxKfv3iU/PzOg5Tbyc9TUtIyc/JEoz1Wyefx3114hfglzZtHHjwEAIRhCmJKe8YKE5NZsRcatiOCAWBz7CGtHr26T56i+C/9WP2zdx1SALh85zanrdPfwiIrO1OMAi3+lvceUYxNBQCfiENcy25eEXsZwMepp/lh+OSypM3KiPrmHvXNrH6w96s1w3PMzrhsIR9ooVqkhWXJxCb2WzzkDFjNa/QKAOxi8iudpQHf2/rWs9oaeyOxDN97Fi/mCRZzOxaWJYn1Fvg3nrGw5nTXlJwCAEYAAxDR8waAABgFCkxsZAjUEouqIE44xkIepROWLa3RpdtSnxAGICBBnQ+zMkDM/yGRSae6LOXadV0WupOnEsLePRe0JPevGNFeXEH/jwJRTBmV8jKbde5c82bB++J4AeVK8iS8tICXFsgkEkFWIJNIeKn4QirIxHapICuQSYu1S6XK6/lC7XmSfF4Qtu3ZW79nL8NJpuI1+fJ+Srj+/doLZJICmVTG8zcT73I62n1mWb5IfS0TZPmSggJeWqDyFgkvvzWparvqHakOUbg9XybNk+QLCHmHhnLaOmvCdgErX1bQT/dtftq6im1XRlYfM/HHOTtrjZ/U2GpJWOILAMajQi4sRLE8Jtg7vtoE+0aWazfEXCqXXiJyFRPSctsvdP3GfE0Du5DdNxJYafXeRd/7jdpTHGpPXegclSQTUJEavf83O6CBbYDHsYvR1+9uSXwYd+le1O0XAbeSQq/c3H/92c7bj8Ou34m8cjf61os9j57mSSSfKP/dfx3iGZwBfZqe3muWuZaRUdTJk/ABxfi+AGAxFIfBk7RU41mzqnftHhR3iTHACqtvJTGoyn3vBfmTli3h2rbtMdls8lKXkQsXmi1bOsZpybhFi6Ysdxm5aPEkZ+eJy1xGLVgwZdmyMU5Lxi5aZLZ8+agFCyctcZ7k4jLa0dFs2bIxzkvHL1wwecWKkQsWmTo7TXBZLraPdl46buECU5flE5yXGJhN0erRo0m/vqMXLhrntGTcwgWTV6wYtVB+/ShHRzOXZWOclkwo1M+K0Y6OZi7LRjstGV/o+hVqrl8+buHCIeYWX3fp3HzAX8Os5pkudR63cOFYJ+dxS5aOWbDAbMXy0YsWT3BaZLp8xShHx8nLlk5Qti9cPMFpsbJ9fIntLssmLFk6esGCGS7Luk8y5XS0l/v7M1YhHLqf0F/CKEmS5HZcHVVvyuwfbdc2tAmx2HEGCxgzVKSotaiXvATS0ye+3sw1385wWH3wBgPGl6cWFgO4kPK6ndv+H2w21DX3jkh8AEytXsIAp2ej0Z7H6k2zb2DutiQykUeYMLksib7/uI7twsYzF/zf3O0NbPwbz9n+rcPKH+YG/TQ3+LvZbt/P8flxbvCPs/0b2K9sOi+onvWOKTsP5fG5hNHKmfW2TAhYYAyu3Ev6+Z+/v+vX90V6Ov3vn6nfG5hiTJBAEGU07uix7/v0+HnwuJNXboBK+U6iPqUp+SKkiAhRLyngpdNXruR0dbU6d+I6duTateN0deUv9PS59u249h04PT2uXVuuo6JdV4/T0+fateU6dOD09LmOHbm2bTk9A65dO65De05Pn2vbhtPVk7frG3Dt23EdOnD6BrW7d6/ZtSvXrq2ih3Zc+2LXl9JPO/HDlHi9or2jbrWOHer06FHNsCunq6eAAaerx+nqcm3bcHr6XPv2XPv2nL6BeL28Xd+gULuuLqery7Vpw+kp2+X9c3r6XIcO9boach06LPT1q0hcxU8gSwSKgeJ7vKTZ4lBuih83xrbVml1nHqcC5flilCKBYoKFV4zqusVxf1vUnrVl9f6TwEDzDFc8FoDBhWcvWywO5cbMrWuxPiTpCYOSkxAIFAPDr7Jof5dwboLz19bb5oVe5QVCgUgRzxgLuX2bs91cY4JTtanr6lkH1J7h/fX4OVrmW7UsdlSf6FTTbJWW+Q4t8821p82uY7GdM/P6c+f+bCKllFTJkuLAYrIQBsFxcXWNjA1nTAeAyqyUEPE0w4iEIpetWxpOUaoAACAASURBVOu00hm+eFGmJJ9VPl1NKRrnenhxf/xh5eTkFR6+cecO7/BdG8NCNwbsdI+M8g0K2BgS7BUZ6Ruwwz08fGNYqG/gTu+ICK+ICL/AnetDQz0jIjaGhW0M8HeLjPQNDtoUHOgVGekX4O8etstnV5hfgL9nZKRP4M6NoWHD58zV6tat6eDBmwJ2uIeHe0WE+wYHeQYFekRGbg7w9961y2eXvB+/4KCNqv2EhfkG+HtGRvoFB3oGBSmvF8d1j4z0Cw7cGBzkFRHpu9PfY1f4og3rv9bTb/3PINctHj6RkV67dnmHbfMSb2qnv3tkpG9Q4KbgIHn/u8J9wkL9Av09I6N8gwI9g4M2iP2Hh28MC90Y4O8eGeUbFLgpJMgrMsIvwN8tLMwrPHzzrvDRDrM57ZZrfDcyiitMHNensHERRAl6wcjSgxdmxZw1j7vse+2qBACXZNdDBBGMMoGtO3ltZswl69hzJxKulZ73v3gPDNiL7DfLj5+dGXvd+fDFO0+fUoYxKzmBAQWSky/beO6hZfgl69izEVeTeUHJU4HLz5/PiD5sfeCmQ8yZGWGHLGMvWh+4YRV73ir2vPWBa1Zxl61iz08PP+pw/Nrs6NMz95zacfVmHhKIIslrFYrMtkCQgITZa9bW6Go4y9eXqtEXKwPEGxcIYow+e53Ra64T167tquBQQohAy5Fw/suAPI5LUjBz9WquWdO402fUc/c+ws+eo0cb9OjZzWzKJx0FAJ48e8y11BlqMxNw7qcbxSfMn2vews1vE6O4wnAVP4FeIkbd8YwIjJcCKQCEEM9IyZke3l1MeSkgCRABCcUvK2M4RjDleeAlQCRYipEgpjMq3gmmmDBMKOKBl1EipVSCESYYK2Q7woKUCQVABMbnoQIJEAlgCRDFCywFkoslBUwQgJcAxoKUYFQRwvIqGkRnCaE4R5Lfy9yca99h79WrwKAyT5RoyAKAuNNn63Tq1uqffy4m3IayKrN+kRBtXAree7OQuHgBoXxZgYSXSgXZR4TorPaPihRjgqWCTCbIPvooEl4q4aUCQpduJ3A62r3NrV6mZ/CIL5BJpAhJBf5jjVLASwXEr9+5lWvewnn7ji+cq0jE1M1iRAollBLCSgt2Knzx+xiFsfLtBFNGiSJ3tJqLCRYvZpgyeVBvoX4YoQQTShij4kdS/Ja/ENuJ/NaoasRwFVTBI4Exduz0jR/7DW414p/Xb96yyppHQMkPYIylZWQY2NlybXQs13piAaFKmeZSyS+ZtXo11/znPYcioSze+/tBnnN+zwGtHprWVXwPYAVXMeG2yHtX5uMq5Ab78FHEnPPrQ0K55hUtT/AnsHGJqgZWYa2XJkjKc7Ha4d4l7VHxUqopAKC8uESvpurHQKVCdbj/tF5S4gSq/ln0ZtX/q8ifEl4GwJZtj+L0upjNW5WdmSMWffrst/xZoFRK1gfv4fR0tf8ecfHCCQAJjytjMELh+iUtIuL3g3re+4dAlCUBcfvr9+ylIe+9yC5BNHi6lbLkStI9Tke7jHxc7wus4L2vDAjgmjdfsW0rZSWTsv/H+FSypAr/OWB5sjmmxjxb3h8GAAwYAC1gMHCe41c6rbYcDBedJZWwBJY4vWLdkcTrZ38ZPuqrTvrma30lBQxTHhFcCfXawvVLmu6KL7muYokzKbqdxBRKpKydVJQlO6N21ysr53yR/jEVrd9lVOdVvlGUJbcTrhfWS9Ty5DDFWGGzERSl4Uo/VWB5Klu2PiiwSpZUoeJBzo9jWTJJRnZmVm5OZn5eRk52Zk52RkF+Vm7O29ycrNycjIL8zJzsjJzszPy8bLFRvCAnOyM3OzM/NysvN0Ol8VVWVn5+fuylpKZ/jdMZPizxfqJIQsaVyZ6j3Bp4zAOw5IyMXhYWnL5eV9MpL5NTmaIi5380p9aHQPP6JcWnlFJ5kl3RXl369XIbV9xhrfLUey9yrsIqe30pXzQAXH3wgNNuqXk+LkwxAFbcTtn3LhAMgLz8fbgWv3pu8qpINq5P4y+pwn8I4kkn+tyZ0atWjpw9e9zCxSOWLBs9f8GY+Y6jlrlMWLDozwULJyxYNGqZy9j5jqPmLxizdNmYhYuGLVg4Yf6CES7LR89zHOm4YKzzkvGLnf92XDBuvuPI5SvGz3Mc5rjQdNHidmaTOd0O4+YvLsh6xoBUqjO48gnnscAYySqQTHddw+npNujb7+j1m+LWSRRm3s/+af/H0LB+ybtpVETBIYIKMJ+Q+vppVhZhZadJluec37un9JzzqnYtAJacl7v/fELIqSN7Tl99nPFaAMIYRVRten+lLLmV9JTT0TGxmJ6ZkapOL8EKmjYiGBH0VoKvpaSl570hmuglor8kNIxr1sz5i88TXIX/FkSSps3KlVzLP7hWrTgdba6VDteyJde6FafdktPW/qp1K05bm9MWW7Tl/9LRKfRa+RYdsbE1p63DtWlXu2vXml0MQ/bGUQpI4Vv67Lf8P8A7awkWKKPpuXmz1ntwBgbfmfy5OjiEACAsVEI3iRKa1y8h7/Q2eW3jKynJv5s72O6K4hmhJYX+q0LUS7bu3lvHqEeZOecRxcBIxMkLneYsqNu7N6ffqa5R144zZrkdOJYn8IiotdC+00vuJHA6rQdYTM7OeKauRi9RsFYJJQAs/OqlpmazNh6NpQAI8aXcjlJncg0M4Fq0WLe5QsUEV9m4KhlwYbMslhc9pE+ePA08eGDH/tjQuNjdB+J27NsbcCAuYH/szth9e+LjAmL37dwfG3AgLiB2n3/svugDccFxsf6x+4LjYmP2x/nHxQYciPPftzfmQFxw3D7/2H3+B/aHxEXPWe1U06iHoZlZWuZbUObF+dzr/n8ww/K5JUiGEQDcev78n+XLq3cxbGLS3zNmPwArkWtVqaB5/RLlQi3ghYz8vMdpr2Z6eHJtW0/y9C7AiJUVzSGXJQcO1y3VxqVwRcDhyxd/GDz8q9bdpy1ftT4wwG7DhnoDh9Tq1nvzwXgAENTU3Xrne7+TwGlr97W0Tldv48IUUyASgc8XhHOPHw+aa8Hp6S3ZGwuMCaVGhyt9765BIVzz5lWypAqfDapnIly4ovhH8roX+nH02cm10nYJDBYwEi3On33Rf+rpVbW5I4YByN1bl3vZ2nCdO31j3GNDeERWbo54vK0IKfk+IzSvX4IIwowwhq+cPzl09lwDs8n1e/Sspqc32ctbgngoaycVbVzB0VENjIzV2bjE74symp0vneC0iuvYes76jQUSGQDwWLZ5d9jXhn27TzV7lJLCGBXUFKWX27juP+N0WvazLK1GLyKIYrw9bNc/Cxf/PHyEVjfjrzp3WhoZzgB4QVaW7x0DYK+dm7jmLZZUBn5JFSosMMWEUQbAIIeIlb4YIYwggsTibnIIfKE/NYHAyxAvJjdFGF28lfhNv6HN+vY+f+MGfOl0PMWtyUkkhGEAxstQ6NGzHcaN4fQNGvfv5xcVxSOEsCBujl/wbGiCYvVL1MZxidNFGdl39pTRbPshC5x+M5vBdek82cOzAAka6iW+e+K1evQqxcYl+iFuPXn684gRfwwZczUhCQBkSACgz54+7mVuU6NLl4PnzwOATJCVuABEWXIx4Ranrd3Xwup1ZlaJegkiCFEkSGUbgkP6Ozp2t57bdPy4r/T0XaJ3A4BQtixBAHRD0A6uxc9fPr+kChUWoiARsOyQz8zTGx0y36RSRj9iYBVWHLcpoxuCQ7g/fpu+foMUI0LwF1lIUdVgiCkW85YCgFQivfLsyQjH+fX69P/a0LDL9Onx5y4wRgnDiKLK6WwvgsL8kl/2Hoooy8ZFJFjIyM+VIewdGcnp6pl6eEowAs1kSen8EqXtyG/vHq5Na9NlLtn5eZRRAQuEEanAO/n5cX+0XO7vD1Byjvd3McH3H3A62qXEBGOKMcOY4gJBViDIMqTSGd6buPYdVu6LBQBUpo0LCwDgHhLKNW++vGLFBFfpJZUJiCAKTCDCcptu8/s3ffM0iQKolH77//bOOyyqa+vDx5jkJsbuzc0tgnojIIoiigLCDMxgBTGCBVSqJUJiSez5YqKiMTawxIYNxaixxQqaxFQ1KooCAygdNQoiKmXKObt+f5yZYYSZYTAq5LJ53sdn3Jyz9zlM+c1aa6+1EPpzr0sx+kIIySm4/e6Y8PYy6e6zZyilwv9cnNlQRQACEAGx6QgmUJFTNnPz9n/7DeN693pLIpm6YtXtiicqSoiBX6sxvP8blqfzSzruTzxjPvYOCSQUi5+k248e5Rx7B69dp0aChVpiPr9EtB4wQUt27eR69Jq5fmmlUE50xZsRQbH7D3AOPaYuW67mNdhYBqJeSy6l5XB29kMjJ1SU5RiNvSOCEEbicpRSANHM2K1c375Ljx23xC4RY+9L43ex/BJGQyLaJQCD6JnSeUOsH965CTHmgQZiCJAALcjJMj85xBARSClds+8brndvv9lzSx4/JgT/zxglUFfjQPQ2iN9bxeCQRhDSc/KW7orvNPI9zrFnczfPfiGTzpz7qUxZRSkxjBU1+Du/MWB5fonh303FqwkhWw8frq9dYj6/BGJIKFLymhmx6zin3v+3fZsGQSTm1SKAKNl4MpHr5/Le3HkPysspJbVfz9XxklvJnK2dPCrKlI9Lb5cABDBBKgSiNm/mujusPHGiTlew3i5plDVUmF3SlIAYinbJ0pnS+cOsH97NotoEdUQpxZRC/TaVZ3p1ip2v7pY+7DouqrXUffOh05hQAfF/daPE0AoREFADHuh2KwAEbt+9++2lS3NjN/1rkD/XzfZNN7eeAWOjE/aVVFJKafW9G9TkYNTILzlqOr/EELWgoZTGHTnC9XYKWbtOjerWEkvySyCGmMAqDZy2dhvn5PjRzu2VGGJd2RtM4M6TR5q79Pf97PMSpVK0V2q/QkQtuZqRYd7HZXgKoVgNwIfrt3COjsuPH6eU1rmPS0CAUhSzeztnZbVwB4u9MxoInZaA6JmS+UM6Pf4jp/Lhg6wfTl88vSn5p8MV9+9CSgWE9AH5es0sQgCIO3yUc/Z0mTjj3sNyiJHlrWgaFdU7ssQO7VDQAF7cNkopBQAUlhT/+Gvywi1bhk6Z+o6vL2fT9Q3X/pKJk5bHbc/KyqVUiYnAwzrypZssT+eXdNxnWQ2VZ9ASS/JLIIaEICUPPozZzDl0j966FUEICQIYAIwo4Y+fOtHSRT549sf3yx9TSgE0FgXBkFJ6XZHK2dl5R0XVWY9LqyUCmBa7hXNy+uKYhVoCKYWxuzZx1p0bWc155uNqSohaArCwdKZk/qBO5/evXTtVPqd/q0iXZjMlLb6a4p138RdKlMIzZaeLb5vcx4+cJoxv4ea288h34k6Yv8qX8RrWA0BAgIBHABFEdA3YIVRnFN7dcPRY5LJlg6dN6zTkPc6pN9fd/u2Bg3znzV+3JyG/qEjr8oJIsLg3aBPk6fwS6wOnE035uAx5di0xm18CMcQUKnn44eqtXL8+sxL2KCHABIklfzAlO0+fa95ngP+nn5ZWGW9cVq0l6aKW1F3bUaslGEZu2cLZ96iXjyvm630sv4TRkOjsEn7FvEGTe7/2qfyfG6bJ9u1dmXTwy82L/CJ6c0v8He7fT8WEABM5Waam1VrfhCz65gDX11n+4Tx1ebmAxGhztdViOehPvEMMXVL1RevWoFBfkemxsirvjz9+uZ7y1d59wz76zGl8cPMBEq6HPefYq62XtN/kDz9ds+HXlJTi8ifi8WIcRXcNDf8+b5w8nV/S8UBi0gvSEgvzSwjBKqietn4F19vpkz27xXiJoI+XnDrJ9e/vN29BSUU5JebiJVczFBbWCdZqCQ+mx2zh+vRZYZmPS4y9L4uPb3w1VJiWNCX0WrJ8tvcHrm8e2x59v/Q+pBRRqq7I/max/xSXV747vV5M0arXzAIChJDsm3nv+r33lpfX4V9+pZRCgjDFmGJMESYIG1xGw6K/bKy7QkKJXjwAD0oea65k3Nx79tfPD+wPjV7WKzDwX0OHthgwgHNw4hx6dPPzmRq9OmbvN2cu3Ch68EgQeH3shO3UspAa+SX7E5NeqI/LfH4JQABhhAhYtCuO695z1oZllUKF4T6utd98w/XqOSV6qVKjNr+Pq1b/EgviJRu2cL16rTx+3CK7BAFK6cqEPY0v9s60pClh4OOSzh9i9fBONqYUQh4iSCnNOH9wuuSNbYtGY4E3VSvC1LQ8Egghc2Nim/fv7zntkyPnr90syFWWlQgYCwiIu40RwYQSYqSyPdH9Ww2hWAep9aDOQUwophRT7XJGaukTisX9lDwCCMM7j8p+vpqy++dfP1mzRvb+1D5hkzoOGfKmu+TVAe6vuw1o3q/fay6ubuOmfxq/I+lC8s384srKSqSbFlMs6FQE4r92M5uXRv3zSyB8eh9XcOxaFRSIzrlq6m9uaX4JBpTSLUeOct3tI5bHPFapCUHiPj0B8Iu2JXA2jgvjtlBKjZZv0GvJlawsztZWHmUyV1F/O9p9XBBEbdrM9XBYcfw4IYQXNED7fjG+ikGd4E7RcVsb055gFntvSkB97P0jyfwh1mVFNxEhAuQBApiQghsXFgzp8NUHzhVPShFBtQOMphDfMCWPH3vPmM45Ob3u6trcxbW5q8tr/fs1HzjondGjXd//OHDOvPHRq77YvWftvgMnfvk18eLF0+cv/HDt6o1bxWm5ebdu3y7Mz84tKX1YWna/uLRCXaUCUAMEHgq8oBEgEBDgBQ0PBAGBpwd5HvCGgzwCGkEDICh7Ul5cUlpa+vDug9LMO7cV2fnJmYU/pad+fzV579HjS2LWTflkldfHczqNDH3D3a15//6vubi87ub2uovr6wMGtJR6dhs92itqqt/czzfuO3bpRmppWRnECOv0g1CMqTYy/+edck2Q+uaXIIIwRWogUEq3HTnMOfYOXrdegyGlBBl8QNc+15L8Eqirv5ucfeud4cN7jfRPUygopRoIKCXFDx94fTDjFed+J379lVKqEYyYDnotSbuVz9nZekdOfVhWar5OMCKQUKoBcFrMFq5v32XHT1BKIQSImHOLCRBQStYkJLD8EkZDYmiXzB1iVXI7UwyNAAwxIaVpv382tNuXE/pW3r0LCYEWawnEECKgAsKh8xe93n/fefz4XsHBzuFhnYcNtxoy9F/eA9tIJG+4ub3Srx/Xqyfn0IPrZsfZd+e62XO9e/1HHth99Jgeo0f3DB7nGjVjxNz5Qz9eMHrJ3Ekrd8zesHl27NqPvlg+56uNczZu/PiL5bPWxM7ZuGn2unUfLf1CO/jlilmr18zZuGn2+g0fLf1izoav5mzcNPPLlbNXrhz52bLhH88aOefj3lGRvSaM6z7S7x2Jx9883Dl7B66nc3MXl+Yu/VoMcO8wcKD1MN//+o2QRUaGLV48d9WadUeO7vn1fFZRnoZqDOwYgqnuZp8CNQaH9V+O+uaXQAzVEAp8FaXC1qPHmvXpOzlmrVLQYII0vFpss2Z0IQv7l4jtk8vKn4yYN/9vPXus3rlbBcSYGTx46thr7kNdwsOz794lhAjG3hd6LbmUlsXZ2Q+NDC4vyzVTJxhAwENAYaVKw8/eGtfMoefKY8cp0QBeKQAEsfFa+vp4yao9uxufj4vZJU0JnZaApTOls4d2vHs3nVAKEA8xxITczjy/cGiXVVM9KlTlCNfdxqfGzIggAuH9srKi4uKCe/fulj5MS826eOlq0pnvE44cjdkZv/CrjeFLFo9b+NmQ6bN8Pnx/+PQPJO9H9hvt+66v7398fN/1Hd5u0MA3XD3e6OfK9XflutlxNl05W1vOzo6zseFsbKqr3Nvaawdt7Tg7e92geKQt19WGs+/O9enTwsXlNTdpB+nQTsOGvevjazdipEtouHfUhyPnLZ21LC46btvyXTvWxu/99vz5iympBYV37pc/rgCAYqy3PKC+f9/z3h3AsLx/iViPCyFwIfnKzOWfr9q0bNDMOZyTk8uYMVErVyxY/9XXZ38QX65Gnw4L80ugrk7w4Z9+ajd4SJuBfjNXxyQc3rF4x853Rwe94uG27vQZTIlh//baM1BKr2Vc5Wzt5FEfmOqFJc6gUasPJp35dMWsuUtXDIqI4Lrby96PXLZh8ZxVi75PzYcYIwKN+se0PXp3JzS+2DvTkqaEVkuQEP2RZP5gq4d5mRBjAHmABIxJ1vc7Z3m+uW1ekAoSCOtRirHaBYwhpkgMXWDdPlpCaoYrMKUUlFOsLquounfzavK1q+eSryanXD/6+4WEU98nfHtyzcmTS3bsXBK3NXpbnB7tf+PioreuWRK3NXrbtui4DUvi1kdv2x4d99RhX+7ateXIkf2nTu08fS7xx2u/XU9JvnotNTW9uPiBBtUOnejMDoLEhqw8FASDqsYN/kb9n8Ty/iXaOsEUJ5490X6or03geIdR/j3GT7AZPfq/I0faBY5bvO/EEwghAka//Vjev0S75xCCvd/90CM4lOvj8bqTF9fL0Wr46GWHTpYIvJkvWHotuZpZZL5OMEAAYAh4funmLV38x3QNDOw8ZqzD+Ak9AgO7jgm0ei9075XzmGKja+kED62Nj+OsO61ie4IZDYU2XoLB0hnSuT6dHjwswJSo+SqAEKHg6IrPJ/d+5Zdv1lNKBVC/fVyGEUU9AgQCFIAYzIACDwUN5HnIC4gXMBIQxAQ9rxbzlvwQSiASr0HgxdxDKPBQECAABvYHYhLy4qlv/xJEUPHjx6m52WmF+Wk5t1Ly8lJzcxS52TcKC++UlaspQSbsEsv7lyCCRCUjlKQX3d16/Pu1e45tOnL0TFYRpZRiINbuNLqKXkuSFWnavHcTe4LF3RmCwN99WKrIy75eWHC9sDAlN+dGXl56QU5qXskjVaWpfpG62DuKjd/KtITRkECxHhcSls8e+KH7W78eWAbuaSilAJT/fHjdHO9OSyIcHz3KhRg/l+4ahjtwagG0wqOTGfHDXaxdrwa8WtCYBqgFjVpQqwVeLfBqQW34W5XugTgbD7STi6pW22GFGsFbsQlief8SpNtgbeZLAsYmKzVYkl+iXUX3YhDj8JRigejKHCBeMC0kyDBXMTPTvJYgoi1QZOZ2dPsejawCGm+PXqYlTQltnWDIfzFLFuXc7DOff/7fkK6fB/RcNMZu2oAWX47tdCvzO0wJQA3/6qxNDWXSP0ZMDP6CWN6/RP/kAgwFKNQGIAgJMtX43cL+JYZriXICEBQdTQAKdZbQro69pxdwdjZmchWhbte4WJinFmLRHYiMZbnC6jrB8Zy1dawYe28E+bBMS5oc4mtOQMK1szuvHl1x7Xz8ri9CV4dJ1kyUfLs6uCQ7BVMKG6WQMP7HsDy/5E9iSX5JDWra08SkUBmeorNLLmtzFevKe38G9Fqycs9urmPHJSy/hNFQ6L/Ii8nelFIewooH9yoePQLoAaEY4joyvxiM54I+v2TaytWcVcd9p5MQxmqgETc+PEdUvBphvPPgoZbuHq6h4WJW6XNfRfSjIowvZWZwdrbyyKjih2UQQ7Ee6HNcRQ0EhPn18Zu5Ll2jd+zAYmvUhn63MrukySP25KEEU4wIZi4jxkvjKbvEyvr4D2eefU+FBT87z/zYQurlERbxQlehlGbfVHC2toM+nFalVL+4VRLOXeB6ucXs221Y6KUBYVrS5DAbDNdm3jX465LRFDCIlyzjurz71Z6N2Xn5qfm3M3NzM4ru5OblZBUUZhYW5eblZBTeyc7Pz87PUxTeyc3LySosqjGeUXgnNy8ns7AoSxwvupOdn5edn5dRdCc3Nyc9Lz+76M6y7XFveUh6jg3Kzsu9lV+QUXg7Ny8ns/D2zYLCnLxcRdGd7Lzcm/kF4imZhbdvFhSI4zl5uTcLDI8veOp43XhWfkF2Xk7W7Xv7f/iJ627vGh5xISUlJz8vOzdHUXQnOz/vVn6+bvKirIKinDyj44U1x/OeGr+Vl5uVl5d1+495sbGc1X8Wb0vAlIjbWBr82WQ+LgaD0QBADBFFGoGPWr6C6+nQycevl39At6DQHgGj7YNCnQMCHAIn9Aic4Bzgbz8uzGn0WKdRY+zHhTkH+DsETnAwNt5DOx5gHxTqNGqM05ix9kGhuuPH/2Og/G/u7i2knn1Hj3YcE2QfFNLP3797YHDPMeP6BgR0GxfWZ9Rox7FB9kEh/QL8uwcF9xwT1CcgwH58WJ9RoxzHBHUPCnHWHh/Ud9SobuO04/aBIc7+/j2CQnqNDeo7alT38eH/9fF9zc2tnUzWbeRIx4CAvqNGdQsKdRo1pvdo/fUEO4wd7zwqoNu4MKdRo53GBHarHh+nH9ce7+/fIzC459jxfQP87cdrx7uPC+viM5zrYf/Z5r2kEWkJs0sYDMZLRx8vmbpsOefYq7VU2l4ub+shaS+TdZB5tfGStZFKO8i82snlbSSSdjJZO5msjYeknbd3W6m0rVTaztu7tYduXCJpJ5e39/JqL/NqK5N3kHm1k8laSaQdZF5tvLzaSKVve8tbSaVvuru/7uraUiJtLZV2kHm1lcs7yLzay2TiKW1lslYS6d/lslaeXm2l0vYyWTu5vI2HRzu5vK2Xl8ESsrYymXh8a/0VSiVtPbWX2sZL/qaHx2suLm8OGNBh4EDt9cjl7WSyDjKv1l5ebaTSDnJZK6lne0/PdtpFa4xLxePbe3m2k8vbSKVtPT3be8vbeHi0k8naeclae3i0lcm4Hg5f7NxOSKPYdcm0hMFgNAx6u2T6ytVcl05L47Zfy8y8mHrjiiI9OVNxRZF+OT09OVORnKG4lJ6WnKF7kKm4rEi/rEhPznx6PENxJUMhHl99VqbiiiL94o3rKVk3F61b23KAe1d//0tpaZfT069k6I7UnXJFe0rG5XTt/NUzK9IvpafXWEJ3vCI5Q3tJVzLSkxUZB7893MyhZ58JwYm/nb+WlXlZoT1GPFd38RmX09OuGLmp6vEr1/rMsQAAD0JJREFU4ikZT93vFUX65fS0K+kZM2NiuU6dlsXvbkyxd+bjYjAYLx3RLqlQKad8sYzr2PHYuR9fXKSaUror6VwLiaf7i4+9ZxQUcDY2Q6ZN12j4F7fKloStnFXnmI1rCRKA6bqWL/PZZHYJg8FoAGr0Vdx3+jRCSC2oecAbTUh8ZlQaFUJoh67mvAAFAIXnvgoPeB7wCKEbN65ydnbyyKji0ocQAY2geb6raAQeIbh6d3x1zflGsF+G2SUMBqNh0O7jEu0SqxeYq6itoXLieGuJ1HwNlT+DPlfxSlamhT16n20VsU7wqoQEzspqCetfwmAwmjgGuYqrOKv/7Es0WUPlTyLmve84dOQt072w/jx6LUlNvWZ5j15UY4O+BQn5uprze6prqDAtYTAYTRZtnWBlVXj0Es6606GkY9R0bUc9+mq+GijwCEBSd2qtqCWbT51tYbZOcO1VIIY8AhrxkiyuoXItJ4eztZFHfWiqf4nhEgICasBDDCECaihoS06YLRcm1pyP3b2ds7JauGMHq+3IYDCaNKJdotSoo75cwVlZHz1zpE4fl/4jnuqK7CKMRDkxg7YX1rdHzPTCMr6cvpQvMVmE2PDaRC1JySjg7OwGR0Y8Lrtjqq8ixBBhUeQIpVQgUKyBTCjmITC82drnCghSCmN3beKsO6/azGrOMxiMps3TWtLRTC8s/QelWL4XYnRfU7U3WfFDbr5AAK4r8izaJVuOnHjTQ2rex6XXKm0DHo36XP4fe64oHmCIMTTvfNNryVVFCmdnPzgy3JSW6G+fUpp9r2xN4ukZ69dHxqzZkPhdUcUTSjHQ5R4arxMMBUppzNf7OCurlY2rfwmLvTMYjJfO0z6uzt+eOWjGLoEEQe0DSCk9fuVKm/fGTPhqkxoJhNQR3xa1ZPvpMy0t8HHpK59SSourKjzmfPpOYFiqRkMREMyuYlBzXsHZ2prycYmHAQwIgokXL/YJncS5ur0mkbZyH/Cqp1fP4Khz6VmUUmiixJa+TvCy+HjWv4TBYDBqxN6tDiadNBUv0Y5gWPb4SXpOzrnrN4bOms3ZdwuJjVVBgdI6vpWLPq49hw+1sqAXFia4UlWVfft2clbGzE3xb7i6veMzNFWlIghYaJek3iww36NXQAATkpb/h8OE6Zyj49Toxb/9cu7E+ethCxc06+viHDHx/v0SUxUb9bH3lQl7OCvrtSz2zmAwmjj6XMXJy5ZxVlb7E5NM+bi0/d4JOpt07J9+ftYj/F53d3+lb5/QdeuVgCd1Zeppe2EdT6qzF5bYTjG9qCj445ldfMa+IR34irNzxxEjbj15RCz2cV1Mvc7Z2sojP3jw6LFRu4SHAiVkUfzu5m7u8un/V1FRKUZNcu6VyKZ9xnXvvSVpL6VElI3aqwgIUgrW7dzAWXeKZv1LGAxGE+dpLTGXXwJ1/Xd/Sk2ds33Hkq/3Dpg3j3N2Do1dq4ICpXVoidYuOXmizvwSgAAh5G5J8bpDRz9N2BS+Pqa198B/DR+erlRariVpt/I4O1vvyKkPy0pr2yUAAYCBWtAM+3gG17vP4RPfUUoBgjzkKaXrDhx4zc113OeL1IKGGLsviKEAAaVkTUJCda5iY9ESZpcwGIyXztM+ro77E8+Yzy+BGFJKMEGU0l3HjnGOvYPXrlMjUKeW1Cu/BGIoBksopbfLyrq8N+KdYcPqZZdcSs3i7OyHRgaXl+XWjr3zoumTk9MtwP9VD9+sottivEcDBELI2es3/unja+cfoMjPM3pf+njJqj27mY+LwWAwasTerQ+cTjQTL4G6B0pejQnZcvgw19spxDK7xPL8Ev3uKQEBRGD2/fudfX3e9vVNVaupxfGS69lXOVtbedQHRmPvGsATQr4/f/7fg4fYBATcKi4hhAAMBQgIIdey7tr6B/192LALmZmEEDPxkqW7E1jsncFgMGruCT6QmGRJrqJa0FBK444c4Xo7hVhmlzxDfgnEkFCce7+4c8DIf/j4pKlUltsl1xQKzs7WVN67GgqU0q8vnG8zaFCPsLDbD0rF0AiPBEJJxh8FPUNCWnp5/nbtKqXUuI8LAUrR2vg4zrrTqsa1J5hpCYPBeOnU0BILa6g8g5ZYnl+iR6slxcVdhvv+w9c3Ta2mlmtJeipnZ+cdFWW0HpcGCJTSb86fbzdokE3QuEKdlghQoJTcKi50mRjWWu51MvWGOF57FQFBSlFs/NbGpyUs9s5gMF46NfJLjp45ZEltx2fWEgvzS0TEqElucXHnEcPfrqeWpObmcnY2puwSDeQppQcu/NZu0KB3g0Pu6LQEQAFSUnE72yNozJtenmduXDelJWKu4pqv9zU+HxfTEgaD8dKxPL/EkGf2cVmSX6JHtEty7t/vEvBefe2SS2n5nK2NPMr4nmA1ECile38839p7UPegoIKSB1q7BAmYkpyC272CglvKPH9LuWbKxyXG3pfGx7PajgwGg1GP/BJDntkusSS/RI/WLikp7uzjW1+75HrmZc7Ozjsy0rhdIvCEkCM//fR3b+8uYWF/PCgVr59HgBJ8o6DEYcLE1nKvn1OuEVN2ibiPK2EPqznPYDAY9cgvMeTZ7RIL8kv0iFpyv6z03z7j66sll9LzODv7oZETKspyjO0J5imlFxXpXfz8/jHc71ZhISEYYMgDgRByOTOvy4hR/xrudzk7m5rYxyXmKq7dsYGzYrmKDAajyWN5/xLtVl0CIYZKjQpjLO4JDo5dqwQ8xlBAABJkqiy85fkl1XuCoYAwyL53r8t7fm/7+NxQKjEU9P43U+dq4yVZN83kvQsIEILz7xc7hYa/4eqSnKXAGAME1ECDMT3024UOgwd7RETcefTIdK6iQCmN2buX5ZcwGAxG/fqXiPkllGIeQUrp9qOHOEfH4PUbeIrFUu0YmywLX6/+JbpcRUwpzXtQ2tnX921f33QIKSWYEmzaBtJryeW0VDN7giECPBQQRpErVjZz7jc3ZgulVIMhxIBHcPaa9Vxvx7nr12OCEDHS+0Tv4/pyzx4We2cwGIx69C+BGIoflw8rlA+Li1DFH+v2nXzVxT18+fKS4oePSssePHmkpgSZqK1reX6JWNtRKaiLSx/zj4sUBdldA0b928cnOb/w0YOyBw9KVbwamyj/pdeSlKwizs7GVI9eiCEPIKWaY2dPtvXy6jx47HVFOgVqhMjZiyk9goLfcnX5OSWFUAqNmVl6LVm+O56zsm5ke4KZXcJgMF46lvcvEWs7YoLOfnfKLXBcwAeR7/oFcX36d5TLvMIne0+KXPXNiccQIgSMFp+3PL9EdB/dys0eP+dTeaj/gPAJb7q5NOvbVzpu/MCwKeMXL81+UEwpNVp8Xq8lyYoUM7F3RBDEACJcoVRPW73hFbe+DgH+ExfMHfvJfBu/sc2dXSPj4zUYYWOFHZGhj4v1L2EwGAxUn/4lAAFIICbkl4vJnh/NGfLJUp9P5gUuWjRs4Wd+Cz6Rf7Jg+/fHEEaCCbvE8vwSAQJKacGdOzNWrx46a17A/AXD560KXrR4xIIFshkzPt64qehhKaXEvJZcSldwdub6lyCCAAaE4kflqvk7j1sFjm3pJmvj/l63kLBVX+8tFgSAkdi/xHTsHcbu3MhZWS/c3qh69DItYTAYL5169i+BECMVwOUaZYVG+USjfqxSPlKrKjXqx2qlClSZcj2hevYvQQQJCFbxaqVGpeTVZVV8hUpZoVY9UlapNGoABVRn7P1mvpnajgarCJRiJaRXSop/+/233y9dTL5fWkkQFbWzjn7vOHbPDs66E4u9MxiMpk698ksgQYhAQnUN2CkxgOpTMczYJRbml4jjBpNjcQlxUVNLoBr9S+zsvKcarzlveDBAgFCx0TumFFFKIUFAZ46YUiwx73313r0sv4TBYDDq178EEe3HqyHA4F9k+vPU8vwS/Tw1ljB8YGohvZak3czj7GxM7Qk2ehbECGLdY4MrMXq8tk5w/G7Oyip62zZMMKyr4/3LeTaZljAYjAbA8vySP0m9+pc8M3ot+T0ti7OzNdOjV388whDWEEgCTWXJ6M8SfVwxu7dxVlYxX60jSAB1dZZ8Oc8mi5cwGIwGwCD2vpiz7nzg1FEAoVKjVgsaDeCfI5VqFYBw44mkFlIv1+BQDeB5wD/3VdSCRi1oAISX0y5zdt1kUyPvPSgVoKDi1c93FaWgAVATu2sn18Vu+e7dmBKjUfqXDNMSBoPRMDy1J7ij1ZmfE+mL/DmalNjaQyKZOPmFrkIpvVlQytl0HTx9Bg/gi1tly7c/cl26xezbSwgxE6t/mc8m83ExGIwGAGCICa5Sq6YuX97M1ibqy5UHk87sP3V6/+nEA4lJz5F9J04d+OHcxOglLd3dOw8fceB04jeJSftPPedV9p9OPHA68WDS2RU7tjdzcnIMCNiWkHDwzNn9p04/31X2n0o8mHQmZOEnr3T976ebtyCKUWOJvTO7hMFgvHREu6RKrQpe+DnXvXsLiXsrD0krD0krd4n4oLW7pLW7+MBDN6J/IDE6Unu8lbuklbukpafnqx7ur7q6NOvXr5XBKTXmf3oGicGgyXVb6SYRF2rlIXndze0VN9fX+zu/1b9/K4m0lYeHhddp/GZrjLtLWrt7tPSQtJJKuW720dt3iHaJ+Qj/y3k2mZYwGIwGACIAMCCEfHvunGzyZGnoRElYhIhHWIQ0JNx14iTXSZOkIWH9pkxxD4twD4voN2WKJDRcGhruMmmSa8QkaUi485QpktDwAeET+0+ZLA0Oc5k8ueb45MnSkHCP0HDPsIme4RO9widVzz9pkuvE6vmluuMloeGS0PD+UyYPCJ8oDQ13D5tYve7kyW4Rk6Sh4c5TpniERUhDw10nTnKZNEkaEu4hXnlohDQswjNksnTCVEnERI+QCI+wCEmo9nrcxOsJDus/ebJbxCRJ7XmCxYuZ6BEW0W/KFGlImPHxsIkeE0KGz12QnJ9HKRXqavryEmA+LgaD0TBUb7FFoEJVVV5VUaGsrKaqslxZVa6sqqiqfKKqKldWlisrn6iqKqpq/qqiqvpXRsaVVRVVlRXKyvKqyvKqiupVas3/1PE1Bo2u+/Qk1dNWVT6prCyvrBRPEQdrXM8T0/No1zV2R9XjysonlRVVGnUjcXAhpiUMBqNhgRhiguoMNbMfYz9EXz2lweWEaQmDwWgYDFP/GM8MagRCgli8hMFgMBh/HqYlDAaDwfiziD6u/wfJfpa+5Au3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28576" y="1257288"/>
            <a:ext cx="8686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Триггер (</a:t>
            </a:r>
            <a:r>
              <a:rPr lang="en-US" sz="1600" b="1" dirty="0" smtClean="0">
                <a:solidFill>
                  <a:srgbClr val="C00000"/>
                </a:solidFill>
              </a:rPr>
              <a:t>FLIP-FLOP</a:t>
            </a:r>
            <a:r>
              <a:rPr lang="ru-RU" sz="1600" b="1" dirty="0" smtClean="0">
                <a:solidFill>
                  <a:srgbClr val="C00000"/>
                </a:solidFill>
              </a:rPr>
              <a:t>) </a:t>
            </a:r>
            <a:r>
              <a:rPr lang="ru-RU" sz="1600" b="1" dirty="0"/>
              <a:t>– это устройство, обладающее двумя состояниями устойчивого равновесия и способное переходить из одного устойчивого состояния в другое под воздействием внешнего управляющего сигнала. </a:t>
            </a:r>
            <a:endParaRPr lang="ru-RU" sz="1600" b="1" dirty="0" smtClean="0"/>
          </a:p>
        </p:txBody>
      </p:sp>
      <p:pic>
        <p:nvPicPr>
          <p:cNvPr id="128002" name="Picture 2" descr="RS - &amp;tcy;&amp;rcy;&amp;icy;&amp;gcy;&amp;gcy;&amp;iecy;&amp;rcy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77" y="2259154"/>
            <a:ext cx="1764876" cy="162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95753" y="2392403"/>
            <a:ext cx="68323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Применение триггеров: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для </a:t>
            </a:r>
            <a:r>
              <a:rPr lang="ru-RU" sz="1600" b="1" dirty="0">
                <a:solidFill>
                  <a:srgbClr val="C00000"/>
                </a:solidFill>
              </a:rPr>
              <a:t>формирования импульсов прямоугольной формы </a:t>
            </a:r>
            <a:r>
              <a:rPr lang="ru-RU" sz="1600" b="1" dirty="0"/>
              <a:t>заданной </a:t>
            </a:r>
            <a:r>
              <a:rPr lang="ru-RU" sz="1600" b="1" dirty="0" smtClean="0"/>
              <a:t>длительности</a:t>
            </a:r>
            <a:r>
              <a:rPr lang="ru-RU" sz="1600" b="1" dirty="0"/>
              <a:t> </a:t>
            </a:r>
            <a:r>
              <a:rPr lang="ru-RU" sz="1600" b="1" dirty="0" smtClean="0"/>
              <a:t>(например, из </a:t>
            </a:r>
            <a:r>
              <a:rPr lang="ru-RU" sz="1600" b="1" dirty="0"/>
              <a:t>синусоидального </a:t>
            </a:r>
            <a:r>
              <a:rPr lang="ru-RU" sz="1600" b="1" dirty="0" smtClean="0"/>
              <a:t>сигнала)</a:t>
            </a:r>
            <a:r>
              <a:rPr lang="en-US" sz="1600" b="1" dirty="0" smtClean="0"/>
              <a:t>;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для </a:t>
            </a:r>
            <a:r>
              <a:rPr lang="ru-RU" sz="1600" b="1" dirty="0">
                <a:solidFill>
                  <a:srgbClr val="C00000"/>
                </a:solidFill>
              </a:rPr>
              <a:t>деления частоты входных импульсов</a:t>
            </a:r>
            <a:r>
              <a:rPr lang="ru-RU" sz="1600" b="1" dirty="0"/>
              <a:t>; если включить последовательно несколько триггеров, то частота разделится в 2n раз (n –количество триггеров</a:t>
            </a:r>
            <a:r>
              <a:rPr lang="ru-RU" sz="1600" b="1" dirty="0" smtClean="0"/>
              <a:t>)</a:t>
            </a:r>
            <a:r>
              <a:rPr lang="en-US" sz="1600" b="1" dirty="0" smtClean="0"/>
              <a:t>;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триггер </a:t>
            </a:r>
            <a:r>
              <a:rPr lang="ru-RU" sz="1600" b="1" dirty="0"/>
              <a:t>используется </a:t>
            </a:r>
            <a:r>
              <a:rPr lang="ru-RU" sz="1600" b="1" dirty="0">
                <a:solidFill>
                  <a:srgbClr val="C00000"/>
                </a:solidFill>
              </a:rPr>
              <a:t>в качестве запоминающей ячейки </a:t>
            </a:r>
            <a:r>
              <a:rPr lang="ru-RU" sz="1600" b="1" dirty="0"/>
              <a:t>(ведь триггер имеет два </a:t>
            </a:r>
            <a:r>
              <a:rPr lang="ru-RU" sz="1600" b="1" dirty="0" smtClean="0"/>
              <a:t>устойчивых </a:t>
            </a:r>
            <a:r>
              <a:rPr lang="ru-RU" sz="1600" b="1" dirty="0"/>
              <a:t>состояния</a:t>
            </a:r>
            <a:r>
              <a:rPr lang="ru-RU" sz="1600" b="1" dirty="0" smtClean="0"/>
              <a:t>)</a:t>
            </a:r>
            <a:r>
              <a:rPr lang="en-US" sz="1600" b="1" dirty="0" smtClean="0"/>
              <a:t>;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используется </a:t>
            </a:r>
            <a:r>
              <a:rPr lang="ru-RU" sz="1600" b="1" dirty="0">
                <a:solidFill>
                  <a:srgbClr val="C00000"/>
                </a:solidFill>
              </a:rPr>
              <a:t>в качестве порогового устройства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счетчика импульсов</a:t>
            </a:r>
            <a:r>
              <a:rPr lang="ru-RU" sz="1600" b="1" dirty="0"/>
              <a:t>, в аналого-цифровых преобразователях (АЦП), в цифроаналоговых преобразователях (ЦАП</a:t>
            </a:r>
            <a:r>
              <a:rPr lang="ru-RU" sz="1600" b="1" dirty="0" smtClean="0"/>
              <a:t>)</a:t>
            </a:r>
            <a:r>
              <a:rPr lang="en-US" sz="1600" b="1" dirty="0"/>
              <a:t>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5870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Полусумматор.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38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4930" name="AutoShape 2" descr="data:image/png;base64,iVBORw0KGgoAAAANSUhEUgAAAhkAAAJOCAIAAACV84KTAAAgAElEQVR4nOy9d3hUR7I+LKd1BK9tnHEAHHbX8a5zWsdNd3fvBudsbJNzFNGIjAQICRASyjmihATKEiijLKGI4gRpJI0mp3M6VH1/nJlhFBzu3f1+68Wj5330zJxzpru6TndVV3V1tQcD5oYbbrjhhhv/NxBOEbnHv50ON9xwww03/nNBOEWES02XUE6l/5RTwilhVGSUcCpdYY67/3Y63fjPgmu/svcll4uTbzE+7sqUYD+gK/5v653w4btrdyVyUrFT3Ppu2lwfc3wYX90PoIoCYy7P/xC2TK6Xjq/3/0b8eEZR+sNY+tOULZegLnG+Tkl/cKSIgIiIjHBCfkAfdcONyXBIKEmaMMIZBca4yzNckl+McCp9oMCkJ4k0p7F/cPyH/40iASZNjChMLfGJS72OHzqv84m1M0aBSFqEOYicTAwFO9nOYqemljMKzP7YVPQTTp2NpfYZ3jhiXPnDHe39QWzhlEisniTEfwiTnbpBqtq15IntuqjhpuKn9Go4Y1Nx4CeCS9PHJXVfRI7IrFYu05i6DQajwBARgVFOJkyU3HDjh4ByyjgD5IgEQWRUkt0OKQmUMYZgQ2CcAQPKOEMQEO1dEZEhAiJBRESCgD/QRKacMk45MgRAjmSiAUEZUEQRgQPjTjuAgfQTiijYa7T/B0SKHB1qiQFQRGGyocMYRWSIBDkwmHq8SA1HRhBFYOBqT9gLQUDkyFFgonQdkSGK44ix84cichsi5T/ULkEE5IgoIsIES8LOao6EiVMymTpcFIgMOUHkE40noMApoogcGTLGKUWOQBFtLvy8+HIBxR9I+SWJS80ukXqDQEWkpF2rCyxpWRBS+apP3qM7D75/JMk7qy2vqYcSRoESRthP1Rp14/8AyilhlANVaA2+pTXRtTUmq4WjfT5LGOHILIL1ZHPrjvzKfq0OkFPGKtplXrklu7Or9xVXe52q2nu6Zm9JxfbMur2FZXuLW2qGhgC5yMj31Us4sEGN9mBxQ9DZOpVOA8gJI5RTwgkAv6AyHCqt2FVQ2qU1AHLKiMgIIO8a0ezJLd91umh3bt2+ovIdGbX7isp359VuP11+tLhGoRkF5IyzE81tu4tLqgeUEjFSjYxTHacB5XXbc4vz2lWIQJg4ebwQRjmy5qHRvSVnIyvbOTDqaI40xESjJrjq/IGCho4hDUdOGCm+oNhz5qxXxrk9xeV7c2t3ZFf6FJ3bcerczrxK7/z6pmG1pLfI97GFcaa2GA+X1QecKxszGBl3fRe0WzviXVa0v6ixZXTs25gsUBEQcjsGvjlZ1Dem5sAIs2sCwghH3t4r31NUElbWRqkAnMpFElDTsi0zf3de/b6i8u2ZtfvOlO3IqdmbU709uzKqpskkCtzR8J8aLim7ROoEIiWIWNHb/+rhzKsWBN6w5vDz+1Pf3Bvz8KZgj68DfrklzieriYncdUbp/Plkp+fkr65Pskl3yVQlTCh8ylom1DX5V65EsvFa0E7J91H7vf7cH0Lq5CcnNPkH8e0H+53/t1z6IS9x4nUX1jmcFVNwSZLdiKy0R3aLZ/grR5IUZi0CSEJK5BQBRmz6D6NyPD4/UNjVg4CEUq+UDo+Fxz0WHb5208GbFx24fM3B6esOTlt8wGOtz33rtsXVNSGijYrf0asJIyKniLy+Sz5jTcQL+0J7VUoEFKhIGGHAbYJ1e0rJDasir1oRkNYrk+q1UREBU5q6PJb7XbEgePqyg1du8L160cGrNvj+fOkBj7nHHt9+uLm/BwEB2IL4gmtWHgusbECwE0MYQYTSPvUta8I9lgStyMoDEG2ETJaSAiUIkNbdfcPa488dOIEIrs4ijlw1OvzM3uDb1oeVtqoRmFUUNp6qvHZV4NWLg29c63vZmkPXLDl49Ubfmxftv2mFz4wVoVk1TYiMfp9EFhlBhJZB2e1bgh73iZVrlBzs+pVyIthw3enSq9eE3LY5JKu7BwEmM5lyaqUEgX8Wc9pj4bGYxkZERrm9XkJFBMysaLxmWcAbB9OIxQzIe436lwJSPD72v22N3+XrD127yPfq1cdmLPW+apWfxxKfV/YlqIwmRPgJ65JLwi6xKxJGOOcVA8pnvJOv+jpgUXrBGeVQn1bbP2Zp6VP7na2etiT45uVhh0oaCRVdpYZzAHAHX6jktXAIGjb+v9Oxy+zmsP06AufoLIFJbgTmNKinkncMxss1p79bapr9usO3C4x9i7BjfGpqCaccGUcGwKZwQYxnoJMMqYFkAs3j9RYDxpEhAgNOJ0jqSZRILZKKdeWAsxbXWwzsFyeTx8axbvwVF4LHcWlyOeDypOMWR44IgDDhYRd2EQBe3ief6Rnxh6NpA8YxQBQk4cspIB+xGd4PO3nT2tCaQRUgEA7bExuv/XzlFwnFZzs7yxpb8863Fze3lbW0nT7fduZC+5he51y0+I6OTTgFYI1digfWJr22N/zCUD8giIwQRhCxqr//vq3ht8zbMWPR3oy+MUAgjFgJAYS0tq4r5vl/Gp5b1NyRf769qqumqPNCWH3rw9tSXt4V3qHsBURANi+u5I7VocHnGgBBIETiv8Gg+4tfzk0L/K/8YuXazGJEwUqn8N6ITATEkx1t96wLf9knE4CLrroEuFY9+Nqe+Ic9EyvaxwC5QMTt+ZUzVkcvTiosO99a2l1ffL69oKmtqLP7TFtHbrtsyGCc8IqnhMSTJr3mfs/Yl7zTuzUKAE44lejJb2r4xZbIaz9Z+cttiXkDMkAQJsl3yqmViIDwVUrhlR8uzqztAgBnvSIjgJBWXHXXqui3D+cRmwUQZMbRPx7JnOkZc6SorKy3vrS5Paelr7Cju7Sj8Ux7Y2230kLEn7aP6xKyS0RGENj7cdlXzA9YlFyoNeoQEREQCAJBZKE1DdOWHH9gW+zZwWEALjIidUpE0FjMGrNZbTJaRBsiUKCMMx0ym9XCxotFq9mMyLQOB6vkJEVEk83aoNcOj9kMNgsiukphRK5FbkFgCCICQRCRO1y0kueXCQgWZBwuSkYrpxbkBLmBU84pABOsFh1yPoWYoyIwLSPMZuXInQoPkCNyldaokJv7zYIOmTRznLK729uI3IKACKPIEcGCAAiInDmEMnW4qvVWi2rM2j6q0JhHuChyvOgi0AETLRaG41SUYDYj8jFgCExAThAIgho5IpgQEEGNnCAICEZOEbkBucVsdg5vqbMaEbiDA5RTBGZGzhGsCDrkiGBGAAQTcgRGOQXkeuRWi2WCHYOIegTHsioloqDUjJbJ+7u1CsrFybLM8StW3ie/yzPid0dTZUYNAAhUlDoeAB8V9O8Gn7x9Z3SjRo2IlLPtyW0/+9p7b04TIiJwnPgH3yt3qGPxr7FLcf+a+Ne9o3qHFYgoUBGAWZm4IK34+lXBMzcduXXZsdS+EUSkjNooAcTsru7LVx/YVlqPqEUkiAwRFQSe2H3skbU7WlU6ROBAP4opuG11RHBZCyIKlIhURMSIiorb1oQ9vz/hiq/2LDlVjog2IkylSwgiJHf13rEu4iWfDGlM2Y08Rjgw5ZD+xT3p962Ny6tXI3KbaNteUP+zz5bsrqh1rDdMwZPvZQvhFIGfV6vu2xD5gnf64KhZ6n6EM2IzvhuQ+nPPwGkL9j+wNSa3twe/RZcIooCIH6cUXP7lrsSG8wCcMioZNyIVASCronH6Z4v/6n+KWC0AbNBmfnX33jmbDzWoxhyrX1JcD5c+AH7PzOASxqWjSyinAiUAUCbrf2hb9OzN8ed6ehC4SEUpoEvyRVgtxrf9S65dFrg+vxgRzERATnuIsCOn5ndH098KSP3j4VMrkypSmy/Ih3QA9FB5/dZTZ9VGE3MMD0Aol/UtSj1zsqsTJEsImEWwpbe2/z0k6ynv1KcPx/wpOCO45rzZTDkygRIAHlrbODepZG5S8ZfxxR8kF74dn+d1pqGwXSUSyjgFgCq1+rMT+eFnukUbY0AIIwBsxGbdVFizKre23WhG4A0my4bkiu1nqjQmk+v0R3rYKFi3FFRsLz+vECzAmcApIu/RyNemlL5yKPWJrclP7U1ZllFcq7zAQHBGgroyUELi+fNfJJR8nVjyaULx3ITiT+OLNxRWpdb0W0wmySXNGbEipjU2fng4+/l9mU/uiP9jSNb+0qZRkxYRCCcWk8nrbM2+ggpqsxIn34BHnb+wLOdc2UCfmojrzzR/Glv4ZVLJZ0klC5LPfpVy5t3U/C8Tz3waX7LudNmwRX+6T/lFcsmJ6n4ARhkRGUXgjX1jS05U7j/XomKEMgLAB03anYXV76QUfJZc9EV88VfxxZ8lFb1/omh/Q88wEwF4j2pwVW5NYFU9AKdM8tKAmWhXFJxdnlmi0GklW1AUzUui8m/ZcHxFaqbZZgGHU2sCfxB5eZ/sLs+I3x45MWDSAKDICAVKGAWEUcHwTnDmjG0x9SOdiIQytv3EhWlf+3olZBAAm2gTGRE5JZyKnDrL/+7IH1ddMmtNwiu7Q7sG+xFRpCIiT+nt//nG43/Zn/m3A5nXLQs73a9CRMKIjRJETG3o9vjo4MbCOisXCRNthDLgdTrDU76pT2yJalGqJTvso6icaV8uDm1sR0QLEQCgXzvyql/afeuijha2Xbk+YEVaESLY6BTrJZIuye29cPf6iBe9MwBAZA7rmVGOoNHKXtpzYvb6uLPnJV0ieOVXT1t61OdsNQUqMiYwIgXuSxhncX6P5IL2YcV96yOe9Ulv0usBmJWIiBDV0j1jTeSarKJHd5yYvSUmTyb/Nl0iPT83Oc9jYWB2g1xaaqKMMmCEEgA4Xd1867Kjf/M/TW0WDlxl1f/BP/Fuz9BzskHKmciIwAhlVGRM5FR0vtCfpDq5pHxcAhUQcFNO9Q1Lgv4amG2jonMdzDlRQuDJzS1XzA/83cFUk8XAEbvl8t8ej7thRcgsz+hXQuKe84u7a2XEvVujTjR3IhH+cSjqgT0RijErR0YYEShBwH1lrdOXh+zJyJDcO1qzbmtS6R0rI+5eH/bfxzJeDIy7a330jJWhq3KqxyijjCDiB/5R05cFPbQv+uFNsQ9tjXtwY9ydq0PuWhsRXNdAgCJiYofM40vfdXGVVoExpAKliDhkMrx8MPmhbVE1SgUiNg4q7lob/qJPxohekPSNs+2IMGo0z1kb8+SB9CaDCYEhQpOs/5XA6FvXhrzsl/pleNlz3om3rQx/0Cu6+IKMTZr9SbNIxsUtKdnXLwm+b2P0L7fEPbQl7sHNsXevCp2zMfZQQ5tGsjxEIbyqcdbGyFk7wj44mv9pSNkv90ZdPT/ww5giNSPAmclofHlPylOH4s02G+GEMCIwgohLUytuWh6cW9UoM1tePZJx76rgORtiZ62LmLEq9Oblofesi56zIfLuNWGv7EhsG9VtyK++bnHQoaxeRC5QwoGprbpPIguuXXDk+f0Jao2WAUWELoPuN0cyblgQOHtz7KzNsQ9siZu1OfaqBYF/CsgcNOsQsbyv+5714Z8kFCGCNPg58vDGltvWhc1ceby+p4cjI8CJoP/seK7HX+YuDSnRaK0XrUOXDmbXJb3yO9eH/yEgddCiQUQOBBElX5+GGD6KyL5u7dGqQRkiEA5eifUe78/bmd2EiJxKwUVSJBhDpPQHBIA4dUldl+z2NbFv7YzqlcsRkQEdUxt/s+f0r/alFCjUnx8ruGLVoRylAhFFRmxUBMS4mi6PT/z98yo5FylnIiUAvMtgfNI386kNB9tk3YjIOJmfVjlj1fGgc02IaBYFQO5XWjNjRci+rOyQhsYr1/gtO3kGEWxEEBkRGXWCSHEuiKltbXesDXtxf7pLXBZK0U0jo6YXdqU+4BlX0TaGyAVR2J5ffcPSIwEF5x0zeuYS58bppFnOt0ou4K2jQ/d7Rj3nnTKqGaacEuAak/4PQSmPbEts7ZM9sTN51qZIyS6xUZFw6kq8yIiVEkT+edypyxYcjW1scSGbc6CIeKKoasby0P/xPy35uPoM6jf8U2duiKyVKSUrBIE6ItAAgEte8X+7MPy34NLRJYQRwokosgWRZ6+YF+hVUGpf7XD1rTMCyM/19N6zNvJXu5PL1WrC2WfxZ6+aFzg/rLpDbpRC/c519S+ILcps7eZUfM8vevbe8Cr1MAcmUGIVRQ6wP7vu5mUhezIzAIAjDSlruHppwGtR2S1jMqk7lqkNfz2Qe+XiY8EF54AJAPilb8hdm8JPj6kR0YpcMMGR0xV3rwl+KfikUrACQFJnv8cC3wXhpVqzwDi1EcI5yHSGp/emPOoVXSNXAmDzoHzmuogXDmZ02yyUERsVJR8d4RQA1EbLo54JT+xLrhkdBQSNyfC70KS714SnNDUjEaThmtTYcffaiFeDs3sEE+DFkBsmebc55SBuTsy6a0NEUk83IlqQ65h4uqRmxvLjj/nE9VgZMCGl9fzNnqGfRJxqGJQjckQ+rNV8Hptz+fyAIzVdgDCk07+5N/gZv3iDzSRSIlJiI4QDLIk+N2N5cGxZOeVsqL9rUNZ+YdDU3t795IHIu9ZHnG1T9ihlHf19PYMK5GTdqYppS4P9s/sAuI2KjGNEfe/tW+Ov/mTJm0fi1UYz5QQAu7Qjz/jE/dYnq0Fv7AWqRSzRqG/a5Df3eIHeIgLAuY62hzeEvpNcAIjSinS1TP7IjvgbFoU+sC60vqcHkIkIzDSyOSb7Pp+EnRktNoFKUwfXDubUJaU9spkbI17wTg6prDnZ0hLd0JjZJAtpvZDV2HK8pvaPRzIuW+BX1C2ZDnRHSud1SyPfDctJP9+UUdsd3taX2nw+rKkro6mlpK/LarI5Qwq/DRftkguKOWsSXvSO7lApAZEyeii/+frlx30bWpGMfhgQfs3iiNyBYUQkTPIvwZ7yDo9PjgTklAOIhDPCKCJvMgqP7zr2hOfWjlENIphNpsWxxbesDvev7kBExnm1Qv7AhqiX9mWqTGbvyk6Pr/1WnixGBIESh0vn4p9kl+R0d97jGT5re3haXcuJ9vrkus7YVlliS1tifXN0eeX9nlFzPOPPtNh9XF4Fddd+sfSD6PSTrYPh5ztTmtujWztP1DUntjZVyfpthLAfEApFOEVgDTrNw1siH/WJ7jerKGNWyrzLWm5YHnykqIMjPLI9adaWaMkuERmZ7EyziSIifp6Sf+XCgI/ic1PrWk6cV0S1tCe0dEa3dBQ19q+IL795ZdTv/bIkXaI0j/0x4OQtK2O2F5WeOi8Pbe1Kbzif0Nx8orUpvrZDbbRM7jY/HVw6ukTklAMftWg+i8+5fllofG0TIJ2wIEw5BWAXRsce2x330OboOtnwmf7++zeF/2pHYv+IAREEKkozaLPFILeYRFF4zy/i4d1hgyPSugtjQBFxb1HtzSskuwTVZuN7Qad+vjowf0COiDYq2ihBZCWtF6Yvi/zg6AmNfgwRPj4aMXtHRN3YKFJqswmIvKZXO8sz7ulvEk16IyLGd8iumHdoXWyVQDiitKaNQ0bjb3xOPLwtvko2jAhNg/KZ6yJf3Z9h0mukwYCIFJhARAQ+YjTPWRf7a5/UmjEtAAuoOn/zyvAt8VXI2EVnPQjvHM2a5nm0QdGJwMn4eTcDxjjZlJR958ao7N5e5GgTBAQ2aqF3rol4fFOsakRvFsRPo/JvWXqksWdQokGK8K8Z6J+xIejjyGw9NauNpjf2hTx7OMYoqhEQkXEkiLgsuejWlcGxpeWISIEzBI7UytlTfglz9oWqzEpEZMgZYzbENTlVNy0P8cvqlRzTHTL1rzcmPXcw4qFvYl4+kjYgWAmjiFA3OjLLK+bL1DILEOQEOQzoNHdsC5x7PFNv0yFCZW/XbM+IjxMLEEwEmEDZvOiSF/cmPLgp+t7VwTW9PQicAbWIYr/F1ClaekdVIhGcHcaVP5IuOdM98OC2mGmLg65ZE3D14sPXr/Cdtt7356sPXr/u6LXLA29eEvyzeUfzzvchAmHMK6nl+q+3T1sZ9rPV/tPWHZy++tC0dX4zFh28cqX37w6Hm4wi5VMER7nCqUvquxQzV8e97hPZrZJzznvHRn/hE/74zlidWa816T4OTL96cWieTCXJd5ETRPRLq/KY63WkpM5ulzCKCO16w9OHcx7fmNbUNyJNrr+ML7l9dUxISTMHQGpeHVn8s+XBYRdkiJhaIfOYf2x59hlENItmhU57QafpNmi69ZouvUZh0FkFKyImtnbM9Iz8+aKQqxf4XecZOG2d741rD05b7Td9nd80z+PTlgTNWZ+QK62XEPGb3Mrb1kVNXxx2w5qDN671vWG1743rDt24/tCVy/d/FZ9rFkX4ARJZklwdKvm96yOe985sHdMjYmv/wKNrj/8uIE0mWDjnT3ilzNoUldvbi4h6IvSb9Bf0mm69ptuguaDTKPVaK7EgwvsJp69dEjh9YfD0dYduXHNw2hq/aau9b1rjfcXigMsXB14/b+c7R3KIzQLA+43aNw4GXzX34E3rw6et9Z2+xveGNYemr/O7eZ2/x4p9BT0DCChQty75D4fkl7eJ5LPo3OuWBAU1tUrxVBPEASLvHBl5ZHfsI5tOVbVrdxdUXjU/cOvpUpGLjogayZHNGGeckn8cSXvYO76xr3fMZhoas8jUJlHg+0633rw8dHdGOiI0K1WzN0W+5p3WIRviwAinIiUcUKHT/H5/4n27I0vVw4g4LyDk3s2hOb0XLAhaJGognsVnZ24J31pcL+mn2M4Bj6/950YW9qsNw1qrYsys1pDeMfOTPum/8IqvlA8j4vkhxcx1Ec/6JrePDXdqR7p0I70jKirYEJEDV5uts9fF/Hp/Wp1Oj5yuTaibtjQsrb7+gk7dMTbSqRlpUw93jo18HXdm2pKwqKYumMQcDowD2ZyUdeeGqMT2DguKOmQqTvzbOu9aH7ki/ayIhhaZ7kmvjD/4pNYrlF1adYd6uH1s+IJ2tKhL8bxX2jP+aXKjUW82vbE35PG9MRf08lGTaXDMolBb9IJ5flzFrStCY8rLAUCkImGiSImZ0qf8EmbvDlMYlJQzgRFCRBuAZ071zctDDp3s4cBFIqxPPflLn/iA8pqndiS+fjBnYERNOEXEOuXYvRsSVqTkC9xGGAWAHp3m9m3H5gZm6C06RKzu6nhwQ/j7SXkABqBifFn9HV4RvpXnXvJOuX15UHVfryS5ODAEhlwKS5vC7+TUJWd7ZPdvinx4V5xXcW1YYUVwYdmxnFL/otLwwqLtGTXPeSd7fO6f19aHiCJjO5Jarvh840t7M4/mnwvKOxucl3c8t8ivuPLYqaLC2kqz1TRlXRPqteuSTvnMNfGv7wy9IOtDRM+CMzNWRBwsbELKRsza94PTr10cmi3ZJVRknDKgG2NOXjXfM76lC5GLjEh2yXmj9Yl9kU96+rSr1IjIgS2MKfj5gq3B1ecRMK+5Y9aawPfiT49xGwDEnW33+GTtypOliKA0qD6JO/nYvvhnDiQ9ezDxkT3xH0dl9WtGESGrt2+mZ+TMTWGBZZWBxaWB2cX++eWBRYXBOQX7T1bf7Rn70Ib4qo4xRC4QcVte5c1rot8OyQ4rrgzKORtSWBGQXRxaWB5wuvjMeYXI2Lfti5wouYA1aUfv2xD5rHd6n95qFa2eSaenrQw53daJSG2MPrU9ZfaW6NP9MkSo1Wj+Ozz78T1xzx5MfOZA0qPe8QtTc0bMY4j4efzpKxcf+3tofmDuWb+CsuN5ZWG5+f6n8oIrqpcknb5h7pq/+Z+SdIncYnzd+9D0Rfs3Z1QE554JzDkTWlhxNLs4vLBs/+mKnlEtIIjM7eP6D4ekS0w26/yYs1fND9x1pp0Bn9Ap7bpEaXxga/Ajq33yGzWLYoqumX809VwjjN/9ILn4OaXvHTlx48LVL+0N+8ORzLd8sl/3znz3WPHDq3fduPjInsxMRCxT9F+x2u/D8FOjxAgAxDFiR/SGD46cmr7q+KnmVkT+t8Pxt28IftEn9Q/BOf8dnPP7wOwZa8M+jjs9aLXHFCV09F25KOCpPfF/8M96yyf7TZ+Tv9+f95dDKTOWbHlkV1q5bAgRy2V993pG3ro+5Kl98U/tjnlsd9zz22I/izpV3tmDiMpR7aOeCY/vTaobGxVM/G/+p25YEvT0zthn90U/5xP3zL7o5/cnPOuTcP/GiOsWHD7e1ouOcC8nczgwxsk3Kdk3rQh/dm/S7wJO/vfx068F5N+4aM17sXndehUCZtV23uMZffeG6F/vjXl2X+RzPvHP7It+bn/cs3sSf7444rH9ic0Gw5jZ/HvvsNtWhr9xOO0PhzPe2p/9pk/Wn45lzV7pdfvyoLiCMml9mHJKgRks5l/7xs3ZGzZoGOTACac2SjjiqoKKaSskuwQzuvpmrj8eUNaSq1TdvfKb1/enKARBWoiq6emds+rYyvRCK7cyzhCxV6+5wyvoq+BsvUWLiFU9nXM8wz9IzOPcLFMNP7Mz5s+HMhSEvnYo6/alAY29fc4Nz+Q795c4dUlZn/yu9eG/C8jUcusEf4+RWj6Kz/f4/PDZLjkiEsa3JzVf/smGfScbHM8IDqc8IiKDi1Hj34ZxumR17Mu7onoGBupHR+7cHPnWoRT1qJEjWnTqBUdTfrYk7NTAsGSXAHAdtX6eXDJ9ZURCfSsCF/lFXfLkvsgnNvi2qTSICAgfJRXfuGBLYGO7DsW3w07dsv54/YAcgQPy+NJ2j4/WLMmtQkSVTjfvRO4zB5NePHTied/U//JO/jo5Z9A8ioiZHefvXBv69IETiIjoZAtF5BrtyMt7I+5fG5ff4PRx1V49d92eshoX1jl58q0b7KeQXMCaNaP3bYh6el/qoFFT2Tdww3q/D2PzRvQGBkxg5JdeybM2hmd3tSNizdjY/0TlPL0/6Tnf1BcPnXjSJ37lydxhk12XXLbgaGRz2zj/FyIiLyo7d8ealL861kvkprHfHcm6b3Nc66hsMvHwE154Z5dSHBdhRGTMRq3LE9rdxwoAACAASURBVEp+tijYK7WIA52YXI9RAFbRK7t20dEXtwQ3DVoXpZRfPvdoWlUTACWMueoSApRaLW8HnZg2b9fTu1Nf8kp5eVfKyztTXtmddveK/T9fekzSJVVK+c9WH/46Js9IzZwzKUQHgGr07NOAsuuWhaWdqUOEeYfDbl4a8tfwrGVJuZ/G5P0p7NQTe+If3RbnmVYuWCyIGN/Wf+3SY7PXxD6/LeU3u0+8vDPlld2pz2+LuWvJgUd3JlcODCHiOcXAPZ4R920J3RGfuyXr7IqUwo/ic6atDX18Q1inanBUb3x4ffzj+5Ibx8ZGBPHNoNTrFh+be6J8b0bD7vTGXWkNezKa92Q0e59s9M6obzAaGUxaLwFGOfnmRPaNy0P/eCxj9Yn8jxKK3w4//Rvf8F/uSFiSVGIVzbmdPTesOvayd/K21Oo9aQ2705t2pzXsTm/ak9GwM70xurptVLQMG41/8Am/dUXw8zvDX96R9vKulJd2Jv9mZ8Zti3betiIorrjcqUsIp0ywPuMbN3tPmNKglHSJQAlFXJlXPn158NGTAwq15aWjqa9tS7OOWWtHh2atP/jWgZMyk5lwAgDFPX13bQjanl4rUkKBImKfXnO7V9DckByDVYuI9Y1Nj20I+UdaLqKwIbvqwb1pZxQqRHjzQMb1iwIb+noRp9jtyL5dl5T32uO4evWjhHOzaBMYsRGBMBiy6D6MyPKYd6S4R9IlzCvp/DVf7dmRWitS0SwKVkoFRgkVBUakYOLvrdqpSxq6FPesint1f1TbgGJeZOHd3wTmKAYpFQBgxKJ7NzjjWoePS6AEkavMpj8Hn7xzZUxKXQ8AJZyKlCJCh97wlH/OrzcEn+/rQQSL2bQspeKOtZExldWJNb3TlgRsTT0jcoECB2SJ5TKPBcdWZhYhgkUUVSZDn1HXa9B063p6jHqVRU+YgAhJnT13rIt42TuTUWYhVOBEpKJNJCJnI4r+3+yKnbUuvrjZGcdVc92CXXvKqqRQCCsRBE4l57DILnJgPE8mhkLY47hUinvXR764P7Ndr16QWnT/+oTCxn4EgQEXGfmVV7IzjktPhAGzodeo69Z19xi0PXrNsElnES2I8EHC6csXHI1taKScEiJaiWijok20EYapZ+umf770r3a7BAaMY2/6p9ztGV7Rq6Sc2qjoIJ7YKKHft1Xo0salY5c4IvwwqLbzljURvzmUOGjQg3MrrH1MEkQ4XtDtMf/oB9EFBNhXablXzPePraoHlGamztB4SoBSm/WdowlzdsWU9vWOaI29suEe+cjo6NiO1LpbVoTuykhHhKpB+bR1R/4eljckmAGYyKS0FqAyGf5+PGv68uMpnf2I+KFfxKydocXyXkRqZoKW2jqHdL/zz7xxVfDJtlZEjOrsu2zBoU+CStr7R2SDI73y4cHB0fo+1QuHcx/ySqhQOH1ckS/5njBYVQypldssxLow9fRViwN2llSp1NpHNyQ8sS+5Tq0mFN6PKLx6UVBh5ygics455wAAYN+NaQNOJ23i48AYkM1JWXd4RqZ1X0CkRk4M1CbXGv8cXjh9VXh8S8+5AcWdGyNeC8hWmKU9NPZiOQfGOOcMkQ0bDG95hz7hHd3Ue6FfOdonH+6Rj4yMqL8Kqb51ZWh0uYsuYUQAeNo/cfbusEHTIONM5JRSYkPcmFszY0Wof3XHnpKmuzZEnuwaQMSCvgsPfhP//N70UbVGZAQATtR2/mxxYFRpLwBKiwS9ev1ML59FQcd1JgMiVvT33OcZ8XZqXnZH753botafKmLAOcAbBzJuWhrY0Ncn5SNhwDhyQObqGp1yvaSsT36XZ/hvj6QOmCbuLxmx6d8Py752zZFKpQwRCQevxIbLP16xLbMBgFvIFMrDWQsAA+RsKh3miOOS37Eq+q29J/Zmn7t/XdTnaUUCAuOMI+iNms8C065ZHHpyYBgRBSIC4IBe/+SepBe8k9tGRh17GykiNOoNT/udfHJDZMvAICJSKn4cXfDAmpCo/LO/PZY/a2tE07BKCqJFZMm1bR7zDq9JL0TkNkYcc3BwJNSSHoPcvp6710e84J3uzMIijSYOdFireWF3+hzP+Ip2u4/LK69q+qrII/kt0iYhx2b1qXiC3PE6ppZc7cPK+z0jn9+f7lVUc+Pq41+llRERRSJIGTaf3ZE6a1OUFMclxQhI5qPT9rARERG/SMm/bP6R2IZmADZufwlCTs35GUsO/tXvtGPtXfP7I2l3b4isHlBIUeOTiP9BQWiXJC4dXcKAiYwwzuVGzbN7kq5dFJxU1YtoTzZHGaWMImKnUvGkV/L0xaG7spoRMSCnYfqS4JVRdYQyRCZSIolUREYYQc7fPxL90J6IUZ0NERAo4wQRj+Q0zFgesisjHRE7B9VPbYt/ePOJcx0qRCZQe2h/n0b77O6k57wTuzRjiPAP/+gH9oSWy/oRkXIKwBHYpoyym5aHbkgrR8T4toGfzfNfEnnWaCWIjANFhCGz8OT2w/eu21GmMiBiSX/PXWsjXjmQPmwd5gA2QhDxUH7bTcvCliedlQ+pn9yY9MS+pBq1GoFtP1l54/KQdUlliMAdOZKZPbMe587Upw7Y10s42ZSYfdfGqKy+PkSUvCKIeLTwzDWLjn0dVzY8MviGT+zNK6JaBtWIKDqS14K9WMaAqQz6N/eFPHc4wSbaECkilSIsV8TUzVgRElPq4uPi1GizPXUo/v7dYeeHHFuXKRERV52qmLEq7PP0sjt3hi7JPMnRSIHX9qt/uSnmRb+kQSJI60wHs5o9FvvGNtcgEoFRROzVae/YdvTLkHSDzYCINW2tj24Kf+No2p/9I9/YGz+kHpSWoN86mHXrssDG3l5ERoEKNptKo+nXGca0uilDdS/aJc69iiaNJKScA2lUMLwTcvJWr8iGsRG071VsvWbewW2p5xCpyAkHCsicYMAIowy4xWQcIrYBnU6n17NvsUvqO+Vz1sY+tDX2oU1xM3cEd2nGEEASeVqj8pPA6GuWhJ8eUCEicIbIkqsarvwq4IPwbI1okHK9SOVcMImP7w741Zqd51VGqW8siT9zr2fUH46dvHF56P5TzYxxkdm3UsWfbfR4Z+6K3GpEsImCM26QcDZFTLBPxqQcKkw7rHxpz4n71sbl1l3cXzJ9WeD24gZEBsgm80TqimbB1qfRjGh1gmCjU9olwOp1mke+iXpgd+QTu+Jf3JukNDtTb1GRkce2p8zaGJHT3YWI9phgR2bfizHBYI8Jjmmw51Chjn3viJhSUHHr8tC/+Utr79BvHHvDL/mejRE1MqU0iKYk/t8uCf8tuHR8XNIrlOS4Z2bZtUuO/WprfHl/L3dxTw8aDB9E51yxIODpXSf6VWYOvHlM+18+yTNWRhX3tTu34ALy1sGhTpmcCcJ7h2Pu2RhZZ7IApyKjNiICwI782ltWhuzNzAQEI7EsSyn0+MTPJ73JGS8JYPM5W+6x8OjS4EyLSYsICwNDZm0KvzA2KMlWRKITrJ8dT752YcC+shpAjOrsv2zRwY0JVRaBUrDvuxwyGF/zSf3V9uhahRIRmwbl93pGvHYwy2wkiJQhFbhtfnTJ5fOCDlY1XzBbfukZ/1/eKVJMcLm8b87mqAe2JuUOKaUNz5JvV2805Dcrhkd1kzfPM/vae/bMTdG5/T2IFFHkSBiyj8KzL/to3rqyOoJk88l8j/mH5yafHROtLhNVbBkePNshF0Q2ajS85R36rH+szjZGmX1fDgAsTTh728qQ2LJxPi6zzfq0b/wDe8OULuslgLi2uPKW1WE3LQt5yj+2ZXSQcwbAyoa09y5f94pvjFqnR+Qqm/X3x0/fvzmqUTXiDFrt02vu9AqaG5ChN44hYkV/9wOboqYt9H/EKyzvQg8iGkUbIr65P+nWZcca+/oAKAEAk8rnZM7ThxIOZZ6xCWbXNH9O/lBOAVh5r+xuz4jfHU0dMGom5FAZFQzvhZy81SuyfmxEsku2JzZc/tEir6wmztBkIyLlThDKpf1uAJBeW/fHwNR3IvOalHIYHxFLHTlUqjsG5mw6MWPhlis/3bz1RBMhhNtFHhs2mL84nnfVUr+TA0pEtBDbBeXwXw5nXb0o2KeoEtEqUskCoIC8QW94+tDJZ74JalfKpMnWF/HFt64MuW6B/8tHT10wW6QduAwIIiRVDFz2te/y06UAIBDRdbcWs2eaEBExt6fznvURL/pkIE7IocIGVYaXdqc/6BlX1joGyATRtqOw/mdfLDqcU8sYipQJhDl5YiNMJJQDI0wIr2l40z9rbWZx9/AgsIvrWE7JBcBbR1UPbo6+eVno9JWB28+UIaKFCJIOI5w+sj15zjdx+XIFIhVcNhI6P1hFARG/TM6/bMHR9LPnAJmzFsmOOV3dcuPnCx1r72zIZnl99+5ZG33rFBrGuEAmED+1d/QngktHlzjbA8CHDJr3UrKuWRZ0x5bjm/IqY3uUeQrN4crS5/dHXjX/2OPbEvPlSmmehYgbCs5dvzTo/h0hPiVVRXJ1Xo9sY3blY75ZcfV1Vk7/eijq/p0h7SNyyV1moyIA+BY3T18SvDM9HQEAWNmF/l/tir9nU6RXaUO9TN3UP7wns2DGlqCHN8bnNvUCMAD80C/8jq0hPvln0oqLw0sajp05925k7k0rwx7blag0DCFAYrvc4/MjX4eWGiwiOHTJgN7w6J6UhzfFnhsYAoCmQcXtq0If3ZYSc7Yrqaz++NmatyNPXb80+MntCa1yuc5sfXhN7KN7k+u0GgDOiXAov/bWVYH37TzuU1h9pk3V1D8Ue67pr6Gnbtt1rK53BJFTPnG9hHGyMfHkTSvDvdLz8opz4osrDhSfW5pWMG1p6HM+Kc3qIQDePzL4j8OJ0xYd/1v4qYSqpkaZqqixf1dO/cN7Ej+IPqURjWqT+ZWdQb/2jTMLNskPIDVnUVTN9MXBUaVlUhyXJCW5YHvKN/auXcFKo5JzLnIqxXEtz6qYtvj4zatCIxpaEdFCRABeOzD2wIbEZ31T+nSac+cvzA0pvXZR0Oq0IguzMbtcxl6dZsaWo38LTFOYtQBwrr31/tUhHh/O+ywhR7QC4cQiCgDw7IZttyw7VtfXD8gIZ6Jg+SykxOPPXy0MKrLYxgDIhIkw5ZQygshL++S3rg1/0z9FZh5DQNfcjsM2/bsRWR6LDpX0DgCASOm2xI4rFgY8631iXeT5RSH1y8IaloQ2LAtrXBxcvzqqqbbPvhw9Ly7/moWB70edljbrTdAlIiOIvK5D/tDauOsWBz2188T5PhUCExkhlACg1qj4MDDyqsVhpwdUALAi+8xTuxM9vjj234fTurVqDiA6NDcCtOuNjx7IeHR9ZMuACgA4Zx/FlFw1d//0xSujW7uQEZtd7FIAHlPa5fHFoZXphYhgnWrfu/RmE1s7bloR8rx3OsDE3I66YcVz2+PvWR1b1qpG4DZR+CancvrysP/xz14e3rA0tGFpaMPSsIalYQ1LQxuWhDWe6xpBBA21zEvM8/jcb2FavolaOZ8YJSza7ZKx+zdEXfFV4LP7Evt1I9yRwYUDEzn9xTcJd2+IyZH3AOgEyicQTxgRiAgA7yfmeHx1OKNuAIFTxwRCpCIAZlc23bw07E++2aLVDIj9hpHXD524Zn7w18erV4Y3Sa9yaVjDsrD6xSENXinNGpMVHS7TnxouKR8XdWZtAiZnfENG2dNeKbeuCrlsboDH/OCrPln/wKqQ947m1feoEe0BVwyo2UQPFDY8ty/xphWhl807euW8oLtWB/49MLmsfxCp+HXkiZePxg2ZhpkjuAsR/WtaH9kZeyw3Fxxz4dyuvpd9U25cFuSx6MhlC4/evCrst/5pBZ19iFygIiKsT0z6xbaoezZHzdwcNXNT5OzNkb/wip4bk3fepAfggJjWp/zlrrjdp+qtNoGjfVo0ZDb/JSLnVb/E+iElIp5XyV44eGL2N1H3bg6/e1PkfZsjntkZ905EUY1SiYhjJuvzO9PfOn6qTWtGpAKjyMixgqIndyXctDrC46sAj6+OTV8U/OjGxC+TcxR67YT5r33KycQDWXkPbouZuSX67s3Rd2+Oun9z5JwtkR9H5taNKMyIhIqIKFMPfRmefu+myCsXB132ZeAV8wNvWxP6+v7UoIp6A7FqDMZ3guL+GJqqt1gkh7jUnG0FVY/vjE6prJTsEsk00YrCX2NT3/SPG9bbmUwoIYgHyxsf3B4zN+KsxUQpUMkvXzo4+KJv0vvRp5QW0+70ols3RH4Sm6nUKTmgyEQpu61Mr33ySOS8lFMjRg0iVsj6Xj0Q/9vAoiaFXgr/ldbVPggreNonuVYu58AoEJuZrI49c8fm6PnxBSZBgEkSgThStzXKlS/4J38WnaezmZ07IQgjgHzMYlidnXe/V0R17xAiEsr8sy78wivqgW0xs7+JmLMt8t5voh/cFnX/NxH3bI58bHdYUksdAA6MqX7rk3j9kuCygQGYZA856226oHxr78kHdkcFnu9kiNSx4AQIBp1mTVL2f/nG5A2OIOKH8fn3bY36y9GT53qG0WE5OR7mbUbDn8Jy3zwU2TUsQ0QGbFXmmVmbo78OK6WixXE+FaGcMqQhjefv2RTiXVIFjE2pS6Q3e6qv/9f74j+OOeUqSaVI6yGd/p2gmBf2nahsHwNkIiVHS+sf2RV7/9bo+7+JfHBb5L3fRM7ZFjn7m8jZ30Q8sTc+t7MTAKuG9I/sSJq1KeJkrwwRRDJRtUtt6R5RvXkw4bFdcRFVHUhFaemeMMI4I4z8T0jmi35pZxRKxIunp7iKCysjCHz96YI7t4Smt7YB2vNxMUem5ML687/aFvN1SCkTbQBcYdG/G3Xq3k1Rs72i7pOI3xo5e1vUA17RMzeHfRCepTaZ3Lrk30/KvwTUEYWFnCIjbYOa5Mb2HSdrd+WfCyrpPNuis9k4IncNF2FIgNNO3XBYc9eh/Brf/JbizlaDRSWd4NOiHq6Sy/VWqzOShAPv16krFQOKkRHudEFw2qMZCWnu2FVasi+nNrmuVW4eo4xIcoEDrxzRlClkpUpZ1aC8TKmoHZI3jCjMxIqcUUYo8CGbqVI12DI8bBUskquHA7cQW/2QvFop01hNHLjOpj03OlIsl1UPycuUiupBWZ92WETgiIxTQaTVveoy2aDeIHBglFGRUaS0YWworLnvQHat16nauLK2lgGNIE48+UdiBQVGGekbGixTyIrk8qpBeblSXjkoPzcoGzZpEVFaSJBc5CM2Q4Gs/0hx3Z5Tlb659WnNHQrdCCIFBJvV2jA8WKNQGG025mARB96jHa1U9A+OjnBw1M6pGXm1UtneIxdtguQWl4xLuX6sQDYwrLWCI86KA9eYDOeUsna1ymQyNg0Plg8PKagB0SLyi89YiFChkLUNDoqClQMf1Wkr5bI6vcGMnDHnmjBvGRk8O9Crs1qkAASbYOkYVhYM9DcMD4qO05Mm84dxajabqlWKhkE1HX9yAQXGiNCtUpUrBwyihQOnjClGTKWK/gKZvFwpL1cqCwY6qpX9JQp5sVxRN9SrMMoBIb29695Nkf/ldcJKCIw3Fp0lc061enO9bLhMpdIIlHMqOurlwC2CtXlwsFIxoBIsHHilaqRELlMJBuJQOfTiw4wxsXl48IxCoResHDgF1qlRVQ7IZcNWDkCYSz5mYD02W4Wiv1+j5kSkU3lvpDc7bNBWKQaaRgZdHadSvTarpX5ksFqhGNFZGVBA6NePFQz0F8rlZxSK6kFFoVxRrlSUKRQVSkWFrH/UZELgOU3dVy8N+DC4wGSijNPJmzYky8kk2KqU8hqlQrAx17zU0uf64cGakZExo+5ifxtfiMgIB94+OprT16exWDiw8bziowZdce9Au8wAyDmnY0QsVanyBwaK5fIShaJaKS+UK8vkPeWKrjKFsnlYaaUCn4pLPwVcarqEuVgngiNyA6QMqSAiUgrEuTHVoXioS34FaWkaKdiT6TpWUC5GklDuPPQX7Z3G7oUARGRg5aKUXAiIi8aanHxCWpsVHSU4o9SdWX4dUQD2JRzKKVzMS3rxj1Bi31wJUuJS5A5qHe4RdKSBsjeTuOTYn4zJdEoEiIxQF23NufQko2h2pmCye6UvtmWcZHFpuOMiMO64znDcS3S8u3ElgAuX7GVxTjhjLrn9nUxjyF04zxm7GGvg8mad2fLHb/uYkj+SWHcsEUmZpCfctRMF9pfoupsEEREtLmtXSChHwJ1naq9YEnAsu1qkU+gwZ8kX2z7+6B3XJiPwi00DThlxbTJzyFlHOcxBpL3dE939nKL9Lkh69NtG3MQR4YqLHGCOlNhTjAWXP86BH8hqnrYs4EhVPSLYJhkljnqZs+GTjyNytAvgW5Ixu4xNR0+YFG0Bjs4j8Q2mHh3EcdLit/ecnwAuQV3CXHqJyKjACGH2zKwCo67O3PFPEkKJIP2EioTbpbPIiDhp1U5SVK4nM0p1iZRQzghQgVNXRcKASZS4QgqJYdw+RKUyRTZRTEwgQJyqEOpokT1x6eSmMSLYo26cpU0R88ocnhBhEsj4Mp0EC4xSxonE2/F0fjvfXC5ySr+HyRPXS50PixcJGxeLSe2cnEDMxaNfHG/kIq9cufdt2V4ddolLgdL53uM5Q8a9AkYmvnfu7Ak2KhIiWJG9E5v/y82x7RotICeTzhO01wt0fJOn6MDOW87PrqfdTH7Yed3+PBtfLKfU+Rb4uANpJo81R+8dF/82VWdw7TmTQEUpH6tGb/ztodOvHI5XW8YIm9pl9G097btvTVnIhFEzoRBpVDqfnzD6BEYExgTGvqPn/ERwqa29u8K1c1AXITJZRrierPd/6w3/kkL+f+HAeKr+hYRNZu+Pock/WkwWVSKjCKxdaX79QM66k0V6KnDJkvip8pDYT/fiMqX6tQPZe6rOceSETm2U/Bgwpfr5yeLStEvccOPHDylCV2001w+o1BbT5Cz3PzU4m28VxOYh9SAVGaM/ZeX6n4VL2S5xw40fN+zZQRC5y7LNT3p661Qn9n2v47fTuvFjhtsuccONfxsoH5cyjv3kFYnzgx3jr7vxY4bbLnHDjX8PJiw4MbfQnMATGBc44MaPHG5d4oYbbrjhxj8Lt4/LDTfccMONfxZuXeKGG2644cY/C7cuccMNN9xw45+FW5e44YYbbrjxz8KtS9xwww033Phn4dYlbrjhhhtu/LNwxwS74YYbbrjxz8Jtl7jhhhtuuPHPwq1L3HDDjf+ncGxuJ5QRwkRCRfotCe3d+A+C28flxr8M1H6UyLfA9ZZrziVG7HALlB83LiY4cb4y6aBlV3znYSGUO46QYSJ3ORGLIXzbQVtu/KfAbZe48a8GpwwYR5DOgAREjsCmOHeLTzhx0PlbN360oJzyiSdFjj8TcdLphONh7xuIODbcd6E8p/psUv3JZKIZogD0J3lM+iUDt13ixr8GLln5GEfUDfb2V6Q1pEe1nisaHBkllDDkhBHGKWGEI4pWs6q94UxiTL7v4uht7+cd2Wc2m+nF4wsnHrE1+frkk4gmnIjn8nX8r1wMoO8uZ2L6xYsWFWNAv7NGxhzPT1UUm0jSf4JBRjllAEMDLWnr/ha38PW4ZW9Frf9jyMrXIhe/mrDkt3GLXk/b+s5gewsHIFSUXFgTTpsnjAKaFK3lKQt+v/VPd+98/1db//5A+KpPDSNKZv8VpZyMB2UXWedi97iwbsLd7/46xWt1uTipM09dxbgH7M0kjufJVJjcaScTQCbUO7lq1+703ZS49kP7z9kESn4gnT+0l7rtEjf+ZSCMUGAWi7kxL+74x0/ufveRA5+9vuuj2bveu68k/RBlZs454YQBM1tNhSFee9+4+eA7c46sezNo49sVCYe4dYjYBxgh0om/THQedcwcwsjFr+J6i1BO2Lgnxw0qR2mEMDKuTJfH2FQyiDBCmChRQi6ey+QYunbF4KxROoaWUumIXJeHJXocvKIO+glllDBR0rLsx61RKKcMuGFYXnp8S4nPl41+62LXvbrqdY9sz39U+i2t9l7SGL7HMDrIcKLFKTVKJAIi9ndW+Sx+/vCaP9el+l6oK+3rkVOlXgQ140A54ZOOgueI1G4Pgeup7JQTkO5y6rzL7EfWUw4g/ZaNu+tiM3HKgElG85Q8p5zaj3oH+8HMjFN0eV6qd5xh/e1GGwNwVIfOn3NEQGRgpwrHEwMO1jnp58idiZMnU+JkHDh+5RwazIUq6e5ELjtuOauGi3TaKXEy7VuHv1uXuPEvAKeUU5GKyFlbTsSu//l5gtf8vuqSUdUFZX/LCb+vt/7x+tpoHyKKFDjjkBu9fecnj5UWx2rlzcRsNYucOwcVp2zCOETnybUTh4AkO5xjgznGlTSkwXFl0vgGaVbIgNkfQz6+HJC+kvHCAhEdpx8yRIaIDNBxpJVUCaOcUW5vgTTaKWccqX0Y2/UKmyxyJKvr3/8qvxOUU4ZckjWIWHk2Yuvf7uxvLkNE5uAkYaLZpNWNykf6zo/KO4w6DUeknAjEBsBTD689vPR1i5VcZKkk+4AyYDbBpNUNaQwqrX5ozDCk1g9ZjGpGRQbMRoxaw7BBFJhDkZitOqvNIBFmsxl1o8OiIEpfBWLW6ods5jFpIm+1mfS6YVG0OnuIpJ9MljGrzeS8OK6ZwMw2rd4wZiVEoo0iM5hHrILR3qmAIaLRaBhWXBgZuqA3qxmiIFq0ukGtfkhnGNYZh3UGlc6gMmhVlJkJpSaD2mbWMGCUiQxBtOpMxlHCrAwYYaLRqHYSQygxmse0epVEj8VqNOiHzYKVAJMe1hnVFquZOex4QDCZTSOytqGeerNuGB3ORqlLU041Wrla3j420mcVDYBgtOq1+kGtfkhvHNYZhvWGYa1eZdYpKRMpZybTmNmqY8AoIwyI2WrU6kbddokb/y9AgREqUESb8sLBD15M3P0+ZRwRJX8XIA3e8O7Ovz6m6mpFh6EmTwAAIABJREFURM2YzH/JS7lxuxFRoxq2mPRILXanEyeEUcFoGGotqMyJOpcTN9CUJwoWhpxwJjKrTFHWVJTcWXSkqSRxtPsMESlFzjgzGUZaWyosNjMDxjgjotjZWqtQtHFklDObQdVWn9KYE916KqSpKE3d10gdM9YhedeF1jpKbIRRxpnRqutoqRJsY0ySF4xqNSNttYXlWdHtxXFD/R1myggTGQe9VtbanKvVjUpViEQc6KlRq1sYIAOLRq1Uns+1mkcoMMaYSTck7zqr0w5TSgmnHAXL2FB3Q35rfW5746m29qrR4W5CJSn541UnF408KhIiAudluQFb/jyzt/4scC6KNkIFDmjQDKb4LvRf+EzYp08cn/v40WVvt5efkNSPSSc7tvL1NL9FbVWnTx9ZkXZ4Y/2ZLNFqIsAIFTiiqr8tZN+HR9a9cXjLn0M3/+3w2teKYnZzs5Ej9naU+m/6S0tTLSAXgRmH5cHb3y1M9ZXMhaaaE2GeH2p7Ozki42xI2Ry04+3K4kxpSt5eVxW06b22lgqGKNm1DIFYzQmHlpxO9UPnRUdLRSogYv2Z5OD/j73zDovi+vr4JtHE9N6bJvbeqJZoEoMd7CX2ir0XiqKC2FCxoGDBriiIXbFQpCpNQUCRLr3X3Z255Zz3j9nFxUL8BTQh7/B8Hh9cZu/M3p2Z75x6rcfEpSQyZAiY+jBq4+LfIwPPICKhgpKSsPPHHBcN2jv/l71zu2xZ0jM9NjgrIdppzXBHiz5blvfasuS3bRa9N1uZuFqPKMqKKSzMPrZp/J3zTohIqFimUp+yn3Ri51SVOgkRs7MT9toOig+9Ig1eVlbu4bLo+PZZktxGBfvtsRoe9yCcIAJiRXn+EbvRvmf2I6IgqigTk2/d3GM1ZP90w40jmu+e0fXOtZNELYqMcITSgqwL+2wc5/Y4MqvrjsW/H143vjAj9faN/dss+zpa9t285Nety/7YbPm7g0Wv845zBXW5Wl3uajvitr8bIoqMlRalHNs876j9HEJFjZv6OaeHrCUytYFklCCJCjgzu/u70eHnADihImFEECqAwx0vt7UmP8SdcwWAuFuXNk365dLeBec2Tt40xthx+h9+zmtoUT4BYJxRRF+X1Y4j9XfMMtk7s/uqoc3ObF1EypQcsDArZs/a0ftm/XFigdHhRX/sH9M5wvMoU5UgYri3+xbzxkUFqQAIABnpievn/nHliB0CZ4j3fU6undzJaVqn49N7bxjfdfdE44y7/gyRAT+zc5rLgt6sXBSoEhFjw8+tndg+J/0uIFLER0nx+5eMczL/bd+C37bNGrBxXMfw4GsMARFDb5xZPaZL/N3bAMABykvyHScbXjrmgAiMVvhe3r9/Yc+MlBDJXvF327vA5MvQm4eBMYaQnx55aOGQfQv/OLBl8ql1U63/bOzptIgSVfXX6r8HyillFBEDr7lY9fsoMfwaIhKqJoxwhPKC7BuHN1w/tSUh6EJswDnneV229v5WVZqHABmxQWuHNds92+D4km6bJ3exG9JwSfdPbx93QSIKVOSAWUl3V49o7m0/LejsgbvH9uwe1e6Y3UyqFgEgIeSmZd8fw3y8OXBREC87LZj6s+LkttmECwAQ5nNiw9imRYkhDIABzY6PXTWk6dnTJzlwAIi9Gby8X5Mg/9OUiIJQIYoqBkDKyxyHG5ywn4IAhFZZVZ6IagCIcHez7Pd1VFwsAC8ryndfPnrUV4qbni4AQBgJu+G1qPtnhyxHpIZfjvc7d3jlyOgrx8pyE0Mu7wrw3LzPduSS3t+c3bnY97R94IXNpcXFuTkxG6d3CjpkCwDIaeBZl6kGb25e+ptKlQQAKfcj7QY3irnpzilVqyvKSsucFvVznjkYAADgjteN5f1/Dgu5wSihlFYUZu0c09Rt2wIAEJhYmp6yY0KPfbO7p4b6xYXecl0xzqb/d3eDLjBAsaLi0jaLJd2/uuZknxLhG+J18KjN5NRw7/wHQYGnHfxOb7KbpGczpNG10xt8Tq2P8PegnJUW563s0+ju5UMAgFQIObFztnF956mDKf2LNEs59i5TC1BGCKOcqfxP7FzWs2FGQjwAEE6kZ1gOLD89YWWvry8cWImIkVfcbMy+ObpmuJfj3PPOiw6tHmf5x4ehxzYglAHwlMAra8a3v7hvnbqwoCI/78KBlRa9v4+84YkIhdkZ9/xv5KUnleUVleRmnFg6YOvEruq8dAAIOn9iy6ivS/JTOGcc4FFa7Ppxxj4uDohIOc99GBIb4pOTm6SuqEhPjtg4utmFtTMopYB4edOUbRM7sYICgakAIP7mqQ3Df0hLSEAAQRAPb7DYOLZTRlSEoCzJzUnbtbDnrnm9RWU5AIR7udn2b3kn7BblnAMoy/P2Tmt+dvM8AKRU7XXRYe9Mw9KMMETMi7+7e2ovi/5fBVzfhQiCSK/utrQc8ENKrF9OdmJFZsr2yd1O2s/g0kz+i+2Sx1/3c7RE8rcQotb13UXdOGnV59voh/cAMTksyLrPjyd3LS7JuK8uyVPnJXtsXGo3uGnpo7sMgSFPibq5tP/3ZTlZ0nuPrBh7wmYarRAAMfHWTevBTcJ8fRDxvt9Vl7nd1/b8yH3bMoERRIzwO+kwoU1RYihHYMgy46I3jel2/ZSzJPwxgUFrTDtGRwXrOtZUZeWuk369tGkOIBImVtESIiBiuOfxtUM6xjyIR8SIq+4Oo39a1vldH8/d0gi7zXtvnmbMynKl/wpihVKtZKiUnJ/hIcfXTu+enZUs+S8RMTc7znlBr9CjywB4ZnTEtgW/bprUZd+60eUV8YiYknB349DGKYHnpdFExP0WM1zmDZX+G3nde7Vph+i7YVp3qLDbvK3HzjmIyFHle2Cj/dhOGfER0l/VBWVbJv5yausMBF6QEW/dr+F55xWg9Q8LgpKqCyvnwc1lyb4V/bX/q0CE0qI8u0Gtwi+6AkDm3ZBDS/60HdbOec50QgirNklPtktkagHCKeGUUdFnl/3q4S0KC9IAQQo1S1FotbpkuVlzt00zEUtCzx1cOuCrsOCrqHG7F7vvnLtpfOPCrHjOyImVEx3n/1YhFEl/Lckp2DtzsKvdRAAUqJohEkCKahBV5xxGb1rUr6hCjYi3vE6t+OWT3OQ4jsgEVW5q/KYx3c7v20URKBUQBY7IiViUm/ooMtBhRnfnZWPUKiUCnN000WFcVyxVq4gSgEeF+mwcbZSXHAaImWkPbAc0vXvuCEGiLC8SxfLIi8ftR/yYm3IfEcO8jtsN0r97y4ciUkKU5aUHx7Q4u2OZdLEHn3dwmtymKDtVVVx6zWbCXuverouNrl9wBMCyctXeVWMdp3fSfnx0tf7zhP00AFr9tfrvQUdLdln3/y4pwh8RRSpUhqMz0u9dO7rh+KppLnN/WzWiw2KTb5LuRiFialTQmqE/el1xQ0SGDBGzU2PshzQMOuWAyChAUoTfzoFNsjPvU0rUxYXOc/q6204Czhhi4u2b1mZNIoIDlcXxu817Xz+8ft9049Or51DOETHAd5/D1PZFibc5IkOaGXdvpWnzGx6HpMhZbGCQZa8WrksH3diywOvIhjs+1yrUJYIyf/94/VN2EytD9I/PZ0lLTp9YPaRFXHJGfk6c4zS90P2btvT+5oqbIyIWZCdYDvze++BaRFEQVYSqGXCOnDAmEsooC7y2y3psi9hof0a5Sq1mALk5cU5zewSdXMIRTy8Y4eVkdc3JYteKfuUVDxExPSXWpseHnotHR185H3Z0V9ipow6jeh9YNkq6x0dfu7iqb+Oru+3vurlGeB4L37958y/vuW+fi4gIdM/i313m/6pSp1ImqgQVcDhpN27TjL4iFcNvXrQa2DAlMhAABFEppVMyRJEKhDI1VR90mLZzYU8VyRFFKogiAJQU56wY+n2U1xFG2DHLEV4uKw/ZjXcyHytSUn3Ct6wlMrUAZURkAgC/emTTigGN0xPjAUBKl6JScldR4bJ+TS9vnoYohl44sHpoo6T79wFRENWANCEkyKLPVw8DrnNS7jK35wmbscipKBVFE3J85cSt07sgokpQArBo74MnbMbvWNx700yj+JALojofEW95nbQ2eOfiosEednPO2i44vGzsSpOW11y3cUQKVFlU6O601GlJn13T+zqa/7qk3+cu1pPLKsoB0WfPfEuzxhmPIhAFYHj73O4VAxsVpgQh4oPQa4sN6++dYHhiaf+ji4cfW9DfdfYvtsMaP4oMR8TwK24Wf/y4f9GQU7YzT9pMO7tsqHWHehd2r5Ge725f3L1vumFOZkz4Zbe90/olB7vtMm8XdM4RERjn/kd3Lur5btCFPRn3b2em33eY29N93UzO66KWOFv3/zwpwhsRCRUIEzlA9sNox7GtV03qcMJl7o2jju6Osxb3+fZ2eAQAZMQF2I7+/ubZfZwzkag4Z2WF6U7j2p/aukLJOQAmRvgdmNE1N/MOIKpLCw8t/tNj9TyqVgNior/3sgGNrwZFBJ9e67Z0oFBetmfKL5ft5kg5Tndvntk0uX3hQ28GKsohKyFm3QjD6+4HJB9jrH+QRd8WzmM6X1g+Ys/yUdYDf7y0dREWEpdxzS45LHquXXL6+NpBHeOjgy7uWnZ53Qx1UZxDny/9jm5FxKS0JIv+Pwa77wSOVEpllpL6GKGMAILfjVN2U9qnJfoiqkUqcoSc7HubZnS8d8o+ITJo19RupUnh/i4Lty//XalMQMTsxDjbAc3sRrXYM2v8jqm9neb0suzzrfMcjV0Sdf360l+/3zhR32WR2e5pY7dP7baoy1ueO5ciIiI5atP3+NIxRExnwERRBQBn1s92/LOFIJb4nnWzH/FDetQdDpxS8vg4OWHARRAOO850XmYi8ALKgFABEUqL89YMahvtfSru5tVDc3s+SkpyWTdpx7SRIvmL81P2ccnUApRTQgWGGOLhuqDLB5n3fQFRytwViZoD5t72tv7ji2C3vQAY6XN81fDmcXdDgHNBVDEOaRGhawZ9GXLlDAHV1kW/u9tMAABRSlDh9MzyEZvNDRFRpVYBwH1vz9MbV7g6jN89Ts//pLNYVoiIIZeOrxzY8OSaBR6bV5zYMf+Y/TxLs4Y++7YgokoQj9lPW9Lnyxvntz4IvZYdF71rdt8dS0ZWKJWImBlzy27IF5vGNTtmM2nH0r5WZt9Z/dG4OPcuIgbfvLLC5JNrTkvj/K9E+Z6Jvno62tczxudycXoyIkZcPWXR87vD1nPObLH12Lzac+uSjcYfnHNahYiCIHp7uTjN0MtKCj5u2T/43M7C+Kidk1r6Xt6BiJSz4vwCz93rVw1osXJQo7VjO8zs2uDC9mWUCHVLSwAh8JqLdf+PJR+XSNWUUw5ww9Vu3dBvUmNuSzbBA58LFv1/TIyKRMScjLR1k7tec12DiIQRRCzOSLLv/dmlExs5IEe8G3jacUqb3Kx7iCiWlbrMNfWwnQqMMsSEYD+70e29jm4/sHDg3eseiNRloZnbpmlSTleI32GHKe2LEm9xBIY860HMCtOmNzwOSEoTExC4um/7SN/zjIiqihR3pzmrzZpkht5ynfrb6bWTAZEy8kwtsR3Z5sSxQ07TjfIfJZWXZq8d1tz31A5EFCsyrAd8F77dSvogFBhH4AiEU8YoIAbe2Gc7SS85/i4iECpyxJys6N2L+lx0mrPHfvT1A+s5qC46THSz6V9YkIOIyYmRdn0/jzi6taCkJOtR8oPkzO3z++xdOFzj47rmvcK0pc8Nt9z8vMTM7PT7UdsHNjy1YxEiEs6PrBx0YPbA0pJihlwtCoh4yX7yrrGdBaEiPuLqkt8/To8I54iUigwYR2TIpMiWCOLBLeY7F/UUoZBxIEwExOLCXLvBja65mu+2Ghl6cjMH5rxi6M7pf5IXsktkLZGpGdq4COQ/jF1t+vO5oytRk6LOCBMR8eLOhatN3o0Pu4QIqXcCN//ZLMJLykJRI2LUFTfbnp9lpscwSg5aDt+3dCgwwpFRAIZ87/y++827A6AoiIhYXqEinCGiv9sGh/7NijOzEDHwkts2k+9LctI4YrlSmZ6avnlS/7PO2yliwf1A2+FNbx7aUOkjPmIzdsfSoeUVpYDIkGUnh145sPrsvgV3r+/137tuvWnH/NRwQExPCLDs+UPo+UOIKCXCanzZohoRw71O2PbXuxMeIeXCFmSlO49ocWaHFSIilnudsds3p+ultROPLB9QoBaLHj3YN9046PxWRCRURMRHCbFrBn55bq9FsVC6bfGwU2un1jG7hFJEDLi2y3pgw+TIQEAQqcAQRK4+tH7C5old1CUF0jlwx33/kr4/BEXHAAClZI/FaNe5v1FVsTSZQRf32w1qmB7pDQgIpe67rVwX9yspLOAA6tLiQ0vHeKyZL9klCaEBK0wbHZne99iG5aUMgdM9y8zOb1nEGEOEIL+Dm6Z2KEoMkxLGMh/EbBhpXOnjigkMsuvfOTTkmrTT4DOOa0e0SLt189C03u52kzkie0pLACHy7Kmlvb7cPm2079l9iBVlxbnrx3fwPrUDEDgy10UjtszqpszPlfYoqLPUymzKOeUMEG777reb3iku1lczMwC52TF7lptun2R4zGKsUJwByK5vmepk3UepLgHERwnRm4a1vO9/GhEZMJVA91mPdZ49BBAA4c517zX9O0SG+2vOQHWJ84xOp7YuBEQOcPug7frB3zy86yP9VVWat3l6V3f7+QhYkpO+dshXl3fPFgQifR1CRbKoKqGcS3bJ0W2z9lj0EaCQMpDMyrKSQluzNuuHf3t221x1WUkZ4l6rsbumjyNUzgmWeSVI5Xic0qs7l68b9N39ywdVgsg446Q4JvjY4v7fua+ewEtTAKAwv2DHrN+d5/wmqATGOVHl7Vkxcs+c/hWqHOQ03G2zbb8vYnwPSPVViVGX7Uf+5H1qKyIkx4anJ8ZwZIiIIrniut52WKuitAcAEHLhqN3Q74ry0qQ7flpe+vJJQ3z32iNATlKi/Yg2V7fOI0wUmZj3MG7TqI47l41VqpQcoLL6RHpjdJjfxrGts5KiEUBVlue6qOfGKYYZ8VEICKSitLgoMexGbl4eAIRfdVtt1jwmMkQqQBNVRS6zWx1xnA0AjJUGe+2xG9Z47eBPCh6GIGJecsQW87a+l3cCAEcsTr+3Y1ovN9vRFaoSRNyzfNjJdTMAWF1pR0YYoYwCQOAVJ6teDRJCryCgSNTSk+n9y262Axtf2Doj1Pt4wMkt+yfoz+3xfvSDBM5EQIjxu2Ddu/HJdTMfBl8N9ty/a3z3C7usEVlpbmbksV32g5p4ue1iCBxRKC3ZPe13D5s/gVMGkHTLf1HPT9ZPMlCVFVFOANB1ZpcT9mMopwAY4nfQfuBn17dNDHV3CDvpdGXb4kU9Pz28amJhaiIgRvn4WP/e1nPD7FseB6/vtXca0tTVsk9xVqbzmE4n1s1iAJQKVXKCRTUChp48PN/wvRM2ZqqiPECsyExc3+fb6yedEJBw+tD3jN2QZoeXjg29fij0ytHDViPiPPYio4RTAPS9um/N+JbpD70RBJESjlCQG7thfOcFv32eFR8GiATYlY1TnC1+Ly1NRIDkh+HWJl9HXT4FACJRl5cpd8wYt3v2AKkNUeSVy1b9m0YFngMADqguyXYe1fDklrkIIDB1Ycoj+1Eddk76LdLnaErgmQsrBq+d1Dr2/g0AXqFU3di1ydas6cVNc8MCj/mfc3JfZpoXeBsRGDKRi/s2THKcYyzQPMZBpAIglpcVLOz2ttWwnx8+DABEQqjryuFbJwwlRI6XyLx8pDOMMMIAKnIzD9uMszX9fLeF6dlt5geXjrTq9902mwG5WQ85IuEEESN9Tlv0b7J/0YgrTlYnrcfsmtIn7fYpjshBXZyTeHD2kA1mbc85LLqyebpjn89d14wuyU8BEW+dPeg4Qe+wzZjLW5cfXjbaxqTx5U3LeXkhIoZf3G/dXZGflYiIHFh2ati60XpXt61HRIHxi9tXrOn/4R6bIQfXjz1lPXGVacudyzV2CdG6jyVH88OA0zZ9v8hJDAZEAEgKubJmVIvVph3PbTL3tBm4Y2pvlxm/5xYXI+KtiydWmXSMDLstVTNWFOc6DP3hjMsyRBQFFnBl17RfGlw7ZCHVahc+CHMe39zv8lZEVJYV7ls+0XFQw6L0BwQAEfcu7310xRjGaR3KCZacJEn3rp6zHZUVHw4IhAqEEQ5cWVHitWel7YTua8YbeK4Z5e/pfGDzzIKUe1IFqKhW+l1y2TKzu8PEX/fO7x/galNeWMQB8tJTvFZO9nJYXlqazoBxAGVZacC+jXfd1lF1EUd8FBl5wmZmVOBFQBSJGhD9ti+5e/4gQ2AISfd8PS37nds4zH3laPfVoy6smXhw0XDbIZ8/8PZExMSIsMPLZ3rYz3VbNe2I9cRLO1YWZacRxi46LQ6/6PLMeAkg3Pf3drebm3o/mCPnAGVFSWfWT44L9gMEQkUgefe8PQ5Y/Ll1iv7uaUb7lv6WFyWFCQWG7N69APfNE7PjbwMioQIDXlry6MrexVfd1wISQRQB1TFntt86uaa0pBgQi3LSz9lNTgi5IM2kSq2+cNTxkpONZJckRdy8aD8/KTmBIHDgqvKia1tnRnodlKZCIDQp3OeY1eTtUw22TOzuaW7yINidIaeMMuSqkrxbR3bunj/UcYr+7qkGZzdZl+U+BCAMuMhUPle2nne1LC/JZ6ixS1TKEo+N40O89iNSkRGiKg/0OHBuy3qRCNpr/NlnhawlMrUDrew0hSVqZfEdr4MnbYfvWd77oNWfgeddisoeAXJNHxHOCPJ7YRdOrh23zWr0+T1W2bFhgEqpIByRlqQn+h11PLx6wLZlw4JcbEtzMzgiV3LVo/TYy3vd7SdsXznm4NLBERePleakM0QOPCf1we1jW5VlhRw45ayoqDTg4pGU4FscOAVSVpx3ea/NrmWjPNeMveN7+k7Q1TvBHiqhnMPj5yzCRA68OD321umtRQX5HDgFRhGyYu/dOGB72Hag08rxl/fMTQwJQEQOPONhQqDngcK8VAacAVcL5aEX96RGB3DggDz7QXDg9f35JY8Yoxx4RUHO/auHs1JCOfDCvLTA886P4ryRl4qUcOBx/sejfU9TRhjUDR8X0/ZToUgJVTFGpSPXqDJjRBTSsvNTHzxkFeUUsZwyjmWUc6m+HRHLCnIS4+4W5aUwxiXPnsgZA2SItLLpAGMi5ZyWMaaiwNWEAKeEgdQ7gANX8jKGIM0/5bRcWYIc1aycMAEREx6G2w5uneh3EAAoUQIVgFHkDDnjVOSIIiWUct0uJlU/HSWIjBFtSxIOICDX/bAcEamyLPdBbFl6AqMlFKUuW4yCiLyYqUVRVFfODEMQeTlDgXFOOWEAhBA1KWVIGXAKAmEVjDLNwSDjiJwRCowBp1Qk6gqo7JgCnAAyKp0wjHKCiMjEzISH8cm56vJiioyxymJ+iqikyvKcuGghJwM5I49bs1COxRXqUsJ4ZRtvxilFJQUV5ZxwwhHKEQlRP9EA7WnkeIlM7UIJY9qGIpIVIvUOwsonGimZRNqgTNtMRPLGMtB0fkREhihtxKXHRnzcW6UCETlDRIYgtc9CzZZShyIK2gZE2hYmHKUkf52fZ95BQOPvAumikqKR0uaVb5fy01DrGdPeKXT3qPNX6canfS/VaYVEOJd2qj2euuHgqjxOrXg8dYvRzAAgIkVGmcg4oZxLTYKlNA1tcy2Ueg5KXz3lhDKxStcyTihnFDiTbu7aZxHNMXBW2TtSYxlzkXGpLxxNz8z2XD0hOewaIBIqSmnrWjQ7pZxU9lh76mRglBPCK+vhKeVMk5r4uP5foJrWWEg5p0zTjY1xRjinUGVYyillrLIXnPbGrfML06zLoG3gJhKdFpZUp5co45QysVIqKGfSB5ROOk3PIXi8X5FS6TgZIuGEcfL4MzIufTppVrXHSanOcXKmWWCm+rNCtktkag2NXQJUSt8iTGTACKMCESkTmeb61LkOGQGghKgJFbU3GuntIiFqyiljoiiqNPcazigjhKgFInBOCFCRqCu7lFNGRFGle92KmmEZlTotUjXjRORUJGqRClIxBKt6qWvGIVXGIVQURIEyypggioI0JgNGGKlyADp7ZMAIE0Wipo8vWkq0E0I5EYmaUKGypoFQNXnqeP7l6NwQn+i/q+mASxghVNS912ujQZpMcUJFXc+SjiyxJ17R6RP8RHPcqk05te5K6RciqisKU5XK8qqDP6MJ7tPT/owNQNLIp1rwaj6mqPMnptsE+nlz9azZe0YTYp2p0O0ryp74FJXnKqFVVpHRNHl7fJyV3Ugr/32yr/Bzj+SF+nHJdolM7VH1OtS079VtXFh5yVHpCfGZ93TtCV3ZhZcBqxyHahLk//rO+/St6kXepft2nUuuyr3yH59nmerglAHjz28DLFPryHaJjIzMf4rHjyPVrvMoU7vIdomMjIyMTE2R7RIZGRkZmZoia4mMjIyMTE2RfVwyMjIyMjVFtktkZGRkZGqKrCUyMjIyMjVF9nHJyMjIyNQU2S6RkZGRkakpsl0iIyMjI1NTZLtERkZGRqamyFoiIyMjI1NTZB+XjIyMjExNke0SGRkZGZmaItslMjIyMjI1RdYSGRkZGZmaIvu4ZGRkZGRqiqwlMjIyMjI1RdYSGRkZGZmaIsdLZGRkZGRqimyXyMjIyMjUFFlLZGRkZGRqiuzjkpGRkZGpKbJdIiMjIyNTU2S7REZGRkampshaIiMjIyNTU2Qfl4yMTF2Ccko5ZZwSRgQq/mcQKaGcSh/wH5/kv4Fsl8jIyNQ9KKeIgP+tH6YVkrooJ7JdIiMjU5egnBJOEXhyYeHNiPCA0Nte4aHB4aG+4aHXw0NDwkOvhof6hYcGhodKr/vovH7zb71+JfR2YOht77DQG+FhNRnnea9fDQ+9eSv0TlyywAi7OyWVAAAgAElEQVQHTjn5xyf5byBriYyMTF2CMMKAlZSUjLFd+/UffzTq3ftTE5OGJiZfm5h8bmLyk4nJZyYm35qY/GhiUpPXG2lf/8HE5Is+fRr36ftt3z6fmfzxk0nvytel7b8yMfmi6vZPv/6d9vVGz3r9s94mP5r0azNs3PlrVxC5wEidtUtkH5eMjEwdQWSEcVpYUW44YaKiVavPTXo3NjNtZGb6k9nAn81MG5mZNjYz/Un7SyMz05/NTP/e6z+bDfzJzLSh6cC3unRR6Hf+sEvPtoNG/WDWv7Gp6U9mpj89Z5z/6fVGZgN/GmTacED/BkaGik4dHY4eAeAqUayzWiLbJTIyMnUEwilhopJRk7nzXm/V6vz5U2nZ2clZGcmZ6clZGSlZGdK/T//yv76elJmemp2ZlPGo5+RpDQyNbHftyczJe5ie+uLjPG+zx79kpj/KyX6QnDhy/sLX2rQ57OGOiCpB9Y9P8t/7XmS7REZGps5AGKGclBPx91mzFc2bR9/2e9kh8YEz5zYwNNp7ygMRX0bAX6Ti+BUrFS2abz95HBFUorrO2iWylsjIyNQRCKeUkwpKfp89W9Gi2Y3gh5xzkYoiFQkjtYhIRcqpQIS+5rPeMjB0OnaCc64UVE9uySmhokBFwgilTKCUMPr0aJQLlDHKiJoKAhUpp9IuOOfF5aUjLZYr2rZzOuOJiEpR/Y9P8t/7XmQfl4yMTJ2hUkt6zZqjaNEiMuAiIlJe+3m0lFOOnDDSb8bsBoZGu467IaKaCFUOhhEKTFCVx14+dmPf6tBTe0pzMhkIRCqCAUaBUUYo56qK1LBzB7z3rgm9eLyoogI0BhZFxBJl+WgrS0XzFltOHJe1REZGRuZVoGOXzFG0aB4UdBsRqfbe/TwopxQY45RySjnRUl0xx4toCeWUUJEhRh/essig/vwe74S42zOeJWmbpqaSE0QWddV94S/vLuxWL+r8bo5IiFraABFLleUjLC0U7drtP3MGEVV1WEtkH5eMjEwdoaqWNPMLvleNllBOKWcMKGWEUEEkImMi44xxRhkTiUCo8DxFeREtYZJ5waiqtPTgYrNxzRRLB3+f9DCcI0q5y5SJjEPZw4CNIzuMa/G6y5LRFFWEUqmIpFJLRlpZKZo33XP8KCKqxLobe5ftEhkZmTrCEz6uu/5n/8rHRSlnXBPnhnIOSlqspCVqViy9RKiovbMzpjOIjpbMesvQyOk5dgkDJlI1IiZFX1w28JtJbV8/YDOOlxaKjFJORCJyFM6unjWmmWJFvyax/v4AKBKBaZvBaHxclhaKtm23ep6WfVwyMjIyr4In7BLfkPvV2yWEMQBVUdq9KN+zXvtW7LEZt3/FINcVJvtXDD21eWbc7YscOUPUyImOgVKpJX1nzG5gYLjr2Iln2iXSrgljlGX72k+Z2l5hYfJZRoQvIgqiEhEzHty2HvjzLP23/V0dKVNTRiqPttIuGW5pqWjdWpMTXIe1RPZxycjI1BGeiJeEBAVUoyWEEUJFhizc8/DSnt+Ma6VY2Foxrb1ihp5iajvF5PaKOd0+vLhztlj8kEkq8hy7pL6x8VZ392dqCQPGOCWMciBlibHbJ/Wc0Pb1nXP+KM5M4ZwXZ6UdWt57UhvFugU9ivMTmNb3VbkLSUtGW1kpWjTbceKY7OOSkWFMpzMd0QQ562qjOpl/LU/4uMIDrlbj46KcUipQxAj3o5uHNN48o6vXLsvbx9b6H9954/CaQ/N7TmqvmNdVcefsfg5AOaU6/UtexMel2VJ7znPEyCvHpnZ6bXrnt27sWYuIN4/vntGx/oJ+X8bduSaN9oTpI/m4RllaKNq1dzp7to77uGS7RKb2kK4TRGTAREYI04gKlUVFpjZ4wsflHZLwF7F3RgAg72FCcszNopJ8yjlHSjlwXlGWErlv4eA/myn2WoxSVSRzBKIzzotriWTNEEYYcJFkbrMcMLqxYv2oDhHXDznM6jayoeLCxlmcEQaga5QwHbtkhJWVokXzg27HZbtERoYx0IYuOS0oLWaMSNFOwoioedyjT4Q3ZWT+V56qL7nyl/UlkipwBAaMIZcq1wEZIt47s2tm29c2DO+clxDDEaUSQt13PfZxeTzfx/U4akIBMT/Me6Xe23O6f7puSMtZhm+uNPs6LzMZEIlOpKTyXdrYu6WiVStH91N13C6RtUSmlhAZQYSDly/3n79gneuJyLiY4opyKVtGTYlKFAmr2wv+yPzjPBEv8Q/0/Qu7BBjjVKSEIiAiVapLirKLcxMTYq7H3vPzcpkzy6CBg9lPBQnRTHJzPSf2vvvos2PvVXdHKHBKic9umxn6DSa0e2OW3rvXT24kXGTPSTuW7JJRlhaK1m12enjU8di7rCUytYSaCADYceJERZu2Cr0ezYcPGb1y1ZZjR+4kpCJyRETOpOXwiOz4kvlbPNaSWXMULVr4BN74i1pFab0TJGJZ8d1LrqfXzXVe1t9hYpd5vb+c3vW1md3endj+jY2jm+UlRvOq4+jaJW8aGW87eap6LaGgKYQkyCPDAix6fTOh3esr+zRJDPTmgIQ/o5N8lbr3lq22njxZx+0SOV4iU0sIohoR2o0eXU9f/6f+/d7r0lXRooWiU8eO46bMXr/a7aJPSnk5oUQTTaGixp/wV0XLMjKVPBEvCQyO+qtaRUIoz4kPdLcbP6/LO2NbK+Yaf7xu2M9bxhvumD/UeUq36Z3qbRzRpOZawrgmZEJzRHfr4ZM7KqZ0qjelXYPDdtOV6izOOX1qYZIqde9t2hzyPC3bJTIyjAETiICILYcPe11Pb+Ohw5f9/Odu3GQ8ccLrnToomjT+tGefbnPnrXByuhoSnF9YiIiAIHXQ04XJxorM83nCxxX4/B4qlFPKRAZcKM44sGTg6GaKBb+8e3mrdez5w4UZ8YUZiRVlpbGX9841emvd8Cb5SfeepyUv4uOinFJGKaeAmHD20OKWr1mPbLN3qcmUtooZXd9LDfNERMIpqSonj31cVlaK5s2cTsh17zIywJiulujre3iHIGKZuuJhWpbLOZ+xyzfW0zdQtG71trHx53/0+sN8wVanA3EpyVIcFJBx5EzbxUhWFJnn8VTs/XI1sXeRqAExJejsEsO3p+krgg9bABERGSIy5IgYddV1ln799SOaVm+XVB97p5V5XIilpWlrJ7ae2kpxftusokdJjlN/+bOZYueUzuk5pQyAag3xyjfq5AS323HmjOzjkpFhrIpdon/o8lXOOZfygxEr1EJqevr+Yx4G48e9/+uvis567xh1+ejXHgPNlxy5EpiUWaosr0AERADkcoWKzPN4Il5yJdC/GrtEpAIC+O6yGd9QsWG4XnbCA44ocipSQS0oOefRV11nG7y5bniTvKTqtOQvcoK1BfaIRZf2WU3pqFgzvGVGbDgiRt/YOa/7R1PaKy64OAIiYZQBpTrv0vq4LBUtWxw+6VbHfVyylsjUErp2yRGvawAaFxYDClLsHXlBYWlgZNaqPfs7jJv+zi8mb3TqoOjU6dv+/eZv2egedCklI5NokomRclFaH0IWFZlKnvBx3Qr0e66WMCJSEQCu7bIe2VCxZWzr7OR4xphIRJEKIlEi4p0r+2fq1984okV+4nN9XNVriZRCQqgIiHE3PBf1/GTeL+9ddnOiDCkn5SU5h5aOm9hasWJQw4zEMEAgjDKtFVUlJ7hli60n3eq4XSL7uGRqCV0tOe7ljzo59ZVXqWSpiExMSElxDwwyt1rRctCgd7v2VLRuU8/IqPOYPxducQyJjs4rVmq68SGnvLJCRZMt849/Upl/iidi7z4hD58be+dUICIixp3ZOrft64t+ey/+5kms/AEhNezSrlk9J7Z9bffIJgUJf8fHVendIkCVBTmb53Qf10pxcNGvZaocxrnkYUu9dXFl3++ndXrdbc1IUZlBGKM6JSyaPsGWFop27fbW+Z7zspbI1BKVWvKant6BK5exsvN21ei6BEeOiALD5Iwc5xOX+8yb28Js2BvG3RXt23zQvUuvuWt2eFy/HRZdplZKW1JO1aJA2ONL/R//vDKvnifiJXcCzj8vXkKBiVTgCKlpURYjmoxtqtg8sX3EhYMJQediAq777rCz6//z2t4fzdZ7d+PIj/KTIv9efQnlVKRqBLy1Z+WU1vWX/PrhA19PRCRMpJyKhCCy6/vsJrdTzOna4OaZ7YgoUoHq9AnW9pxvtl+OvcvISFRqyRv6+mev+2LVTnYSldY95VRkhDBBcn8xKoZFxq455NF/2bpv+5oqWv6kaN60Rf8RU9bZ7/Q4HREdRbkUeqFKQVWZ/cVkUfl/xhN2SUBwZDV2CWVUZAQ43Dyydf6vn41urhj/vWJah/entFDMbaI4tWjcpU3T5hjXX2f2Q268ZJc8ux/X83KCpZAMIKYn313d94cpbRTnHcwJPq4moYxQxosLYm2HdB7fRmE7rENxeiZDIFTTdh4re863abPltEcd93HJ8RKZWuJFtKSSSiUgjKhFQeRU8j2kFdAzfmErd7v9MsVc0a61okmTt7t2aztixKwN60+cu1FcUq6NphBRs5K2rCj/j3hCS/yr0RJgTLNELiPKinv+Z/bbDNs8qsW6Ac2cF/S4dX5/SUZ2zj3/S3usgk84lOc/YMCkpdo1b3wBLSGMMM6UxQWua0ZON1DsntQ2I/6e5nWdxiqIQoDboYVdGiw0rOfruJQrywnT9JGsUl9yWq57l5EBxp7v46oG3cdAkRKRiYgaUUnOzPS8dn3Jtu2GI0e+2baNok2rj7v82m3y1JmbN3tHRBRVKCtFhVT1njFZWv67PLkWVrXrvT82gpEjYnlZfnFqVGFirLIkExEJcg7IOOGIDJWUU91x6AusX0I55cBVFaVp0QEJYVfyU+JEQh4v0KvdhnKuUhWn3buZGHktJz6UCkoKXNfHJdeXyMhUQTf2fkIbe3+RN1JtPxXKqcgoYYRwQZIKgZDUjEdHz14YZLG+4fBRivbtFG3bfdO372+zZtk77/WNjqoQBUTkyBkwyqvGZmRR+c/xRB6XV2B165ewx3JCCBNBG3fnmngGoZxoTzzOgDF4xvolf7kWFsfKgZHBk4ugPGMb5KxqHpdcXyIjUwXd+pLDV669uJZUohtNkRoMS4F3jlhcUn4rOdnx4EGTuZb1jIxf69TpdQPDH3/7dfLSJS7nz6VlZgKCVKHCkctmyn+VJ9fCCvSuXkuY7knFCGUiYSKtml6offuz7RIpj2vL8/O4KKeEiYQKUrydVT3fHm9DRUIFykSm8+Qk15fIyDyDqjnBf0dLKqkiKpo1UbhUyVhWXhEcm7l2567mo0a/2737G0bGr+t1frtbv+k7nUODvR/k5DAmSlmfDKTwvpz69d/hqZzg6tYvqQkvWF9Sw13I9SUyMs+gUkvq6et7eQfUREskdBVF936BCIhYVlx8+nbEGMcd7caM/ahHD0XHjopOnVpNnrLacfv1kJCCohKqrVBRE0HUNidmsqi88LSLRC0SNWUigyftPEIF7Z/Yy7iVP4+neqhcqiZeUsNJeBEfVw13IdeXyMg8A93Y+8EXi72/CLrRlEqkAjFEFKj4IOPRXrdTg9faNzc1e6NTR0Wzxl//0n20hY3dMbeQqPtKtVDpyxaZTtmjrCjVzjkDrqnqQ3zCaSPlZ2tm9dVOo45dMlvRorl/QAhlTE1ENREEKtYiaiKIjKhEdV/zWW8aGTmecKOMlauVtbsLylhRWckIS0u5vkRG5jG6Pq5jXn+RE/y3oZoFjpi2QoVIZkqFWnUrPMzxmNuABdZfDBqsaNdO0bpFwz7DJ69ae+z69bvxDyqUKkSGCNJ9R3KRM1lUnjXDDDghyruXD0Ze8ixKjWOcUlppl3DGhMy4kNueBzPjg7XrdryiORQZoZyUE/H32bMVzZuFRtzHl/wzcObsN42Md3t6aoW1ln8ERsZaWyvatNni4YEISlFdF09IOV7y/4uqLqPaH//VaMnTH4cwIlUvShdnSTk7Hx5uddK97+zZH/ToqmjWRGGg337kqEmrVh7xuvngUZG0GaFEoPJSj8+AMMIABKLav2Lg7PaKyw4zkKtEyigjhBEOvCj3ocPwjkt6fhATdAIQiUaYX8mxcUqYqOb0jzlzFC1b7t7v5BcVFXznrn9sTEBEREBEhH9sbMidOz6Rd0IiI2/GxQWFR/hHRgTExATfjfKNjAyJiLgZdz84PMIvMjIoOjooOtovMjI4POJm3P2QiAjfyMigqKiAe/duRkYEhYcH3L9/IyLMcMLkBkbG8zdvDY+M9ImODr57VztOXHB4xM3IyMDoe0HR2sHvPx4nUDNOxM24uJDICN/IO8F37wTExPpHRARGRPjHxQZHRvpFRd0MDuo1e9YbbdsdOnMaEVWC7OOS+XfCn5AQIqmIVOKr+6ea7+sl+biq57GicCpQUSWqASkiEsTEtJRjl4LN1zm1GTBK0aqVok2rz//obzBl5rxN62+ExZRzTYWKbgdJOfWLaer7KEfMSQqwH9h0Qc8v4oPPc0SREAoMEf2Ob57UWuFuu5CKlHKBvvxvuRKREQCWklusN2GqokP77/r0azRocFOzQY2GDm1satbY1Kzx0GGNzQY1MhvU1NTs52HDG5uaNTI1azJkaNNBg38yM2tsavbzsOFNTc1+MjVrOmTIz4OHNDIzazrQVHrxR1OzpoMHNx489GdTs58Hmv08bHgjM7MPf/317a5dP+/dp7mp6c9DhzYdNPgHUzNp8CamZg1NzZoMGdpk8OCfzMx+NjX9adjwpqZmjczMmg4e8vPgoY1MpcGHNTUz+8F0UNNBgxoPGdrY1OwnU7Ofhg5rZjao0aBBzQaaft6r12vt2jns2o4I6lcozLWIbJf8f0B7Z0Su8X9jiVpQS+Y6R9BNgqzhvmo99v4/ofFZcUYYFajIGEEEQCxXiSnpmSevXZu4dt03Awco2rVRdOr4lUm/LjOmLnF1jbgTowKOiICcI5PXUGHAmLRqEzCk6sgjm2bqK5xn/FqRl8YBOGJS1PVVAz/eMFYvL/YhByRUYC8h9P08REYYJwUVqm7TzRUdOig669XX1//AyPA7I6N6RkYNuhjV79z5h67G7xoavNnVuJ6e3idGRl93MX5Dr3ODLsZvGRr+0MW4gZ7em4aGDboYv6Gn93UXo0+MDOt1NX5LX/9dA4MfuhrX09NrYGxUz8jwuy7GHxgYvKmvX9/QsEGXLvX19d8yNGygr1dPX//HrsbvGBjU09P70Mjw2y7Gb+jpNehiVN/I8Icuxu/o679paCAN/oWx0WdGhvW6GL9lYNDAwKBhV+P6evoNjAzfMDb6povRx4YG9fT13+5qXF9fv56R0VsdOrgcckUEdR32cf3L7JKnU3equaq1f3qiQo0yjUv9GS0F/5Ln7auuwhllhAMU5WUk3QoIPb3//K4lZ53Wnz28Iua6Z0FeKiJKfSZqvq9azAn+2zyRTEw50Sw1jygQMSH90WZ3j95zF3zd20TRWU9hYPDV7736L1nqcuXyg+TkcqVkqQBHRnXWUHnFZ8UzLwGdI6EvI22pygFo7DzCEctLs3ct6T27w1sBR3dzTisKc3fP7GeuVy/a2x0RRapmnFF4ddeL5ONSMtJr9hxFixbXr5zOLy7OLSzILyrIKSrILSrIKSooLC7MLSrILS7MKSrILyookP5UXPj4T0UFucUFOUUFBcWFeUUFOcWa9xYUF1ZuWVBYkF9cmFWQ12vqtLf0jTfsPlJQXJyRm1M5SE5RQV5RQUGx7uAF2sELc4oK8osLpaOSBi+UBi8qyCkqKCgqyCsqyC7Mzy8pTs5MH7JkyWstW2w/5YaIKqHuxt7/TXbJExetFOij2pP1ietHV0gYUA5c0g/GmbTajGbNGc4YcK69V0q/8Oe8TvmTx1DnYVTkAlJ44HHepv+P5gYNZhm9P7v7R+YGby80fGfv7CHZKbEckVChFu2Sv12rWFs8cTsmmt5HUjEjzy0Wg+7GrN5ysNOEye917aborFdfT7/l4AGT7PbtC7iYW5ZPtClMjBOiFRXdkV/2YT+xnqvmF04Jo4RVHsxLi3jrJP4C4p1bl+aafOAwrk1J2u3bfkdmGr7uuNSsSIWMi9qFAl/dN1s19t78zq2AWg+GP/HTf+acBgZGLm7uiMi1zyW1+KMmwp9WVop27Z3PnkEElWyX1Bbay4ZxoIjAQAAgzzOiK1UEOKcgIHCKnFSxSxhFBkwQkXGgnAsUOTKRIKHIgQkEGSDlXBCRIxcBRf5fEhJgjFNCKQBk+x0/t8484KxzSpRPekZI6JXTZxb0m9VGcWjLAiUjjJGa3/f/dg+Vl0flXVjXwuDAEEEUhbz8/Ive/uPsbduMGvHuLz0UHdopOnZqN3HC8oOHfUNvF5aUUUREDgiUU+26Xi/l9KBcs9yelEegXToMARkHqfKfaG9jTGp/q417vZRzleq0uaVYemXf4sktFfttzTeN624/uk12SiggEkpe3gE8j6o5wc28Q+IBgGi7fNYi0qkrUrGv+ay3DI2cjp0A0Nzoa3EXAFBaUTbC0krRotmBE8dQzgmuLaimrSZ7WJjh5Hdnh/cdl9vBGcpyDpzqPKbpbEw4suJy5dGgBxt8/Hf4RNx+VCIgY4xQzoCSgOS0Vb63dt68tTbg7lbf4C3+4av8Inb4BW8IvLPB7/aOm7dW+9/d7BOyNSB87c3IHX6BQWnJjDP6+NHvvwDllHLgKFS2TZR+CktT14xq5jBdvyA3HhFFKtZwR3+jt+OrnAT22FJ5fO+WpiKlvNDp9LmRFpYdRo54r9uviqZNX+/cacC8ZZtOefmHheYXFUpLeBFGVKJaZFXSFmrr2BgwgYoUOCKWqZVRySmXAgIcT5zZdvLkUS+vzW5nj1wLCYwMzSpIA0RAIEQT9H6JcsIpYRRAyL53y2HsL3O7vr2gx/vXD25BLCPslZYoVvJUb8dXW6sovpS69z8tLRWtW0ttWupy3fu/ycclPVwA0HNR8Z8vPlBvpktjeze/1CxE0G0HrbsxAo9LzWxiffSThQdfm+uywysGEUVOGDAOdJNfgGLBznfmrnl/qv1Hi13fmW3xrvnu95dsf8/c6tMFh95daPv21HUfLDrw7hzLT2ftfH/pnrnu/mpRRfiT+6q7PHabUIKInEJhYVrag9CsOzeivQ5vGtl2/ehWhY/iAICwml4n/1PP+X/DnFBORUbURATOEFFFxPDwCEePS6YLFzUyNVW0bq1o07LVsGF/rtyw48SpsNQUjfIAk2oeCZNSq2vhlko5FaiIiCgozwYGztzk0HzMmHd6/KJooado01rRvqOilXH9Lj1+7GMyZPFiu6On03MLEFHknLxMOWHAKBMp5wIIHg7zx7d8bWnvr9Jighniq8zd0uWJfly+z1+jt+bfyF/2nK/5LrCy53zbtgc8T6Nc916Lk0s5ReQekfc/XX7wy2lrm67cFp6QDkDFp04XaWNAFp+a3WGF5+cz1380Y62rfzIAlxzcANTp5q335x3+ZvbWT2dvfn/mgTf+tHjH3LnB5G31x1i+M+tw/bGr3pq0/l1z1/qjl781bffb05wXXQwhwEX6pA1Up6GMcOCCWJFw+9wRmzHrJhvYjmq+rv+nC7rXn9z59S0TO+an3UNEwmrNLvmXa8njmZFEBSjhRE0FKvlLEQpKiv0jItYeOtLZfF79bj0VbTq92/WXNhMnjF+z5ujVq8lFRQhSczAqUKEygPH3zplKSUPEO4lpk1dafvzrb4r2Hb4bMGDovMXTbW2nr7Wfs2nT1FU2Y5dYNf5ziqJTJ0U7gx7TZh66GQjqPMr5S/K86bp60iJu24/suLDne/O6vXfOcQErziX8H7ZL/ktaMsrKStG8qfNxue69VieXMoZIPGJCP1927LOZ25rYOPln5SECeZaPSxKe+ylZrVec/nzuzvdnbtrrl4AAhBPGmciEtb633za3+XSGXbPlp+efD3bwu2PjE7Hu+q2VQfdtr4fY+8fY+95d7X17VUCc/dWQ1X7h12PjBVGk/xW7ROPSYYQhD7m8f163DxYY/+iyYuTlXWuuXXS77bFj3aDvN4xpX5AeV7ta8i/0cVU/SwwY00a8RSpWhljjcwsv3bhit2dfq5FjFW3bKpo1/bBnD/3JU5Y4bPYOvZWcKS3MxbXO+idbh1V/g6vcjDCCiL73H7QaPUHRtm2HkaNX79sf+uB+cUmpSqVWiwIFplQqy0pV91PjD186/aeVlaJDhw979LLY7kIpIS8hYUQbLxEZcFqed2rlmAXGb0UctV8zrKl5p3fueh1BxMrFAV/ll/W/+riqi1hUW1lFX2yN3mdM2gufA/Rxb0cLRdt22854yj6uWkMrD+x8ZNbnc9Z9MHVFJ9trPg8zpHjjc7SEPUwraLV458fTLD+Yf3z39XuIKGkJA+Lgc+vtGY6fzNnew+5sSmEJIhORciQicoaUIWPIKDKCjCMhyIiopv9ERPElfsdMBICygqRt5gZLe3501/uEQFSMUERk5UV7phrZ/9mxKDOpdrXk3xN7f3F0bwSEaUritbFueBB778TlSzNtbD/+Y6iiedN6BgZf9zbpPnmG5cFD0UmJnBBEBGDaZVSo7k2q+nNJ2kt8amrHSRMUHdoPs7GJSkyi2hp+jlwakyPnCFIPmLyCQmdPz6/69a/XvZfjmdMoVogvpl7/61SIlCDi3cDjs7u9ucuyv6guCfPYN0O/3vZ5vcrL8ylwyl/1xfJEn2DvkPhq7BKdOaG6KVig/Zqq+YJo1Z7zW5/Vc/7Zs6cNNf3l8jmVdslwS0tFq1aH3U/KPq5aQysP5ExU7BeL9n8+Z2cj68OB91MQOXnqdKnUkvup2S2t3D+esvytiUv3+Caj5ONilCFbH3jnnRmHPphq/YvtzoxiFQKnjDJgnFPGNQnEnGv+yzljVU+yug7llFARER+G3pxv8MFOi/SsF1wAACAASURBVAFqWoSIIhMRoawk12FKl/Wjmham17KP6x/PCa7hpFEps5xTkRGRU6bpTAxFeQX3Uh9tv3alp/lihd4vb+h3qm9o9GWfvn3NZx4+fzFepRYrNJaKtIZKNZ2JKy0SDuxRTnbfRUsUHTsNs7FJz81BRAascgVioq2VIYyIjEoPgIi496JvPSOjrwcOOB8UjJyJrJbrpQkjgFhakLlhRre1PT5NDbpOEcuKU5yWD57e+Y3b55wQUSSvOoH1CR9XaKDv87RE5+GAAHKlSh3x4P4x76CzYTfSssrUqgpAqH4N6f+p57yuOSKtj1CZTVrNWyQtGW1lpWjRfJvb8Tru4/o32iXgHn7/Q4sjH01e2Xr5xqCcUkROnmuX8PiUrI42Fz42t31v6nLXgDQELtklHMhW75AG5ns+mbOzh92JtPxSABBfIHeQ/VfkhHJKqMARk+/cXP7rh5vn/VFeUah5MkNMjQu3HdZk09iOhenxUNt2yT9Vq1i7s8d0yh4ZMNCsoQKU0IjYWOsDx/tOmPhht26v6ekrOnb4rK/peCs7t8uXkjKziSg1JwbKiNRH8ulTSzK11YJqzvr1ik6dfh235EFGhjRp0oOt7sa65beSAnFEy8OHXmvXtuP4aXcepAGiQGpHTrQ+Xk5F9YWt8+YYK7x3WSEVCacceeKdm0t++9S67w9JYT4gVSa9vEqXp3isJbPmKFq0uB1wrXq7RDKtAsJjO85fWK9b9/eMu7xlbPRh735L9u8vLS9n+NzkhRfXksqvVaCiSEVKRe97Me5RUcVqgYPmzHnePOPjnvPtnc+ele2SWkPHLrn/5UKXT2fv7LDmks/9NMRneDYr7ZK41Jwmyw98Mc/pg3mHnW/EIiLhlHHKkTr43n5nxoEPpq78Za3zo2KVZN/84x/zVSL5uErzk3dMN5je5Q2vg6uz4m5kxfj67HXYPqnD1PavOUxok/8oCgHE2svj+kd6qLwknukE58gAARGzSopP+92cbG/Xafy4D7p2VbRpU8/YuNP0eSsdXXz8A/JLS7SuKiDAKht/SQOqiYiAYZH3m/QfVK9T59DYO9KMVZOaVenll0oTigoKhy9apGjXeq3zYWCcMPHpsOLfOmek0k6MC7o+s0t9uz/1CrOTAYBIWeM098Im66mtFYesJ6qU+Qx4zZ9C/odjq2qXeAUGPlNLpFdEKiLymJSMjpNmKNq27T/VYsNO54WbHH4cN/oNvc6rDx4iokCeU1n1pI/LvTofF+UUtC2EM1XqL4dOajlrZhSlyKlQremjyeOykutLahutPNBzd9K+mLflvXGzWq467PcgjXKioqKaigIjlaipKPVBi03Na7HU5YMJs9413+rsHY8AkpZofFzmez+etbXHhqMphWWUU1XVQXTRmCz/FaOEPb4DEspY0Jn9Kwc2XNBVMdvwtfkG768e8sOZzRO2TGy3baJRQVqC1O21hrv7R3o7vpppZFXlhGqTr6S6EyXn6Tk5B097DrKwbDt02Ed6nRUtm39h0HnA4iXbz53xu3evrKwEuYiIHJgUiSGcCJSISGZs3qHooD/HykoUsjlwXcWqBqJpto8XAkPeb6enP3FyfHoWINS8SEganCOUF+cfmjvYzuQzP5+DBJFStUbDEAsLMreMb7Wq70fxQZ6ISF6hp+up2PvF58XeJUUUgC/e7axo22rofMv07BzJV+kRePkjwy4/mZoGRkchovgse46+8FpY0nuLy8oeJiX5xcVN3+WkaN2q84yZsSXFAKyab4TK9SUvj0pTw+NOzKfLj34yw6G11Z6ozFKs9udRem77lWc+n7v97al2Lj4JiJKWMECy7XpQg5muH5rb/7bWtaBUqH4cRKT/9Ay8lFllhAEnIsmIuXV+97Jj6yYf32aVnRAs8IrY0IvxARcqigukatAa7ugV95z/h2e1MkDNiDR1klPrfvzD/cePjVi07OeBoxWdOyu+/+6t336bsmrtXlf3oIeJpaL6/9g777AorrWBj12TmGKSm5sbI5p8UbHTi70L9ti7IiIKKKjYC0WxYy80sXdTNLbYBXvD3lFEFFD6sjunvt8fs7sufYkYUA/P7+FZZmfOWWZmzztvV3bL1KgoYXFJz1q69P+0dceLFy8Bh5xOwbymVsxunLMXca96uk+VGtTdcvgA8KKpMksYoZylJ8TeORj0IOoQIkmMUcO8SExR3KPLF3YvfnLzLOVMqTn975z2bL7302ev5qWXKE7BB7Gx9s4uX7Rovf/iRUUYEEZlQkfODZDMLebu2s05w7ormG0EI2UJIggATkdFtR7qVKl9B8nCsrRZo/ojXa8npyipSPmcZxD5Je8IA1ly+6uJ4V+PDKgxZfnSC7cOR0cfePTo6OPo/dGP/n4c/ffj6L+iHx19HH3w8aPD0Y/Wnb3+87Q934yeX2nEHANZQijQ+aevVHQNrTI6oN6UoG03Hv799Mn+R4+OPn7yV5Zxnhx6/Pivx48uPX9GMTLmqfA9Qr/kYYoAgAKVUboiVAnVBgsRYIqn9y1Ry2rGmGmvnqWtrbccOv5hyxKaVV/BjCgttpRTmpSUcjzimk/4JgfPSV+2bin9VOsTuzb1+w8Yvnjx9j/2xsa+VHY7cP7S1+0cLPoNuRH9jHNOdP52o2dnCMv+waGla9WeGrRa5hxhhBS9563R10jIlsKi+5Lq3y1G33uesgRTrNzwx85f+L5FCwsn5/tPYhhjiCDMZM7Zmj1/Sf9XY/i8BWlIZjwX0zfJml+ydGee+SWIYgbsaVzcwi1bF23aNDEoWLKytnFze5iZAYwYI0s+lPySEqmX/Hn10fcTt3ztvuS7satqzdhR03dTTb/tdXy3/uK/rbbvVlO/bb/4bavju7Wm37Zas3f/NGXVVyOmfucZXGlEQNCxB3pZwoAsOnmpwsjg78Ys+2bMypr+u2v5b66lH8fvzTi1/Lb9NHPjiA1/p6clE20voOI/G0V4VqnOD68sQJRqMJEJw4xhgDf9Vt/yRzH4KDaujQcPfvCyJNeTjAhCWObAAThmNOblq98jIqctXdKg12DJzEYyN/tPy1a2gwYPmbvgzOX7y37bJdWv33WMR0JiAnBu/HOMIr0wI5Sz4L37JEsrl4AFiBZ55UHCOKYME04Ne1ASRjBBCKtxcfd7z8vGRXTBeCF/HShta9ttwtRXaRkASnQc4pzvOnmmcmPbxiNGPnn5AoDnXPGzyhK75dt3QN42LsIJY1TpanwnOrqUrU1DF9co4/QSkV/yTnijl1y98ZXnpiojfaqMXlxh8LhPRywuP2DsJyMWVRg4vpLT7IrDZlYcPLmS8/zy/T3K9B7+hXvYF85Tvh4543PPLWuP3AKt751ywEuPni3vuu4b11lVRi+uMMjrU2dlnIUVB06o5ORXcdisioMnVXJeUGGARznnVW3m7SFpCYizD0kvMTy3ujOsczYycvdp9JFLF09eu3ri6pW35+ili+dv36rRpUtZW9tNhw5/VLIk20nGFCOKKVeKEwPCcuzLV7uOnxo0fXqNzp0lc3OpYSOTjl1/6tJZMjMbMnFyhioDDHrJGDmX4jLZsv/AJ/aN2zo5/f33ydNXrx27cvnElctvfzWPX7188srlm4+fpGNMS4yybrzvnXJKGV28dYtkbj7MPyBVpVKyShHBHPjRi1HftO9q2mfA7ZhYznMpRme8jUuZSDGUAef3Hj2WLMzMR42+k55mpI1L5JcUPUSX9/7bjWv/nbjzC6cJ/3HzcVz0d6egP9uv3vnrimNt127rvGp/1xUH2qzd1n3FEYdVe35du7Pl8t+/9tz0tcu0CsOmBB1/bGjjmnsmqsKIoO89V3/hvqrt/H2dg/a1X73z1+XH2q7d1nnl/i4rDrRdu/3XFUccVu3qsnafzx+nSGYsZoX7Sr93KF88BnTf+cum/YZXamz/eYsWlZs3q9y8eeXmLSo3b165mfK6eZaNxvF5ixYV7e0/bdp048FDH6Es0Z9h/XnW15EDAKV8w6UH97cdPNzeZYRkYV7R3r68feN6PXpcevAAAArleMAUE0o455v27fu6VasK9vaVmzat3MzYK2VAC4NrneVSlre3r921+5kLFznnclF49d8eI2OCiTaomi3atlUyN+vh6/8yPQ2AI4oU29f+Cxf/265trX7Dbj+LA+A5o61IIWOCFcMg5/z+k6eVmja3HD3qgcpYG9eHkl9S0mQJIwDsj8tPvvPe+LX7qjq+G47dSXjNWFJ6xkuC05NTE9XqV2pNgqxJUqleIqzKVJ+/G285Y9e3Y9d+Nnp50LF7hr73JcfOVRq9/vMRM1r4r76eKqsyM5LS0uMRSlJlJmg0iWrN68zMBCSnpGekpKYlMEyNi6J5ryHaYmX05LVrNiNHft++bVXHDlUdO/7g4FDVod0PDg5VO3as6tC+qkP7qo6OPzg4Kht/cHCo6tj+hw4OVR07VHXo8EMHh6qO7bNub/+DQ4cfHTt80rixkCV6ixCiGDPCOVV6p6iROupR4pwduxv27l3KyqqsrU05W5vqHbvduHKOc05yFDDN/yIqiR2zw9aVsbD6T5tWPzo6VO3Y8QcHhx8d2v3QwaGqQ4eqjrldqazbtRfdUXvRf+jgqFzKHxwcvm/frtWI0RdvP+acI1IiLqWRuYqEEcapmrOZO7dL5g0H+C1OypABqCLaAeDspSsm7TvU7DvkzrPnAJC/jaucvX1gQXnvejfSvUePS1tZNHBxvZaUbKReIvJLih69XrL7+qWvPbd8MXJmvUmrI56nAjCqdYFQpkT3c0o5YYwAsKvRceaz9lYZHVBh2KSg49GG/pLFJy5WdA2u4rG85eytz1+nAwDhRBlB+zvriw8yjiuvU61rkoGApgMAMAokERS3Kk4DnAIAwAFIIkOIUxkgFcsMIAN4JpYpQArDGN5sT6ckAwDV69W9lJXNxkMfl7+E5qjCosEy4TpXfFrK1XsxWw4c7e7hUdq2nVSvfkV7u2pdujToN+jLVi3/16zrlYvXOee4MI8ymGIGTC2rJi9dK/3SaO2GNdprRxDQRCJT4JkAGVhmAKlAZYYxQErO7UBeAaMAACgNaCqWOUAqpxqm875zKEFWXyNrqGiVb84Ct26RzBoN8l+QnJEJ2hgTBAAnL1z8sW2bmlq9BPLRS7T1uPK3cRnIkruPn5SysbEY7XYnQwXcKL3kQ8kvKYn+EvJH1N3/TdpaZXSg6ayw49EvlLg9nDVlXadU0vtPE0wnhX3rsewLzy1rj+r9JYQCnRdx9ZNRYV+4+DafG/IsJZNzln/e+8ejl9A3Zn2CmTaNDjGm1OrAjOo2Yu1GRhBVDlG+zwRRmm27Gmko46a9epW2tt588NjHI0uyuUlkIivVnwiHey/j9hw+MipwifXQIVKjRlL9Bt93aNdihMv0NauPX7v6PCHZ0WO89H/Vw/ecVJrdGnPvEV12C+f82fOXzZxGlDWts+fICca5Sla/uY6MKF1GDK9Uzu2IUcOLThg22P9NXFkJ+VIYWdtR95lp4PatkoXFML85aTp/idJ84cD5S9+27VCn78A7MbH87XzvhhcFAO5EP5WaNmk0yv2GSm2MLPmA8ktKml7CCAD77fKDb8dv/nLUbPOJGyNi0vOv7Xg/JrHupLAvhrp9MnLB2jdxXLr8klFhX45a0GLehmfJqo8w772gs02V9htZySUvzxg0SAOc19HGBJ/84GWJYmWiOluWTBDVBcWlJqceOnNm7OIwK1fXz5rYSaa1pMZNmw3sMSpw0Z8RkfGvXxFt4UiYtz68krVNm+FDNWo1YRQbNNrKB0X2c6C7j52UGjVr4jTmUcxzxgp4VCostMSIkDf/eFYb1/HIU/noJZTR0L2Hy9hYOU6Y9jItA4AhghFFnPO9py5VataqxQjnp/EvIF/fe4ExwYYzAsD96CcVbO3MRrreSk0V+SXFhs7GhXbfvPTtuK1VXANqz1h75l4sQJae21kvHrv3JK7hzH3fjl1TaYRv0PFHWfJLIq5+4hoqZMm/w5u8d2urDYc+nLz3XNE/+SKCZKq1ZaWrVJHnzwds3NxrwuSvW7WUfq4umVnU7ec8zDcg+MiR6Mc3lQhsBgxRnIk0lNEHcXHWzi6SpcWeI0cUlTr/k6ZXyjmwF8nq1qNcvrC2X/vbfsXoX9KW/iInm+/9VOSRXGUJphgzBAAHz1yu3LKFjdOwu0+iOX/je1+996D0fzUGzZiVmpl7kUdSqDiubLKkceOGLq43jJYlIr+k6NGrGn9ejf7f5K1VRi+uP33Duecp+hYRue58L+Z1rQkrq4yc9aXXDl3Nea2/ZOHJS5+MWveFi2/zgJBnKZlClrxTstZ2PPUhyRL9Q7ohiGDCEAAAZZfu3w/cuaO//+xf+vYvb2Ul1a75XdsOvWbNWr3n9zN3ozNlrbDRUCxjWa98IIIY50F/7v3E3r7BgH5Rj+MIRvjNFAYzGhgnMcWMk3QV918RLFlYtPH0fPr8GWUMFUXSewknR67i7bz0EkQRADx8/sx6uPMP7dqfuHAJAGQiU8Y0as3Y2bNLNzQL3LqdMYZzC58zXpboL4oSx3X30WPJrKG1u9vDzAzOiKy7KLlO8WHll5Q0vYQRALL76o2vvbZ85TKr1tSlx6IT8rVxsftP4xtO3/mls3dFp6kGMcHa/JKKriFV3Je3XLDtWXJ6gf6SEqvavxcY1pzfdPDIByNLsgkSqisYDAAqDezeu3/QlGl1evas1LSpZGUlmTWsN9h53votl66fjo2PV7zXHKi2iKzBUFRnqlKrVMPmLpGsrJu4uN69rQQH514BTH/PqwgZu3JNJRurH9p1OHXuMgf4wJqB5kU2G9e5M7nnl1CutxYy98BAqVatcXMC0lO0pTbPR0V81rmLSQeHiKgoAJCxnI8sMbK2o7I/ANyPeVaqRYsGI0ZeT03TrkUGt1C2oz6s/JKSppdo80uivpuwqYrH8kYzdkTEJudbc57effKizrQd33mFfOa2KujY3Sz5JZHXPhm17vMR05vPWRObogaDiBSmG4fpfjODkYv9VLyPZK0T/J71wspGttUcU0y0IgQwxq+SXh85f81zxZqfe/SoZGcvWVhUbNy03qAhI5YsuxjxMOW1CoOSpcio1q2dyzOKXpwA8Kcv4y09vaSG9Wv36//bzfuZmlcc0pUYKqUcIbxp5cQeJ8hOfnNLW1t+067D9r+PKub+j+QZKJvv/VLEobx874QRpaTNjcePzQcOKGVpPXjixJXrwqetCbLp10dq1nRSeDhBmryMiiRrfsnKbQXkl6gyVU+eP4+Nf3nk6tWy9rYWTs6RDx4+fR4bn5BIqLYdTs4DP6z8kpImS5S+itfivnGf86XzjNoBv59/EA3A8ur3rvRVrDdh1RdOYz8fE7b26B0AbY9eDniptn/Jipazdzx7nQrAMUcMMAAhgDkQBpgABiAUMAVMGVGaZX3w38l3gaGNa/P7mfeeQ4QondiVcuI8XZV+9vq1gI1bmo+Z8Enz5pKZWVlLm6/79hswc+rmg0djXmj0BWkYUEMLFc33jsIUA7AbMTGDZi+WzBt93rzZ0Jmzdpw4Gfc6UY00KlmtktUqjJLS0q/du7d48+aaziMkS8uaPbofOXUO9P1OPo6bNpu/5FAevnf91UQUAeeHLl1sONyzfLO2lexty9vbV2ndbsyKldGqdCVKONdTZ7yNS6nteO3OvebOI5sPdG/Qu185G9svbG2se3ZvOtB1oP/8FylJeXUZB5Ff8o7QigdO9kTd/Hbixm89VlSfEnzmUVy+/hJ290lcvZl7v3GbX9FpcvCJaH3NecbJohMXKo4K/8p1ZoNJQT6Ho8IvXF146tKS0xdCzl0POHF+7ZmrKyOvzjtxLvT8jUUnzy86ffno3fuyWk34B9Lv/V/GsOb8+1iPS3eD6Sug6IKyVGlP4uIOHvyt6/hx37VrJzVqKFlaV+/g0GqMu9/KLbeevyBYDZDElEUta1wczXeJ1++AGQGAjPT0SSvX/uDYtbSdTYVmzWr36d194qQ+02f1njajb0CAlatLxWYtS9vYf27fuJvXuHM3b6UCUCNm+ZDIZuM6fyYiL1ny5rGAE47x3Vfxa87cmb0maMGWzTtuPtFogAPNv1GVoV6yYlueMcGIYM75rZv3Bvr4d5zg2XXK5HZjXDp5T+w00bvV6NFTNm158fo1z61qmV6WfCj5JSVPlnBge67c+3bKpm9cZ1p4h0TGpHOep7+Ec/YgJrHRlPD/jlny5djwtUdvcQDEsNKjd2Fk1KcjQ6t6rvjPmDWfOc/91HXVJ04Bn7msrDR8XuWRyz5xDvxk+ILKo1ZWcgr4zGVVxeH+XnsjEZE/hniYd0FWveS9yS8x1EVkgtRIo/Q1QhTdfhLz5+lLTn6zf+naRTKtU6ZRg/+069RiuLP7qqAb167p7E7KAmdQTJdRwgllhZidKhVFgQDA1YfxU8PCW7p5/rdNm4p2tuVtbMrb21aysanSok3dgSNHzgnY8cceRchRqlRd/FgECc3hez9+7k7+egnlVLkcBkZCAOD6VJ58ji2Uv0SnvKoAAABBlh+eq9AiH1p+SUmycSnKB3C669qNSmPWlB65ptacP45Fv1T8HNkWJu3OQO88eVV13NqyzhMruYSsOXgDuM7GxfHcw6ekEasquEwuOzqg7MhJZZ0WlnWeUGnsojJOk8s4+Vdw8ys/aloZp/llnb0rjllcZoTXuD/PqJG6wLhMQa5kjeMq6fklxCA4SskOwbqK8S/iEvYfPz8raI3tiFHlmjlKP9es1MTefLjz1AWrww9HJL9OUXaTCUKGYVf/dE03cMUTmSDGZAB4mpC0/+TxkN27F2/dunr3rqUbd+88dPJa7DNgqQCgIRgRpO/aW+wn81/D+F5Y2a4y1l1lmSCkfTDN79QZb+PSXjtGNFjWEKLBSIOxBstKDwJkYIHMUy8R+SVFDmEEM8wYu/8qbf6Zy7P3nw27dCNWrWY8dxuXEhyZlJK+PuLegpPXlh66ev3pK86ZosQwTi88jZl14sLC87cWnLi08NQ1vxM3F5y6vvDkxbmnbsw+eXPhqcsLT171O3Fj/qnrC05cWBBx48jTF4SgnDqQwBgMbVzhJbivorK+UK7keGsbFCoPk2fu3J4dEtzBxb1q+25Sw4ZS3bom7bqO9p+39eD+y09jMhFw4ByYBmkUd3cRruaG9i6Zytl6AVBtB1iQKdXgj8XTnpNsNq6jkafz0Uve8nIUKr+EGtwMhBHCtIPkc6XIh5ZfUpJkifakv1EYOQADA9Nzzp0JoxwogKLDUg5ZLqFuHABgOiU3S0iMwUYFYB/Zg14RYhjHdeBoCYrj0j+EGn63EcHKaq3RaG49iV67c3eXCRN+6dlTqldXMq31HweHbt5jVv21/cqtRxoN0i3oCBGlrAjN/6n2LT7nm2xEGcsyQZgiRBFmSCZYF/hL8nkS/7AxkCXukmnt05HHOedKxUZDN9Xbo9y6iKCOrlobF+dcjTRFOwXnPFWV/qHkl5QkG5f2u8QpoQRRjChBukdImkO26/8kjCBtce8sUodoSw9hTDFS9iEYU2VnjEnOjdrQz5xzCYzB0Ma14/DRkiBLdKtzlpAqqnOqv4q7v2nfCRdf/0ZDhn7apIlUv55Ut267ESMCNu7++8qVlIwU0JbVIoqxItfQ3nf8yQvhyf8YyGbjuhpxkHOOKX2HskTne39HsiRNlf6h5JeUSL2EZP0W0byVRJrH9y3XtwqGf3QG6CLE0Ma1obhrzpOsz/gMqOJRZ5xSxi/fues9f75pr+6ft2xTxtpGsrao2rKbx/yVp07sf/DsGeZaJZVQorVliaW8ZJDFxlW71qmL0QZ2haL94QDAgXUc5V7RxjZo2w4AIAbNiYtqikxZPXDaNMm09vIdIr9EIOCUZtVLth2KgOKQJYRl8agjgpVsZMZxUqrq3M1HK3btqNvfVbKyL21pWc6ucfVOPfp4zQ79a19iUrLu682ZTqkV8qOkoZclrd3cpDp1VoRvPXz+/P7IyP2RkfvPnClKIiMPnD37V0SEWd/+Fe3t3efPP3nlyt7Tp4t2ioPnzv12/Hib4U6SmfmK3953G1cJ00sE7y+Gesn6fze/xFCnxEpQFtN61DHG95/FLN20xXnyNBMHR6lW7dIWNlUdHFqN8Zy7Zsetx9FqqtRbpFSxrwotpASjlyUtR4+WGjWSGjaUTOtIpqaSaR0DTHP8zmtjwfuXtbX9pEkTydxCqlW7MIPnP2+WP8va2ZWu32DZxvXvuV4iZImgiNDLkjLW1nv+/vfyS8ibgFosvwncgAdxL3ecujhl0fJffu0iWZhLtWt+1a6D9bAB430XnL5yPT4thVECwInOEZLF1PkOXOuCt0cvS1q5uUn1GzR2HtHZ3cXRw62j+0hH91GO7qM6uo109HDr6Obi6OHe0c3F0WO0o7uro7uro8dog41uHd0K3r+Tm4uDh/t/2ratYN+4bo9u3bw8HNxG5jHO6MLNq93o1sndpb2bW3VHx/KNGgRvU+K43l+9RNi4BEWEYRzXviPvvE4wYdokc0yxGslECdsjmtiXr45EXJoXFmbt7CaZNZNq1f7ctk3DgUM9Fi7ffvLU81fPlVQyximiWF/nTUiO94Ks/pLa5y6cBZrOqQwoDUgmkEzAacBkQCnAEKBUoGogGUAygGoApQJDgFKAyYDT895fBSSDEw3gNErk1s4jy9nYLQsPAWBEnZLbOCog6jzGSc99f6oGnMqpDCRdpUrv7+0t1TFdo63HJWSJ4KPn38kvMXSqI4I1RKacAkBapur4tacLQ9e2G+1VvV0XqUE9qVbNOj17jgyYH7J9380nzxRlhXGuoQRRJNwh7yMGcVzukqnplVN7CQeZEJkSJSwTMYooQYwhqn9N37wwfCvf/WWCMWcaLHcc5V7R1nbV1h2YMhWSCztO7vtTokxBOaRkNX8sgwAAIABJREFUpPWdNk0yrRW0XdRQEQg4pe+yf0nOqDysK/ENAC8T45ftOdBt0uQa3QdUbNxYql1Tsm3aZoz3gg0br9w+q1KnK6G9iGg0b3qHvBlW8B6RvYbK2Tu6Bt6IMKyD5Pid18Y838IUU04QQY6ubhVs7VZt2cY5VyN1YcfJZ39MMecsRZXef8oUqUHDpSK/RCBQKNr+JXkFfDNddsiT2Oe//bG/t5/vz/36f9KkmdSoUUV7m1+GOS1evvzG7VtxyakMGADjoK1NIrSQD4Ac/UvyrO34lpCstR1Xbc2z5vzbTAEfVP8SoZcIiggDvcRq06G3yi/R91HXOcP1tfn4y7S0MzdueK9Y2bBv30q2dpKllWTeyNRhoOvS2XuOHX+e+IrpaqJQThAVob0fFEb2L3l7SOF79FJuWEOl4FtOL0s+lP4lQpYIighD3/vhY/8kvySLL4RiwjDXBWVlEvwgNmbV7j2OkyZ93baNZGFdztb+vw4dunh4hOzadSv6MdE2GuEUGNaJEPJxVxz58ChU/xI9+vtKebagRjxYEKN7YRmOjynGDBOKlXIb+UsU8qH1LxE2LkERkTXvvXD5JQbfRqJUK1FESIYm7eb92C3HLw+Yu+jz9u2l+vXLWlt/37GzzYiJczfuiYmOYURbwI0aljxg/7xqr6AkY3z/kmwQRvRNKo25MUi2mvO786w5b3DrZis1D/nrxET0LxEIcuUf9C/RF0kkjMgEyRgxrkgR/vRV4m+nzo9bPs+q/yipsZVkWuerli2bDnMav3Tp0Tt3k9KSAYACy2ZSEOasDxvj+5dkKaLDCKYkVaO68SojTpVODW6VvMhm41qzOXcbl4HGIwNAbGpyRNT1v86eO37rdmxaOjBCGcEsz9aN8EH1LxGyRFBEFKp/icGXECOKMdM+06XK5PTla7PWBrccM/a7Vi0lU1PJzs6iz2An/4D1hw4+jHmKOAcAyqkGyyJH/WOjUP1L9Bs1BAHAqccP6nj5+hw6AsBRwU85b/SS8nb2y3bszNPGpXQCBth8+EqL8d6ft2tT3tLq8/aOrbzG/XnmLAUgDOdqWCOif4lAkCtG5pcYShFMCQAAY0gNUbfv+W7a8OvkGf/XrYdUp5bUsP6PvXo7z5q97PCRmw+eaDSy1m6gK9lLhfz4+Mhm4zoSWUCPXkyQSp2JCYpLy+g9Z7Zk1mBU6DoVB6KL68sLI2UJYUSmGID9EXH9mw49pIb1B06aPnX5on4Tx0rN2lbt3vnQhQucA8mtjAIR/UsEglzJq39JtrheomsEAAAIyzef3wg/cLDvvOV1fu1Rxs5OqlmzSutmHbwC5m7adiX6oVqlVkQI4UTG2vbJoi/AR0s233tk5JG8ZIni+saM7jt2YoSfv53rqHLWNhXs7SeEhmDgOXvrZcOYOC7lTiaMpKSmNXNxk8zNJq1Zp85EAESlSvVcu01qYNZt8szkjOccCM6ty7hi4xL9SwSCLOTsX4KydpWgnDJgDDgAaJC890bUSN/l9fuN/KpNW8nSUmpQr1r3nlPWhh29ei0m8SmlCAAoUJkgpQeU1qkuRMhHTDZ/yclz9/KRJZgzhtOCd2yuN8zVwmnYF91/LWdv7xkaogIgRSFLKKcyQQD85K2bVTt3/qVLlxuPXwOAGskAcC3qRq1O3b7o0On+k4ega9iVbQqRXyIQ5EK2/iWcc0QQZoRwyrWF31lKevq169e9liz9ZciQyk2blrGxlyxtv+/g6Oq/+NjDyKS0dI226TphXDGCFRBYKfioyGbjuhh5Ih8bF+GUMqTSqBLTUlUajcvSpWVsbceGBKcAUIrzDwzJFscVmFscl2KnpYzOWLu2lKXVoIB5mQhRptR5wyqkGTxzhlTHdP3ev5Tgsbz8JR9KfonQSwRFhGHe+5aDpyhjREkb5Ewto/N3783bsLu594TPWzSXzC3K2Nl/59jh17FeK/468CjuOdP3SNaGZmkb61IhRQQGZLNxXYj4O7+YYO1zDFdqJYxfs7mMXeNxIUEMwHgbVz5574hiykiGLLssCpQamU3btJ7oeoQjihmj41eslBqZea9YgSlRbuxsU4j8EoEgFxRZYtq7Zylr621HjgKAmpJHcXHbft/fa6r/T926Sw3qSeYW37Ru1WKkh++230/evqlKz1AigHP6VOgbiVL8/5qghJBNLzkUGVmQXkIIIxosc86nhG4sb9fYIzg4qTB6ST42LkQQB/bq9euekyeVtbZe9udOyiljlFCMiMwBpq0Ll6wsB/v4azDiecsSkV8iEGRBkSV1e/cqbWUVuG3b8UuXvdesNR0wSDIzk8wbft2yg+XgoW4rVh6IiMhQq7Qe9RztC4XwEORDoWKC9cgEAcD4NcFl7ew8Q4LVhfGXdBzlVt7Obvn2HTllCaaYcxqfnt5z2jTJzGzR7wcZZ5QTrAR3MTxr4+Yydo37+/hqCGJ5xAR/QPklQi8RFBEy0nDgdXv3Lmdt02BAvy87OEjVqpaxt7UdNmTE3BUbfjv+KO65Nq5XySnReeapECEC48jmez999qoxee+KLPEO2VDWrrFXSDAupI2rvJ390p25xARjijmjLzPSe0yfJjUyW/zH7+yNjYswhoLCdlW2ad7RZ7qayPnpJSK/RCAwRINl4GDRf6BUp45Uq5ZJy2bD/Bct2LY36skDtTayl8lII+tzDIUIERSSt5El05YtLW9r6xES/LrwNq41udm4FFkSr8r4dfq0MhbmS/74g3LKdLHCiNF5IRsrWdv28fXVEJSPv0TklwgEWUAUc2D7Lp4cO2dB4KZNUTej0jKVoCxOOUYUIYpFaojgbXgbG9eE4OCydnZeIcGkiHzvio3rZVrqr1OnlrYwX/LHQQqMcoIpRhQxxiZv3FDKznbQLD8NRjxvG9eHkl8iZImgqGCEcgrAZVmbo86BYoawrqG6iMsSvCU5fO9G1XZUZMmMVavK29mNDQ7KKKL8EiV9SiVrBvn5SuZmM7f+iTmjuirXjFHPNWslC8txS5flH8cl8ksEguwQRojua6NNLhEeEUHRkb0XVuSxfOO4iGEc17jg4LJ2dmOCg1I4JwRhXQ2FXO9MY/JLsC6/ZOLyFVIj80mrV2oLt1CMCOKcu86bK9UxXbxlM+VM2Z5tCpFfIhDkgl5mCPkheEfkqBP8IH+9hHDCgMqUAMDMVavK29mNCwthAJjp9mG5T2RU3jsjSuzi3lOnvmndusmQoQmJrwC4BiMAuP/khfUgZ8nG5nrUJeC5WNVEfolAIBAUD9n8JVcjDublL9HpJVSmjKIMAO4dFl6hcWPPoKBM4EBVCGNCSa5VF2kOf8mKbbnEBFNOEcWMs5iEeMuBg8rZ24X/uY9xDsCAQciufZXtbW1cvBLSMgA4zru2o8gvEQgEgn+VbDau03nXUMEUY0441fwdccp/6ZzFwSvauYwuZ21lPmjw/LXLA9csPHw5ihANZtlNTwrZbFxLduVeQ0UxoAHAqu07ythY1+jkuCA8fO9fexaFhlftNrBcY+uggwcwxZSRnB6aDy6/RMgSgUDwnpCthsrxyKP5yxJG5SXr1/23Q0eT7t2rde78Y9eeNTp3MenYsWqfQQv3/YW4THKUXFQwsrYjNZAo00OC/9epe1krq8o2FpKV5fcd+yz5bX8C0hDGcnX1i/wSgUAgKB6y+Usiz17Pt38JJow/epF0/mbUuft3L9y5dfL67Qu3bl64fevMw7vRrxIxpXlVnjZSlrzxCzJKgO+7eddnw4bJq0Nmbz148PYzAACWZyKLyC8RCASC4iGbjSvyzIV8fO+EU6pt+Zz7D+XaXji5HGuEjUu/J1XapVDMAQinGFOm1HcgMqJZukdnO5AD/4DyS4TvXSAQvCfk8L0fyMf3TjkhjGKKZYJygikmrGC9JH/fu8FclDCCCaKMUCCEIUwwYW/ezfUoAEhTpWvzS3buAAC1/P7KEqGXCASC9wQDf4m7ZGp6MPI05xwb1HYrKhTDFCLI0dWtoo3t6s3bOOdqpDHiQIIpwcZNwTlPVaX3nzpNqlN72Q6RXyIQCAT/CllsXLVrXzx7EgAop5QTBrQIoZxwYIThTqPcK9jardq2AwBkIhftFABcTdCoefMla9ugo8cAIBMLvUQgEAjeMZgRzLCKoDYeHpJprUMRdznjmGJMMKGkCMEEU0YRRh1Gjipnbx+4a6digCraKThnabK677w5UiOb4H3HAECNcjejlXCEXiIQCN4nECOEoQyC27i7lW/UaLD3BP+gUJ+gYJ+1wb5B/5iQnBt91gb7BofMWhNUs/uvnzdr1tXTa374hplr1r7FLLlM4R8cOmXlqvoDB5S1sFy+cwfnXPhLBAKB4J2DKcYMq7HcbPQYqcZP0i81pR9/lKpVk36sJv1YTapWTfen4e8cb/1oIlX7UapWTcuPVaVqJtl31m+vXVtq0ED6+efcRtYPknOj7q0C969WTTI1lX76KXDzRgDIfI/9JUKWCASC9wSleChh9MiZI/PWhSwKXhu4YX1gaPDijWGLNwYHhoUFrg8PDAsK3LA+MDQocEN4YFjI4o0hizeGBoaG6Dcu3rAmMDw8cF1o4LrQwPCwJZu2BIbkGCd83ZJNWwJDg+YFB8+cP3fx+nWB60ID14UErg8PDNWNvz48MCwkMDwsMHxdYFiwbvz1gWHBgeHrAteFBYYVuH/wkvUb5q9ZtXTbtofPYyijKN+uKiUWYeMSCATvG4wQzgBoPokjRfzD8L8zz/tbC1XoJQKB4H1CqRJPGZEp0RAkK7kj2gwSLFMkZ9tIsUywTHD2PbW/sUyQhsi5jqPdThHiVGOwf47xc500j4053lL+Cw2WlSjk91ScCFkiEAjeN3TipGgTSood+t4KEipsXAKBQCB4e4ReIhAIBIK3RcgSgUAgELwtwsYlEAgEgrdF6CUCgUAgeFuELBEIBALB2yJsXAKBQCB4W4ReIhAIBIK3RcgSgUAgELwtQpYIBAKB4G0R/hKBQCAQvC1ClggEAoHgbRE2LoFAIBC8LUKWCAQCgeBtETYugUAgELwtQpYIBAKB4G0RNi6BQCAQvC1ClggEAoHgbRGyRCAQFBsGzduxGmkEhUUmqIQ09xX+EoFAUMwQRkH8/NMfykmxCxIq9BKBQFCMEEYII0BR5KNYn83bfULX+q0L81sX+o7wCQuZFRrsExby7qZQ8A0LmRUa7PsuJ/INC5m7ft3ZqChECBN6iUAg+JhBFDPOX7xKdJw4XWpkIdWrI5maSnUU6hj8zkadrO9m27NO1j0NXjRsIJk1khrWy3fPAv8scLo6Uv36krmZVL++ZGrMUIV9y1SqYyrVrSs1amg9eEh0XCwHjiku3ksp9BKBQFBsyAQBwPWHD8369SndoMHgCRNHLFw01sfP3ddvpK/vKF+/0T4+w+fMHe3n7+njNyRg3jgfv1G+fqN8fUf5+rr5+rn4+nr4+o3w9XX39XP18XGdHTBi9pwJs3yHBMwb4+s/xsfPxddnlP+c4XMCxs30cQ+YW6t7t0/sG1v3ch0122+0j98oH58Rc+a6+s8e5+Pn7Ovr7us/NGDuBB+/kb5+bj6+wwPmuvnN9vT1HzJ33vhZvq7+c4bPCZgwy8/5zaT+QwPmTpjl6zw7wGX2nPE+fsN9fcf4+Dn7+rYe5lTOwqLZkKHT5y5wmjXLw9dvaMA8T18/N1+/UT4+I2cHuPjPGe+jHWpIwLzxPn7KP+s8Z+4ov9lePn7Ovj668bWfxylgrruv/xhfv6EBc8f4+g2cNs20+69S7VoRUVeBAyKoeC+l0EsEAkGxgbDMOb9853bdnr0+a9rs+oP7iBC1OlMja9SyRiNrNLJajWQN0siyJhPJsnajFnWW32rFHY1kTSaSNUi7UYM0aqRRqTIwxt0mT5YsrWYEhSGMM9WZyuBqpJGVQZAmE8lIPyCWZSRrZI0KqWVZox9cjXST6vdX3OCyJlOjlpGsktW+wcFS9epTli1nhKSpMtQatcGHV7/ZX1ZrZLUKaeQc/6zyyTORRtao1XKmRlZn6t7K0KgRQi9eJPTy9JZMqkVEXePAZSwX76UUskQgEBQbiCAAuPHwQaN+/SvYN7n79AkAUE458JxAbhuN3BNRDAB9p0+XLC1nrl2d1yzKgZRhALhxZNvume4H5k3JfPmCAzBgBU7EgAEABea3LkwyqT5j5XIAQBQzYDk/kqH/nOc2OAfOgRnupWyknAJAXGqao/ckycQk8vo1AEC6gK7iQti4BAJBsaHIkqsPHtTpN+BLK8u7D+9zzpVlsWhRIw3nvNfESZKFpe+69fnPIsuZnPPfAycO+EVa3d8cx8qEU0xxgbMoTgtEsW9oiGRSw2flAs55JkIkx7GUk0yEUlISM9NeqjOSCWWE0dzGpBpVSkbai/S0REwQ5ZQwgghinCUkJPUY6y1VrxZx/QYAIKGXCASCjxa9LKnXr/8ndna3Hz8CgHfhRtZgGQAGenmWMjefGRyS/ywIqTnne5dNHVa31KIhzVJePmGcG/PUTxhhwDAjfmGhkkn1GSuWAIAay9mOJRQzzl6lJp5cPT3Uq9kO/+FJMdcpIEywknBDGMEMM4D4p/e2zx68foztxd/WyrKGcoopxhRz4HHxSZ09JkjVq0dGnRN6iUAg+KjRy5K6/QZUtrG+8+ihMbJEn51HKMYUKctr/il7iizpOW26ZGk5MyioQFkCAHuXTR1aV1o8uEnai2eUM0wxoQgTrZKR61xZZUmNmSsXA0AmzrHKM4IpBVA9/zPU07aKe+Nyh4LGUJyBCSYUU0YwxYxRonm1K8BtQB3Jv4tJ3J1LHAATmTCCKObAXyYldx3vLZnUiLx2EgAQwUKWCASCj5RCyRJ9kjyhCGENIjLlnIHiaiCIIGWppZwo9iLDYxVZ0mvqVMmikLJkSNPUFzGUYkRkAsABCKcIawjDVJcfY/gJjZElOs2DE3XG9rmjhtWVJjua3Lt6kgMgrNHm3ADcP77DxfwLl4afnN6xnAPTSwutLHmd3HXcRMmkWuSNO8LGJRAIPmoMZIlxNi5GCH+TJJ+e/jgx7sbr1IcxKSkAFAAIZ4RRyrPrDYos6TN1qmRhOSukYBuXIkuG1ZUWDW6SFh/LAQATVfSd2JsX1KmvAYAZjKCfyEgbF2WEcoopZgAxj6+P71p1gKkU6t1dnZREKMEEUc5Uya9WuXYaaCoFe3ZPURQjLCtTKLLkeVJyp/HeUvUakReOlBi9RMgSgUBQHGT3vT96UKBewjQZd47tXOc/eE5/y4mdTLwdqnp3Mhnr+Mv8oRZnti7KSH7CQSY0d72kx9RpkqXlzDVrjNVL6kiBQ5tlPrx2Zf+qgBGNJ7Wp6tXmhwXdav028deXT29wAMJwPnqJz8qFudu4tHoJIYwQzg+tmOpRR5rU5n93j24HABkjADi3a76rdVmfrr88vXiacoYIojodSJElCa+Tfx03UapuEnn1guIvocUvS4SNSyAQFAeGvveK9o1vReenl2CKCTCkVh1Y6uPUoLS7qTTWpsLEthUnt/9mYqvSTvUk50bSTn8XdfIjxmVMSU69ZLDnmFLm5rNC1xlv41o0pNnOKYO9LaThtaVpzSq72lca+H/SsNrScte2L+NvUw6YYqI7MJteMn3Fstz1Et3OhBEGVPXsRohrd6cG0urRdi8eXWEA0ZdPzO7x7TBzaVvoOIzTCKOGn1bxvce+TOroocRxRSk2LpL3ef4XELJEIBAUG1n1Eou7D/PTSxRZwmTVxc0rwsd1PrHd/8GlUzE3L8TcvvQk6vSfM/qPblB6rF3ZG6f2MOCEIkyzy5IeU6ZKFpY+oWFGyhKnBtKYZp95Nq0cNrLr7Q2LHlyNjD6/b/uMLi6WFVwsy2xaMlGtQUoIgN4bn1UvWZCXXkI5pbrAXw5w5dhW9+afjbSsfGjNPEpeb5o2eHBNKXB4vZSM54RTTLXRwNqPRzEHnvgquYeX4ns/CgByibBxCVkiEAiKg6x6if2tfP0lhBHKmZyZnvYqgWpL5DLKKaEYANTpSWu8Og//Qdo6Z6BKk8oAFPe4gs5fMk2ytJxhtI1rWH3Jq/kX59fNogAcgALnABmpSeETBzvVlwJ61Yp7eJ0Dx7r6JTn0kqX56SWcUsVrwrmGZO5a4jrkF8mnY50Da71HN/vC2aLcpV2btMarbB9P0UuSkx0nTJRMTE5duVpiYoKFv0QgEBQHhnFcn1tb3cnXX0IVcQKUAsVYgxnSJ4UrSeSnQ6cP+VlaN8ZRnZJAOSfszSqsjQkupO99aB1pxYjmmcmvKKOYIsIIIhoAuHP6D6/mlSdbVzi/J4Ry0MWPZddLZq1cZIxegimmAIkXTi5wMBliXnp8i3Iu5lLYjD5YnUG4YXqj9kDFxhWfkNR9rLf0U/Vj50pOfomQJQKBoDgwjOP61Nb29uMC80sIodo8Piqz5NiHD66ffnjm9wNb5/4R4h823sHJXFo/1kGdmkCBGzrGtTHB06dLlpYz1q413l+yfLhN6vMnlDPDXPT05ETPFl8NbSAdXDmNMA2mmFBtiLChXjJzRWA+eokeQjFhmFJ+fMMKN5vKzublJnb+X+zlCMZz/5CKLHkRn9TFw1uqXu3MjVsAUDLqcQkbl0AgKA6MlyXadZxSwjMJyrgfcXjDlEGz+1iNd/ivl63k3FByNZdG25YdVEcKcWurTn3NAHLqJf3HeZUyt/BZt974mOCFg5qmvnzG4E3eO6YIABYPNh/aQNqxfDTnCBk0NyysLCGcEoYJQ4jBmd0rx9pXdrYoN6HD19fPHWd5VJJXbFxxycmdJ0yUTGpEXDtVYmKChSwRCATFQaFsXJhiyrgmM/XSjqV+XU36/Z/kZiOt6Guz29/t95XeB7bM2TSj/6D60maPTijlAQWWUy/p7e0tWRRClgytKy0e0iTt5TOqkyWEEcIw52z9+PZDGkjrFg/BVI0Jwv/UxqVkuXPgKTdPLOhYbaRdBTfbSsPqSeun9UaZudu4FFkS/zq5+7iJUvXqEVFnhY1LIBB81BjveyfaNReiLxz26fLjiJpS6Oh2D87sy3h6hWgyNbIKUxSxNWCgqbTeo5Mm9XmuNq7e06dLlpbT16w2Xi9ZPKRpWm56SZhXW+f60l+BLogRQlGuNi5jfO+EYsIZo+TQivGDTKQ1U3/dvWDYCPOyE5p/env/egDAJLvxSu977zhhomRSLfL6zRKT9y70EoFAUBwYHxOMKSacUMpOr/J3/lny7VHr5f2LAMCAEGBK0ZHTm30H1pK2jOmK03K3cRU2JniYth5XjCJLCCOUUUwQ5zCl44/ODaQja2Yjlqfv3aiYYEo48Gtntrs3/syr2XfXDmyn+FXQ2M4Da0uzuv8U//QGBY6pNuNd+/EMY4Kr/xRx/qCwcQkEgo8a43MVCSMMIDM9aeO0fr1/ksKnDkLqDMIpwggTJCM1AJzZMW9QbSnco6sm+U6uNi4lV7FQ/pJFg5ukvIihuprzGMuUQ9yd657Nv3C1+fTCiT85h7z8JfnkKuotV5zTjPibq7w6Dq4jrZ85MDP1NQBcObHFo+lnTg3K/7lkIeFAKMI6vYdmyVWcIFWvFhkVVWL0EmHjEggExYHxNVQII5RzOTN124wBvapKwR6d5bRkBoApwpwxAK5RHVg5tn8tabNnZ5SWnLteMnWaZGk5KyTU+JjgJUObqxJiGYB29QcOAJFbloy2KT+1a7UXdy8z/sZDbnwNFcopZpgwRgD+Dp4xtJ40vVvNO1dPMgDMsCY1aceMoUPqSr49f4m9dYYBYIKUImM0Rw2ViKiLJcZfIvQSgUBQHBhf2xFTjBnlQC9tDXBtUMa7dZXbJ7ZzpEJIzeV0dcz9g4tHuzcuP7C2tH58e3Xa09z9JdOmS5aWM4z2lzjVk2b3MYs9tZ8iGRGZMKRJTbpzJNyva31nszJ7QiYSTSY28I0b279Em1ZCOMgvr56f2PozF/MKZ7YEAoAGyYRiBpAcfWlev/9zqlcqbFLnxMQHlFOskxba2o7JyZ0mTJRMakRGnRR57wKB4KPG+JrzSqkS4PDozsUpfWr1/UVa3LPO37MHHwqe+efCUfN61PLp8OnSfuYDzcts9+iGU6Ipz8XG1Xf8+FLmFr7rNxYoSzjn+5ZOHVa/9DjrcjMc6mzyGXFok9/fO+ZundZ/fIsqg0yl1eMd1KpYCkAMxjG2fwmnmBLCGFLH7fFo0b+WFDjU9vWz+4RSTJBSSYwDnN8bNKxBaRebT0/vXASMI4qVYi2KjetlfFK3Md5SDZPjFy8LvUQgEHzUFKp/CaaYcarWyGf+3Dqndy2nn6WB/5MG1pQG/CQFtDe5uH3ZySWeoxpI20a1lJNfKeYv/bF6WSKZmxeYq6h4X35bNdXdSvLvVNWvR9VhtaX+taTBDaSeP0r960pLJ7SPjT5JeQahRN+Gixrfv4QRTBEFOPnH+uHW0viWFc7/tg4AEEX6THjOWNKrp/59rHr+LM3qXO/l43scQCk7L2SJQCAQZMF4GxcxqDhCCHsdc+nvzbO2+7vt8Bl18vdA1ZN7iPDE5w8eXTjw8t5FLGfqD1EON4gJtiqwhoqiaryMe/jw6pHoe5eSX9y5c2bf7nmTdswY/NuKkZePrk56Hc0BKZXt8645n6eNC1PMOEuMi93u12npgBb7lrpjTaY2+123A2WUUH798P7Q4WZLB5tf2rGGyKlKj68SbOMSvneBQFAcFKp/iQLRtR0EYETOJLJaKclFONZV5wIKLPf+JVOmShaWM9cWUNtRmQWy/jBKiTqd8UzlT0xpzn4hRvrelT/V6ozUhEcZrxMyM1JZllxIHZwySuTk2PTXzzNevyREo5RyEb53gUAgyEKh+pcQRvQNEzHFhFEKnAInlCiFFwnFmMjKa2qQkEH1dYKnTZMsLX1CC4jj0ofeKqMpUGAUgHKOKcEUU4Ol3/BA42OCGXAA4ABKkFi2D0z1vb98VcM8AAAgAElEQVQAlN0UQUJzxgRfLzkxwUKWCASC4qBQ/UsUlOqK1KC4SK4LcTa0dYInT5YsLAqM48o2Hc2mLjBCdZ3nc+5sTK6iYTkWfYBANplEc+yj3y1b/5KIa6JHr0Ag+LgpVP+St0GRJYM8x5YyN/cJ3/COZilUDZV/ftKy1VC5UXJqqAhZIhAIioPC9i/5x2j9JdOmS5aWM4OD/xVZUlBtx3980t7UdvSWqlePvHxG+EsEAsFHTbaa89cf3MOEZMpqDZaLlnS1ChPSc/IUydJy2po172gWNdLIBGUizayQYKl6jWnLFmNC0tSZaqQpwllUshoRHJP4qtN4b6l6jYiLx0uMjUvIEoFAUBwYypLPbW2fx7+Ad/kzYJaPZGE5d8OGdzoLACzYtFH60WRu8Mp3N4VahXp6TZFMfoy8cQdKio1LyBKBQFAcKLLkyoMH9fv2l6ytxy4NXLBx/ZzwsLnr1xUts8NCFm3eUK9379LW1i2chi/ftHl2eGiRzxIQHjZ3/bo54WEdPDykBvWbDndZsn7jvPXrivY/mhMeNm99+NRVa+r3HSD9UvPUlaMg9BKBQPAxo8iSy/fv1+3br7SlZXlbu7I2NmVsrMvYWJexsSmT5bV1jtd5bcy5g00ZG+uytjblbG0rNW5c3ta2vK1tbscaM07+G7VUsLOr1LRJOVvb8jY25Wz/wTgFngTrcrY2XzZvJpnWPXXlHADIJcJfInzvAoGgONDqJffv1+vbv5SZWRtnlx5jxw2YMGGQt3cfr3E9xnoO8vYe6O396xjP/uPHD/L27jduvLJxkLd3j7Ge/caNH+Tt3X/8hF/HeA7UbvTq4zVukLf3gAkTuisbJ3r38vTqMdZz+NQp/2vXroyNzc+dOg3wnvDrGN04Y/TjjH+zcaxnLuOM9erl6aXd6OGpfM7enuN6jvVSPmf3MZ4DJnj3Gz/+l+6/lrK0qN+zZy/PCb29vLKN03OsV2/PcQWNM2GQt3df3UkYZHAS+o4b39PTq5vHmKqOnaTatQ5HngPhexcIBB8zhvklX1ma33t4HwCUulvKDoxTw9f/eKMSxzVk7JhS5ubTV6/Rz/LPB2e57KCP4/INDZFMaviunA8Aaoz1mShGjpP/7JhiAB4bn+ToMUGqYRJx7VKJkSVCLxEIBMVBtvyS29GPQRety3JbTI3fSLO+kLEMAF2nKnnvYWBQ3/ftB9e/powwYEQbE2wydcVqAJCxTBgp1Dj5z67IksTXKT3GeUsmNc5EHYeSUo9L6CUCgaA4yJlfwjlXHrGLFjXScM57aetxrX1HsyhSEFHsGxoimVSfuSKQc65GslIrvqhABHHOnmtzFU1OXr4i9BKBQPBRky2/5Pbj/GrOvw3aGirTp0uWlrP+rVzFfPqXvA36mvNdx3hLNaofO39eyBKBQPBR8y/Lkv7jvEqZm88ICvowZEm3Md5S9WpnbtxSLGnFeymFjUsgEBQb/6CGSq7FFgus8KjtX+LtLVlY+BpXjyuvifKZhRjXvyTbIUqZSGPG1560rP1LTl8Tee8CgeDjprC1HQ3Xd2UL023XvpXHgQa9sCynG1EnOOdElFN9cWKax3JPjOtfksuBuor6xGDqPE+aYf8SE9G/RCAQfPQUqua8wfpOOTAAzoEz4AAcgLN8V2HDXlg+YWFGSiwOVBmcA+fadiMsH3FCjO5f8mYinV6i/EeMU0Wi5HPSsvcviRL9SwQCwceN8b2w9Ms3phiAPXoZv+XvI2MDA7stXOa/fsOJq9dUqgzKtZFUOdduRZYM9hxTytx8Vug6YyQWZRRRfvDCxZmhoU6LFk1YtnbTiTNPkhIBuL7He7aJcuglufcvMZwFESQTxCi5FBOz6fy5xNQUzjmh+RmssvQvqf5TxPmDJcbGJXzvAoGgOChUj17CCCaYAzx4Htfd219qZPV5E/vv27UrZWNbpn2HlTt35mPq0eolU6dJlpYz1xTQo5cwgihmnE0L3Su1alfO0va/rVp+2qSZZGvXZ8aMZ4nxAIBZLmt3Dr0kv/4lys5KoUYVQPs5c77u0ePwo/scABOUz8fL3r/kuuhfIhAIPm4M47g+sbO7nbe/RNFIGGOv05KHz1sqWbVsPsJp119/nb52LSAo9Lv2Hf7bruO+c5c5UCVrL9vyre3RO3WqZGE5KyQkn1kIIzJBALDx0P5Pm9h+177DspDtp06d3nTggNWo0ZKl7cTlK1QqlZJ/nr9ekk//EmVLhlr1LDb23O0H/uHrv2nc+H/duu2+dRM4x1jOR5YoNq74hKTuY72l6tUjrp0V/hLBh4ahxxJTjCjGFCtavLFgJBOElGPzyNWi+XomBe8RhnFclW2s7zzKMyYYU4wp5gD7I89826q5SbdBDx7G6Oqv8xnBIVK9Wj2mz0pDhHGCcoygyJJeU6dKFpYz840JxhRTRlMy0puMdJHMzQJ3HNWXeY+4ev37jr3+07r52Zu3lMz5bINk00tmrgjMSy/BFDNgj5/H9R03oXLbLpKFZammTf/XseOhqGu8oEKNiix5EZ/UxcNbql4j4urJEmPjErJEUBToVnmqiAHFlwjAC+zEkNsPB+CEEcwIphhThBh+I2MoxoxgIVref4yXJdoLjfG80A1S3TpTlq/ORESDZA2SGWMX793/qmN364FDrt+6D8BxjrVYm6uo9FXMW5bolBJ+8tKFX7p3/6lPr+inrymlGqRRI1mN+RCfRVKd+ht+38s5Jzy79lMoWUI4S1PFrd6zI2DTJu/w9V/37Pnfjh0P3LpZoJKh2LjikpM7a21ct4WNS/ChocQ1AjANUj95GX/lwbP7T5+cvXVz98lTO48e+e34sUPHjm09enTvsWP7jx3bc/zotqNH9x89tvPosd+OHTt47Nje48d+P3zk70sXrz16dutxTEamSiNr1EimAEAIAACjOlHDODAGiulDKC7vK8bbuDAjHHiyStVv+iypbp2Q3/8A4BosI4I45/HJyTZOLlWaNdl5+G9lLc42iCJLBnp5ljI3nxmcp41LUaMZ8GW793/SpEUrz4mpqnTOGWEkU9YA8BnBG6S6DYfPnafByDCmS6FQNi7CKAcVBwoATxPirQcPrtK589F7d6EgvSRLj16TGhEiv0RQXOST7fU2azFhhDCUoYFxs0Pq9+5Ts0cPky7d/69btx87dqzSus1XrVp93arVf1q1+rJVq29atfq2VesqrVt92bLVt61af9WqVZVWrf7TqvU3rVp93bLVd+3bV+/S7aeu3er37dOwX796ffq09RrnvWz55OVBi/b8ueLPvWeu37j79Gl0Qnx8crKaKtKFMWAGH0OIlvcD433viBLg8OJVYpMhgys0a/fbqfOccw1GSlhXijqzr//sMhaWS3buwpzljIPS2rgmTpIsLH3D1+fvlSGM+IWEl7a0HrZ0qUwJB4YpVip6rd77Z9nG9p3c3dSyGjjPXy/J3/dOOSGMKbLwyasES6dhX3fq9Ne9O0bqJTrfu0lk1MUCxc+/gJAlHx/6G07/AhjTrsXKcxal/J/clMotfvjm3S9bt5MaNChva/efli0+a9b+e4de9kMG2wwcZDdkqP2wYdYDBjVxGmYzeIjNoMFNnZysBw6yHzqs8dChlgMGNXFyshk8xGrAoGoOjlWaN6vYpKlkaSmZm5eysipvZ1fOxq5Ck6bl7e0/b9684aAhzUaM6OzpOWTWjOU79166+1CD1AwY15nUODCqLA1CopRgjI8JxoRw4E8TXpr26/dF8xb7z54BAA2SlSyQNISGLgyUzMwCtm7DTJtGbni41vc+bVr+uYrK3aLGaMzy5VIjs9FrV8sUK+qvMkLIgQOVmjatPdLlReKrAvWS/GOClbQSRZY8TYi3HTL4q06djt81Vi9JfJX8q9dEqUb1I2cvlBjfu7BxfUwQ/ZM7ZxQYAFCgmFHCFPcGUMDKjV7YWxMzQhmJS0mq1atnWRvbcfPCH8akP3oW/TD2VWKSKi0+Jvb1q+TU9NikhLSkpwkp6YnJKfHJKa9TUuOSU169fhyXnJKUkhqTlPo0Oe5RfFJ0bHxU9OPzt2+fi7q++fe/Zq5YPjpgdrsJvmaDnap2aPdVmzZfNm/xafPm5W1tJUuLL1o0rTXKdZCfX+gff9yKjU1OT9Mgjd73opQBR3nkBAiKEeNzFTElABAdn1C9x+Bv2rbeduG84iRQnNiyRjNu9gLJ3Nx3+3YN5KmXaHMVQ/PMVcTaaDEybuVKqZGZ6+qVGooVmaHcUbsOHPiqaVMr19EJia+gAFlScK4i1RaQhyeJCRbDh33Truu+m/cKFAxZchVrmEREXS4xskToJR8VjGBKKKdEkxJz7cy5/eu2L/EM8hkV5jf25MbZjy4cR5mxlPN/VvkOUQQAa37/o4y1hdVw5+eJCQw4A8qBMeAcGNP6Obji8DDgzbvK63z89iwj+WzM0yMR50NOHPMLCuk0dvzPffp/1aJ5BRsbycxMql//l1693efNW7tv37moGwmpqYjIDDgAKE+XyKAAOBWipVgxvoaKIkueJsabDuxfuVmLA5GRer2EAkMazYTZCyQLi4DNW/X+M8PDtTVUphVQQwUxQhnJRLLH8jWSmWUWWYJlAPjz0KFvmjU3GzrqtUbmwAvSSwquoaLIkpiEeJshQ6p06nTs3h0j9ZKE18m/jvOWTGpEXjsKon+J4N9H+8gGTBV748/RHd2tKrk3+3p69/8b71DNw7zUFJsvD632YxQTmv3bWPDIjBBGGKfPEhJsh7qVtrDwXb0KgGdimebtmzESJSRUG2fMqaGY4RRO3X8a/tuuWUFB/fxnWw4c9E3r1lL9etLPP33funWHSZOnB23cdOjw46dPCCPKIYYxx1SIk+LD+NqOmBAAiE5I+Kn3gC9bOew6dwUAZIwwxQyoWpY9AhZJFha+6zfKuvvN8HAjazsiRiglKqR2X7FOMrMZtWalzIihXrJl/77PmzYxHzr8WeYrbaihwTik8LUdFVnyNDHBctiwrzt1OnD3rpH+kudJyZ3GK3Fct0Qcl6AYIIwQignnGSnJt3ctPLFjxaObJ5Lib8TG3L+6Z9mcLiZjWla+e+cEA44p+gfjK9+NDUeufmJvb9a376O4OMKZTBAtiiVbv/RjXf6KTJBMteYsDJCmUUc/f777yN9+QWFdx037pddAydpaqmf7mX1jm759xy5f/tvFi7efPQWdmqLE7dB/ZNMTvD3G15zHlHDgz+ITGvQa+FXrlnsunAMAGcvKEpYsa/otmC+ZmQfu2ME4z/kkZGTNecwIYViD0aRVK0tbmI9YtkRDMAOKGVFjGQDW7jtcrmnzZk5uKUlPlfiuvGWJUTXndbIk3nro0Cqd/p+9qw6rImvjg4UdqLv7bYm6qxu60gZKrLWrrt26NiDdSBgYgEkISKrYaxd2i92NCCKN0nXvnTn1fn/MvZdGrDXW+7wPz3WcO2fOmTPnPb83fu+Q47X2l2Tm5A1zcOHU1WNux3yO4/os70dEBzsFrNjZE+Ue//z25fZGTY9v9gTGeCR7rStjwsiL/OyRVlZ1dbvb+AZKeR4RhF/LaPbS5gjDYkaLmHeiRB4AkF+MrsYmbD1xynblSj1T0ya99LmfflIxNtabMd16ld/hU2eycnMRAACVIR4RpKT+fu8P6L8jtdclAsXA4EVezkArqzpampsPHmSMiQ+OAXteVGjsMEe1u27Y3gPAQKgujsvjJbWwsHwWkWVbt6n26jVi3mKJGPtLkESQMcZ8d+xV0e053t2toKiEvsz3/sq65K8hx2tt48rMzRvm6MK1U79w9+JLf/IvyGdc8p8TxYTDiCDKGA+Qk5mXfP/yw8sH7u3etGnROPs+DU9HuDJggiB9jesrF/Tdxy9wGl21J/9989FjAMoTobIV+y32SG4Ko1gOVjCvVJa8IMSlp20/dmx+yJreU6fW0dbifv5ZfeAfg+3tFm7ZkpCaIteo5TLtK/ONf5a3L69g4yKYApUg3nqVP9ehw7KNm8QFVIyDSkhO6Txm7PdDhp66cY4xQcC4wkXkvncPD05HZ15oaLW6hGIeCwxg59mzbfr305w0LTc/nzGGCBKvYL58KffDD3Mj1xIgtBKWrb2NS2m8lccEv3ihM2N664HDDt1/zBjjFT+pcgaK6jP9ee5f1s5cB/WTlz8czvnPuuQ/JnLHBrCc5Ljt/naLJ2rNHao+Z9D/5us2MNOra6pd58xadwDg0evoEhH1M8ZyC4qGzjavr6O9KCqKilx47wCaVG5d2UFEsMjLQuXAiwlYeJqZsfP0WfuVvg1HjuI0ujXS7/XD6NFWXj7Hbt3KAQCgRBFM/NmV8i9I7X3vmCBMEQD8c/hIA22dse4ehZIS0VAJAAfOnK2vq2NsaZ3yIg2AVjb4iJrgbztbFW0tr3U1cc4LWGDAElNSNSdPaaqvf/rKVWUrRflFf5pZqOjpHbl0kTG5s+QNfe+EYgBIzc7qMW2q2uChpx/HAQCiVbMdiyLqkhdZuaNsnTn1dudufjj13j/buP5LIr4AlLGsjPSVJvqmmo0ibAac27zk1rEd9+5eOxzo5qpb99BGLwAQXt3GpWxCIAgYO3zuCveLXv+ZM5JTUhljAhH+TSNSeb2CcBlaVh4LaVlZvvsPGdt5NDUyrKOrp2Zs/JeD7dGLcTnZKZTxSm/KZ6XyTuUVYoIVe5QHT570njVdRUN/+cYdxYUFkuKSaw9eGFpb1dHR8du8mTLG44o0WUTJoeLqymnrLFq3vgZcggniiUAZcw0M5HR1x1i63YmLkxQX52bnukSsq9uzV39bu+S0DGAMvYTbsaaYYCUuSUxLTcvMvPzwkdYUky+H/Lnt3LnUF5kJqXkCrtaHJ9q4UvLyBjm5cO3ax9z5HMf1Wd6HiI4BBuzcNt/ZmtzuJdNKcvMBQIyavXlgk7NRs0tr5762LpEjd4IYY3nFRePcF3C/dArac5gBICKgf326l9UocsVQyhUGAkYnbty0WR3YeeRoFW3Nuj0GGEw3W70zOjMzWwwUwwqOFsI+W73evrxS/RL5NoiircfPtv5z5Nc99AbOmDnO3qHr4Bmctk4/5zmpMgljRCBVBHrUMleRMIIZEQiiQNOzs3RnTOM0tHXHTxxvb99nxixVA8OOgwdvuH5DxhghVbARV8Il1eYqIoIoI8mZGZOdnA0nW3SfMOGbPr1VdPV+Hj2y33SbibZO5+NjGVQdmi/PVczKHWXnzKl/H/O5FtZneS+CKcZACUWb5gy17NUo9uo2AMLzUoFgALhwNNzBsPHZSHcAEF7LxiUKIghRHhiE7DyuqvPbH05zXxQUAaNCVW/gv9ZxUkGpMEIYET0lZ+Lj3fz8tEaOrtezF9e1q8GE2at3H07LygGgAAyVCdf5rE7eorxS/RLl4wPAW0+c7zbT/LtBg78cMLDd6JFTlq2KS8kSo72r/GHZXMUFkZE1t0IULvHbKXfHLPL9dviIrwcO+nbQkJ6zZu6LiaHASCVWR+Xt1ZJDRTzyPCfb3Nu7r43lXy72gxwdhjg5D3Kw/2uOq8nKlQm5yWKcWJX3xoClPc8dYu3Eqcs5VD7buD7Lvy3yCUfJP172pj2bxBxbLQ97otLiwuIdPrOt9OpcXD/vDW1ccjMXsAfxCXozZqh2633w9AUKgEhFp+h7GQFc3iOCCBJhSnJ2sc/aDX9aWjXsa8z93LnrhImRh449Tn4uFk+VCXx1Zfs+y+vJK9UvUQ67QBAA5ADci0s8c/36w6ICBgBAlG6Gyg+obL33eTXWwlL+XFQnCOBOdtaFaw9vP3maC0QeMVXplpS/rSW3o/xkpgyhRFD+U50iIR80t+Nn3/t/SRSeA3Y9ZptZN27ROI0rR7Y+PL/n5j+BYc4jXP74zly7Tsy6eYwxQXhNXaJsiFBczGPHgLUqunozPecXFhYyYOhDshSVVScyxFOGASAzJzf08OGx8+Zzur04Td3fZ9uGbdqSI5UAAE+QMvjyw+nFxyu155xXPi9x2AWCCBYU6y4REI9qfCiiLhnv6Kiipe25rlpux7INEUYQRQgJoHCzEYIEedJVrXBJDZzzyinEI16GeBlCMszLsMBjQYYFWY1xXHLO+dzPnPOf5b2KuG4SoCU5z3csmmrXq76ZLmfTq6mrUetN8wfv854xb8j/YiLnvAkuIYp3XooFADh2595Xw0Z1HDrsxuPHwKqoIPTeBSuJ9giSKeK+XuTmhxw62cfanOuirdrT8C/XOfuPnwCKRUNKzSvXZ6mlvKouUT4vwogY/y1gQahFbtCr6hJSZrkXCBIwqs1Dr70uqdBEBWKImlv5XAvrs3woginGDGNGZYWFsVcPHApbdCjC88HFPTJpYXFO8rNHV7LSYwkjmL7pio8IQgQX8JKB9nZct25Bu6IpsA82H7Ds2sETxKhI2pERvOOo7lRTrsuvrQyNRnr53Ip9hrEAQJX2rk8VplS5tFXpdnrtvtfexvWGUpaPq2Yb1xuOWO1tXK8tyhq9I22dOXX1C3cuw4eSq/hZl/yXROkvwRSJ0J0BY/IvCjAPgMvk672JSAUZAIRs3dpYT+dP5yUFhUWVM7w+HJEDFAV6E7Dcj3I3IT10855OI0ZwGpqdho5wCAiMy84GACRq5fLr7Ccgcg3BKiqMahTJ6zdU0fce/4QxJrqR366I1UdGuXtwOjoLIiLfUSuifhIIWhgZIfreGWNSgUdl6ETfXHgsMEblMcHq7U5c/nA45z/rkv+YlK59ZahNEBHk1icqUIYrk/hW+l6rg6ID8/L9e+2HDq2j1/3Rs2wxyetDXnbLahSBIMKw6Ax98OTJVE9PbkB/TlOz+wyT43eu8owHRVQP/rTQCaZY3FhQAFIel2CKCVBx54EZEWlsXq+VcjHB+vqPniUCAGGkEo30G01CBlR010+1s1XR0pofGlq+ldpf+SX3Q4ECMMLIonVrue/bLwxeAQAyXN3b9Jo9EtMbc3LzRzu4cOrtzt/+nKv4Wd6rVN5jYoYBGKaUx4hHPC/woqWYF2RirXUeCVUcxAIvyESDMi/wPCp3kMeCjJcVyGQmzk51NDXn7olm78a88C7GR1wilYPDgAGwmHv3jCwt1QwMG/TSGz3X78K9x5jwZXOtPwF1Inbhedyd1LsXc1PjsTySQsmYACXFBU+uHXuR+LhEKqXw+ubQUlwycVIrbc0HcbGEUqlMwovTqepJWN3MlAlYcRBVnJnFkhJCyHBXV05bZ35EJCFEKpPUcD4v8Dziaz5Y+X5kvFQgSIZ4z/AwTl3d3T+AElLMS2W89LXfoMrtSgWeUJKYnvWHpSPXvkPMrQ8nV/Gz7/2ziMlTQB4lJc9fu9UpMNBhxQp7n2VOQcFOqwPtFns5+gc4BQU7rFxl7+XjFBTkFBhkt8Tb0dfPKSjY0dfPbom3U2CQU1CQvZePw8pVTkHBjv4Bdou9nFYHOgYFO3h5WwWH9rG2aaDXvY+5E2D0QYVy1SxYQR+JKUYUE4YBWH5BwYrNm38YPoLr2eOnSRPX7N6bL8UAIEMyRDGhBFcT5/OxCCKIAcT8s9rBmIuaM7goN40CQ5gXdYlAhHNrg1yM2kSvsZLJijAlr705EHXJjbi4LhMmctra05d4ua8JsV20xGl1oFNQsP2y5fZLl1echCtW2nsvdQoKdgoMslvi5ejn7xQU7LDK187L2ykwyCkwyM7L22GVr1NQsKOfv90SL6fAIKegYFsvH7eAwJ9Hj66np9dz2gwX/4Dy5/spzhdncrC9t4/DipVlZ7JTULD90uX2y1Y4BQU7Bqy2W+zlGLDaKSi49E0JDLJb7OXkv9oxYLXxtGkqGhp9/p4yPzDIPvClb5B/DW+QU1Cwvc8yh+Wl7ToErHYJDp7t5f3z8BFcp07n7tz9HMf1WT4gEY1RXjt2cL/qch07cp06cZ06cT/+yP3YievcWf69Uyeuc2fuxx+5H3+s3cFO8oM/dmzey7hJH4NWhgY56c8oUPTq9VHeo5Qa5agYkUmliD9/8/aoJd6ckbGqgfH4+UFxcUmiR1cgiCgAzXu/89fuL2VMIpMGWPR00GlwZUcgxRhhQdQx6XHn3Ad+u2DYr6mxVyjIBPz6j1KpS34ZN15FrzvX+Sfuhx/KTSf59zeZhIqDP/5YV0+vcZ8+nIYG1+knrrNihr/STO5c5mANv9Lo1sTQkOumKX+V3vwNqnhmJ67zT/V79uB+6XL26rnPNq7P8gEJppgy8jQpJSBqr3vImsXhYQvDQheFh70FCQubGxq06UiMoblF4959oo6eZgwE/BGYuSoPEWbyLDZEEQDLy8tdvmdf16lTuS6dNUbN+ufUDYxkhHz09YAVTFM44fQuj17fuw76NvXhFQqACC8tzNvuOdaiu+rVzZsBgMcy8pZ87021NWcvXrQoLGxhWOhbm3sKWRCyZkl4+I/DhtXT0zM0mbk43N8zNGxR2NtsYlF42MLQ0MXh4Z4hIUbTTep30zCcMWl+SMiC0NCFoW+tOwvDQheGhi0JD3Zd5aUxZjzXqfP5KyfEmGDy/nXJZ1zyWRghjOAyxT/excfez7eeXvcZ3iuAsve+jXqTUSJyt7xAgALQa7GPp3j6NDHs3bCXkVvwmrQXzykIZVMaX7WnVbiy6L/q3hdDkjCjMh4f8J83swu3f5UjkvHA4NymzSZadaNcRxCZTMA8KR/J9qoi6pLrsY9+HjO2aa9eWXk573QGjnV14zS1fNZFvNNWAMB/42buu++Xr13z7ppAQslox7lcu28v3I+Fzzauz/LhCFbwRkgFXiLIpG9VimUSjPHGw9GqPbqPnW2aV1JMynAmfnQiByiUIIJ4jIDRnEJZ6J7jjQz6cdoafWY73HzyHAAQLdWXL+2pGDyG5WlrpQ5/yggFTIESIIhiVJV2eVd9JAiApj17OHec5oJBXyVcOypBGYvGatn2U4u/fZwCICwQRt4cl9x58vi3CROa6+refcDL2yQAACAASURBVPyIR6hEJnm7008qyAolxTxC0xzsVLS1PMLCeURKZCVvvRUJL5UhvpiXzo8I49TV5/gH8oJQKCku4aVvsZUSWQmPUGp69nAbR659h5grx+FzruJn+S+IuMllQBLS8v/Xr3/H4SNOPY4Ti9+993t7w34RBUABoAizoxduDbBx5rr3/GHoqLCjJ2QynjJSlma45kuRMsFjAEAQQjI+Oz/vRZ6QmZOdnZcHhAAAA0rfcY6kcmOBMGIA98+ts+9Rz99+0PZls20NGp3f548pQeQtFDaW+0tiH/06dmyjGuuXvKHIuR1dXDhtnYXrogCqYIx/K+NGgSKCFkVGcOrqHoGB8LJ676/RBCKIAU17njPY2plrr37h1hUAEEtNv/Vxq7181iWf5d8QTDGmiDHoOnlKY8Pf1x3aC6yIfwOf7QciytUcKSo1ZeTm2i5f1kBPr17PnlZBQSUlEihTybWGxVcebssIACssQtHX45dsWD918eIh9vZ/2dpPtJ03yN7ObOWKsN27biQ8FSgBeT7pO1QnmGKEBcqYtPBFiM0g8x6qNr2bhJoMLsjJodXQob+qiLrkbvyTbuPHNzYwfJiU+FJdUtkAWJsRkHPOz53L6ejMXRP8jjQWLs+hUhtd8hrdqcg5f1fOOY/fdndeST7rks/yL4nIxWvisbJhz54rI8IYYzwW/oVKi+9aykIKRAQGwBekrf5nx1d/DuV0dEbP9Up9egcY4DK1WyqsFFiRMs2AYYIvX7kwxNm1mfHvnI6uau8+TXv3bqqv37hPn6a9+zTQ61FXR+eLMWP/DvR/9jwDAKiCTfZdaWWKeYwA8J3z2y2Mv57RhTu+15cq1NibNyr3vcfHd5kwUVVf/0Hi0xpWeUUonbwSMyZigHKtwhzK1sLyrL4WVuXmMMWIYETxSym/SCUOlRrql5S9YTH2Tww6RxSV1S5VD1qFWli3T3y4Ni6sYOLkCRKThrDChlvdcIsnyxSDQmi5dwwruNh48ZovFYx4UnFMBYrLNlHlFq/C/Shv/qVTrfIVlLdRA6Gb8jaUXavQXNnr1FLQyzawH6OID5Ex5hu1XkVbd6qnt5RiRAT0xpRfH4KU3U4igjBQYOT0lfu/zrbgdHW0xk48dPYiACAkCJU2nsp3jVFSKClxCd3Y2NhYRU/v+2F/DXdduHLPga379m7dvSfk4IEtOw8sWhHab9qUtv0HcF21fhg1avu58zJBhuk74S0WPTeIIEQEIi3ZtczaXJubrasSZvt7SUE2eau4pCyHSnWrvLJ3AlHWxxSpf4Aw8tJaAKU1erW0FkTUVKO3fKNERIoAQBRsCDUPWi3rl8jPV4xAOac6RTWXjCtfo/f7C3fvfdC+d1w+pIcwSlj1MK2Uhb/akzHFZdieavVhjOByP2flmqgRNpa9DoVqKwHUMCHKXqGmn1NMynefAVXmS9NX7LJ4Aczw+zV9vgsRn+CRx/FcVw19U5dCKY+pIJBPp5tlNApCFBMsxCclDXF2VdHV+WrUyKgLF6QSCWGkcnwXopgyKgUw8VnKaWi27dvX0s/vwsNHAKTy5Cgulu47ED1s3rLGPXq0/N3I958dQIEnb1mdyK9GECIIgCacXO+s33z9nMHBM41manFnwnyYIuH0rfhLXsrtWKqqKQJAJVh240nSoSsxh65dupvxnEcCA1pzjXS5v8TDg9PRETlUakY/WK5HUSHPx+cVphbkCeyVcUkN3I5YkfUJAKkFeZcexx66euP4rQex6ekAgMvwd1VuRdQl6c9z/7J24tTVY25fgg82v0S0295KTz+YmHQs4cX1tDREpZVxSamNDwm3X2QcT0jZn5hxOTm1wsmKEaGpMsnRpGdHEjNPJ2REJ2UcT0iLTso4nZBxJDHjaGL64cS0Y4mZpxLSDyVlHo1PPZmRXYB5WmZA7+UVHk9I25eYcTM5DSNZ5Z278n54Rm6lPD+QkHj86YuLz9Ik0pIaJlmVM0nCS8+mph6OTz6dmJWYl1cdHaGISxBBsTnZJxOSo59l3sjIKJRKlNcp5iWnklMOP0k+lJx5MiHteOLzw4mpRxMzjiSmn44vHYRTCenHEjMPJ6adSXr+oqiAUoI+LVwiDggDiE16UVezi86k6c+fFxOGPsYsk5d2kyigKgB7lp7uti5KtadBc0PDFZu3lPA8BVaW0lVE/DKZxHvvHk5Hp9OgwesPHMRYoASLbBwCFhSCZIhHDANAOpJ6hW1o1mdg28HDd8TcASCyt23iEG07lEF2ToKvdW+noS0f3T2bcfeOs+G3i0Z2SXp8nyioDN+k3dpzzmOKERUAICEpz8w38NvRE+p1N2zaW7/DlOnemzblFRVSSlD1WxNRl4zxmMvp6MwPD6+hFcKICEEEggHY0+cvei9abhoSVAKAMf9SX05tOOexIrQBAK7cvz/AbWGzPwc06GHQpP8gLXOLwN37ACgm1bIJiDauzNy8YY4uXDv1i3fPwwfLoSKatuedvvTlvNCW5u5j1x0uEHIIpZX7JhBEGb2Xk/N7yOHv3Nc2tXEzDopOLEiljCmjdERrIAN24MHT9l7bv3Jc1NEt9AtnT3WP8C9cPDu6hX7t4vON66pv3AO+cV7SwT28rfOCr5yDf/Feej2vCBjhFZsj13M3v3ULbWLrZrrxfGFRCYEqKvQJGBFKH8Y/7eO9/csFm76w9hgUvC8+J5MBq2XUkHirqYXZfcN2f+G68Vtbj6ArF6EaRI9EkxTBK85e7bhwS0tbj1Ebdj3NyaOAxZF5Xpg7eNOeLz02tHX0aO8e8Y3T4m88Ar+Zs/zrOcs7uq5p67xQ3SP8C+cFHd3DvnXx/p+r32/eASceJwFDZYvCfhoi4pLE9IyW/Ud0GjLk5s3bAMCLQaWflpQaWjECgBJE/PcdaGxs1Kx3bxs/3+yCfIBSklqBCAxo4M7DrYz7fz9k8NbLVwEA0Spss8p/yrAAFEspzA/f2sjA4KeJ427fvEEBBMK/OVBQtoUIJhRTmnds4xJrbe6sryfmZQBsf9g8E01ui89UAEBvvBeupS4RUQJlJDOvYKD7Mu7nLl3Gj/Pw87byWtJuzNj6vXrZBfjzlODqQ7NEXTLRwV5FW2txRFjNuAQzSgUJ5SX5hUUuGzZyujqGlhZSxgRB+iq4pKb6JYggxtiDp/G/jBnL6Qz+c5r5osAVYxcsUuvft26vHlEnTgBAdYZuuS7JyRvm4MKpq5++ev3DxSWIYsbo3NOX21iF1Z3m9ceq6NxiGWVYaZFQIgCBIKBo0elbjabbt7GObPi3Wxenhc9ypBSwcsuJKeYpBiDRV2K/svtHzXxFK4vAprO8m5sHN53p3Wz26qazljczXdXczL/JLJ/mFkGtzZa2tAhXd151KDGFAZNhgVCcz4jDkbNqliENpvuMDDyZX4woQwKteD88RgDUJvJgM4vI5lNtVKcvMvT5JzUngzIm1G7Z4rEAjCYV5xiv2tnINKyF2XL/o4+qq5eJKRYIYSBZEB3T0mZLi1ne+iu3ZecXMkYQxoSSXGnB4KA9DWeHtpm9spVVSNOZPs3NApqarGxmsrKpWUCzmT7NZgc1nendfHZgc5NlTWf5fmm3an9Cukiv+yniEloikRjNtGhtaLj/6BHGmOx9G3nfXWfFLzLEE4oJxesPH/lu6DBOU/PvuXMTcrLEtYzHAmU0IT5OY8IUTkMreOdOGQDCQnU0kVjhAeYxYgxlZr34y3sZ91vXqQvm5xYVEkrfSpi13OtDMWE0+fpx9z+/WDVZT5qYRinFBGe+uLfkbw17/XoPT23DAEqSrtdrqzY2LuX9UMbWHdjHaWr3mml143EsAAGKjt661XrAH2369z9+9QpjjK/GOSGvX+LszGlrL4naUBP6IYgCu3Ptik1AUB8L6ya//66ioWlsY0MBBF725jYucbgQRVKZZPJCX06n+wj3Zc9TMgGgiM9ZvfNgC+NBP02cGJdR7Tog6pK03Lwhji6ceruzNz4cnuBKuESgGIC5nbzYxia43t92Q/xP5RUIBBDC5e6Vx4gBvZ+f23357uZmK9Vm2jazjuzuuSEzBxGGURnFgyhijG6/nPqF+QI1c58fFuwdtfrooNDDYyJODgk9PDL8+PCwo3+FHh0deaL/0uivHNY3nmL946Kd++OfAAMZQZhiAYh59LXWVqtVpzpMijifV8QTwBU8VDxBwFhMWmqnhf80nGzxpc2qpjYbjb235mSlk1qHAIrPKbkox9hvZ1OLyBYzHYMOJkI1Hhd51xBxP3JV1cS6tWVQv5Do1Nw8kW+KMporyx/gu6exRUSrWQ4dPTYNjTg+MuzosLBjw8KOjgo/Ojjs2NiwY+ODT/RdEz009Oi4qDPDNp64lPAMgAofXvHBNxTxNcvPz584x7m+vn549AEAkL5ZGeAPWeQrLMUCETBFRBCOXrrUcdQo7rffBjotfpqeDgAyQQYArms21uuqNcjBoVAqAcW6WcO6gBVxX5SyRykZnf8cpfbn0O0njgHI3laYNaaYACOUhJgOMdGue3H/RgqMRzJEEKU4ZkfwTE3Ob0bPvJRnlFH0BuCyou89oWrfO6aYMSoRhGHuno11uwdv2QUAUoIIUADy96IldbS0nYPXAICEl1bZUNl673PXrKlOlyCCBCIAo1uPndC1sukyffr3k6Zy2trGjvYCgCC8ki6p1vcuOjyeJCV1nTSlkX7vc7fvAEAJQgB8ek6e/nST+j177ThzurqbFNeoFzl5Ix2cuXbtL9w5/QHbuOS65EJb+/X1psztu9grn+fFRGWiCPAQKEYMIQmdHnFG1TzoK8eNzabMbGS6XMN5cUYuoYCUWyQskplTYdPZO986b2481ab74tAbWYXFAl8ok+bLpEW8rJCX5UulEoHfc/XZ145rm5n5dZy/8UDCUwAmhjYBUJP9V1vbhKmarBwVdLygWKAKXYIpJgwjiilB2SBM2Hi8hUVIG5ugFtOtmpqH9Fj6T3zeq9m4AFhycY6x384m5uFqlv5Ljl8FYDXoEmDE58Q1NbugVpZrBi4/8CwnlwFBGFNGc0ryh67b08Q6TM3S33HzuWJBKJBJC3lZIS8r4mUFMmkRLyuSyfJlskKZtEjgCwWZgISy9TA+GRGdcFKBN12ymNPQXBi14dPWJaUiIngsALAHCQndLCw4LR3d6VPvPH4CAHFxcTrjJ3O62scuXRStW7WMkxZXGQC2NHwd92vX8UFBeVhG34Cyt+yTEkHAuU0rLPS4iKXT80qklCDRF02AIb74n0WjrPQanl+/kpaJXXwNKVe/pJf+g8RqcQkAuxP3uImRUedRo689fEAZ4xEvLsoHzsdwGpq/W1gUlJTgaozDct+7mzunreMZWW0cl2IHQEp4WW5RQbFU6nvoWB297v3sbKUA6NV0SdUxwZhiHgvA2PZjx1oaG/0y8W9KqTiGUoGnjM4J9K+jq2e/ZIlUIq1yHRB7nZqZO9jaiVNvF3Pnw8ElVdm4AJjbyUutrYNUJloO8j2SV8iXhRqIYoFiAHzoauzPHntUp1i3tfb/0n5t3Ylm3RduSc+RUSiHSwSKgdE15+40cQhvYxXUc8nehIw8AMqAABAACkApYAA4ce/c1w5rGkyy7Oi5fV/8EwA5LmFATA9cV7NarTLRenjgqbK6hDCCCUYUI4zW336iPn9zowlmX9qt+cI2pM4kS0OfHS+yUimAQGq1eyqvSyKbTbf1O/SoJlxCCGWS+dHn1By3N5li3T9gW3JBEQOswCUFA/x2N7ZY33Sa1bw9FwCAKvpbnXzIZQffRDDFFAiPhVney7lffnYKDABgJbz004tYq9BrwsQqluKCCDdjHxu6u3LdtH4cM+NxWsqWY8e4rl3/sHVKzchkjL4UlCgvK/e1MHb9/oM2xn3bjx93Nf4JQLVGnle6Z0xxcXHJveit9w8E5T69QKEIk1JLMgWW9fThqbD5Dw5tRAL/JvHr5XGJdpUxweKYMAaHL11soN+z+yyT+Mw0xpiAkeh1OHs9qWHvXpqTJsWnpYqrauWGRF0yxc5GRUvrpfXeMcMMqBg4uuvM6Xo9evZ1sJe9Di4JqIxL5LqEEu9NOxro9xnotEB5M1KBBwDfXQdV9Q0GuThnFhYSVsXmQJ6rmJ03yt7lY9ElF9rYhjUwWTHY72RugUABI1zqJmGMpBXlT1h3sOmsFV/brdVZuu8b5w0Npi/QcPZU4JIyuoRgABRy/koL+63NZ8zpvSTkQYGEyeuBy18eASPG2IWbt79zWt/cIrSDe9DhZykMGF+qS660tglTNVk+OuiEUpcofwvAUp7nDlh1vP7fjm3sVxkFH/rGcZ3qrBVGPjuzcrIJVBE4UPXkrohLVnkfu1EDLhEooogsOXyzlY1vK6uQfssOpPIyBkQgmFKSI80fFLRP1WRZG5sIt20XGaNCmWi/6kT5Pr/HmfHWRYSPmNIla7dxHdqbL10KABKZ5P0m6/47HRfZhZXq5NmLFyPcPTgNHS17+35OLtyvnWb77y1BwODVHrq4kqbk5BpY2qv81nXP6bOEkBKZRIz74hUBYBW+1PY4QRgYAcCMYUpKo/wV6gQAGMAbDk55XFI1hwqWh92zrYdPqOj17udo/6ywgDEiyFcGevHhgw5/jew4csTV2EfAgK/KCSfHJYoavS/BJYqHxRjbfupkvR7d+9laSwHQq/ne23sGraiMSxBBPBEIY06rA+vqdR/l5aOsNCrDAmNs/anTzYyMDadOT83OoFV5auXxQXl5g8VcxTtn4IPNVUSl/pIQlYmWA5dvyCspxSViZiYA3nj1dju3nfVnzJkQstvx8M3/OUXUnezQy+dgZq6UACnvL8GMkeDz91QtvNSsw4b7n0hOzgDAZQGpCGNjbt36zml9U7OA9s6LT6U+B6AyIihsXNdbWa5uMM1lYvi5vCJeiUvEYCpEcfCJC2qzFzYyC5y89azjyRv/c4io+7djH5896S/yKJDXsnFFNJ/psurwg5psXIRSKPA8fqnJjDlqVoEGK/cnZecwoAhjwmhucd7QtQfqTbVpYxMxd+slAFpzFtInLJhiTAkFsnrHNq5DRwufRQCshJd92rikfPexUp08lqGhLovr6Wiq6Om0NDQI3LwOEYG8yh5CARGIhJfa+67i/vf11uP7ashaeu0Pg3JpXqWtl98Vvd6wlI3jaq6n+6gqf4k4cwBo5KFdKj3697ezSc7JZoyKO3EAdjsu/utB474bPvzEgweMMVn1uGSsx1xOR2deSLX+kgrtAsD2Uyfr9uhlbD8HvToumRfoVyUuETBCjNgGbarbQ3+C13JQZLDxiAeAzcdPNDc00jUxSy3MqNJKIdq4nr/IHWHrzKmrX7h5GT4UPq5q/SUX29iG1/3becDS8HwJryR2RQRRRpOlBX+EHGk0Y/n38wIOPs8Kvnv/S4dI1RmeuosPxqUViBvz0rGjGBhaH/OgudmKRlMshq7ckZFTyKDcm4MwBoDLN25+57Su6ezAjq6+B5JTBZBv5EuAWB662Np6Td1pC4avVvhLiBIk0fsZmVorDrQwXfaV+dKzD3KDr99pax/WYLpn7yU7UjOe09fEJREtzRYvPXK7rPGhrMgLHxHB89ClNk5bm83yHLBqZ1JOnhKXvEAl/fz3NTZf38J0vuOeS4yxGnAJKrMneo9z4h2JolPU/59tXMcfzRa6A1AJ+hRoVF51HETvbkZR3vj5nl/0/VNNV8NvSzQCIAy/UrFbUZeU8FLLlSs49fZL1gTdfvjk8sOHVx/cv/Mk7uqjRzcePrgdH3flwYNbjx/djHssHr/26NGNh/dvxz+58uDB7cePbsiPP74aG6s8//bjRzfj4q7cv3cvISGvQEJprSxvryFl47ia9Ojx8GkVMcEiogVgkSfPcHo6/eztk/LylLhE9KP8MmL4tyNGnH70CKoJNBd1yXhHRxUt7YVRG2uvS3acOlmney8jO9dX1yXt5wetqtJfIshxSUjd7j3GLFmq1CXiaEQfjG5lYNDNzCIt4zmBanVJxvPcodbOXPv2MddOfgy4xDa87t/O/ZeG5UvlugQRRChmDALPJDc2XVH379mW2/cXMfC/dudLx7UNprp0dfaJz5AyKB9ATBACtvzC3Taum1qarTQO2pElEyo4IRDBABB9/943zhuaWYR3cPGOTskor0sutbZeU2+a5/DAUhuXGFgCjCw9dauZiU9908UzN53Nw9IFMXfb2IbXn7bAaNnerNwC8lq4pLF5REuzxcuP3KNMrANIMJWzm2BKMcOIYIFiStDCQxfbOG1pPsuzn+/OVJmMARZoRV3itPciZUyo6jpYrOrKSmu7fnrqROwRBRqw/R+uQ4cZnksAQCrI/lNATflwZYhnANcexHUbPp7T6DJyztLcwnTRxlV7XCKuKfkF+ZNd5nCa3dT/HNNl1Pifxo7pPGrUbxPGdx499ufRo7tOnNh55KguY8f+MmHiTyNH/jZ+fOcxY38eM+a3CRM6jRz16/hxXcaP7zxyZNeJEzuPHqM8/9fx438ZP+GnESN/Gjtuqn9wQUEhrspw/+ZSS10i6ozwE6c5ve797O2S8nIZIwJR4JLHj3/8a+i3w0ecfPgQAGrAJeMdHTktrXk15r2Xbfcd6RJMkJQS28Cwet17ltUlPBIA4J8zZ1sYGxtOn5aan1aDjSs9N+8vJxeu3fcX7j2CD5ZDpayNq85E64ErtiptXOIP7iQmd3Pf1dI88Nu5AceepQNjvtduf+kYWXeSTXfP9c/zBFLe904oQoR5HLzW2Dq8yQz3aZFHCnnMykcribrkxL17XzuEqU626+i5c/8T0feutHFda2UVWH+K04Q1J/OLSnEJAD2SEPvzsk2NZq7SXxF280U6AJt3+nobu9C6fzsZ+ezIzkohAGVtCDU4KirbuBZExyABF8kKJTKpRFZSLCuSyPgSvqCkhC8WCiQlQh5KdztyufmsOS0tA//wPppcWMSYaOKjOaKNa4p1G5tIhw03MEJF0kKJTCrhpcWyQomMLxEKJCV8iVAgkcoKpYWCwD5h37v4RcQlsxe5A1CJ8LFWxHrtERCXEgY0NT3V3NOzmaFhHR2dIR5zskteAKO11yVEXIgZZORkD7Sw5HR01HroNO3Tu5mhUUtDo+Z9DJobGbXu1auZXvcmRsYtDI3a6Og06mPYzNBITV+/RXe9RgZGLY2M2+jqNtTv3cLQqI2OdnPj31v36tlMr3sT475tdHVa9u7dwsioSS/jmQuWSqQvUFWpym8utbRxEUYA2Jbj+7ju3QfY2ybn5Cldjwzg9uPHbQYM/GH0mMtxcYwxHlfrLxk7dy6no7sgIuKVdEndHr2M7V1eIya4OhsXjwXCmOPq4Lp6PSb4rKrgL9lw/nwzY+Pe02am5RZVuRqIuuR5Tt4IMSb49ukPH5dcaGu3tt7Uuf28VuXLeCVlgqSkyGnf2cYm3s1muLjuvlcskzLGAi/e+spxff3pC7RcvDJycQXfO2VESmSOu840Nl/XxHzlnKhLMp7S8p5G0cZ16eat7xwjm5qs6Dh/8/74BAZQwffeYNayUYHHCooFwhDCmDJcUFg8JuR0C5swNfv1y0/dBCCMwZLzV9raRzQyWdFj6Y4EMSYYy/keatYlfHnfe1sr385uW3ov2903YoeB704D3939InfqL91lvGbH72v26i/b3i9sV++AbR3c/mltFdDKKqT3yt3Pskr9JTnS/D+D9qqarPzCLrzDnG19lu/uH7nLYNVOg1U7+0fu0l+623jNduOg3b2X7+ofttMoeMe2S/fY28te/qBEYd8XcUlHk4ULAJgE8f8RG5dSkYh+wYT09EGO8zgtjSaGBo169+xn4Zaanv16cVx3YmPbDR3W2tB424GD8SkpD58lxiUnPUlJiktJjk9KjHuWGJuS/CQlKT4xITY5KS4l+UnSs7hnT2NTkuNSkuMTn8YmP4tLTkpITCh7fnxiwpPkZ3EpSfEpKYX5hZTxVVK7vrnUxveOFDojOuZC/e59+ljYPXsRz4AJRBDd4xcePGj5xx+aY8YnxCcBgICqxSViTPD80JBXxCX6hrYe5NVxSQ2+d6BkyYZtqvp9Rjq7MMXNyJDAGPPffbChvsEAK8uMAglhVYQ4i3g07XnuEGsnTr3dhTvX4IOP47rU2jpYZYL5n6v25RXxhGGBIGDkcmJi53lbmloEdvPYeuNJETACAKuv3f7KaX1j89DuC7dWiAkWHe+FUpnF5qsNpro0nr7A8sj9YiKw8ipXxCUxt25957yh6eyg9g5zzmTkAtAyMcHXWlmtrjfZesKaUyIuETACoKdv321ru765eajuyt03srIZI3lAvS/d+sIutM4kawOfnZnZaWJMMJbzSzIAVuZLqYjelzK6ZG3LmXbNLUNUZ4c1tAhpZBmlMsmh/owFjSzWN5wdzE2YpWoW1tByTSPLqIZTHNpYrmo8zWHwqv1PEWZM7i9JFySDNh6t97dFW+vAVrZR9Wb4qEy2bGS5rpHFWpXJlvWm+zS2Wq9q6suNM2tqtbaORfiawzFAJPy7sSe8X5HbuOS4pOPMhYv/Ozau8ooEUnPzxjq6cF26dB4/M3DLEd0J477U1bty84m4ptTy0SOCRH6qjQcucj92GG5lV5Bf9PY87uU+5eK43qrUJiZYPm4Mrj960LBXr58nTbmVmizWLEAEM0aPXL6mov27wayZeUVFRCRSqtSQvH6Jhweno+MZWW0cV4WHxRjbfvJk3R49f3dwlDEmCFJEUA3k87iWMcFIYIyF7t7TuHfvHlOnijeDKRZjgudF7azTQ3+Gu1tJSQmpSoVXqF9y4c6dD9/GdaGNbbiqySoxJpgAFggukUgmbz7V3CKo8VSLReceMmBi/wOu3/nSIaLOeNPui7eX1SXiBooBLRBKZm070swyoolF+NyjZ3nGU1reX4IxAFy8ees7x7XNzAI6zouqkKuoiAleWYpLosVu8QAAIABJREFUCEYU6QRsbjp7ZcupdhsvJAOABPEM2OKYq23tI1RNfI18dmRnvyAKXJKclXU7P/9Oanpc2vNb2fm3srMfp2bcTcu4XVD8LCuLVMYl1gFfO67v4LaxveuG9q4bOrhvaO+2ob3bhg4em9u7ru/osVnddUNH943fuaxra7e2pYW/4ardSbn5cg4VRnOl+QP9djeyiGwxzeJ/9pEd3De0d4tq7yr+PKqDx8b2bhs7uG9q77a+g/umjm5b1p66wYgUvY2Msw9NMMWEUYQENx8frnNXG99wMY7r00NgVXW8VJHcSUzsb2HBaXTrYz7rbkICAEzz9OQ6/zDVOwohIu5Da4YmWBH3wRjLLSr4095RRVtnxT8bGCO8IAhYQIq8wrcimJaWDX7rg1PLXEXRL1IiLRlobt7KoM+O/QcAQIYFTBEA8/T15377bfrixZUXbqWUqV+iXUMcV6kdklGR/nz76VP1enTvZ2sjA0BIIJTQ6snnK+GSquuXCAQxxq7FPmg3dJhav77piXcYAI8RIojHsj8trThNzQ3HYoAxVNVMKFe/RL39hStHP3wb16XWNmtUJpj/sWJ7XjEvUARA19xN/MJxU6MZy/qGHM8GRjCSEQQAq6/d+copSnXGQi0XLzG/pCwuAcZyUfHkrYebmfk3MfNfcuQyogKpCpecvnv3G4fQBpOsfli4c9+T0lxFAYjpgWtqVqvr/20n4hJEBWA07PrNLxw2NrGKHLhyV1ZmCmWMxwIAeMVcbWsXWneyjYHPvoysAgpYigQA0F+zrYVbyFeeG9t6BLV1W/WV54Yv56/9cn5Ec+el3fyixObK5io2n+44e92ly+lJ51MSzyXFX815cfl5+rln8dfzcy6mJ1/Lzz79LP7W81T73TGtHbY3mWo7eNXBpNxCZRxXlqzwz+D9qibL2tpE/h18/NqLtKu52ecS467mZF3KTLuWm3UxPflaXvaljJSrudmXkp9m5OZgJCg98J+SYIopEIEIM318uC6/uocGQ/WMF5+GKFUCIkgQHY0JT3vPmMl1/e332SaPMmMBgFF0+trdjiNHcTrGN26JJH1yMtrqdr5EEQcPAKs37+Q0NTWmTLuTlMQY/ei4MmvJoYIIogxjRudt2cb9+rPJ3LlZefkiZnqUnqkzZVILo9+3nr7AgMmqMnCR8vVLPNdXy8elHGFGZQTzjMGeU6fq6+sPcHJAACAU8ZSXsdrjkio4VESHGWa4uKR4hKtbve56S4LWSEskABgAjly6/vWfgzqOHHXn6VNWTYo0qli/5P4Hg0tqiOOyi6w7xa2/d2CelCeUSosKjJbtbjBjvpql/ZYHT4ExGUHibFgtxyUmegvWp+fwZXEJopgBfZaV1S/4WPNZS5qbzfU/G0coJRRV1iUHHtz/xjmquUVYB1ffo0lpAExGEKE4H8isA1db24Q2mOk1Ouh4XpHAgCQU5PZetbPJzIXtPLZsfvwMCOIJFpX2grM32tqFq87y6b1ke0p6OgUqFQTGQGPu1vrTAppM92kyfWmjv92azvRtOnNlS8sobrT597ZrGSunSxqbR7QyXxZ2KAUAFMVX5NmwwCgAA0oAGDDsGX2j2WwfNevQHn47M3JyGKOiLskQSgZvOFJ/ilVrm4h5/1wGACYvdkLL2NlK/1Kg73dCvDvBFFNGi6Ulw91dG+h1j9i1EwCkLzNAf7yi7JdAEKEEgB2/clV/ynTut9/6ms2OT0oBAB4LiPECDw4hUZyetoG9/YOkZADgMa94fcqldBAmEjsKCAsAsPfUmV8Gj2ugp71230FxNfnoPG215HbEiqC1BwnxP42dxOkaWi5YeODAroidp4bYO3FduwydNze3pJiUslJWbEhRv+TlnPMICwzY4zu3lwat8QgOmeXiWqe7Xodhw5au2+i5cuHuiyfzGWPVMLVUwCXV1S/BFCOKiMAfuHmrRf/+zYx/dw0I2hu9PXzz1p5TLTmNXq4bNklLpFThK6rQCipfv+TCnQ+nfklN+SVhdSbZD1gWlV3MC1jwPXTxG6ctqtOchq0/lC8pEm15vByX3P7KeWNTq3UVcAmSx4CTW2k5Op6hrWYvb+W8Mez2PQJULLFZ2qjoe79x83unqGbmIe2dF51IfQFAy9i4rqpZB9ef5jY2+GROoYxHzGHfOTW7DU2mO5vtvZhNeCKnCsYAMPfMrTZ2YfWnuhkt2/cir4gAkSEEwGZsP9s9eHcPPz+D8GOGoSd7Bob18ltnEBjdK/zYkE3HxebKxnG1MJm79MgtyqigyIgsK2L1RoSlS0/eaDnbo6Vl8O/LD2ZKSpg8VZPmSfIGrtrVyDKqhel8tx0xlIndqeJSiJam8X9iRRWV7w8DlpWVPcDEqpWBwe6jhxl84jzBWFFBVsrL1kef+nn4eK53rxkL5j5LSxd4XnTgidTuSXl5ozzmcRqaerPNo89fBwBEBJmYfE7kVafE+SZDvLibCT127Kt+/ThNLSu/CIlMKsZYvveOv6q8Uv0SzDAAO3njrvYMG667fkMd7fq6Gqr6xhPnLbiakiIF9lLO+bHu7py2zvywajnnxYwxIHjzofO/jpnc7s8/1EeP/n7Y6I4jhncYMULt974uoaEi+KuFLqmJc17eHUajjh3tMHocp6NfR7urqk6vhv36m/n4P5EKtPrulKlfIsZxnf3wbVwX29iG1Z3s0HfpOp4nd1+kdfXarjrFqYPbtv2Xk5QPQyBI4S8JrzfZQX/Z6bTsEqrIe8cUY4IZ0DPJz392i2htuULNPmr3lXjRFFj2eYi45MKt2986hDWc4tLRc0dZGxcDotAl7qMCj/MCvR6f+avrFtUpDl08d996kQVMTrgt3o9XzNW2dmH1pnoY+WzPfpFCAAQiUEaeSqWP+JI4QmIlhY+K8h4TFCuRxObnPZIVPRFKKKvge49oYTJ3xeF7NfBxCQRTgjyjL7Z2+qfpDNcBfjsSJFJlfslzLOkbsK+xxfoWpvPdd8QAsI/xhX8rIgY+PM/K/mbi9C/+/GPv1avw6XLOE4UiIRQLvMwramNDo7719QdaBocSoQQAhDIbKXHGZmRn97O357p26Tx82Lajp4qkIn5lAqNUQTksWnViU1MWb9veaOBAVUMDz7C1RQiUnBQf3Rak9vVLSBmf072snJDDJ1yCAuaGbV974VZBcTEA4BoJ92qpS+TRhgSl5OdcjYu99uD+hcexZ+8+vPzw/qW4x1fv3nmUliKlmNbOxlVzLSxMsUARAFx8/Nh3+1HXoLWLNmzde+UmJjxUg0iUE6a0fsmHlV9Sky6JUJnk2NdrdS7CLqcuqDlHNZ3hNW5ztEQqWgyRIvAJAi/d+spxff1pczVdFilxCVYw9QOjR+6ktbFb2sps4U9z919+ksUYoAq4RKlLHCOazFzSccG2ffHxoIgJFn3vajahDWZ6jVp9vEgqs9pyopnVhqZmXgv/OUFIqcdSIBgAlsRcbWsf3nCmd8+lO54qYoJFhASMgjKgixL5F0aBUUwr+N4jWpkv8zl6syYOFUwpFLofPNPCOqrl7OX9VuxJzslVxnG9kBUNWX+o3hTrNjYR7tv+6xwqDFhC5nOV7nq/jhv/IDmZQW2LynwsgsvElwsEMaAlCM8JWd+wV/fWPX/33ritUFZMKOFRxTK9opMvNinZ2tOb0+jWqm//Mc5uUSeO3XmWJMtNyZQUlfCyFwUF1x/FLt+0ydBsdv0evRr2MfBat7GwoJAxOSf3R6dISK1r9JKy6gQLYrFunpcJgmgdpvJSldWb+Gpp45K3xaqojqz8UEZq6XuvuUYvkWetyuu9YywSvwKmpYnVNeCStNy8IY7OnHr7C1dPfDC4pBobl+uJmLZ26+ubhY4L2LknPqnD8h0NJ1j/6rchobBIXBNxaXIfrL5650uHiDoTzPUWbqoQx0UYJoB9z15Xne2vZhnY22dfYnY+AAjlq6GINq4LN29+77yh6ezg9g6upzNyyscEX1ezWq0ywXpaxMVdt56oz99Sf5KVjsfm5PQsBqWQU9Qlbqdut7ENrTvJto/PzvScdApM5AkWGY7lQip+IRVzFSObTXfwPfSwJm5HghlD86Mvt7Tb0GyaYz//7Ul5BSLnPGE0V5I3KGivyO3ovvXif1yXAMD5u3e5Lr/oTjXJKsSUCZ9SuJpihmBF3BE8z8vRsLHldPT+98fAA+cuIoQQFZRbqLKOEKwgpS8qLgnYvqPdn4M4zW7N+xqrDxvebcyIn8eP+23ChF/Gjv1+8JCGPXpwBgZdLS2OX74iCAIS7WAfm5tEKbX0vZcdYTEDH2FEgRJAGNdqFtXS944VEBBRzGOhslSud1nh57WpX1KuOyI9FxEIQ1h0hpXfZ1QxaKX1S1w49XYXbl2FD4WPq/o4LjXrNSpjJ/R0XzE66FRTq9BGpn6hZx4CAC5jnlLauL5yimo4y1tTyROMEVaQd2VLJf3XHG5lsqT+FKcZ6y7llUgBSIWyByIu2fvowddO65uZB3eYGxH99FmFmGA1m7DGJqv6rdw/LOhwM6vIJmarQ289AmCYIiUkFHXJovPXFDHB27OzMkg1RXarfE4V6pd4Hbteoy4hDCRzo2Na2qxvZeHf229HUl6+EpdkEFnfwP1NzKOaTrWwjb5cMx+XUqqbqR+vyJdXxv7Ze4jT7DbIwV4qyBfW935vb6t3RGnzBCoIwvkL134Za8Z109SaaXLw5i1xv4kIJqzq56uAMgwYvfHwyZzATb9PdPx64OD6BkNa9jZs0ad3q4EDOo8ZN9jBafOObTnZzwGAQk0rzkchtYkJrjBKROFQVAipIeFDKbWMCX7zmVCbmOBy3amUQF3l9CgrSORNyMwdZCXGccnzS94v5fZL8kta2YS1tgpsYxP2hf26RlMduy1ek5CZz8qHwJf6SxzXNTJb3XPJnvRsqcihgigmlABAzL3k1jaRX1p4cuPtA04/AqCVEZk8V/H2nW8cQhtMNK8QE0yAmB643sLcv8VM5y8ct7W1DW5hFjxo3cn0vDzR0V3G+oxBGRM8ydJg2cGMPIlYgL1Wk7vq+iU14hJA86MvtbTb2HSa3eBVB9MQUuqS7JKCv9bubWzh39o6xP2fC7XgnCe1nE8fnSCCGAOH0Mh63XXtlvtKBYbIp4BLysILRDEAQTKp1/4j/xs0mNPWHeK0JD41BaCMRbeqRI1yJi+KAUAQhIwXWTcfPz517cbJK9dPXrly+sb9m/Ev8oryREPLp7HzKIdLdLRj40USFOGl+61aijKeRSrIGGNjPUQOlUhKqVhK6+2KGEzFY2FhZASnru6x2p9SWsJL327SD494QklWVvYYe0eufceYOx8Bt+OlllZBzWc4tTRd0Hq2ZzOrDeEnHgKTg4DS2VBq4wpXGTez+6Jtoo2LJwiYgIFPLSy0CDnSzMyr0WQTzflHbyfmMGB8pdxUhY3rVtn6JcqY4Dwgsw5caWUdpmbu09YuUs10kZrl4h2346ASHZ6oSzzPXa/IofI6tbBqUb+EEAbSudExLW2iWlmsMvLdnZSbx4AIGFNKciT5g9YcVJlg0do2wn3bVQDGmFj+S/TTYEUJLPELAYYZUPIxrw5VimKdRb1nOzbr3Tty6zZQLBnv/d7esF9E4RPGRGAU0jISbX396xj/0dDAwMZ/OUUIygTk1NDfCiYvwoiyHFNZWz1VTI9y6ud9j8NrSzlcoq//MPEpMPm7RoFQoBQUXxgR+y4eJECY4iBlyjPlJ4ijR0p/QnjMA8DYOa6ctvbCiPAa3CFv5eMVtZ77Xn1JyCoQ00bewaeIFI+d58h11bkQFwcAtdwrvzt5CR+Xmk1ES7OFaiZzmpoHjlgdnZT5nCkCDMrgALnv/X9OGxubh/xmY5WeywBQYlbh7qsP5x8+1yf0WEPTpV/aBNSZ7uJ54B5gJlRFYV3KoaKoX3Ii7TkrExNsduBqS8vgZlMt1WY5NDLzn7z5VL4gpYxVSOwSdYn76VttbMPq/e1s5LMjOytVye348sn9ivVLBIIZCPOjL7a029Bsxpw/fPcn5+SX+kuK8/+K3NXUdn0rM5/hq08dS0jf/yAuOjYpOjbp4MMnhx6nRj96Gv3o6aHHqQcfPomOTTr0KDElL5cxUmW+68croqmzqCT1uwH9vhgw8Nzt25+A4125msuQQBlmADvPXe5u4aTSp0+7UWMDow8DyZVHWNGKO57qLogV0aL/EUOoqEtuP3ny68TJLTS7PYyLBYBiSYlAcYnAy3hexvMSQSiRySRIkMhkAhJKeFmJwPMCX8zLZEiQKP5LIghSXoYZkchkPBKKZDIeCRKZFFNSIvAFkhJG2ARrSxUtLVu/gNTnmU/TUp5lpL1dSUxPfZaZ/jQ91cnPj+vY0dx7aWbm86cpyYnpqc/S31orT9NSUzLTr8cm9Le253747aIYx/W+d2Y12Liox6lLbWzWqJk6t5zl+p3zyp2PEikgRCrOYHHxXX3j7tfO61Wn2OvNW52aLTDAN+LytRftq28W2nKGW1vTOc0t1v0RePpRTgFhlK8yshtjAHb55q12zlEtLdd0dPM7mpQKjMmIgEXf+8HratbBX9r4t7H2/8Zy+Ym7OQCssuNRIBiA+Vy49pVjRMNZi4yX7c3OySdlnPMvmdwEMcaSi3P6+u9qZhnZ2sJr2ZHb1SWgYooFTBiTzTt4Uc1ug5q5Vz/fvYklEqqM48Il/fz3NzUPb2Pm9p1TaAdX75+W7PxhbsAPc/1/9trVwdWr88KozgujOrh6/ey9q6OHv5ZP8OHYZyKD8idg/1GOEiKIMXb82g01499/nfR3fGqq0tz33m/vtTtFxHQExAOAVEBh26NbjRzFdfpxqJ399et3AUCgTB6B8r7v9oMVcfSuP378y7jxnJa2mZfXgtBQm1W+84OCFgcGOgQE2K9evSQoyDXA3zs4yNHf3ykoyD0gYGFgoF1g4KKAAI+gIAd/f5/goDn+/ouDguz9/DyCgux9/VyCgxb5+88JDrL39XMNDJrr5z9vdYB7aFiHUSPr9+jR/q+/DM1nG5uY9DE1MTQzMzYx6WNqamxmamgyy8DMzNhUftzo1Y/3NjUxNjM1nDWr09Bh9fT01P8a8sds876mpn1MTY1MTQ3MTI3MTA0VIv5T+Vd53Kj8f1Vxvqmp4ezZvaZP/frPgVynTmdv3gBFpup7fJRV4xKBYsaY07Hzjc3XtrQI4SbMs9p7S0KQgKsIY+exwBj4X7rVwjKUGz9He+HB5OcljNE7Twt/89jRxDK04XT3RpZRf4QcvxGby0hFWFPaKMGMwcF7d7+xj6w3zU/d0ftYejav8KwAI7P3xzSaFdBk2tyGFpF2265KeIQpquy85TFmDOafudzMYg03wbmX986nojO8Ksa3ysJjAYA+K8rutWx73RmhDaa6+R6/p8TdFQRTjAimwC84fL6J5br6k936+e5PkEiV/pLnfEm/0D11ZwW1stncbPYa1SkezS03NJru3Wi6d3PLjQ3/9mhqtqap2RrVKR4tLDeqTlnyhYPvgUdJAKSGrKuPUcTt5+Kw8Dp6eqPnzy/m+Y9XkZR6CrFAGAGACw/Spy9c3EhHv0X//i7BoYnJyQAgw3IKZEzJf6R25GuIODFik1P0pk1X0dHhunThfv2V09bifutaX1OD09LktDXra2pwmhr1NDQ4bU1OS1NFS7OBpganqVFHQ0NFS4PT1Kir0Y3T1GiopcFpdOO6duG0NDkNjfoa3TgtDU5Lk+vSpaGmRh1NDU5DQ7VHj0b6+pyWVoMuv3KamqraOtyvP3M6uo26deO6duF09ep3+aX88d/kx3+tzXE9xXW6q+jqNDYw4LR163T5lfutS/2uXbiu8r8qXbtwXbtwXbvULXOwruKgSpmDNZxfv2sXrttvzfr05n755dztWwBVVyb+N6UaGxdBADTsxs3xG/b/FX5w0raTN5NSgMmLzFSJS7bfuz95U/TAdUfMd53OLpQA0NjkItPNZ/r67TFfd8PzaExykYRSgqpnmkIUAbDzCfEzt0b/EXFg6r5L1wrFCjwifQJd++jxX+sODY08OnnXyWsvMpWRYFXdD/0nIXHohsND1h9x2386Pa+I1hqXIIIIYznSHMfoU/3C90/acnzvw7usmrKMiCBECSPSjbfuj9t8eHjUsQWnYrJzcqjInMFogTTH5fipAWsPjIzYPzLi4Kh1x4evOzAy6tjIqGPD1x0YsfHEyHXRw6MOjYo6/n/2zjssimt9/EejMabde5Pv/eXeRIpJFHsDpYtiV1ATu4K9gQr2hth71yg2FDHGqLH3rijN3gsW7PQOuztz2vv7Y3aXBXdhscENZ5/Ps8/u2ZlzZpZl3nl7h9CDnbcc99t/9urTZ4wS/HfRS4iuAIZKo+40alR5R8dZO/8CE83vSjL5zEpKRkhaRtrCP/dX7zEYVa/h6N3jbPgZDADANbqbxP9RefnRUGTJzYcx9Xr2RA3q+8ydtyAkdPa6DTM3bJy6bsOc9cFz1gdPXbdh6toNges2zF4fPGd98Ix1wdPWbZi9Ljhg7YZZ64Onr9swZd2G6es2TF8fPGNd8JzgjbPXB89Yt2HKug2z1wfPXh88Z8PGWRuCp6xZtyR0a/VOnco2bOg1eXLU5UvHLl+KuHb13MXIk9evRV25dPJSdNj1a+GXoo5fvRxx7erZi5Gnrl+LunJRO34x7/hl4+ORly+eunzxzNWrgwOml7Gp3idgdOSlS8eio8IvRp2+FB1+KfrMpejzl6LPXYo+eyn6wqVoZfD0pegLl6LPXooOuxR9/lL0Gd2gfvuwvNufvBgZefnSvtNnWgwcgn7+6VRUVMm1cSnHlCmpUjU5CTnZ6XIOYSadh8pIlqxO1eQkqLNSJBVmSi1+nKJSxWVmZalkzGUl5ZswanQS/aBG0qRqchLU2UmSSuKUGViHsylOVGcn5GSlYg0GZqpwqTKYw0iiJidRnZUhqQlh1OxqiUQbTCWnSTnx6pxUTZZK1hRwzIQTykiWJKVIOUnqrCxZTQjW2ccpZnKKOidBnZOkyk5SZSflZCWqcxLV2Ynq7ER1TqI6K0mVnajOTlRlJWpykjXZmXKOjCV91GMx/jLe54+MYg78fmysTZdBFVwbH4y59z9n4DJ0dOviCCDy+s3OU6Z+6dYMNWrYf9HiOw9j9G0LDPcSFIBi47oR86BOt25fOLvcjX0CHDSyhCkhlMiUKC8UsMEIpoTqXlODDTDB2PCtDrWkAQCvEcPK1K8/7/etH8YdnvtYGLoFWVrOWbfmwy2RlSO3HzkRWVuGXb0KJUWWvKGXUF3FC32rD1pYCAp/Y2MGVDdCGWdKb9qCr+mEEWYwj2FtZ8II5zR3iQLdj/k35loZZjaE5u7OTTlLtDBKckNudKdvbB4z0WbV/o0uQxKWAOBwZOQ/m7ao3M4Ds6J1Dyx2coO1GGGcAoBGUs/duftfHu2RrV3d7l13nz0rEQwAkkEe4v/QCRYjWt/7o0e1e/Ss4OJ651ksAChXD10clz6UK19klyny7aKN71LiuDpPmoRs7aYFb6SUqmWNrM9AzPvircclLMkUq7E0PXg9sraetGIloTRbo5KwlGezN/Yt4KM3B9WyhlASn5CsqxN8E0qKjcuEXpIvQJsWqE8Y3dic3QubJ8/uuCjHg9+Yx5xvpKjnrs+TMrq9ftxMiC7D4OPrJfluvd8XmGKJSIyxkYsXlWvUaNwcs1ralQQMvxClshYAqGTpQGRks8GDUYMG3zRz95ozPzHtEQAwXUtEUz8VgVG0McExMdV79PyXLr9Efn/5JXqU/JJuAVOQnd2UoNUf6Eeo3A1jimcGbzAnV/EtvzTD/iVWVhduXCnReomgVGEggN+z6QkTmXL6MimxvncfVLfOvgvnOIeSf9tu+IXIBAMABbj36MnwJUs/d2uCGjVq4Tts/4mTaekZnDHCqBAkb4ciSy7fu1u9S5eKzs5Ge/S+F5S89y7jJyBbuxkhm81ZJd/dFTXjj0uKUkPF6CrmrGXQv2Qssq4cfr0E5yoKSiGEEQ4UADgAYfR9IWEZAA5HRvy3datKrTo8ffGSm0jWKSFodU1OZCorcSUA/El88rSNW609PVDdBjV79JgSEnrn9WsAwJxghqmwa70tubUde/b6ulHDewXW4zL8G1FOMSMaXfUqM2uoeI0aWaZBg6nrNxS8iv5qriEypjKhRLEvFXqVJ2bXdqQGPxil9pdMCKFYZrJU2H2JQf+SccjaMvzWXSixdYIFpQ3lZ50lS6ejIiesXTdq6dLRy5a9F0YuXTp+5W8thvmiRg1nrAjRqEwGMhQ7hneIaiwzAAB2/9mz4COn7foPQza237fo2HfhlBuxTwEA9LVpOf07BUp8ZAzrBH/h4HD3icn+JW/+mXTt6cz68rX1uJQ6waZrzuvnxxQTpru10qWuF6p9ErP7l+jBFBOKtScC2kIHskGFRyNfWm7/kvHI2jr8cpjQSwQlBeX/Ki0r291/IvrhB2RhiSytdFgjS8u8z8q40UGD7S2UZwtUpQpq1OgbO9tdZ04BAC154c66CwTFlMi69rdZmQmrTpxtPWoUauhU1t6984xpR8IuZfAMAFDJGn21BSFF3gXzZQkx0D+UO/cHaal/Xr/9SK1mnJlb27EwWaJMotTyyMnJ2HHp9pyQ7bND1q/atefa82capi0hTE1c5c2XJXpvIuFEzcmBKzfm/7F3xqZtv+3ed/LuPQDI1yowz5dWcmXJG753wd8YwoihTYYYBjgQfOby7XV7TwTv2rZp55aNf/2x8a9tm3ZuDt69Y9OOTcG7d2zasTl4158b/9q6aeeW4F3bN+0ICd69c9OOkODd25Xtg3dt27RDu/2G3Ts2bt8YvP/gL6NHl7e1be7jExsfz3lBze8+9vegL1WifBsUc2BAiVrSrN57qI3/0PLNWpRr1Kit//Cdp8ISsxIBKKPMsPJgsZ/F/zqKMJr6AAAgAElEQVSGvbDMsXEpEZKYYwAI3HvoC4/2odevceCU4oJvUMyxcWkFCcGc81eJaf1m/lahhSdq1KhCQ/uKrq5VunUPPnHCUDsxcnhFsXFhijlnsiR5zVrxbdu2yM71k0bO5Zs0sezSfdXu3QBATdysCBuXoKSQL+bYMOnHIH5dX1WQvfGs/9Rw0Oj2QDR48NTZqEbNBdv+VP49ireDixFXJ1dK83INYzHPX/62f79dnz7lnVxR/XoufQaH7Nubkv5SOReZYiV3SvC+yFtz3qkA37v2qkpxUlra04T4LWfPVe7WA9WssTHiAnAwUy/R+t43mfS9Y4opo5k5OSMWLUX17Zx6DA3ef/BIWNjIRSvKt271fatWZ6IvgkGk2ZsHaY7vXf/bkzXS1I1/oLqNKrfrEfzXnkOnjs4OXvJlM5evm/6yPfIimOiUkc/3fqEE+d6FXlKaIPqYY065tu6sNo+HKKHJVMaMYEZ1kcr0jWejg3k+kinREJkDhEVFV27T7ruWrS5evwGcY2NlPT/eiXOir+pPdMkiAKBm5HbM08CVq2t27fK5iwuq38Bt8KCgI6eex2cp9ZuVMgQ674jQSN4beXth2d5/ZFIvUcqDqnJy5q4Ortm1yzfNmpd3cvzEruGmqAgO3ExZ0m3KFGTXcPrGTab0EonIAPz4xRuVOvzyj6Yep2/EKL+QLFX2sKWrUVW7wYunqGiOEgL+5irE7P4lSm2Ru09iv23d5t+t2uw5fQkAOFDgeHRQSBl7l/ZjRmlUaqP/LPligsNvlOxcRcHfFcIIYZhySIl/eX7D2JiwUM41MsmTFfTuKFdeCctT1q5HNX72WbI1WwbOjd/NfYRTppxSpuRCY8q1blsGJD0ze9fZ292nB1q26VzesfmXLs7Offrt3H80LiMTADhwalCzWUiR9475vbAII5yzrKzM37bsHLBwVfclK77v9CuqW3dTVITihDPLX6L0wgoy3gtLiafinP+2cxeqV3/ApACVKgeAK3mOYVeufNe6Vd0e3WNePDVl6XpDL1lhSi/BFDMOwQcPfuro6OE/Misnm3Jt0GPMsxcWbdv8p3nz28+eG63epMiSpKTUTiPHIWurC0KWCIoFTDGhhAF/cT/ap0mFJb7tAECS1e8rQ0KrvFMZONy6/9DCre0/mjY5f+0qAEj449XgMhSNmBKZyGosUeCK9S0pOSny1ssle0Ib9uiJalT/wsX1xw4efSbNOXb+So4qGwBYnmZTxFTBHsE78hY9evVG2F7TAlGtmiHRkebLkoJ79GKKGbDsnByvKYGoRrXQI0eUzWQic86fpKU6+49E9o5/nDjJOSfGQkje0EsWGdVLCMWUkQxJ6hEQUN7BYfamjQAg6fpoAQdn3yFl7e037NsPxhqTKDauVwmpHiPGIevKF66VHBuXkCWlCZ15h8c+PuPf8p8r/NtxzjWSSsayTCRMZMLy9IN5CxSjM2Ns6fYdqFpV78CAlKwsfWb4B/3F60UIZkSmWCZYX80XAIiUEXUrdu32I97TAv/VqhP6ufq37k2bjx27aPPmK/cfYIYB4I3iBUIX+YAYxnF97uh4t0B/ifIsUyxhGWO525RJqHatIuklnQICkJ3d1PXrja4iExk4PEtMbOrrixyb7gw7xzknlGAqc86SsrN/CQgs27Dh2r37KKdGby/y6SWBvy0zqpcoLsPkjJR2/iM/dXRaceCQ0r0bUywzzGW546z5n9g7TFy1Sukymf84KebAE1LTfhkzHlmVKN+78JeUJhQbFwN4HHvDr8WXK/w6c8oJZwBYe8FV7pveVpwQXbeSh69fV/2149fubbadjAAA6UPeN+lnxhRLurQyfThApkp17eXLLYcO+E6baOXR9ZM6jVD9uo49vf2WzDtw9vRrSS1rNIwSzLA2ZYSJlJGPhGEc11f2je49Niu/BFOJMtY9cCqqXTS9pEvAFGRnF7jWeCEfiWIOPCYuzm7QwK+cWuwJDwNgWrsoUJVaPWTOPFSn9vJt2ygzXi42n14yddUSo3qJTDEDEpuU5eTjV8HZeWtEtN5oJhGZM9pr1krUyGHA4sVgrNCWIktep6a1HzMOWVe+cPmc0EsExYBWLwH+5MkVv+ZfrRjZHoDGP7kdc2X/naijsffv5GSlMOAFBNEXjPIvyoHPCt6A6jT4Zez05NQUzNl77KKY6//QBgtgTLEGyxos6d3pWarsp/Epe4+fXRAa2m3S5Cq9eqEaNVDdej+19+gVGBB68OCz568VYcMNiqG93SkL3pqPLEt6jh5VpoHtjM1bjOslFAPAw/h4+4GDPnNvtvvcBQBOGJYpZkAzVeqBs+ehhrYLQkIxwcxYjqSZsgRTwjh5lpLj4utfwclp8/GTii1L0boooaMWLi9n7zBk6WLFEfLmcRrKknCdLCnegrBCLyl16GQJxDy65tfi65U+be6H7Z/TtZafyz98HL4OaG/z19zROWlpjLO30E6UyTln9549rdmjx9fNWm46ehS4WqOrw1/AhEVy/uv7u/DcMGUAgBeJCUeiLy38Y1e/6dNcBvt817w1qlMP2VSr0bGTz8rfgg/sj7x7Nz07UxvjS7CEJfPLjwreO+bbuPRoIzsI7j5lEqpdKyS6CDauruPGIdsGgWuM6yVKyZyH8XH2gwaXd3HbEXmGg9bGhYFTderkeQHI1nbO7l0y52boJaZtXBQzYM/iXzkP9f3U2Tn09NlcWUJkxtiMZUvKNXLoM3c5GOv0k9/GdVvYuATFgV6WxD6JHv+LxXDnr6e1/XmZj+efa8dsXjB8YierQbU/2btsdCYBSjVFFSRUG+wIszeHovqNXAePyZYkDSGYvmXlV8P5DfoRaI1XWdnZD+PiLt27eyQqwnfx+hb+/g29ev27ZcsKzq7I1hZVq1rNo/2UjUv3h597+ORpDsFMlwqj1O4m2uQSIUKKjSL53hV0egnvHjijqHpJVyUmODjYtI0LYuLj7AYP/qeT06HoSADABGOKKTCNOmvYnGmojmvA1g0apmLMSCsKM33vMsWc00cpSU6+wys4u2y5EKW3cckUc0KHLFxUxt5hwMKlRm1ceXzvlX8Mjz5WYvQSYeMqTehlyb0HV8d1+H5Ms+/Cjv6RrpYYlwlnD2+emeH5XWDXqrGxVzhnMi1aoCGmGIDfjX1auZ3Ht01bHLpwAwAoM0yBLOqDA3BFiqRlpt96+vTivXvRd+6s37Nn0MxZ1QYO/aZJk2/cm/2jiVuZho6oge2/mzRt0Mmn/ZiANVu23HzyOCMrS6aybipGdAYxoYWUEMyPCdZDGMFUppR0DwwoqizpNGkysrUNXGM8JlgmMnD++NVLp/59Kri03RUZwTkjFMuUAOBUFe8xezWqX3flzu3MxC0IMS8mGDPCOHmZluo6bEQFJ6fNR45yzpVfJmaEybj/goVlHRwGL1nCgZuyceljgsOva2vOlwBZIvSS0oReljx7dtmv+Zcr/TsBAGYyZZQBAPADywaMdP3i8uHlHIhclNYLhBGZYEKp99wVZewa1u7affvpyO1Hjx+MjLgS8/Jm7MukjLT0rMzUzIy0rIy0rMx8pGamp2VnJqcl338Sf+1BbNTtm0ejIkP27wvesX/a1m1+C+f3Gjfx5/59/9GieVnbhqh+/QoODl+6uP6zRcu6HTq0GzJw0NSlvx+POnsxOv75XaakfSkChLM3dR0hRUoI5ucq6nkXWdJ7pF+ZBg2mm8h7V2xc8SkZbUeMK9OoUcjxE0rJH0WNSMxSd5k6F9Wvs+HQIQAgZsUEG89VVJKcUrMyOowc/amj46Jdu0AfE0xloLTtjJmf2NvPXLsWuEl/SW6uYgmSJUIvKU3oZcmDR9f9mn+5wr8TAEiySrlb5wCRO9YOsEX7NozmJFumRajDqFiBn7x+ZeXZEdWpU9bO9nMn54qujl82c/++TWuL1q2rde5cs2vXWp071eratWbXrrW6dKndtUvNrl1rdu1au0vnml261Ozatfqvnazbtv6+TZsf3dy+dLAvb++A7OxQvXqoXv0vnJws2npU6dS5TueOTX19Fq1be/DoidsvXjxISojLzNJIEmjTRxgzOFMhQkoyRaqhQnWCRMJqQmm3wOmods1NUZGMMUxkuUD3nlYvmRyA7OymbTBu48KMEE41suy/aDH6ucryXX9RznTN3PiDuDjbwUP+1djtaESEokaYoZeYrqFCcTYhvosWlHd0HLk2iDAqEUmJQsSy5DJkaDl7xz0HD3JjZVTy1FCp/OMFnY1LxHEJPiq5/pKnV/xafLnCvzPnXMIqQjHhFDi/vGdbv5rowIIJclaGPj7Y7Jlplipr8YGTPSdP7jBiTKshfZsNG+vUu6/Vr12sOnT4r3uz79ybfdOi9b+bNPmvu/v/NW/1jXvz75o2/Y97s3+1aPPvpk3/09T9v61aWvzS/adfutXr07u5j2+XEb49AwOHL13ht2z5xj+3R9+KeZKQLGe8zGsEY0yXlC7kx/8WRavtyAjhjALHnBHOugVOQrVqbroYCaA03inob62toTJ5MrK1C1y71rgsoVhDZADYcuTEp47O7YaNzcjMAQANJQBw+PSZb1xc3YYMjktJBmMphLQotR2VBmt7zp3/wtnJtW//5KRkBqCSNQBw5trtb5s3t27fPiEjnekCI/Mdp2Ftxws370BJ8b0LWVKa0MuSR4+v+bX4ermfJwDIWEMYoYxwzi8e2OJjh/5aM0HFKaW4SKUYlf8l5R87KxPHxT98nCw/ef7q/IMnZ29eP3bm9OHTZ3adjzxw4sSxU6f2nQvffebc4ZMnjpw+s+t81P6TJ46cPHUs4vzp20+j7sbGvIh9mZhIs5J4XncLB4Y51ygNtCk27G0shMf/HEWqOU84o0SdnZmoSk9m6Sk9A6eWqVc3NCxMUuWoU1+9VuUwzkz9XLX5JZMnI1uTuYpKGBUHdvn+o7q9+35W33XP8TMaWQKW8zwhpce0OahWjWlBayWMCcutrJNvhrxxXMZrzhNGMCWMs0fPntXv1fffzZqv/mM3zc4EypMTMgfMWVDWwWng4sUZGsmo7S5PzXkr6/Cb4XoTWTH+KYUsKXXkkyXLRnhwxiRZoxtnp9dM6mf3ybHdS4FjqYj+EuUZY1lDMeWYA4Cuj9BbPTjmXKZYgyW1rJGwJBOs9A4SYuPvgfmyRLGg5qiyF20M8Rg6oLv/cIt2nqh+Xft+/dv7+fUZN2LXjZtgLIJWIW//EuN6Cc0NOCZrd+/+zMXFyrNt/2lT/WZPcR/q+4lj4zoDB956/gyASybKzpuvlyj/bsDZ9rCo8o4O/3Bv3nuMv++c+S2HjPzSudFPvXpGPTCpouWRJZUrn446rehJxdsWSPjeSx06mcFjn14Z0fyL30Z1AwCNrJKJxADUGWmLuzuMbfaf2NuXGYBMiqY46y/xyp0XprJMiazLRZewJGFJg/UvJA2W9IP61xLBEsHK/wYxKLsiJMffD/NtXJhiDiwjRzU1aKPDgAEOQ4e7Dxveyn9kY59h9v0HtRg/8eSjGCXa2+hChv1LZpiox6UPaieMaGR5zeHtP3fz/szF7V+2jSq4te8+Zdq1p08kKKgBTx5ZYm01aWUQAGiwxqi2pPW4ANt89Fg9r36fOrf+ys3ln81at5o0LTLmPhgUtDb2VfDX2phgq3NXroGo7Sj4+BClhgqHBzHXRrf7dkY328Qb55kmGwDS4l8cXzNhqP1nm5b0lTUphFGjDkaB4H1RVN87pjgjOzMlMz0lMyMpIz0hPS05Iz05MyM5K0NFZWr6hsOgf4nJmODcVRhmnDGQbiYn746I3Hv8eNjDZ89VKgAoWCfOp5fMWLWgYL1Eq50A3EtO33ft8skjpw/ff/1alQ0ARqWIgoHvXemFdROMpaF8ZIQsKXXo6gRD7OPIcR2/H2xbfkanyou8nFb7eM7zqjuwHprXt15C8n2qK8VY7Acs+BtTpJhgkrdOcH57qDm+9wJzFQ1XwYzo86K4Nj4wN3bLLL3EdH5J/uUY0a3DtabdAhfKGxNc+bzohSUoFrQ2Ls7i4m7uDBp+8s+5p3ctXNqn3vQuNrO6V9+7dFBGxjMGQCihXAgSwYelSP1LqN58aoyCr/KG/UummtZL8q9F32xoXZDEMjO/RL+xwUJY6VBHWeFG3fy5ijdvQEmJ4xKypPShuEyU2y7CIC0rLu7ZnaysVxzSGXC9IBF6ieCD8hY1VN6O3P4ltg3mhRr3lxiiqAvE0BjFaaEZkWbmlxS2ECl4IcV19CI+td3wccjS4vz1i8JfIigG8t0N6ey/jAFQzvRdGQow1woE7wtDvaSio+PNRzGEELWklvSBGO+JbLWKUPrL5ABkZzdl7doPtIpG1shEVsua6RvWI6vKgSsXEkIy1WqNrHmPq6glNSYkKTWx89hRqFrN6NsXQFcashj/lEKWlGpIHv3dULku/mMTlAYM9ZJ/2Dd6/sowC/X9P7ymTkO2djNDQj7oKgAwf0sosrCatW7Vh1tCIqquk8eiWnUuP4gBY6XpPzJClggEgmJDJjIAv/boUe0ePVHDhmv27D4ZHX34wvmjEeFHI8KPRIQfNcZbjB84H3b64kXbvn3L2DUcMGHC8ago/SrvPnnu6/ALRyPCD4df6D1tKqpWw2u8/6mIiAPnLyjj74vDF84fj4zYcfiYW9+ByNoq7NpVAJALtKR9BIQsEQgExYaEJQC4eP9+zR69ytk1/K5lyx/atPm+devvW7f+r8Hzmy+KPN6qVaW2bb9wdv7MyenfLi7ft3mvk+vftmqlvPjG3b2Ck9PXbk2/b93q+9atlHGjkxQ6aGqt71q2/LaZO7Kpdu7qFRC+d4FAUJpR9JIXSQmtR44uY2f3Q5s2VTr8YtG2nVU7j5/ad/ihTdufPDtYe3hWatP25/YdLNq0LWjcs6DxHz3a/+jZ4QtX1wpOThWcnKu076gMVvZoX6lN25/ad7Bo286ybTtl8iKPe2rHf27f0bKdxw+t23zl7Fze2fk7F+fqbdtaenj+5NnBsp3HT54drNp5/OjZvrKHp3U7T+Wt/tm6nWdlj/Y/erZX3ubdvn3u9u07VGrbrrJne8s2bb9ydUV2thG3bgobl0AgKNUosuTmkyf1vbzLOTlH3r6dkZ2dlJ6akpmempmRnJGempmRkpmuvNW/eIvxhNSUjKzsHsN8yjRoMHrp0oys7KT01NTMjNTMjJQMI5MUNG5sUe1IRnpqVkZSetqk1avQjz+OXbw4MzMrPjUlJSP3kFIzM1Iz87zN+1Hhg0npqWlZmU+evug4fBT6sbI2JljUnBcIBKUWxcZ1NSamevee/2po+/jpEwDQ9818jw/KKQB0nTQJ2drN2hz6gVbRP+aEbEKWlWetWQQAmL/3hTgAJKRkeviNR9aWF27eBGHjEggEpRmt792ghgrnXNs++b2iljWcc++R/kovrA+0ipKzIlM8I3gDsraatHI151wta7CurNx7QSYy4ywxOfXX0eOQtVX4tWgoKXqJkCUCgaA4KFr/kndA2wsrIADZ2U0zUXP+3cmXqzjVRM35d/3SlH7vaWkeY8cj68rhF09CSamhImxcAoGgODC/5vw7oq3tGDAF2dkFrl3zUWRJ5amrloDpGir6XSjXZtTrO/HQAktOKLUd4xNSO/optR3vlRgbl5AlAoGgOHg7WUJ05Rc1RMYG1+ICdlFkSc/Ro8o0sJ2xeYv5qxBGlA4IxIxiEEWSJYZiQyIyZoQxqvRoKFicGMiSsci6cvj1c0IvEQgEpRrzbVz5SvsQRnTOc2bONVSRJV3HjUO2DQLXFKSXGF7HCSMctNWCzfFGkPx9FZeZsnHpRzDFjFMAkNRSoiadcxkA9K4Xo6eWx8ZlZRV+U9TjEggEpRvz+5dQgwurRDEAnH76auiWAxdT0zlnZuolXQurOZ8rsRTBwGl8Vs74g5GrzkdInJPCrtckf53gRQXrJcr193VGxvQ//2wVOLXFyJHtZs1Ycfwk5QyAm9JOFFmSmJz266hxyPrHC9Faf4nwvQsEglKK+f1LCCOEE8IJAwrACSWjlq1EtvbBF6MAgBbWoVbre580ueBeWJQr5jKqrAIAJy5e/rJFy6bjxqoBsKwptLqwmf1LFM0DgMe8TK/Xpy9ycPh/bm4127X9rHnLT11ces1elJaeyczqX2IVfv1KiYnjEnqJQCAoDorUv4RxptaoL927dyz64piVv/27ZUtUt+6mqHDOwUy9pPdIvzK2DeZt3lzAKpjIHCDu+Z2T0TeW7D9es1cvVKd2sxEjNJzLkrqIeonx/iV6S50qO9tj2nTUwM59iO/Va9cfv0j741REla5dytg7Ld53EBjHxs4rX/+SCzeuChuXQCAo1Zjfv0Rp2pGTnTNp8W9ft2r1lXvzL92alLGz3RgZAcDNlCWdJgcgW7tpG0zauDDFEsXA+JbDR+r06ftl0yafNmmC6tdvPnKkBgDLmqLIkoL6lyj+84h7d79q6v5jx/4RN2IAQEMpQM6yHXvKObk2HTwgO0dFjakmyr6vlH7v1pXDr58BAEn43gUCQanFMI7rc0fHuwX2e2ecqmXNqejodQf2hZw65zzEF9WtsykqUnGMm+UvUWKCC+z3jhnhBN94/vyP02c2nzrpveq3MnZ2zcaN0QBgXCRZUnnaqsWm9BKJysAh8I+t5R0dB0wLVEtqTLFMZMJYfHJyta5d/+nmFn7tOgB78zgVvSQhJe2X0eORtdXZK0IvEQgEpRvDOK6v7Bvde1xQTDDJ2++917RAVKtmSHQRZEn3MWPMiQkmBqscOn++nKNjszGj30IvMZWrSCjGDGvU6h7jx5d3cJi7ZQsAKGHBMpWB846jx5ZrZP9b6BbOQTYhS16npnmOHY+srU5fvFxiZInwvQsEguLAfFmSm4qBJZWk0UiargGTUO1am6IiiiRLUIMGgWvXFuThZ4QyginWYAlTsu3kyXKODi3GjlQDYFwkf4lJWYIZoZzEZ6S18Bv5qZPzmuOnOOdKWolEZMbYLzNmlLW3H7t2HQCX3igArNi44hJS248Yh6ytw2+cFzYugUBQqjHfxqWHMIKpRBnvHjgd1S6aXtI1YAqyazhtwwYzcxUBYOfpU2XtnV39AzQActH0EpM2LpliBiw2Ls7JZ1gFZ+ffT5xUjocwIlPMCe25eAmytx+4aKHRhHZFliQkpv7iPw5ZW1+4Hin0EoFAUKox3/euhzCCqUwp7R44paiypNPkAGRnN7XAXEXDhRRZ8omDY9PR496j7x1TzDl9lJLk7Dv8Uyfn0DNhoGvYLhOZMz5x8eKyjRz6zF2h2L7yf2kUc+Av09LajR2PrCzDb94WNVQEAkGpxvyYYD1KZgYhuPuUyah2rZDoIti4eo/0K9OgwbTgTUWQJadOl3N0aD52lAZALpqNy2RMMKaEcfw4UePs6/+pk2PoseO5soRiismkhQvL2dsPXLSkAFmSlJzWSZureLTE1FAReolAICgOzM9V1GNg45pRZL1k0mRkazdjk8n8knwL6W1cjf0DWZFtXCZzFWWKGZCXqakuvsMrODlvOXfB0MbFMBm4YHEZe4dBSxYXYON6GZ/absRYZG0ZfuOG0EsEAkGppkg1VBTeRS/R1lAxnV+SbyEA2Hn6dDkHh+ajR6oBsFxUvcR4DRWlHuWrtJSmw/0+dXTacPCQoe+dM9ZjzooyjRx8ly016nvX1lBJSft19HhkZXXhxqUS4y8RskQgEBQHb9G/xMBfElhk37sZtR0NF9LJEvvmI0cUXZaYrO2oqCDZOdmdxowp7+C4aPsODiARWZt3QpnbuAll7O0XhYZybqSRe97ajpUvXD9TYmxcQpYIBILiwPya8/qYYJnIGqwhhHQLnIZq19wUGUEpxUSSTRfWpWbXnNdXdcTa8Fy6/dTJsg5OTUZOlBnVaFT6239T5RrNqTlPlDwSxgPWrPnUyXHQ3LmYYIkQmcgywZlZWbW6dv6iiduxy1cA+JvHmb9/yc27wsYlEAhKNUXrX8II5YwBcKAUoEdgAKpVY9OlKF1aYUH9o4rQC4sRyikHrtR23HX2bFl7p6ajJxEAxjgAo6YllpmyhOrkwZlr1yu6uNTq1uv+k1gAVQ6WAWD3+eh/ujev790rJT2D6Qxib+6r719yoQT1LxG+d4FAUBwUqX8J4YzgnJf3b9548DTx0Q2P8f6ogd3aQ4cf3r33MOb8vbQ0zo1UHFEws0evopdgLMelJN+69/jVgwsrdmwr7+LiPGToy8d379w9H/PilYw11Cy9xKSNS1/bMTk1tdnYMZ87uwyYvyI29p4mR3P7zjP3wUORXcP5IZsYMd59K4+Ny9I6/GYU6ExkxfinFLJEIBAUG+b73pXajlk5Kv95y/6vRcsaHdt/1dQNNWz4Q6vW1m096np12XH1KgBoTJh6FFniPdK/TIMG003HcWGKZYoZY3sPH6nbufvP7Vv/4OFRtlGjis6Na3fpVKm52+jg4CxGmK5XVT7M71+iLfzF2d0nT6p07PCJg+NP7dvX6dbNum0HZFe/7cRJj7IymLFiXDRP/5LxqLL1qSjRC0sgEJRuitS/hHOaI0u/7z80YvGiAUFrA9etH7tm7eDlKyYFrfH7bVXUqxecG4l6UlBkSeeJE5Gt3fSNJvNLCCOYYUpJ+OXLozZtHLto2bDlK0YGrZkWvLH/8hW+S5ftv3BVIkAZftP0RIvSv4RySigmjADwizFP+8zbWK/nsDqePW0H+kzeuCs5M5MBxwwXoJfo+5ecvy5qOwoEgtJNkfqXEE4pV5rmcg6cA2fAFMcGB0Y5pVzZxgiKLOk2ZQqys5sStLpQDz/VukwYB6asooNRRgmnRhtPmZmrSHVmLkV0AYCGau4kvHj44ObTjAQVAAAj1KT/I2//ksrh10+VmHpcwsYlEAiKgyLVUCn0Wlm47338BGRrNyOkwFxFVuhhE1PbmN+/xHAXpeUSlHUAACAASURBVJw+6GVVruA0fkb6/iXtRoxD1pYXbtwScVwCgaBUU6T+JdTgdt4otLCYYK9RI8s0aDB1vcnajoQRwgktcBXCKOXG01nMrO2Yu5ZuwvzzG5yRkS+NYg4sMTXt1zHjkbV1xM1o4XsXCASlmiL1L3kXtP6SgCnIzm7aunUfaBViXs35d/3SlBoqKantRo9Hllanok4o5bw+xBmZj9BLBAJBsWEoS760b3T74QNCqVrWSER+v2RrVIRSpU7wlDVrPtAqGizJFKuxNH3DemRVecrKJYTSLI1ag6X3uIpa1sgUZ6RldB87oUzdutG37gCATIVeIhAISisykbk+V9HR8WncK/iQj75jx6AGDRb8HvpBVwGA+VtCkYXVnHUrPtwSMiPdpwQgG5tL9++CsXLCHxkhSwQCQbEhYQk4vxITU6t7D2Rn6z9v7sJ160avXj0vKCgwKGhCUNCioKDxQUHTg4LmBgWNCQqabzA+zrzxKUFBE4KC5q/6bfL636t37v5po4btB/Qfv3btgtWrJwcFTQ4KWhAUNCYoaFZQ0MygoLFBQQuDgiYFBQXoxmcXaXz16tlrgmavXt10yBBUt27TAX3nrV03Z/XqMatXzw4KmmFiHsPxKcbGJxqMzwkKmr569YQ1awKWLqvTvQeqXPnc1Succ/l9W9KKirBxCQSCYkMiMge4+fJl7X79UZ26FRwcPrW3L2tv/6m9fTl7+0/s7SvY239ib1/e3v4dxz+1t//E3rGsg+OnDg7lGzb8RPdROd2W5e3ty+t2+eSdx8vZ25dzcPjE3uFTe4cPMb9yjp87uyCb6mHXrpYYvUTIEoFAUBwQhgnnVJWy6cAur0mLuo+d0GXyhO4Bk7pOntg9YFL3gEndAiYZvsj31vzxrpMndg+Y2GX8uH7jZnUeN97oEu++YrfJE7sFTOo6eXz3sZP6jpvZcezI3uNmdBs7ueuk8cqn7+2MJk/qHjip+5iAZWt+T8/M4JwXr1JChSwRCATFDCOU0w/nV/jbP6gZmTcfAeEvEQgExYZhjXdMsaDoFJJY89EQskQgEAgE74qwcQkEAoHgXRF6iUAgEAjeFSFLBAKBQPCuCBuXQCAQCN4VIUsEAoFA8K4IWSIQCASCd0X4SwQCgUDwrghZIhAIBIJ3Rdi4BAKBQPCuCFkiEAgEgndF2LgEAoFA8K4IvUQgEAgE74rQSwQCgUDwrgi9RCAQCATvitBLBAKBQPCuCFkiEAgEgndF2LgEAoFA8K4IWSIQCASCd0XIEoFAIBC8K0KWCAQCgeBdEb53gUBQPBBGCKeUEcyIRGRBUZEpJoxov0lGivevKfQSgUBQnBBGQDze9sGAEV7MUkRB6CUCgaB4UO6mGaev0lJOXr96PDL8ZHTUiejIk9FRJ7XPeiLfeDY1aOSjE9FRJ6OjjkdFHI0IPxYZ/tbzmDl4IipSWeiE2bsUOGj8o6NRkdcfPcpRqygrOXqJkCUCgeCjgykmnGIsTQvZjJydUc0aqGpVVL0asrFB1XTP1fK+1T8bHTS1vfKiRg1Utx6qW9dgvKjzmLF91aqoenVUrx6qU6eQ4ynq8ed7rlXb8tdfj0df5JxhijHFxfzXFDYugUBQLBBGGFC1pPGZPa9srdou3r07j5/Qbqhv+1GjPXyHeY4c6THcz2OEn+fIkR6+w3WDoz2GDff08/f08/cYNtxz5GgP32F5th+ubK8fHOUxbHi7EX6/jhpd18v7q8aN/8/d3cPHt/2o0R7Djc4z3NN/pMcIP4/hfh5+/m2HDPXw82/n46vM4+nn7+k30mOY9mDybj/Cc+QoD99hv4wd12rQwM+cnX9o1arVsGGew/2U8dzjGT7C08/P07+QeQy39xjh5+mv/xJ8PUeN7jBsmG1vb1St6ozQUAZAGC4ZeomQJQKB4KODGWGcZalVg+bMQdbW6//cnpKe8eL1y7jkpLj4uLjkpLjEhLjEhLjkpLj4+LjkpNfKYEJ8XFJiXFJiXILBYP7t4wy3fxH3OjkldXlIyJdOzvW793gdFxevfJr45jzxcUlJcYkJrxMSEtMzkjOzUlSquMRE7brGt09U1n2dlPgqLi4pLe1I2FVUvZpr/wF3Hz1OSEx8lZjwOs/xJMQlJsQlJb42Ok9Cgn5Q+5yQ8DoxIS4pUfkSXsW9fp2UmJiQOGPDurJW1kvWruQcY06FLBEIBKUUzAgDppI0w+YvRJV+2Hn8BABw4O/dQU05A4B1B45WdHVz7tPfLJc2wPOb5y4GL7i4dYMmI7lIy92KuYaqVm3u65uemQUA8P7PiAPA0j/+QJUqzdmwjgElTMgSgUBQWlFkSZYqZ9Cc2cjCYtuhQ4wxDdbIRFYcAO8LtaRmjG06cOCrxm4O3n0wxYTiAlbRaHIYY/uXT+xfHa3p2SDj5TPMaKFHJRNZJjJjLPreHWRT1X2oT0JyCmVEwpLx7amiT1BMqWxiA8oZ4VSisn51mcgaghmTlwavQJZW09etp5xTLnzvAoGgtKLIErWkGb5gAbKw3Ht0BwBI5P2b/jVYAoBNO//60tnFsXdfyikr0CgkSSrO+f7lk3pXR0u8XclLTM0wIinBVABw8/oVZGPTbKhPUkoqA4apnG8zTGUZs6snt/45r//RxSOeXw8HAMV5rkyCKaacyTT74p7l+2YMOLh5WnLaC845ppgwIhMMwJdsCUUWlstXLedUFjYugUBQepEZ4cAzcrL7zZqBLC3+OHQUAGQqYdOXRcIIYZQyQhghDBOqg2HKiClTjyJLVh84VrFxE0fvPrQwWSLLagA4sGJyv5pocR/XjPhnlDNMZUIxprLO0Z1/Ob0suRQTg6pWcfcZlpiawYG+GWGFicQ5fxl+eGGz74fYor3zPLAqjlBCKKacYooxIwDw8vZxP5eKI2qj61sWcQBMZL2kAeALQkNRpUqBG4IplBy9RMgSgUDw0VH0kmy1asjcucjCcueRfQAgEdnoZVGbJM8poVjGkizLhDMKQIFT4JgQGUvE4NbecF8JawDg9717vnZxdTBDL9HLkr410ZI+rhlxzwnFMiUEgAFQzmRZJjoJoZ9HL0uu34tFNjYthg5ITXltVC9RVBMKcG7r8uENy/k4VDx9YDUBwETSKSU0Jzll1cC2vaqi5f6tktLjONfOo5MlMHtzKLKwmLc2iDFCSopeImxcAoHgo6P1vWvUvvPnIwvL3Ud3FWLj0l2slQfGWersRI0qWa1OBiAAwACI7sJtOImil6z7a+/nzq7m2Ljy6CW9XdLjXwIAJ2qckZD16oUGZwEAA4YpNq6X3LqBbKq3HNo7PeUpBZ5Plug2xpSR9KQn84a59KqF5vazf/X0JaUyVvwiDM5tXTXEocLoxt9cPrxXw4FQrVJCGJEpBqDLQ9YiS+vFq1dyKuK4BAJBKUaxcaVnZ/WdOR1ZWmw9dLwAG5e+eFf800fRB4P2rfJdOabDsmEtlg9ruWx46+AZ3SN3L05LjCPGki20suTQsS+KaOPqWwMt6dNY8+LB84ijexb6rRjYdElv99Bx7aNCJmYkv2QcFHFiWBQLAC7euoGqVnX3GZZgwsalbK+oF7dPhU5oUN7H9rOzwTMAQJLVnLOkhxen96zVr075w79NApkqgkS/r0wJAF0SshZZWAYEb6QAwsYlEAhKLwYxwQuQheWeozsL0EsULwLn/M6ZAxNbWnSyRF7/QYNqoUH10cDaqKs16l+/zLbJXZOfP5E5x7q7eGVfxca1ZdfOr51dimrjWtav6ZnFk+a4fdu9GupfG/W0QT0skG9N9Me0gZk5cZQzbGDs0tq47j9FNlWa+Rj3vRtuTBhhmWlHpg/xqo7mdK384nYEZSQD4+0zBg+tj6b++lNW+gvCKSZa65byjIkMAEu2bkUWlktLll4ibFwCgeCjo40JVnIVLSx3HD5QsL8EU8yAPwo7tr6n7ZrxXa7vCr57dvu1sJ03zv1+bG7vyfXLD2pY9vzGKUxWYYNLPNX73vccrujqViQbV//aaFzL//i7fLnY87+n5/hfObUr6s85Kwc16Vuv3HDHCgdCpsuE6VUTvSyJvHEd2VR1H+qbmJpmVC/Rnj7FhGEOEHv9/Oj2//WuirZO7QUAt08fH2b/jV/jr66e2sQgFdM8HiC9731WSAiysJi9bi3jtMT4S4ReIhAIPjr6OK7+s2YiS4tth44UYuNiBFOS/OpF+ouHsqRmwDlwyikDYHLm0U1jevyIFvZ3SXl1ked1ZiiyJOTAwa8auxXJxtW/NvJ1+HT3wn5SxmMqy5RzBizn6Z31wzz61kbzvBskv3rCOMMk1+cPADfvxyCb6q2H9MpMeWjKX0J1UoEyQigO27liSKNP/B3+7+SWBct83AbUQVsmtM3Kekk4yRdKoJclC7eEIguLaRs2lKQ4LqGXCASCj44+v2TEgoWF5pfoLDyUKsJDyU03eMTfCBtbEwW0qxF3/aRS7lAfalXU/BJDf8ni3i5ZCS8BgACjXBtDdf1IqJ9zRR/7z24c+4Nzro/W1eolN2OQTVVT+SX5TgpTwoDi59dC+roNrIZmtv3vCLevprT7/lH0OQYc0/xCQucvwcuDVyLLyiK/RCAQlHby5pdYFqqXKM+EEgYcgGNVdnra64z4Jy9unYiOPH1y89ThjuWneXz/7MZZBvCmXvIW+SV9a6AlfVwz418ofhElqYVylhr3dJT7twPrlDm5arrEgFBJb+kCgKt3LiIbG/ehPgXbuPRnJFMZAK6f2T2m5beDbD8d2ACdDpqkyskhnOoTGA33kokMAIt/3yrySwQCgSBffonFn4cPF+AvocpdPKOEsZy0x5f2rf99Ut8ZfRvO9PzPEFs0qB4aaof61Ss7rfV/4q/tAeAyITSv7/0t8kuUmOCMuOeMM6yzNWEqA8CcnrX710YHlg6SmUwINtRLLt5+hmyqNPPxLVwv0coSzAFePX80o1ujPrXKDqiHzu/egEmuDyb/l0AxAJ8furnk5ZcIWSIQCD46BvklC5BFpT8OHzOpl+ReVUnq3Qt7AzsNcSjf7Uc03uXrFYOaBvm3+XPhoJBJnYc2LDutg1XC7UPcmF7ydvklil7CgBsE/mLOecioln3qoOCl/QmVMM1j47py57Y5Ni7CCGUEU4KZDFkJx+aO7lMTDWlYrm9tNL+3Q/yL50rM8Zt7aXMVQ7cgS4tFQb+VpDguIUsEAsFHJ29+ifWuI3+Z8pcQTjHDDCA7O21rYJcBNcpMbvb1yVVTnl/4M+vV46zkOEmdEXvtxAgHFNjmh4Qb+wEA01y95K3zSwqSJaNbDqiD9i4dIDMNzquXXLlzG1Wt6j7UZA2V3POiWNnlRfTBqU2/Hd/uu99ndB7p/n/D7Mtf2DoLsyzyRhq/zl9Clm1agywsp5Ss/BLhexcIBB+dPDXnLSx2HjVdQ4URQjFwnvggzN/2i3510dmQKYDVAJQBEEYB4MnN8JHOX89o+1381T35ZMlb55f0q4mW9HbJjHuuyBJDG9fMLlUH1kEnV0zQUIlQbOgvuXT7GbKp1mqod0bKk0LjuBhnqWlP107s2qsW2hnYVZUZv3vZ8EF10eim39wMO8455HOZ6PPel25ejyytlq5eIfQSgUBQqsmbX2LxxyGTNi7l/p0Df3A4pJslmt626qs71zmARlITiiVZzRmLvXluhEP56e2tEm4dNKqXvEV+id5fkut7p5hylvzsiX/jfwyyqxB+ZAfn2jpaeX3v1ZoPHZiSEl9AriKmmDAKwK/sXtivzicTWlo8uXQCABKe35rU3qJvTbRkcFMKKsVxQt/IVVz8+1aRXyIQCAT58kus9x7dbsrGpXSG58Dv7Av+xRLN/PWnV/fDAQATDeWUMAwAT2+cHtYIBbb+PuH6XqOy5C3yS5QaKlmJrxiA4q1RKvheOxTq51xxQusfYm9GcOCyLi9d63u/fxdVreru45uYml5wDRUO8DzmYqCnVd+6aM+6iZxzScrhwE+unte/NvJ1qnD/QigAyFiiBnqJ4i+ZGRKCKlUS+SUCgaC0Y5BfsghZVNp22GTNeaK1ccHr60eG1Sg3pNFXYSFLgHPCOOMcE/zi4vHVvWv2qYNmdrBOuHUQgL8pS94iv6RfTbTQyzH1VhQAUGCUM07ws7tnl/R1718bbZ0xMEXC+riA3FzFG1cL6F+iPyPMMCPy1onefWqg1b52yQmPGYCMNZRzVezdjX5N+9RCywfVSnh6hwHIVNL7TmSKAfiS0BBkaSXySwQCQWknb36J1Y7D+wuICcYUc+DpGakrRrbvVQ3NaFcpPGjmtYNbo/dt3jWtz/w2/ze703eDGn021cMi/tZBzsEwJvgt8ks45/uXT+5Xu6yf02cLezqd3bjk2tmd18/uPrXMd2YHi7610Bxv28Sk6xwAs/z1uC7dvYtsqjbz8UlKTVMy8A0nJ4xQpnW63Nm33Ne+3KjGX0ds32BYc54DPLx2ckzTbwfU/WTPfD+ua6pIDXIVl21ciSysppYsvUTIEoFA8NHJm19iVUBtR+1dPyeMsTtnDkzvZNOrOupfGfnWR31roLF10LpxnS79Pn+0PZra7KuEyzsAOKaY6i7iRc0vkSQVABxYMX5QLTTL/V9j3f7lXQUNti/j64K8qqLuVdD8ATY3Iw9xAJ3bI0+d4Ou3riMbm2Y+vkZlCeUUU5lxiI97sKJnvd7V0fqxnqrMNMqovhcW5VSVrd4e6NPlRzS22f/dOrtLsXRp9ZLc2o4iv0QgEJR68uaX/LD10ImC+yoSRginjPMX96/vXj181YhmS/o0WzfZ49KhrarsjJRXzy6EzLyyb2VO3B3GmZK9oexY1PwSTGTGWeytsLBtc26d2/nyysmj6wNW+LRbMdB1lZ/bzlX+Dx9dBsjKV43YICb4FrKpakqWEEYwwYSpj2yePbXj9/O7//Q65ioHbtjIS/HKPL9/ZX63qpNb/nfHdB91dppebim5ivM2hyALy8Uiv0QgEJRy8uWX7DadX0L110pGFOsQAM1OeZkd91KmqQBAOdWX59L5yXP3LWp+ibJc3nJfoMnOzE58qs5+przVh1cZ7qKVJbduFKCXEEYoYzLNeXnr2oubZ1/H5Gn2bjAVpQynP7/28k7Eq7s3c7JTFQGp973PCf0dVapUwvqXCN+7QCD46BQhv4RTalDeERMJE6yUd6SMy1ijdH2XZbWM1fob/LfOL9HGWRFZltUy1mCskbGGAmMAFAATGVPJ0K6l30uRJTcePUI2VQrwvRNOKM8tTWnYnsTgNAlhhL8hIPW5iis2rUKW1iUsv0TIEoFA8NExP7/EkNxLLcWEYsIw4bnpF0Ypan6J6eVkXa9c+qYqoJclUTefoKpV3H2M9y9RfO9KmggmEibSmwefm0pClW1kQwEjUwzAloRuRBaWs9etEfklAoGgVGN+fsk7UtT8krdDL0uu3Y1GNjbNhg4ttLbj262i5Cou+v33kpdfImSJQCD46JifX/KOFDW/5O3I1UtuPUY21VsPLaQX1luvostV3IwsLZetWlGS8kuEjUsgEHx08uWXbDu4DxOSI6k1skbC0nskW60ihPy270jFxk0cvPtosCRh6b2vopE1GlmDCbly5w6yqdp0iE9cYjImslpSv99VVLIGE7woJBhZWIj+JQKBoLSjzy8ZOncuqmR57Nx++JCP3ceOfu3a2LXfgA+6CgDcefwYVanSctgIjYw/3Cprt65HFlbz15So/BKhlwgEgo+OPr9k6Nz56KfK4xetPXo+cn/YmQNhYYfOv0/2nT1zLCJi2OzZFZ2cqnTsePB82KHzYQfDzr3fVQ6GnTt4PuzwhQurtv2J6tS27dZt54EDh8IvHAg7+55XCTt3+PyFAbNmox9/WriqRMVxCb1EIBB8dPT5JT0Dp6D6db9ybPa5U+PPXZw/d3ap6OzyuYtLRReXz11yX+Qb/NzFpaKzc+648jrP9s76t1+4upZzdPrM2flTRwfdXs55dnE2No9z/nXzrWh4hMrbii4u5RzsP3Nx+dLR4SsH+89cXI3Oo9/F/Pl1B6k9+C9cXVHtWuPXrBX5JQKBoFSjzy8ZPHsOqlXLpmPHpn36OvXq5dSrl5u3t4uXV2Mvb1cvbxcvLzcvb+deXvpBFy9vVy9vVy9v9959nHv1cvPu7dyrl3vvvi5e3o1zt+/VtHcfNy9vFy8vFy8v9z59Knt6VHB2+szJqYl3b8eePV28vJr17qts7NLLq4l3b2UeZVA7j3e+db2a9e7r3KuXm3ee+V3163p7u3h51enUpbyD4z+aNLXt3tPN29uhZ083796G87h6eSuH2lR7/Cbn15+sfn7twXt7V+/4C6pZc8GKpSVJLxGyRCAQfHQM8ktmIyuroD93JCenvEx4/TohPj4pIS4xIT4pQf8i/3NiQnxSQkJSYlxifHxSYlxifEJSYt5t4hOSEpW3L+NeJaekLNu48Qsn53rdeyrbv06MTzTYJSEpURlPzD9PnudE7Yp55leO83VifFxifGJS0qHIaFS9mnP/AXdiHiUmJ76Mfx2fd874RO2LhNzZCpw/776vE+ISkpInrFqNLC1nrxX5JQKBoHSTJ7/EwvrgyV0AwAt1Ohf9wYADwPpDJyq6urn06fcBVsjzuH/3JqpatYXvsIys7A+3ypI/ton8EoFAIMifX/LH4SOMMQ3WyLoS60WEmPpILakZY5v37//KtbGDdx+sFFwhsoldTM5T8KcykWUiM8ai795FNlXdh/okpKRSRiQsvZez0K8iEZkxtiR0k+hfIhAIBEXrX/IuKLmKwTt3ffFRchVv3LhSaC+sd1lF278kuAT2LxH+EoFA8NExv3/JO6LIkqCDxz43u07wW5BbJ/jhQ1S1irvPsMTUDKM9et9xlRLcv0TIEoFA8NEpav8SQ/KV6S34SqrthbVnl5m9sN5uFb0suXonFtnYtBzaLy3lxQeroSL6lwgEAgGntIj9SxRyC+gyIhNZZkSmGBd2rVf0kjW79ld0aWymjcugwDuWCcaMyAb9E03tosiSy7evIpvqLYf2LVSWKN29lLLBhc6v30WRJXM3bxb9SwQCgaBo/UsMlQPCKVcCvohSpIQXrDoosmTDoaNfmmHjMpyKcW1HLE4JAOQ5BhONhAEg6tZtVLVqoTYuouvuRThlwAA4B1aoOMlr47JcunplSdJLhCwRCAQfnbfoX0IYYUAlWXP78cNNBw4G/LVvy569Ua9eZGgkBtTUhVixcYX+tfOrwnph6QcxwwA8NlGz+9K1JTt2zNu+43h0dHp2Fuh6IL65UK7v/X4ssqnSzMd0LyxFFDGKKcaMMEoS09KPxT5+lpHGOS+0fUuu793Seo7ILxEIBKWcIvUvIYxghhknagKr9p637jPws2bunzd2+8LZ5T/tf5m2eXtmTiblxpUAbS+sfUfM6YVFGJUpBoDLD567+0/4onGTz11cv3R1/bx5c+fRY+48fgIAMpGJsSNUZEnEjWvIpmqzoT5Ge/QaoqgjALApPOzzbt0XHz8JABKWCtFLKAbgi7dsRhYWIr9EIBCUdszvX6JcpgnDjLFdYVcs2rf9xKHVqDlLN+/fM3nRpi88O1Z0dV118ADnXEPkNw1QWr3kwP6vXRsXqpdgKlPOnifEe4yfiOzsmnmNCtr8+/JtfzYdOATZ2XabOi8xI5tziinOt5Beltx88BjZVGk21Hi/d/2WmOIcVU5Gjur83fuuw0ajajaB27ZyziVJXYD40fcvWbQlFFlYivwSwd8ZQ5uyUbRZVwoES0RWMrC0HRqIrCGyBksaLKlljVqW3gqNBksaLEtYlrAkKfMTWdblfL15VLQE/EOWKoqUX6JcQFPSU1sM8y1Tveq8TbsAAIABwMb9Z8o3qF+vR88nr15xYDLJb1MyP78EMyJTmQHM2LypfEM753794zIyFJfJ3Wev7foPL9PQNujAQQ6cMvJm811FlkTeuIdsqjbzMamXaH//krR4zbr6/UeUb9KkgoN9mQYNpv75BwDIsqZgvUT5KmZtDkWVKpWw/iXCXyJ4HxiGvijiQfuCYm3baiop8oMBUzyaH6ZkRqEPTjlVDk+mElaOk2oPGOvjgkpG2P7fGPPzS5QLKOf86sMH/3RytvP2fvg8ljKmwRJj7FXaq6ZDBn3t5vbXsePAQfOGjcjM/BLlp0sZTc9RdwmYimrV+OPoMQCOKZaIRAEW/r6zTD3bofPmZmVnKX5yo3rJtZjL2lxF03oJppgRsmHPHp85c7yWLK/Zs3tZu4Yz9u4DAGyWjYsu3bwBWViJ/BLB3w3DYE0DCWFcVGRm5yQmJD1PTX6Ymvo49unl27evxsRE3717OCz8VFj4riv39128tSvyfMjhQ+v27lm7b++6ffvystfE69zBNXv3bDl86EDExZPhVw+dv3DkVkzElcuX7t6KefU6ITFdpVabEjMAnHGCKdZgImHJnJBTwdthfn6JokcC8I0HD6GfrHsGzspUY8YxppgD1chJQ5cuR/XrT167DgPIRMbGbFzm5JdIRAaAmzFP6nbzKuPQ6H5sLOdcprIaY87xkeiIr9w9HAb0vffsBXBO8qomelly5fZtZFO1mY9JGxfVBRGoNCpCcY5GNXDZClS79kxFlhSml8iUAJClm4KQpfXioBIVxyVsXIL3AWGEAiNYvvnqdfTlK9GXr+w6cS50277fDh6Y8PvOOb8FBa4NHbls2cBZM7uMG9/Wx9fdz89xuF/Dnj2rdOhQrWtXq44dPndw+dbBBTXvUKFpG+TiiKpVQz/+iH76yQSV0U+mP638I6pZvYJr03+6tKro5PxFu87Wbdr8/EtHhwGDW/qO7jJh0uC5swfOmjV88eaVf/65Zd+RHWERN+8+iH358kViQpJGRYADSIp4oZwqahYWcuW9Yn5+CWFEufrPWr8B1avjv2KNRBhhMqaEcoo5LNi+s0z9+t4zpmaosxmnct7Lt5n5JYQRicicuvXiWAAAIABJREFU88MREf9p07pSx19iE+O4Vi+ROYeImCc/de32g0e78Lt3uUGIsH53rSy5daPgGiqGRmDGaQ7BvqvXoFq15+3bBwByYXoJJjIALN76R8nLLxGypDSh/82ZcmbQt7pQKhqJjKX1hw7U6dOvqkf7ah08/1+r1l/bu37a2BU1skM1qqG6tVHNGsjKCv1cDdVuhGpUK9fQ7qdWv1Zu51mpddt6HXo29hnWaMiwNv2G2Pcd/stw//4zZvafPaf/rLn9Z83uP3t2nufZcwfNWjZw9qJ+s2YZjM/Vvpg5e9C8OZ38A5v282nSr7f74MGNe/awaNfWum27Cg72n9WtiWyqIisrVLkyql7vM0eHf7i5/7/W7Wp16mrfu499n76dp88MCFq1bvuWjcfP3ngYk5qZaaC2cMyIUXdLsf8z/89hfn4JYYQDUxN5wPLlqH6DiWuCOCcyJYRh5XK8/q89qFH9DuNnxmcQDhgTI7Kk0PwSxYcHADtOn/lnyxY1vbxepiQBAGZEQzEAv/TylU3fft82bhx25YphUov+ILUxwY8eFVpDRdkRU8w4VRHsszoI1aw1Z99+s2QJxQB8dkgIsrRcIvJLBCUGxoAxYJQzana5iDeRKeacP3j+tF6fPqhuXWRn95mjh6PXEJeRfl0nTR6+eNXYFZvmrApeunbj0SO7DoVfPBz18Hx45IVrl28/iL147/71u5ExMc+evYp99vrBy9dpr5KfpqTFZ6pU6TkZ6VnPMlTqjJzsDFWO8pyek52R/TRLJWXkqDJU+nFVRvazjJwsZYNMtSY55UVCyqtnz17GJSXGxj69/v/Zu+6wqI6vfRMrtpgYTfJZUgW7FBUV7GJNYuwVsdOLDQuo2FBBaQpWpEsRVFDsvXdRFGNHBUSlw+7eO+18f9zddSkLi+UnEXjeh2cZ7s7snZ07Z055z0m6fzHp/smbd09dStp79lJcfMyOqN0enqtGzp7Tc+bMn0aPrm1oyLVuw7Vtw+kb1OjSpa5Rj3q9+rYaNaqHqemfq1Zujdp96urVhy9eAMEKySLO2/tPWiWH5vwSUWBIkDBx7RpOv9uiLSGUIkSRqJcwxoIOxHF63YYudknLfw2MFtFLNOSXYIplSACAveeu1O89sPXE8S/evgYAMTsvA0h9erfPxJG1+/Q/c/OGKGNKlCWXbz/hdFoPspiUk/GoTN47Ayrlke2GzZyB/pq9muklBAHAuuBgrnnzVVu3VPFLqvB5oLLrUQYgICE3Jy83Jw9hxAAIMEzfZ10KBFFG0nKyxy5yqm5oOHOxU8qrtzkFBTmSAokg4zFGmBBCKCVqnChM8Vt0y1OVFqz0ZKgAA1DFZaqNTMWlT9Q4RVRcI5gvkElyCvLe5uempL+9fevskav3Vm/aOnPNOiPzOTrD/6nft2+1Ll25zp3rGBl906tXkwED+9nYObu7R8cffJCenpmTK94RLqKsVIBnu+JDc36J3LuAhSmenpyewYLN2yjFiGJEMWGYAYQcPFhNt9NIp9lpeSkMoMj2rSG/BFMswwIABJw6Xd3EpO3ECc/fyvUShAUG8CY1zWTq9Jq9e8dfuQrqbVw3713mdFr1s5j1NuNN6XmCFfoWstq4mWvXft2+faARvwQDIC9/H675zy7btlXFcVXh80C55l4lJZzdsWrX6jEb7AZ72g/e7jT2TKRP5pO7BAh6L6MNjwUGsPvqlfp9+/7y9993Hz0AAKZIDiHXfoBi+VOHUCEDkSLonsrNZcX/hcvfiFR+qwCJ2z1hhJQUS0YZJUAxwSlpaYevXN+8/5r1Gp8hVlY6I0bUNe5Zo2tXzkCfM9BrOdrMdM2GfRcv5kgkCulEiapPpUqilIpy8UsYoxIsmHp5crp6jn6bGSMCVSawIkHRMY276PVfsColjwJDAi5JLymLXyL6SwBg96kz35gMaD1xwosMuV7CEwQASS9eGphNqd2r96kbN0uRJRfvPOa0W/a1tHqdmVV6nuAismStZv4SASMAtqGKX1KFzwvFmmPnt7kv0OXmDvrZ6e8/Fo9oOafvTw4G1QIsuqen3ScqiSLK1TNPMcjyxzo7c506Wa9azfO8QNR6F0oBKZb4qMjvIjYl9ReXb1zV3YGCmPSJAUAeRulZmU9fv445eWnNTv+/Heb/PmLk9wP7ch06Nuhn0s9h4daYPQ+Tk/NlMgoAwBBFAkGkyvBVKjTnl4h6iRQJs1zXcfoGjn5bMEGi44pQTCj13XOA62wwdMmSFFkBU+N7L5NfguU2LrbvzKVvepm0njhJqZfIsMAAriYnt55s2qB331M3SrNxJSTdl/Pey6pfglVtXPoGK8th42Lrgqr4JVX4rFDs7OTljZM39mx6dC+RkRwEWW8e3411HGHWlovevhSACOUsI4GVvkSAO48e/jDQpN6wfw6ePgNAP0V1o48LVVFUHIhiQjEFwuT2NwCA52+zws8enOi87LfBg7lOnbg2rRr36mG9fn3oufNv0tJEHUWG5YFGFfz2PxeK8EtiSuWXEIYppW7B4Vz79tbePlKCRXFCGUaMrQo79nVnvWnLV8gEXv6Vqbxdc36JGK91/OLF3/4a8uOw8c9fv2WMCfI4Lnbp34e/jx7766ChV+8kMlAbE3z5dgKnrd3Xouz6JXJZQrCl32auTdt1sbGa2LhEf8mqwKCq+iVV+JxQ7JuIQl4R287L10+c/mzkbdOTsUxEMC6naqK0IFFMzFd5cO3aDrGbl8ODQHhEPv+56cOmSy5UxG2FxzIGBABkAn/m0qV5vpuH2MzW6j2E027/U0/jkfMcg/fGvn7zFgAQ45Wi9D86A58OhfklzcLi1frexaq6FCD05BHut9/HL3YukMowwaKXLi8/38bN6ysDfSc/P8SoSDhVfXs5+SUsKeWlwZSp1fR0rz9IIpQiLMgQTxnbd+ZCvd79e00xTXv1ijH1/pKk5DLrl7w7ezEi4QUbTz9OV2/t3r2MMV6QIfVKLVZwFb0CtnAtfllfseK4qmxclQyiXkKBARRkpyX/e+VEwqmo6wFrYt2mOfTU8p05ApiAsEDea3WK/OSLN680H2Ty3YChcRdvAlAp4kkFWO4fZeoIw5gSRBBPBPGEiCh++SI16ODpKWt8GvYfyLXSadSnz0Ar66jz53gpiAb3KnFSHIX5JS3CD8SXYuMSCAYGDx4k1e/bt9OYcffv3QcAKeIZoy/SXhlPn95w4IDoC5cAQIZL5r1rwi9BBFFKsgryJi9bxrVqFRF3EAB4inmCGKOu27Zx7dvMdN+SLyAGRXtQypIy65eoHlAYUAlCVt5buI6662JjKaUC4pHSn1fSChQIBiAbArZwzVtU8Uuq8Nkg1x4Yzkh5cMh34cqxbZf8+avTPz+59P7OqV+jGXpfbbfvDywf4fdZnVhBv8Ikd6anN9ehndnKlW9ypUTMTvG57/0jzqHyZkWLhKjY5fLS49dvLPHwbDpoAKej3WjQ4L9c3G/c/5dHPFGksC3ilanMKMwvaRYef1CdLCGMIIIp0NwCycTFy6p1bD/f00+SlQ0EFUilHiGBNfW6Gs+0zJSkIlLC3q15/RJEkEAEQsn2fXH1e/fRnzDpzoMHwOcCo6du3dU3ndWwb6+9Z68TBpgi5RFBuSqwxvVLRA9Qdl5urjQvKyfbfp0bp9txRWgIpjQjN1NWUEDUrBOs4CpWyPolVbKkMkG+ozES4DptZrvq62cZn9i9/sLJuHs3zt07cWjJX994WRgCQwjz762XYIoZwNW7938a0P/Xv8adOH8bgPElJXD9r0MpVBBBPEZiQDNB/LHrDyy8N9c06s4Z6P3+zz9ugYEFvFTM7FQkXqAyowi/ZFf8wVLiuMTAP6Dk5NUbzYb/U9+o54RFC1ds9JnsvKSxych6/QdtP30OAMsQIsWWWbnql4j2pbfZ2ZOcnTm9jt3NLRes9Jqz1q2T2RSuo9749e5ZvIQxIhQz277zvWtQvwQRRBDyCguzcFo73nFh53ETOD29zpMmTXVxMZvrEn31uqiXqMvlBcBWBgRU8Uuq8DmBKabAkp9dser6tce0Dm+fP2PARCLG29SHK0Z87zNjILDc99NLiNJQwIgUC7M8vLj2Hey3+RNKRZP3Z7/9TzGfRNWhghEBAgA5uXnxVx52mWjK6RvU6mZounJtambeO3FSZfJ6j/olBCGKKKOHL13RGT2G69y5rrFx9S5dfxhsuuPQqSwAjIvm7hVRrvolYgJgBvTV2/Txy9yrdzfW6mpUu5th7Z79p670fPkmnaoYLYt8QqysX6Kt3ddCbUwwIkigGAto6QYP7dHjW44d32rCpFbjJ7QaP1Fn/MSWw0ZGXr5IgRUXikRFlrgFB1W8+iVVvvfKBEwxY3A9Omhqx6/2bJ6DQYoQFpCMAaQ9SXQZ9p2vuUKWvO/WjykWecIXbyY07Nenae+hl64nADAefYGqiepdE0Yww0ppCgCv3+bYee9q1Ksnp9/ZcLLp8ZsJFEowj1ROaM4vUZ1kTDEATcb4xL2knXuOxJ+/nIZ5UNl5i09sueqXECYvwM6AMmCnX72KiTu8/9jpm29fFwADRrAa75dSltz+9zGno93PwlwdV1H5FGCCeMwLhPA4T0BvBEJ5LAhEwBQTSkp8WLCSq7jDh2vxaxW/pAqfDZhiyuDZxZPTDTj/1eME2Vs5QU9acCxirUWXmjvsegHL/hC9hCg88K9yc0Y5OXEtf90YuZ9QEDCP6BeomhS/fQVrEomhXDti4tv8aca1a9tm4rTYM+coA2VSr8/+gT8jylW/RNU2iFmh+GymyGRDGCnRZa15/RJSWNEkTDVNA6OK0UlJb3/nL0lI0jCHCmWEKmi8qiixf+UoYr339SGhVfySKnxOIIoJMCxJWTm8hUN3reg1My8d3XYz2jty4ahVo36bqcd5zxjKIEdAJZsLNAFWJhRhJDQ69rvOnbrMdkvNywXAQiXYQFW964ggTAkA3XfsfKcJ5lwnvZZD/zx45poyuOuLn41SoHn9kqITWzivQZH24m/UkF+iOpDqcMWHUCftsLJ+ibZ2X0srdb73Il2VPBAjpdu41gYFVvFLqvA5gQnCjGDKEvYFrRmvb2tUy6ITN9NYy9N20LV9m7dYdQxxGgUgQx9GMMSKTA/3Hj03mmL+VR/j+EtHKKWIVKLzuFycULlb/vbTZ/3tFnCdO3ccNeLaw9sAIFYArCSzURya1y/5QGjOL/kQKGXJ9Tt3NOS9v98ocq5iUDDXorm738aqOK4qfCYoGIUAktdPk87Fep0OX3vrQnxeTiYlJO3hlfRn1yhj+IONUWI8DI95G49NXLt2Nht8xCD9z77o/5dQnnDFo/GtR8/ajB7L6en2spuRk5tD6btA4c/+Uf/30Lx+yQdCQ37JB+KdLLl7p/QavR84ilgLy3PnZq55C+cqfkkVPheU1l5ECAPAIBBCAIABiOcd8QWSV2WXZ2N9B4ILNZJSGpFUkAFj0RevfzdwsP5k0/vJTxljlUcvIYqpFn9LsQDAYk6e+LZf36/0u87fHJpHBEIJqmAxXcUtPKqN6v71HihSvyTy4D5KmQzxCKMS1ht5v0WIEcFSQUYZ277/oMgvES1jgri8y9NPCY0qLQJGAkGUsZu3b3I6On0tLNMzMgnFPBbe9wkq4V0CRjwWKMUbArZyLX722ORdpZdU4TOBYkwJeefVIJgRRARF6JG6nPDv/0PyXg41n1yja7f4CxcAABfOYlQZoNxzEcEA4BUZ3qB3z0aDhoedPAY0lyeffyMo/oEpMDGxJSkmSMRqBQyAfJiWqeSXzFq9mmveLOrwMTEK5OMuPwAQE96E7dlT38i4+5RpH73/Ij8JD/7ltFv2t7LOycuXj/+RfxgAeO4K55o1q+KXVOEzo8gBU9zc83Jzo05dXbtju3domHtUtFtg8IbAILfoaO/g0NUhId7BoW7R0R6BQe6BweujdnuGhq0ODvUODF4XE+MRELQuKNgjItJrV7hrcIhXYNC6PXu8AoNcg0PWB4X4njxmbD6Da9dumYdnXm4uqQDr/nNNOCKIAs3OzfvH3ZPr2L6n1eynrzLEvLYVZ04wxYSx1Ke3b8WFPrgQL8nJwMDwO1scxnkvHp06nng0MjPjOVX86z2gjOMyW+7C6bQas3DhlqCQVaGhXgFBa4JDvMN2rY/cvS4o2DMgyC06xjsoZHVwiHdImPvu6PWBQe6BQe67o71DwlyDQ7yDQtxiYjwCgtyCgjdERnmF7XINDvEODF4Xs8crIGhtUMj6sF0bo/dMnDNPy8io+eDBq0NCfULD3Hbvdg8M3iDvJ3S12E90jEdA0LrA4PWRu73DwtYo+vEICFobFOIRHumxK2JNcIh3QNC6mD1egcFrgkM8w3Z5REStDQr2CAhaFxPjFxJm7+XD6eq2HTFi+WY/750710VHewWHuIaEegeHuEXHbAgMcgsMXh+12ys0zLWkJ2iNyhO0JjjEMyzcIyJyXVCwV0DQupgYr8Dg1SGhW4KCh82dy/3xh/OWLVVxXFWoQBAIYsDCYvbU79WH0+3I6etz+vqcnr7ihd5X+vqcnp7yT05PX96ip8fp67/7b9Er9b/S1+f0Dap37VrDsKvBhAnprzPEBKuf/Zb/91CKbQC4dP9+DZP+DXsP2Bp3AhSBsBVkWkRZkvLwzgqztitHN02+eQYYE4ggkvgowN3DcYsG/LHVcbDs9VPEGH5f37KSXzJrlSunq1uza1dxaX2tXGbqFqGeol2x6hSLUO1y5fT1v+rcWcvYqFa3bsp1q9pPkXVbUud67y7T0+P09b8ufM2735061enRQ3E7Ra4s1nkZT5DqXSsmR0+P09Or3a0b16Gjm5d7Fb+kChUImGLKSHLGG9t16wbY2ZjY2Y6ysR5na9PfzmaQjfVAK8spDnaDrCwH2lgPsrcdZGVpYmVpam/3t421iZXlX9bWk+1sTWysB9vZmlhaTra3+8vGaoC1lYm97XAb60n2tr0szKctd9EePpzT1z95ORkYfPZ1/3mnmjHKI97B04PT0Rm7aJFEJsPFUtt+XogC78L+rTO0uR12vSWpyQgowgKlOD/zjdus7lad6z44fpwBQ4h/71GUesmkZUu5tm07TzQdbG09yMrSzMFuoL2diaXlGDubMTY2Jna2g2ysB1tZTnGwG2BlOdjWpr+tzQRbm5G2NiZWloMc7EysLIdZW0+yszWxsRlsZ2NiaWnmYDfU2mqAtdUge7tBVpYDLC0H29i0HTlSq3v3b/v0GWRtaWJlOdLWZrytTX9bm8E2NsoVPsjG2sTOdqytzRhbGxNLy0EOdgOsrf60tppsb2diZWliZTnRzna4jbWJleUQa6sp9nYDbKwH29v2t7ScaC9vH2xt3cvMtJahYaN+/Y2nTR9iY21iaWlmbzfUxmqgg52JpeUoW5txdrb9LS0G2dsNsrEeUOwJMi38BE20t+1vaTnI3nagjTg5tgMtLQdbW+uOn8C1arVo89aKpJdUyZIqMDnR92Mbdt/9TFzt/lVnw2U7gsVQrs++9D/XJCOCxJ36+PXrDfv1a9qv/6ELF6CsqhX/4w8pOkUkb9MCTDtP61TrcKCnQJiApDzAaf85Nt2+jnSZBQgEKiXvVdFZhJJfYuHqyjVrdvDUkU+3/AAg+uDBBsY9ukw2+6SjAMCTp4+4li0H2tgSXHqV6A/62RwewjWr4pdUoYJB6T7hES9DvBTxMtUXgspvxMsEXqp4/e6F/E+ZDBW5WCaRSaQYeUTH1jHu0X3mDHivoo1fDLAi03hqWvpoh/lca53lQSGUUkGl+qSiHCQSBY8IObuNkffLuVkuiMNRgPtXT9kZNnQd0aog5SkAPE68N7dvQ5exbd48fUQYxgRh9qG+d4lMarV2Ldf856gDkQihfJlUJsiKLy3VRfhufRZemYorZfJGxX/zpfkIoYDo6PrGPbpOniL+S1yrpXYuK23ZK9sVV0oFmZSXIYQuJ9zidHT6mFukvn4jIEHCS2VFPnBJT4raJ6hwo1SQFfAyhGTrd2ziWvyy3q8qT3AVKg1Ept7pxGffDRzapE8vWWYqrmQskyIQpQICWB4SyXVoP3zu3Dc52QyYkmuCCOKxgOThUpQCBWCEEhnG8mRNn3jvkIdjECKTFOzd7Gjd9euDnnYFGS/CnMxmGdY8e2AbZoDFRLn0/UcpzC9pHnrgCHwarqKSX1LHuMf/kF9i9Yn4JWLO+fWhYVyzZlX1S6pQWSBSqxiQpLSsLlNn1DUyPn76IlOTabUyQGnmYowdPHOucb/+v401u/7vE2AgKFQQ0YhBc98+ffYk+VX6y9ev/01+mS3NAZABgFibVs45/WRCBVOMCaLAsjMees7Un9enWYSbhX3/+pHrzAW+gNASUoOUFyr8knVc8xZl5lB5b2hev+RDZ4xiALh15xano/MJZQlBAGxVQADXosWGilW/pMrGVYVPCUQRoThbJhk1f36Nbt1XROwGRfqQygks5lFmkPT0qe6ECQ37mpy/fkusKw4ADNiZ6zdstu0Y62DX23SiwfRphqamhmZmE6zNzdesCT91HmMBALBCvyGfZlsUvzhMEFB6KXytjWF1K6O6ToN/fnH/rpzN+sGngcL1S1pExseB+tyOyg+Gi5AlNZgBzeuXFJ8ErJDZ6pJ9FfpsFAPA1Xv3NNRLsEqmSFXuZ+kzIJ421gUFV5b6JUUYDKV83yWSactrFC7aSanfvbqLi38SDVHK3VVBuXU6rt9RvbPh2EWL8jFG5IPyff3XIWCBAUt9mz3Y1vErvQ5b9sSIUmT/uQsD5sypb2xcvVu3GkbGjfr0bdSnd6NevRr17aPV3bhal25aRkb6UyyjTp7Ly82hjKJPFsWAlV8cwOvUl6vNeo7+hQtxHibweeQjJS8oXL+k+a4DamthkcJ5ghXeI4IU6R1JqQ9g+eqXqAyHKWZAACihaovmqr5FlCW3E26USy/BFFNGACiFsm2/WJHpbn1wMNesEtQvUX4TAsVi4Rd1iSKUkgNTgoj8+vImKXo3nKIHVYGv7mLFcBgRBRVc/kkwIkgg8k/+7haK/ZZ/2ipxUhbEE3fwocO1unX7Z/bcjNwcUlLNuEoCTLFAEGM0Jzt33MJlDTp18g0Jz8zKWrwtrpZRj68Mu/4+eoz56lVb4o4duXT9+KXLxy9dOXLpWvixs85rvHWGTanevRvXuYuDl/f955kgT0P7kbcSrLChCUQAii5EbJ9t3MjOuPa8/g2fXD3BKCD6EZIcq9QvceOat9h7KFKdjUvZgkqKNhQ/DFH/AJa3fonqMVGCUS4SlMpQ6ZMmypIrSWXrJUUG4inNFQQZFspUgHAlrF+CKWZMNSROvcilGFPCGFZdH+WdGkxxkewLpesltHCyEPnTSDFmBFh5I/nYpzC/fjHA8kJ17MrtxG969eo8bcaj5KcMWGU2cyGKKUF5QGdu9OHadJ7nG2Lr7l2te/cfBwxw2LTpTGo6ZeJiflc8AwAoQMKj18s3+/8x7B+uU+e/ljinvcmjjH6KBJGiVwaAZT28uGZkK3ezNvvdzOyN62yc3ifzTTpl7MOPAoXrl7RQp5eobrsUiJQISc+e7Tl/fseRE6cS7qTnZgOAoKY+lYhy1S8hKls8ACzaf3CY56aXlNKyOEDKtyQkXOd0dErJE/zuOCsWHgZyPCnJZK130PWrFABhoXSzWAWuX/IJZAmmmBCUS/HBuw+D7/4be+vflxmS4ps7VigBmJEXqRm7kx5FJdyLePDiUXpaueLWRYU3k5ce+ffJvhu3Ix8+SMnOomoqDYgyg8fk8uPUPTduRd9/mpCSjTEST4sE6PO3b8MS/919Oyn68fM9t+9H37y7697DmMQH0Y+e772SEJ70aPete9FPXu65dW/3rXu7kh7efJ4sq0i85QoIUYvPys1pNnTwDwOGnrp4Dxj7FF7W/wowQQLBwLCrnzfXob3O8L/q9/675agxu0+cRFgAoEp9VxWIIAoYAC7cudtx3HiuQ0drj2CCyXsXLivl+xLTPBdIs6Pc7eca1zgdu0rIz9syZ7h195rnItdiED68/krh+iXNw+Pj1flLFPdOs/PyLX021x0ygNPvWK1zf67fwL5zHS7evgMApZj7NK9fIpcHjBBGGMDF+/ebjRv3rYnJTakUCBI000uuP3zIabfsa2mtrn4JUREnAJCWlzfNczmnq+u0NwYY4wVZ6XKuAtcv+QSyRCAIKL6HhBarQjhr34Zzd0SdfQNAeFz0hhFBAiWAJUvDT9e2968x2/frGbPd4vZBedyzPBYA4NrLtN9XBmo5bq8x1yf0VqJYtrP4FykQBEBeZ/J/eZ35et7GuvZ+cwJvyARMgUiRAAzC7tzlHNbWmRuoZbeozhyvuo4BdedsrzfPq569Ux3H4HpzN9d1DKhvv7DuPL/6jgHV7b0nhMVmS/MIo0JlNdpoAkwQAHScMKZuz747D51nADJUefUSTJBACAPBydud0zOo26PHNz27hx87BgBiQHCRUzaWk04IoljCSwHg8LXzLYaNaWjU1Tc6GhRUx4+zocitxAgAki7tsu3KRdgPzcvPokCf3jnvMPCn1aN+ffXkGmXyioHvPWjh+iXNwuIPq9NLEEGEEp4XnLbv4P7Q7zzOdPFmf6/AbePm23MGxu3NpjxKfo4Qr06caF6/RCCIMpqekR2wL37J5s0dpk/lDAyaDRuWlJvDFIZ6td+pQpbcuPuU09EZYDE1K+NFiXUV5aKRkINnz3oGB//luKzB4KFfdeiwLDSYAfC8VANZUmnqlyCKGUUPCdJbHVPHdO6vCyKDzj9gjPH43W6LFZmfGWPnHz3RXbmrjtnCprP9G5u7+Bw9KIa1aDgcTxBj7HJymu7KmG+nL21i7ROZ9JSpMXEiihnD6Tl0xLrohrPWfGsf6hxxQ0CEMCzDPAMWeTex4aKAnyzXfTd9XgNLv5qTFtQ131htrIXnWOTrAAAgAElEQVTW9A1aU1zqzHCvZbqkxsS5dWf51p3iyE3eOmJTrAznY0Xy8CoUB6YYUcwY62s5p273Hr7Bu4HR0iN2vmwgignDMoRnuW/gDDrV6NbZwctfghBWevvUn5oxxTwWBBB8Dp6o0d3oj3Fjn2S9pQzzH8lmiBnBBBEGWVkv1k/uuLB/48dnYikAj6RAWcza6VPac0HOExCWfKAHvkj9kmg19UvEURhjF28l1DcZ8PvwaTGHLwoIgElT36b1cVheu7vxks1bZPidq7UINK9fIpqP7t5/OtDO8bu/hjQdOqq6Ydf/++uve+WRJdcSb3A6rQdYTFEnSxBBiCIs4x18NjYdNfq7oUMbDvnzKwP9ZVFRACCUpZdU4Poln8D3jigGipNkBe1WRdWetrzJrPkRF1MAiFKWYEXQIWWkABVMCz9S3y7oB1uP+lPtm8wO8Ig5DQC8xjnjeIIA2LXkNN3Vextaun9rs3HPrbsA7wYqds84PRuN8Dhaa7Jl3VmuzlGJPMIEiAwLABCV9KiG1YJG0+d/5xAwK+Dc/Kgoh10nZ0fsmb/3lkPY3jmRR+ftiZwTcXn+3pP2gXvmxZ5wO3f1hSSfVeklpUJ8zKZ7bqrZ3dh5e6hAibonvzJAIIgCzcvJnrLQiWvXZqDtvBcZBaJpS5NNARFEKclDvNky91rdDBf7h/M8IMIj8jH2FIoRJUBz4z0XzdDloj0XyQQBEwFhgVDy5sn9tePamHeulXB0DwFA+P1TvxSpXxJ1aF+JNi4sejGBrdqxndM1mLnSXSogmSCRYQQAe8+e5wwMjGfOyszPL9EOQcrDLxEbJQUFd549vf74Yfy1Wz/1N2kydOgtqQxEWo/621HKkkt3Ejlt7VJsXJhizDAm6GFa6vWnTy4/eDByqQvXUXfFvlgAQKVm0xHP3wDEI3Ab1+JnD98vvX4JohgouSfJbbsiosYEm5/sffzP/gsg10veOdMIwgDhD5+2XBpe12xuY7tNdU1nfmezcc3+66I/TcPheCIAwKUXmb/PX/mdxdp6NkFRN2/LI/lKliXkVaZstM/l+tYb61t62QcmSHhMFbIk8u79WvZrms4O0LLa/ig9iwBIBCSjVCrIZITJCOaBSAQkI7wUg8BkeZgvwB/f+fmFQXzMXDdvqWbY2W6DV4EAuLKGBWN5kDRNTs/vZeX8TcfW2yJ2E5DHFhINwlWVlMZjd29wPXr0mmmRmpHJgAr4I8hmTBBl7Mn5g86Dm7pZGb5Ku08YICJgec58uH0kanG/2pssu2S9eUHY+9egLcwvaR52QK2NizKSnpc32M5Gq2cPv7h9ACBFvOjRyczMbDbsn8YDB+2/cpUBK1E5Kxe/BFNMFSEPKVmZvw0f1njIkNsSieZ6ScL9p5xOy36WpdbopYSoxPjY+/pxbduv3bdPE70EKX3vlYFfItdLpHntVkZqzXBrMnNe9OXXRfQSgSAA+io/b+jW2AZW25o4bP7eYWedSdO/t92yIeZiOWUJAmA3Ul91XOn/nc2W+tY7dt+8A1DyFMv1khz29+oQrWkLv3UItva/ViAjTCFLIhIT6y0MaDxjQY3pq17mSAAYZZgxwoAyIAwIZYQBYYwywJRRYLQqjqtMiI+Z2ybfap06m7uukjApKuug9wWDxwIAS3r4qOOosfV7GO07eZkypnmgrShOGGPpuTk6k2b9OOTP2PPynfTD1yEiiABk3L5458zep/cvMGCKvFtYzJsik724dybu/vG4gqx0Au8f0FWYX/LL3kMRJdq4MMUM6JPUlM4TJn3bv3/4+fOMMRmWV2/Ly83rPm16/Z49Aw/sBwaykvIWa84vUR5zxZn8Ny31lyFDmgwdelsqBY1lyYWEm5y2dl8Lq9eZWaXpJRQLWMAU5yPBYpMf17bduthYKCvLp9JfsiIggGvW7Mvnl4h6SZI0r93KiK9GT2oxL3TPhTQAqtRLRF0eKNp66lY1syW1Js/7J/iswdq91cdbNrLesEHuhdN0jQoEA9Crb/K0l7h/M21RfRv/yFt3S9VLcHoWP8rnci0zO61pzk6R90Tfu0IvSao9e0NTB38ty61P32Qpy8qWDlIlTkqF+JjFnDzFdTQwsXNGWCp87Oij/woUegk7fy/xhz//ajpw8K2HD4GBUB5JgCmmjMqk0lnOznUNe+7YfRARIhVkPOIFLHwgeCwIBGHGCGOYqhgSFKknaeGSi+8HFX6JO9e82a74Q+r0EsbY7WfPfhs1+schQ4/fvScG5oj6Co+FTnPm1OzezS0ynAGTCbLiA2nOLyk0KNBHaa9+HT6svLLk9r+POR3tfhbmbzPeqNVLVEaREGTlt5lr127N3r2a+UsQANsQFMC1+PnL55eoyJLIGhPtfrLZEHzkjtLGJXemAUl6ntLLdV9D+8AW88N2XL870GdfzRne9c0sVx68BgAC0XR2eLHcQsqrtm6Hvpm2QGu6a9j9ZJHRUpqNa+PV2lMcak91co5K4hFS8Zc8rm4xu/HMxVpWW+8/f6WunyqUC+JjFnLkLNfBoK/NEh5VXr0EEYQJYsCCTpyo2a1fF1Pzxy9fM2BIYwuVcltnwNYHh3Bt2y4PCtKcD1WeH0aLJeLElBBleuAP9r0r+CU/R8bHghp/CQC9mfzs11Gjfxw06MTNm0pZQhgpKMifNHdutW7d1+yKFG1fxQcqL7+EKGXJq1e/DvurvLLkUkISp9N6kMWknIxHJfrei4xSgAQHv21ch/YukeGayRIMgDz9fbjmPy+tWHrJJ5Yltaa6/GSxbN/VLAAiEOVBnmDEuxy/VMfcu9a0VdN8zz6Q0p6+R7hhw3+YE+wWd6WcNi4BgF1Ofq2zaGMjm431bXbuu5ZAKOYJEk9YqpBhgVCUmiEd5XOl9hSH2sX0kojEO/UXhTQxd6k53fVZVgGhtHgnSohG24pgr6zgEB+z6OPHuI76/Wwds6QFhOLSA/a/VGCKxQdkV9zeaoaGA+bPSc3JBBXCnYadYIopJR5BIZy29rgFC8/dunn61q1zt26eu3XrXMIH49bN87dvv8yQyJCUqBh/iIok+0B1vDC/5Gd1uR1FkXnt+dPfRo7+YcjQw0lJqiJHEPhpjvO/NjRaHbq7dFmiCb9EdVAK9NGrV7/8+WfjcsqSmw+ucdrafS2tSuGXqI4iFZCV20auXTu3uDhNbFxisNmG0NBKwS8ppJdMntfUxj3uSqYoS4i8aht9kJamuzq6vqX7706uR++lpwPp5nWgptnShjMWu+25Wk4bFwJgt17ltHf2ami5ob5NcMytROXBqvhRCwCycvDYTVdrTZld3MYVde9hDevFTWf7a9kEvsrKUdPJu94+pIRD5YH4mO06coTT1e9v75gtLcCkjIfzSwWmGFFCqbAzOqy6kbHRjBlPX6VBOXMnY3kkJHHavvMrPb1G3bvV7NS5WrfutQwNa3btVqtrt5ofiq7VOnf9Z/6aF6/S6MdOdiuiML+kaeiBo6DOxgX0xuPUX0eNbTxwwP5rV5QbLmVEIpWOnL2oWrfuq3ZFqZMlmvNLigz6IC3t17+HllcvuZ6YyOlol8J7LzJKAUE2W7dV09VbtVcz3ztBAGxNYADXvMX6ysAvUcqSmqaOP1i77jz7UPSXiDNeIBVmxB5sYBPYeJ6/y9kbDNgLhoy8D9Q0W9pw1qK1h06UUy9BAHDuRZr2mrhvZ7rUmeXmdelmUlZa4tvUO29TEzPSVHH7bWpSVuqZRy8Hup/XMrOuNWXhkt2FbVz3HtSyW/HdVNs65h77H718nJ53521q4tu0Iv0kZqQlvEl5kvWG4XcJ5qqgDuJjFnfqDNdRr5/VnCxpAaFlEIm/VIg2LgoQEH+qdpcuQ+bPS8/JYowhjQkiSgNXHi+dtnYd17Hjz3//3W3q1E4TJxpOm97Z1LTTpEmdTU0/BJ0mTTIwmzJp6aLkzDRlmpaPiyL8khg1/BLRxnX1cVrLkaN/GjL0jIq/hDAi5WV95jjW7NrNMyQSAKQl+Us055eoDkqBvnz7utmgUeXVS67fSeB0dPpZWmqSJ5gBLRAEO4/N1fT1V4txXJr53lcHhVS8+iWf1vceWXuqyw8WS5T8EkQQA3riVvZPjlurT7Dpsmr3q5wsgvBzho19DnEjxv7gsMNzzxlRjSWFFWp1Tm/RxnU9OU13ZUwD83WN7be0XRVl6BZhuC6iy7oIw2Lo6hZu4BrVwjGysd2mOpY+9oG3VGOCIxLv1FsQ8IOtXyPbTR3WxBqt2aumk4h2q8KnBhzKzX6DP0Z6oi8b4mO2//RprqP+ANsFUkGKKrFeIhABGFy5k/TLkEGtx025+/i5WL9Ec88cIogxyMnP1R03rml/k6j9+5+mpCQ9ffIoJeXh8+QHz5MffhgePE9+lJqSnpst/bBCvKXdgsb8EsbYw5fJ3SZN+qa/ScgFlTguoFlZ2Z2mO3zTq1do/AHGWClxXJrzS8T9mjKS/Dq9xbDRjYcMSZBIGEGlZ/1SypKER484nZYa5eMiiDIiRcjK05dr1271vljGmCDIlJtJ8YEU/hLsvXMT1+KXCsYv+cSypMZE2x/tPEV+iQwLiBKZNO8fj9iG1v4NrNc7H78FAILApwAx8jnEjTJtYufnsf+o0nxMmZiEsWRQIJhiMSb40sus3+ct/8bS49uZi+qZb6hrtaOOxda6ltuKoI7F1rpWO2tPW1V/htP3Vq41p7ksDL9bKI4r6VENq/kNJk5tbL+lxgRrLYtNdS23F+mqjsXWBtY7uUmuBvOWv8lBlKGPEtr/BUN8zPwOHeE6dBxsMxthQajE+bgEjADom5y8YfOdvzbuGXz4qJhvXJMsjcpTFADEnj7Ddegw2Mr6bUZmWV709/yhjH4iK245+CVAs7Ky+9jb1zMyCoyJAQCZIFPGBP805O/GJgMOXpHbvooPVF5+CVbauF6l/Tp0cJOhQxJU9JLS3ij63m8/4bRb9rVUGxOs7ATJ47iwpRjHtS+WqeolaiSWyKbYEOTPNW+xauvmysAvUcYET2wxPzT6YhoAlWIESNh56fr/OQbUGD/rL6+jr7JlAsUECSmMGHnt15rlU8/MYvXBS+IJhTKaIXl75PH9ffeT4h48iHuQFPfg/v4H/8b9m7T/wb977ielZ2RQBVfxekqqrmuElqndtxYrWjqH662O1nPdrbt6t/6a6LYu4e2XR+ividZzje64Kqr10vCOK8Kbz9vexG5zHUsfu8J6SeTdJK05nk1sNn7vsL3lQn/91dF6q6N1V0fpuUarYLeBa3SbleFm/tHpb15TxqpkSekQHzNXv83VunS2Wr1KIqu8cVyYimUOMGYw28eXa992uNXirJx8poF2K9+DCKKMYKDDnVfV7NzZY2cQoVSKZKUEibwfUKkn8Q+EhvwScU4oo8v8/bmuRhYrl4H0LWIMEQEA4i9eqGbYpcu0qWnZWZSREg3j5apfItaqEDPbP3vz5rd/hv0w9M97giDWFyGMEDWS9Z3v/d5lTkenn4VFmXoJZQQAEKazPbdyBgbr4+IAgFJMVOKwS1g8WAAA95CQiscv+cT+kjqzPJpMt4+5/BoAY4LTcjL7bdtb19rnhzk7Qs+lAlAZQYygl4CNfQ5xoyY1tt+y5sA1AJAiAQAO/PuopVNw06U7fpzj28Il4Md525su3tzMOaip45bvFvhFXn0sJi8BYOefv2rpEvS9jV8D6x1bLt9ITs97lJH8MOP5o0wVZDx/kPHsWWbqtSdvh249WmfyvNrTlxaL40qst2BHo6kOtaavuvggOy0791Fq9sPMZ49UunqY+fxxxrOknFeJWVl8Zjph7LN/lxUc4mO2YNu2rwwN57m7MT6f/ygJP/6bwBSLCUmXbNnM6eo2MDL22RUBAIQRdZYu8bws7jJiPZiIa9fr9undftS4xw+fqaN8V2Rozi8RPQTn7yXW6d79tyFDzl+6BAwII9I86fCVq77u3MnJ0xMYU0fQ0ZxfgohAGct++zz+2IGg+MMhu+OaDhjQoLeJX3jknv07o89ceJ2bpU7kv9NL7jzmdFoPspiYm/FQXW5HTLFEKr137Wz4wYPh8Qcnz53PtWk9ddnKE6ejg/eG33mZSljJhUzwO65iINeihecm74rEL/nUXMWRY5vO37X1dCJjDCHZ+nOJTeZurjF2xsT9x98CUIoEiikRUoAYecdXG2/byHLd+pgrACAReAaw+/qDn+buqDHDr/qEmVoWO7TMV1WbaFfPdlftqfbchOV+528zEG1c9PrrfB3ntQ3NXRvYhcTcvA3AGFAq56u/A2EEgL7J5sdsulnLzL72lAXOUUkyFd97RGJivQU7G89cXHO668ucAgAo3okIkHdYdjW0KoiPmaW7d43u3Zdt3wGM8aS0Og1fPCS8lDHmFxXBte9Qt4dx00FDLt1KAEoJIzzmCSOqXgpVC7u4lVz+90HHv6bWNDL2O3AMGPkvJsrUkF9CFMRMRNBiX1+uS7duppNd/bb4xcRMc3Stpm+gP2PqtRd3StHqNOeX8IgHgMR7ScamZo369ms2cOB3ffo07NPnu779GvfuY2TjcCftlZInV/xDyv0lSfdL573LCwoIyHGdx48mA743Manfp883/fo16tev6eCh3/TtE3nxMgAQWkLCOhUb106uefMvv35JIX+J6bxmNu6xl7MpYydfvtZZE1/XdG7TBTtuZOYCI2JZQ4pRChAjr/21p7s3mGbneuisXC9h7GRyyoiog703xQ4JPmLiGzdkV/wg/8MDtsb+FXm4u0/sgbuvKKMCEQDg2rMUvVVx31p71jX33JX4gKkQ7FUhEMQYTs9GIzYcqT1ldl1zd6eIO7yqv+TevzVtlzedHVDHemdyRhZjUCbvnVSAc0FFBqYYUUwZ62U1v76xsX9YGGMfJ+HHfxSYYqkgYwCbIiO4du0b9OnNGXT8bdjf/keOiaJCyvMyLAgYCQSJv3ksSBFPCGaMXr1zR3vqdE63/aglSzJ5KSnLlF8xoTm/hDAiYEQZzZPxpqs9fvzz7+pdu3MdO2j16GVsPffUg0cFAER95ILm/BIxM01GTvb+8xdCjx4LPRgffGB/SHx8xIlToUcO7zmf8CoXMSZPm1b8OxVlyeXbCaXHBIsqpsDzZ28mhRw97n/0aOjxE/6HDu48dDDoxPGQQ4efpGRRVrKEUPrePf03ci1+WbvZtyLxSz6x772W2eImFi5BF54B5ReGHa85bXkdq02O+85TKhB5/RLMCEoRbVwjxzVx2Oa57yQA8ARRirMoeYH5VCJ7iaQPiSwNyZ5i6RPCpyJZCpa+AawU1OdTMn5b6ld/slUdc6+IxCel8t5xejb5Z92e2lNm17PyXRyRwCMVfknSw5o2Tt9Pm13b3Ds5MxeAaR5dUwV1EOuXdBg7ukGfPrvOnmJQcuqkygOpIAMAv6hIrk2b9mPHmLt61zQyqjN06MJNvi9ep6nzhL/OzPLaFdl6xHCutcHk5cufv/wXFOfx/9wS1ZBfQhTbNKKIUiRDfPzte+t37fMOCt1x4kximhSgjDyh5eKX4JLKACt/GIi0/5LfKMqSG0nJnE7LMuq9U0xKq99KMcWkpIHwO65iWOXjl0xxamK5PPzSi3MPkjoui6hnvrbtHO8HL9MZI0i+REqWJQIWMCOMYkYwo4QSnEcwUMITLCUYKGEEM3lMMAJgN1OzOizb8p2Nb33bwL3XEwCo+tyO5FWmbPSmWwob130ZQoVigheF/Gi9vuYMtxfZBaIs+bzf038dopvxZV5OkyFDGg8adCThJrCSrRmVBKJeAgBboiK5Vq2HzpyR9jJ/VXj4Tz0Hcbr6xrOmrQoNizl76f6DR3depDx68vzik0cX7txZE7BzsIMD16Vzte59HDZvy83PB5IrEFx6hfAKCw35JaoQi9sDUOEdexgLxUqHFYHm/BJlPzwWeCTwiJcDCzzilZ9N3XtFWXI18UaZvncslwqIx4IMCzwWZIiXKQZS6D2l+EvY6oCAysUvabsysvok++a2nj6Hb8/afabmlCUNrNy2HH5ICVaU3CEKWfLOxrXm4BlRLyEK84gIMeuG3FSlaMRy3ju9/iqnzVLvhuau9W12Rt68o0lux9pTHLSmLXGKvFdYL3lczcLhJ9tNdW2C/32eVqWXfCCUq/984t26PXvpTZl2Pzm5XLXOvkiI/pIt0bs5He0hDnPTXicRgOMXbgxftry6QSeunW6jAYP0Ro9tP2my7riJ2uPG/TpsGNemNaer29/KMuzQCQaYAeGJwif/H4SG/BIRymcQUSwQhKnAEwEhQWluKuUJ1Zxf8iFQ8b0ncjql1S/5wFFEK+ja4GCueQsPXx9GEPo0BKDyfpufnqs43fUn84WTtp1rv3p37eke/X2jEvIkGCii8ojDd7LEO77aBNvvrNauir8BKrkdlWeB4i/EC0S95PyL178v2fa9rW89G//dN++UrpekZ/Fibketac7OUUmqskSMCW401a7mjHVP3uQyRqvyBH8gxOqZkceO1TYyGmZvm/X6CS41590XD0yxuMFtDA3jWumYzl+Yk/sWGAOAl5lZwUeOzF69qvWkydX69a3ZyaBZ9671ehi1Gzd+3IoNIQePJ79KAQBC8LucK//NhVeMX3KIMcZjXpPHDZV1gSpkgowxpuSXYIpJSZ7UD4QYFsEYS7j/mNNpPdBiUs7bR5gxAfMfdxSeYMaQ1w5vrnmLVZv9Kgu/pO3KyJoTrRrbejdbsLvhrJVN7JbuvZOMAfFEXguBvNNLRBvXhCb22zzKXb9EAIAbyakGrgfqTZtXZ/rqkPvPS88TXIosiUi8W2f+lv+z31rbfOOLrDwAwEQMx1TINobfvaaYKl583u+y4oJiAQkA4OQVVL2z4QRnZwlFCAuYVlK9RNwRBEKASVdsdOe0Wzl6eciQQBgVs0IwgPz8/JcprxKfv3iU/PzOg5Tbyc9TUtIyc/JEoz1Wyefx3114hfglzZtHHjwEAIRhCmJKe8YKE5NZsRcatiOCAWBz7CGtHr26T56i+C/9WP2zdx1SALh85zanrdPfwiIrO1OMAi3+lvceUYxNBQCfiENcy25eEXsZwMepp/lh+OSypM3KiPrmHvXNrH6w96s1w3PMzrhsIR9ooVqkhWXJxCb2WzzkDFjNa/QKAOxi8iudpQHf2/rWs9oaeyOxDN97Fi/mCRZzOxaWJYn1Fvg3nrGw5nTXlJwCAEYAAxDR8waAABgFCkxsZAjUEouqIE44xkIepROWLa3RpdtSnxAGICBBnQ+zMkDM/yGRSae6LOXadV0WupOnEsLePRe0JPevGNFeXEH/jwJRTBmV8jKbde5c82bB++J4AeVK8iS8tICXFsgkEkFWIJNIeKn4QirIxHapICuQSYu1S6XK6/lC7XmSfF4Qtu3ZW79nL8NJpuI1+fJ+Srj+/doLZJICmVTG8zcT73I62n1mWb5IfS0TZPmSggJeWqDyFgkvvzWparvqHakOUbg9XybNk+QLCHmHhnLaOmvCdgErX1bQT/dtftq6im1XRlYfM/HHOTtrjZ/U2GpJWOILAMajQi4sRLE8Jtg7vtoE+0aWazfEXCqXXiJyFRPSctsvdP3GfE0Du5DdNxJYafXeRd/7jdpTHGpPXegclSQTUJEavf83O6CBbYDHsYvR1+9uSXwYd+le1O0XAbeSQq/c3H/92c7bj8Ou34m8cjf61os9j57mSSSfKP/dfx3iGZwBfZqe3muWuZaRUdTJk/ABxfi+AGAxFIfBk7RU41mzqnftHhR3iTHACqtvJTGoyn3vBfmTli3h2rbtMdls8lKXkQsXmi1bOsZpybhFi6Ysdxm5aPEkZ+eJy1xGLVgwZdmyMU5Lxi5aZLZ8+agFCyctcZ7k4jLa0dFs2bIxzkvHL1wwecWKkQsWmTo7TXBZLraPdl46buECU5flE5yXGJhN0erRo0m/vqMXLhrntGTcwgWTV6wYtVB+/ShHRzOXZWOclkwo1M+K0Y6OZi7LRjstGV/o+hVqrl8+buHCIeYWX3fp3HzAX8Os5pkudR63cOFYJ+dxS5aOWbDAbMXy0YsWT3BaZLp8xShHx8nLlk5Qti9cPMFpsbJ9fIntLssmLFk6esGCGS7Luk8y5XS0l/v7M1YhHLqf0F/CKEmS5HZcHVVvyuwfbdc2tAmx2HEGCxgzVKSotaiXvATS0ye+3sw1385wWH3wBgPGl6cWFgO4kPK6ndv+H2w21DX3jkh8AEytXsIAp2ej0Z7H6k2zb2DutiQykUeYMLksib7/uI7twsYzF/zf3O0NbPwbz9n+rcPKH+YG/TQ3+LvZbt/P8flxbvCPs/0b2K9sOi+onvWOKTsP5fG5hNHKmfW2TAhYYAyu3Ev6+Z+/v+vX90V6Ov3vn6nfG5hiTJBAEGU07uix7/v0+HnwuJNXboBK+U6iPqUp+SKkiAhRLyngpdNXruR0dbU6d+I6duTateN0deUv9PS59u249h04PT2uXVuuo6JdV4/T0+fateU6dOD09LmOHbm2bTk9A65dO65De05Pn2vbhtPVk7frG3Dt23EdOnD6BrW7d6/ZtSvXrq2ih3Zc+2LXl9JPO/HDlHi9or2jbrWOHer06FHNsCunq6eAAaerx+nqcm3bcHr6XPv2XPv2nL6BeL28Xd+gULuuLqery7Vpw+kp2+X9c3r6XIcO9boach06LPT1q0hcxU8gSwSKgeJ7vKTZ4lBuih83xrbVml1nHqcC5flilCKBYoKFV4zqusVxf1vUnrVl9f6TwEDzDFc8FoDBhWcvWywO5cbMrWuxPiTpCYOSkxAIFAPDr7Jof5dwboLz19bb5oVe5QVCgUgRzxgLuX2bs91cY4JTtanr6lkH1J7h/fX4OVrmW7UsdlSf6FTTbJWW+Q4t8821p82uY7GdM/P6c+f+bCKllFTJkuLAYrIQBsFxcXWNjA1nTAeAyqyUEPE0w4iEIpetWxpOUaoAACAASURBVOu00hm+eFGmJJ9VPl1NKRrnenhxf/xh5eTkFR6+cecO7/BdG8NCNwbsdI+M8g0K2BgS7BUZ6Ruwwz08fGNYqG/gTu+ICK+ICL/AnetDQz0jIjaGhW0M8HeLjPQNDtoUHOgVGekX4O8etstnV5hfgL9nZKRP4M6NoWHD58zV6tat6eDBmwJ2uIeHe0WE+wYHeQYFekRGbg7w9961y2eXvB+/4KCNqv2EhfkG+HtGRvoFB3oGBSmvF8d1j4z0Cw7cGBzkFRHpu9PfY1f4og3rv9bTb/3PINctHj6RkV67dnmHbfMSb2qnv3tkpG9Q4KbgIHn/u8J9wkL9Av09I6N8gwI9g4M2iP2Hh28MC90Y4O8eGeUbFLgpJMgrMsIvwN8tLMwrPHzzrvDRDrM57ZZrfDcyiitMHNensHERRAl6wcjSgxdmxZw1j7vse+2qBACXZNdDBBGMMoGtO3ltZswl69hzJxKulZ73v3gPDNiL7DfLj5+dGXvd+fDFO0+fUoYxKzmBAQWSky/beO6hZfgl69izEVeTeUHJU4HLz5/PiD5sfeCmQ8yZGWGHLGMvWh+4YRV73ir2vPWBa1Zxl61iz08PP+pw/Nrs6NMz95zacfVmHhKIIslrFYrMtkCQgITZa9bW6Go4y9eXqtEXKwPEGxcIYow+e53Ra64T167tquBQQohAy5Fw/suAPI5LUjBz9WquWdO402fUc/c+ws+eo0cb9OjZzWzKJx0FAJ48e8y11BlqMxNw7qcbxSfMn2vews1vE6O4wnAVP4FeIkbd8YwIjJcCKQCEEM9IyZke3l1MeSkgCRABCcUvK2M4RjDleeAlQCRYipEgpjMq3gmmmDBMKOKBl1EipVSCESYYK2Q7woKUCQVABMbnoQIJEAlgCRDFCywFkoslBUwQgJcAxoKUYFQRwvIqGkRnCaE4R5Lfy9yca99h79WrwKAyT5RoyAKAuNNn63Tq1uqffy4m3IayKrN+kRBtXAree7OQuHgBoXxZgYSXSgXZR4TorPaPihRjgqWCTCbIPvooEl4q4aUCQpduJ3A62r3NrV6mZ/CIL5BJpAhJBf5jjVLASwXEr9+5lWvewnn7ji+cq0jE1M1iRAollBLCSgt2Knzx+xiFsfLtBFNGiSJ3tJqLCRYvZpgyeVBvoX4YoQQTShij4kdS/Ja/ENuJ/NaoasRwFVTBI4Exduz0jR/7DW414p/Xb96yyppHQMkPYIylZWQY2NlybXQs13piAaFKmeZSyS+ZtXo11/znPYcioSze+/tBnnN+zwGtHprWVXwPYAVXMeG2yHtX5uMq5Ab78FHEnPPrQ0K55hUtT/AnsHGJqgZWYa2XJkjKc7Ha4d4l7VHxUqopAKC8uESvpurHQKVCdbj/tF5S4gSq/ln0ZtX/q8ifEl4GwJZtj+L0upjNW5WdmSMWffrst/xZoFRK1gfv4fR0tf8ecfHCCQAJjytjMELh+iUtIuL3g3re+4dAlCUBcfvr9+ylIe+9yC5BNHi6lbLkStI9Tke7jHxc7wus4L2vDAjgmjdfsW0rZSWTsv/H+FSypAr/OWB5sjmmxjxb3h8GAAwYAC1gMHCe41c6rbYcDBedJZWwBJY4vWLdkcTrZ38ZPuqrTvrma30lBQxTHhFcCfXawvVLmu6KL7muYokzKbqdxBRKpKydVJQlO6N21ysr53yR/jEVrd9lVOdVvlGUJbcTrhfWS9Ty5DDFWGGzERSl4Uo/VWB5Klu2PiiwSpZUoeJBzo9jWTJJRnZmVm5OZn5eRk52Zk52RkF+Vm7O29ycrNycjIL8zJzsjJzszPy8bLFRvCAnOyM3OzM/NysvN0Ol8VVWVn5+fuylpKZ/jdMZPizxfqJIQsaVyZ6j3Bp4zAOw5IyMXhYWnL5eV9MpL5NTmaIi5380p9aHQPP6JcWnlFJ5kl3RXl369XIbV9xhrfLUey9yrsIqe30pXzQAXH3wgNNuqXk+LkwxAFbcTtn3LhAMgLz8fbgWv3pu8qpINq5P4y+pwn8I4kkn+tyZ0atWjpw9e9zCxSOWLBs9f8GY+Y6jlrlMWLDozwULJyxYNGqZy9j5jqPmLxizdNmYhYuGLVg4Yf6CES7LR89zHOm4YKzzkvGLnf92XDBuvuPI5SvGz3Mc5rjQdNHidmaTOd0O4+YvLsh6xoBUqjO48gnnscAYySqQTHddw+npNujb7+j1m+LWSRRm3s/+af/H0LB+ybtpVETBIYIKMJ+Q+vppVhZhZadJluec37un9JzzqnYtAJacl7v/fELIqSN7Tl99nPFaAMIYRVRten+lLLmV9JTT0TGxmJ6ZkapOL8EKmjYiGBH0VoKvpaSl570hmuglor8kNIxr1sz5i88TXIX/FkSSps3KlVzLP7hWrTgdba6VDteyJde6FafdktPW/qp1K05bm9MWW7Tl/9LRKfRa+RYdsbE1p63DtWlXu2vXml0MQ/bGUQpI4Vv67Lf8P8A7awkWKKPpuXmz1ntwBgbfmfy5OjiEACAsVEI3iRKa1y8h7/Q2eW3jKynJv5s72O6K4hmhJYX+q0LUS7bu3lvHqEeZOecRxcBIxMkLneYsqNu7N6ffqa5R144zZrkdOJYn8IiotdC+00vuJHA6rQdYTM7OeKauRi9RsFYJJQAs/OqlpmazNh6NpQAI8aXcjlJncg0M4Fq0WLe5QsUEV9m4KhlwYbMslhc9pE+ePA08eGDH/tjQuNjdB+J27NsbcCAuYH/szth9e+LjAmL37dwfG3AgLiB2n3/svugDccFxsf6x+4LjYmP2x/nHxQYciPPftzfmQFxw3D7/2H3+B/aHxEXPWe1U06iHoZlZWuZbUObF+dzr/n8ww/K5JUiGEQDcev78n+XLq3cxbGLS3zNmPwArkWtVqaB5/RLlQi3ghYz8vMdpr2Z6eHJtW0/y9C7AiJUVzSGXJQcO1y3VxqVwRcDhyxd/GDz8q9bdpy1ftT4wwG7DhnoDh9Tq1nvzwXgAENTU3Xrne7+TwGlr97W0Tldv48IUUyASgc8XhHOPHw+aa8Hp6S3ZGwuMCaVGhyt9765BIVzz5lWypAqfDapnIly4ovhH8roX+nH02cm10nYJDBYwEi3On33Rf+rpVbW5I4YByN1bl3vZ2nCdO31j3GNDeERWbo54vK0IKfk+IzSvX4IIwowwhq+cPzl09lwDs8n1e/Sspqc32ctbgngoaycVbVzB0VENjIzV2bjE74symp0vneC0iuvYes76jQUSGQDwWLZ5d9jXhn27TzV7lJLCGBXUFKWX27juP+N0WvazLK1GLyKIYrw9bNc/Cxf/PHyEVjfjrzp3WhoZzgB4QVaW7x0DYK+dm7jmLZZUBn5JFSosMMWEUQbAIIeIlb4YIYwggsTibnIIfKE/NYHAyxAvJjdFGF28lfhNv6HN+vY+f+MGfOl0PMWtyUkkhGEAxstQ6NGzHcaN4fQNGvfv5xcVxSOEsCBujl/wbGiCYvVL1MZxidNFGdl39pTRbPshC5x+M5vBdek82cOzAAka6iW+e+K1evQqxcYl+iFuPXn684gRfwwZczUhCQBkSACgz54+7mVuU6NLl4PnzwOATJCVuABEWXIx4Ranrd3Xwup1ZlaJegkiCFEkSGUbgkP6Ozp2t57bdPy4r/T0XaJ3A4BQtixBAHRD0A6uxc9fPr+kChUWoiARsOyQz8zTGx0y36RSRj9iYBVWHLcpoxuCQ7g/fpu+foMUI0LwF1lIUdVgiCkW85YCgFQivfLsyQjH+fX69P/a0LDL9Onx5y4wRgnDiKLK6WwvgsL8kl/2Hoooy8ZFJFjIyM+VIewdGcnp6pl6eEowAs1kSen8EqXtyG/vHq5Na9NlLtn5eZRRAQuEEanAO/n5cX+0XO7vD1Byjvd3McH3H3A62qXEBGOKMcOY4gJBViDIMqTSGd6buPYdVu6LBQBUpo0LCwDgHhLKNW++vGLFBFfpJZUJiCAKTCDCcptu8/s3ffM0iQKolH77//bOOyyqa+vDx5jkJsbuzc0tgnojIIoiigLCDMxgBTGCBVSqJUJiSez5YqKiMTawxIYNxaixxQqaxFQ1KooCAygdNQoiKmXKObt+f5yZYYSZYTAq5LJ53sdn3Jyz9zlM+c1aa6+1EPpzr0sx+kIIySm4/e6Y8PYy6e6zZyilwv9cnNlQRQACEAGx6QgmUJFTNnPz9n/7DeN693pLIpm6YtXtiicqSoiBX6sxvP8blqfzSzruTzxjPvYOCSQUi5+k248e5Rx7B69dp0aChVpiPr9EtB4wQUt27eR69Jq5fmmlUE50xZsRQbH7D3AOPaYuW67mNdhYBqJeSy6l5XB29kMjJ1SU5RiNvSOCEEbicpRSANHM2K1c375Ljx23xC4RY+9L43ex/BJGQyLaJQCD6JnSeUOsH965CTHmgQZiCJAALcjJMj85xBARSClds+8brndvv9lzSx4/JgT/zxglUFfjQPQ2iN9bxeCQRhDSc/KW7orvNPI9zrFnczfPfiGTzpz7qUxZRSkxjBU1+Du/MWB5fonh303FqwkhWw8frq9dYj6/BGJIKFLymhmx6zin3v+3fZsGQSTm1SKAKNl4MpHr5/Le3HkPysspJbVfz9XxklvJnK2dPCrKlI9Lb5cABDBBKgSiNm/mujusPHGiTlew3i5plDVUmF3SlIAYinbJ0pnS+cOsH97NotoEdUQpxZRC/TaVZ3p1ip2v7pY+7DouqrXUffOh05hQAfF/daPE0AoREFADHuh2KwAEbt+9++2lS3NjN/1rkD/XzfZNN7eeAWOjE/aVVFJKafW9G9TkYNTILzlqOr/EELWgoZTGHTnC9XYKWbtOjerWEkvySyCGmMAqDZy2dhvn5PjRzu2VGGJd2RtM4M6TR5q79Pf97PMSpVK0V2q/QkQtuZqRYd7HZXgKoVgNwIfrt3COjsuPH6eU1rmPS0CAUhSzeztnZbVwB4u9MxoInZaA6JmS+UM6Pf4jp/Lhg6wfTl88vSn5p8MV9+9CSgWE9AH5es0sQgCIO3yUc/Z0mTjj3sNyiJHlrWgaFdU7ssQO7VDQAF7cNkopBQAUlhT/+Gvywi1bhk6Z+o6vL2fT9Q3X/pKJk5bHbc/KyqVUiYnAwzrypZssT+eXdNxnWQ2VZ9ASS/JLIIaEICUPPozZzDl0j966FUEICQIYAIwo4Y+fOtHSRT549sf3yx9TSgE0FgXBkFJ6XZHK2dl5R0XVWY9LqyUCmBa7hXNy+uKYhVoCKYWxuzZx1p0bWc155uNqSohaArCwdKZk/qBO5/evXTtVPqd/q0iXZjMlLb6a4p138RdKlMIzZaeLb5vcx4+cJoxv4ea288h34k6Yv8qX8RrWA0BAgIBHABFEdA3YIVRnFN7dcPRY5LJlg6dN6zTkPc6pN9fd/u2Bg3znzV+3JyG/qEjr8oJIsLg3aBPk6fwS6wOnE035uAx5di0xm18CMcQUKnn44eqtXL8+sxL2KCHABIklfzAlO0+fa95ngP+nn5ZWGW9cVq0l6aKW1F3bUaslGEZu2cLZ96iXjyvm630sv4TRkOjsEn7FvEGTe7/2qfyfG6bJ9u1dmXTwy82L/CJ6c0v8He7fT8WEABM5Waam1VrfhCz65gDX11n+4Tx1ebmAxGhztdViOehPvEMMXVL1RevWoFBfkemxsirvjz9+uZ7y1d59wz76zGl8cPMBEq6HPefYq62XtN/kDz9ds+HXlJTi8ifi8WIcRXcNDf8+b5w8nV/S8UBi0gvSEgvzSwjBKqietn4F19vpkz27xXiJoI+XnDrJ9e/vN29BSUU5JebiJVczFBbWCdZqCQ+mx2zh+vRZYZmPS4y9L4uPb3w1VJiWNCX0WrJ8tvcHrm8e2x59v/Q+pBRRqq7I/max/xSXV747vV5M0arXzAIChJDsm3nv+r33lpfX4V9+pZRCgjDFmGJMESYIG1xGw6K/bKy7QkKJXjwAD0oea65k3Nx79tfPD+wPjV7WKzDwX0OHthgwgHNw4hx6dPPzmRq9OmbvN2cu3Ch68EgQeH3shO3UspAa+SX7E5NeqI/LfH4JQABhhAhYtCuO695z1oZllUKF4T6utd98w/XqOSV6qVKjNr+Pq1b/EgviJRu2cL16rTx+3CK7BAFK6cqEPY0v9s60pClh4OOSzh9i9fBONqYUQh4iSCnNOH9wuuSNbYtGY4E3VSvC1LQ8Egghc2Nim/fv7zntkyPnr90syFWWlQgYCwiIu40RwYQSYqSyPdH9Ww2hWAep9aDOQUwophRT7XJGaukTisX9lDwCCMM7j8p+vpqy++dfP1mzRvb+1D5hkzoOGfKmu+TVAe6vuw1o3q/fay6ubuOmfxq/I+lC8s384srKSqSbFlMs6FQE4r92M5uXRv3zSyB8eh9XcOxaFRSIzrlq6m9uaX4JBpTSLUeOct3tI5bHPFapCUHiPj0B8Iu2JXA2jgvjtlBKjZZv0GvJlawsztZWHmUyV1F/O9p9XBBEbdrM9XBYcfw4IYQXNED7fjG+ikGd4E7RcVsb055gFntvSkB97P0jyfwh1mVFNxEhAuQBApiQghsXFgzp8NUHzhVPShFBtQOMphDfMCWPH3vPmM45Ob3u6trcxbW5q8tr/fs1HzjondGjXd//OHDOvPHRq77YvWftvgMnfvk18eLF0+cv/HDt6o1bxWm5ebdu3y7Mz84tKX1YWna/uLRCXaUCUAMEHgq8oBEgEBDgBQ0PBAGBpwd5HvCGgzwCGkEDICh7Ul5cUlpa+vDug9LMO7cV2fnJmYU/pad+fzV579HjS2LWTflkldfHczqNDH3D3a15//6vubi87ub2uovr6wMGtJR6dhs92itqqt/czzfuO3bpRmppWRnECOv0g1CMqTYy/+edck2Q+uaXIIIwRWogUEq3HTnMOfYOXrdegyGlBBl8QNc+15L8Eqirv5ucfeud4cN7jfRPUygopRoIKCXFDx94fTDjFed+J379lVKqEYyYDnotSbuVz9nZekdOfVhWar5OMCKQUKoBcFrMFq5v32XHT1BKIQSImHOLCRBQStYkJLD8EkZDYmiXzB1iVXI7UwyNAAwxIaVpv382tNuXE/pW3r0LCYEWawnEECKgAsKh8xe93n/fefz4XsHBzuFhnYcNtxoy9F/eA9tIJG+4ub3Srx/Xqyfn0IPrZsfZd+e62XO9e/1HHth99Jgeo0f3DB7nGjVjxNz5Qz9eMHrJ3Ekrd8zesHl27NqPvlg+56uNczZu/PiL5bPWxM7ZuGn2unUfLf1CO/jlilmr18zZuGn2+g0fLf1izoav5mzcNPPLlbNXrhz52bLhH88aOefj3lGRvSaM6z7S7x2Jx9883Dl7B66nc3MXl+Yu/VoMcO8wcKD1MN//+o2QRUaGLV48d9WadUeO7vn1fFZRnoZqDOwYgqnuZp8CNQaH9V+O+uaXQAzVEAp8FaXC1qPHmvXpOzlmrVLQYII0vFpss2Z0IQv7l4jtk8vKn4yYN/9vPXus3rlbBcSYGTx46thr7kNdwsOz794lhAjG3hd6LbmUlsXZ2Q+NDC4vyzVTJxhAwENAYaVKw8/eGtfMoefKY8cp0QBeKQAEsfFa+vp4yao9uxufj4vZJU0JnZaApTOls4d2vHs3nVAKEA8xxITczjy/cGiXVVM9KlTlCNfdxqfGzIggAuH9srKi4uKCe/fulj5MS826eOlq0pnvE44cjdkZv/CrjeFLFo9b+NmQ6bN8Pnx/+PQPJO9H9hvt+66v7398fN/1Hd5u0MA3XD3e6OfK9XflutlxNl05W1vOzo6zseFsbKqr3Nvaawdt7Tg7e92geKQt19WGs+/O9enTwsXlNTdpB+nQTsOGvevjazdipEtouHfUhyPnLZ21LC46btvyXTvWxu/99vz5iympBYV37pc/rgCAYqy3PKC+f9/z3h3AsLx/iViPCyFwIfnKzOWfr9q0bNDMOZyTk8uYMVErVyxY/9XXZ38QX65Gnw4L80ugrk7w4Z9+ajd4SJuBfjNXxyQc3rF4x853Rwe94uG27vQZTIlh//baM1BKr2Vc5Wzt5FEfmOqFJc6gUasPJp35dMWsuUtXDIqI4Lrby96PXLZh8ZxVi75PzYcYIwKN+se0PXp3JzS+2DvTkqaEVkuQEP2RZP5gq4d5mRBjAHmABIxJ1vc7Z3m+uW1ekAoSCOtRirHaBYwhpkgMXWDdPlpCaoYrMKUUlFOsLquounfzavK1q+eSryanXD/6+4WEU98nfHtyzcmTS3bsXBK3NXpbnB7tf+PioreuWRK3NXrbtui4DUvi1kdv2x4d99RhX+7ateXIkf2nTu08fS7xx2u/XU9JvnotNTW9uPiBBtUOnejMDoLEhqw8FASDqsYN/kb9n8Ty/iXaOsEUJ5490X6or03geIdR/j3GT7AZPfq/I0faBY5bvO/EEwghAka//Vjev0S75xCCvd/90CM4lOvj8bqTF9fL0Wr46GWHTpYIvJkvWHotuZpZZL5OMEAAYAh4funmLV38x3QNDOw8ZqzD+Ak9AgO7jgm0ei9075XzmGKja+kED62Nj+OsO61ie4IZDYU2XoLB0hnSuT6dHjwswJSo+SqAEKHg6IrPJ/d+5Zdv1lNKBVC/fVyGEUU9AgQCFIAYzIACDwUN5HnIC4gXMBIQxAQ9rxbzlvwQSiASr0HgxdxDKPBQECAABvYHYhLy4qlv/xJEUPHjx6m52WmF+Wk5t1Ly8lJzcxS52TcKC++UlaspQSbsEsv7lyCCRCUjlKQX3d16/Pu1e45tOnL0TFYRpZRiINbuNLqKXkuSFWnavHcTe4LF3RmCwN99WKrIy75eWHC9sDAlN+dGXl56QU5qXskjVaWpfpG62DuKjd/KtITRkECxHhcSls8e+KH7W78eWAbuaSilAJT/fHjdHO9OSyIcHz3KhRg/l+4ahjtwagG0wqOTGfHDXaxdrwa8WtCYBqgFjVpQqwVeLfBqQW34W5XugTgbD7STi6pW22GFGsFbsQlief8SpNtgbeZLAsYmKzVYkl+iXUX3YhDj8JRigejKHCBeMC0kyDBXMTPTvJYgoi1QZOZ2dPsejawCGm+PXqYlTQltnWDIfzFLFuXc7DOff/7fkK6fB/RcNMZu2oAWX47tdCvzO0wJQA3/6qxNDWXSP0ZMDP6CWN6/RP/kAgwFKNQGIAgJMtX43cL+JYZriXICEBQdTQAKdZbQro69pxdwdjZmchWhbte4WJinFmLRHYiMZbnC6jrB8Zy1dawYe28E+bBMS5oc4mtOQMK1szuvHl1x7Xz8ri9CV4dJ1kyUfLs6uCQ7BVMKG6WQMP7HsDy/5E9iSX5JDWra08SkUBmeorNLLmtzFevKe38G9Fqycs9urmPHJSy/hNFQ6L/Ii8nelFIewooH9yoePQLoAaEY4joyvxiM54I+v2TaytWcVcd9p5MQxmqgETc+PEdUvBphvPPgoZbuHq6h4WJW6XNfRfSjIowvZWZwdrbyyKjih2UQQ7Ee6HNcRQ0EhPn18Zu5Ll2jd+zAYmvUhn63MrukySP25KEEU4wIZi4jxkvjKbvEyvr4D2eefU+FBT87z/zYQurlERbxQlehlGbfVHC2toM+nFalVL+4VRLOXeB6ucXs221Y6KUBYVrS5DAbDNdm3jX465LRFDCIlyzjurz71Z6N2Xn5qfm3M3NzM4ru5OblZBUUZhYW5eblZBTeyc7Pz87PUxTeyc3LySosqjGeUXgnNy8ns7AoSxwvupOdn5edn5dRdCc3Nyc9Lz+76M6y7XFveUh6jg3Kzsu9lV+QUXg7Ny8ns/D2zYLCnLxcRdGd7Lzcm/kF4imZhbdvFhSI4zl5uTcLDI8veOp43XhWfkF2Xk7W7Xv7f/iJ627vGh5xISUlJz8vOzdHUXQnOz/vVn6+bvKirIKinDyj44U1x/OeGr+Vl5uVl5d1+495sbGc1X8Wb0vAlIjbWBr82WQ+LgaD0QBADBFFGoGPWr6C6+nQycevl39At6DQHgGj7YNCnQMCHAIn9Aic4Bzgbz8uzGn0WKdRY+zHhTkH+DsETnAwNt5DOx5gHxTqNGqM05ix9kGhuuPH/2Og/G/u7i2knn1Hj3YcE2QfFNLP3797YHDPMeP6BgR0GxfWZ9Rox7FB9kEh/QL8uwcF9xwT1CcgwH58WJ9RoxzHBHUPCnHWHh/Ud9SobuO04/aBIc7+/j2CQnqNDeo7alT38eH/9fF9zc2tnUzWbeRIx4CAvqNGdQsKdRo1pvdo/fUEO4wd7zwqoNu4MKdRo53GBHarHh+nH9ce7+/fIzC459jxfQP87cdrx7uPC+viM5zrYf/Z5r2kEWkJs0sYDMZLRx8vmbpsOefYq7VU2l4ub+shaS+TdZB5tfGStZFKO8i82snlbSSSdjJZO5msjYeknbd3W6m0rVTaztu7tYduXCJpJ5e39/JqL/NqK5N3kHm1k8laSaQdZF5tvLzaSKVve8tbSaVvuru/7uraUiJtLZV2kHm1lcs7yLzay2TiKW1lslYS6d/lslaeXm2l0vYyWTu5vI2HRzu5vK2Xl8ESsrYymXh8a/0VSiVtPbWX2sZL/qaHx2suLm8OGNBh4EDt9cjl7WSyDjKv1l5ebaTSDnJZK6lne0/PdtpFa4xLxePbe3m2k8vbSKVtPT3be8vbeHi0k8naeclae3i0lcm4Hg5f7NxOSKPYdcm0hMFgNAx6u2T6ytVcl05L47Zfy8y8mHrjiiI9OVNxRZF+OT09OVORnKG4lJ6WnKF7kKm4rEi/rEhPznx6PENxJUMhHl99VqbiiiL94o3rKVk3F61b23KAe1d//0tpaZfT069k6I7UnXJFe0rG5XTt/NUzK9IvpafXWEJ3vCI5Q3tJVzLSkxUZB7893MyhZ58JwYm/nb+WlXlZoT1GPFd38RmX09OuGLmp6vEr1/rMsQAAD0JJREFU4ikZT93vFUX65fS0K+kZM2NiuU6dlsXvbkyxd+bjYjAYLx3RLqlQKad8sYzr2PHYuR9fXKSaUror6VwLiaf7i4+9ZxQUcDY2Q6ZN12j4F7fKloStnFXnmI1rCRKA6bqWL/PZZHYJg8FoAGr0Vdx3+jRCSC2oecAbTUh8ZlQaFUJoh67mvAAFAIXnvgoPeB7wCKEbN65ydnbyyKji0ocQAY2geb6raAQeIbh6d3x1zflGsF+G2SUMBqNh0O7jEu0SqxeYq6itoXLieGuJ1HwNlT+DPlfxSlamhT16n20VsU7wqoQEzspqCetfwmAwmjgGuYqrOKv/7Es0WUPlTyLmve84dOQt072w/jx6LUlNvWZ5j15UY4O+BQn5uprze6prqDAtYTAYTRZtnWBlVXj0Es6606GkY9R0bUc9+mq+GijwCEBSd2qtqCWbT51tYbZOcO1VIIY8AhrxkiyuoXItJ4eztZFHfWiqf4nhEgICasBDDCECaihoS06YLRcm1pyP3b2ds7JauGMHq+3IYDCaNKJdotSoo75cwVlZHz1zpE4fl/4jnuqK7CKMRDkxg7YX1rdHzPTCMr6cvpQvMVmE2PDaRC1JySjg7OwGR0Y8Lrtjqq8ixBBhUeQIpVQgUKyBTCjmITC82drnCghSCmN3beKsO6/azGrOMxiMps3TWtLRTC8s/QelWL4XYnRfU7U3WfFDbr5AAK4r8izaJVuOnHjTQ2rex6XXKm0DHo36XP4fe64oHmCIMTTvfNNryVVFCmdnPzgy3JSW6G+fUpp9r2xN4ukZ69dHxqzZkPhdUcUTSjHQ5R4arxMMBUppzNf7OCurlY2rfwmLvTMYjJfO0z6uzt+eOWjGLoEEQe0DSCk9fuVKm/fGTPhqkxoJhNQR3xa1ZPvpMy0t8HHpK59SSourKjzmfPpOYFiqRkMREMyuYlBzXsHZ2prycYmHAQwIgokXL/YJncS5ur0mkbZyH/Cqp1fP4Khz6VmUUmiixJa+TvCy+HjWv4TBYDBqxN6tDiadNBUv0Y5gWPb4SXpOzrnrN4bOms3ZdwuJjVVBgdI6vpWLPq49hw+1sqAXFia4UlWVfft2clbGzE3xb7i6veMzNFWlIghYaJek3iww36NXQAATkpb/h8OE6Zyj49Toxb/9cu7E+ethCxc06+viHDHx/v0SUxUb9bH3lQl7OCvrtSz2zmAwmjj6XMXJy5ZxVlb7E5NM+bi0/d4JOpt07J9+ftYj/F53d3+lb5/QdeuVgCd1Zeppe2EdT6qzF5bYTjG9qCj445ldfMa+IR34irNzxxEjbj15RCz2cV1Mvc7Z2sojP3jw6LFRu4SHAiVkUfzu5m7u8un/V1FRKUZNcu6VyKZ9xnXvvSVpL6VElI3aqwgIUgrW7dzAWXeKZv1LGAxGE+dpLTGXXwJ1/Xd/Sk2ds33Hkq/3Dpg3j3N2Do1dq4ICpXVoidYuOXmizvwSgAAh5G5J8bpDRz9N2BS+Pqa198B/DR+erlRariVpt/I4O1vvyKkPy0pr2yUAAYCBWtAM+3gG17vP4RPfUUoBgjzkKaXrDhx4zc113OeL1IKGGLsviKEAAaVkTUJCda5iY9ESZpcwGIyXztM+ro77E8+Yzy+BGFJKMEGU0l3HjnGOvYPXrlMjUKeW1Cu/BGIoBksopbfLyrq8N+KdYcPqZZdcSs3i7OyHRgaXl+XWjr3zoumTk9MtwP9VD9+sottivEcDBELI2es3/unja+cfoMjPM3pf+njJqj27mY+LwWAwasTerQ+cTjQTL4G6B0pejQnZcvgw19spxDK7xPL8Ev3uKQEBRGD2/fudfX3e9vVNVaupxfGS69lXOVtbedQHRmPvGsATQr4/f/7fg4fYBATcKi4hhAAMBQgIIdey7tr6B/192LALmZmEEDPxkqW7E1jsncFgMGruCT6QmGRJrqJa0FBK444c4Xo7hVhmlzxDfgnEkFCce7+4c8DIf/j4pKlUltsl1xQKzs7WVN67GgqU0q8vnG8zaFCPsLDbD0rF0AiPBEJJxh8FPUNCWnp5/nbtKqXUuI8LAUrR2vg4zrrTqsa1J5hpCYPBeOnU0BILa6g8g5ZYnl+iR6slxcVdhvv+w9c3Ta2mlmtJeipnZ+cdFWW0HpcGCJTSb86fbzdokE3QuEKdlghQoJTcKi50mRjWWu51MvWGOF57FQFBSlFs/NbGpyUs9s5gMF46NfJLjp45ZEltx2fWEgvzS0TEqElucXHnEcPfrqeWpObmcnY2puwSDeQppQcu/NZu0KB3g0Pu6LQEQAFSUnE72yNozJtenmduXDelJWKu4pqv9zU+HxfTEgaD8dKxPL/EkGf2cVmSX6JHtEty7t/vEvBefe2SS2n5nK2NPMr4nmA1ECile38839p7UPegoIKSB1q7BAmYkpyC272CglvKPH9LuWbKxyXG3pfGx7PajgwGg1GP/BJDntkusSS/RI/WLikp7uzjW1+75HrmZc7Ozjsy0rhdIvCEkCM//fR3b+8uYWF/PCgVr59HgBJ8o6DEYcLE1nKvn1OuEVN2ibiPK2EPqznPYDAY9cgvMeTZ7RIL8kv0iFpyv6z03z7j66sll9LzODv7oZETKspyjO0J5imlFxXpXfz8/jHc71ZhISEYYMgDgRByOTOvy4hR/xrudzk7m5rYxyXmKq7dsYGzYrmKDAajyWN5/xLtVl0CIYZKjQpjLO4JDo5dqwQ8xlBAABJkqiy85fkl1XuCoYAwyL53r8t7fm/7+NxQKjEU9P43U+dq4yVZN83kvQsIEILz7xc7hYa/4eqSnKXAGAME1ECDMT3024UOgwd7RETcefTIdK6iQCmN2buX5ZcwGAxG/fqXiPkllGIeQUrp9qOHOEfH4PUbeIrFUu0YmywLX6/+JbpcRUwpzXtQ2tnX921f33QIKSWYEmzaBtJryeW0VDN7giECPBQQRpErVjZz7jc3ZgulVIMhxIBHcPaa9Vxvx7nr12OCEDHS+0Tv4/pyzx4We2cwGIx69C+BGIoflw8rlA+Li1DFH+v2nXzVxT18+fKS4oePSssePHmkpgSZqK1reX6JWNtRKaiLSx/zj4sUBdldA0b928cnOb/w0YOyBw9KVbwamyj/pdeSlKwizs7GVI9eiCEPIKWaY2dPtvXy6jx47HVFOgVqhMjZiyk9goLfcnX5OSWFUAqNmVl6LVm+O56zsm5ke4KZXcJgMF46lvcvEWs7YoLOfnfKLXBcwAeR7/oFcX36d5TLvMIne0+KXPXNiccQIgSMFp+3PL9EdB/dys0eP+dTeaj/gPAJb7q5NOvbVzpu/MCwKeMXL81+UEwpNVp8Xq8lyYoUM7F3RBDEACJcoVRPW73hFbe+DgH+ExfMHfvJfBu/sc2dXSPj4zUYYWOFHZGhj4v1L2EwGAxUn/4lAAFIICbkl4vJnh/NGfLJUp9P5gUuWjRs4Wd+Cz6Rf7Jg+/fHEEaCCbvE8vwSAQJKacGdOzNWrx46a17A/AXD560KXrR4xIIFshkzPt64qehhKaXEvJZcSldwdub6lyCCAAaE4kflqvk7j1sFjm3pJmvj/l63kLBVX+8tFgSAkdi/xHTsHcbu3MhZWS/c3qh69DItYTAYL5169i+BECMVwOUaZYVG+USjfqxSPlKrKjXqx2qlClSZcj2hevYvQQQJCFbxaqVGpeTVZVV8hUpZoVY9UlapNGoABVRn7P1mvpnajgarCJRiJaRXSop/+/233y9dTL5fWkkQFbWzjn7vOHbPDs66E4u9MxiMpk698ksgQYhAQnUN2CkxgOpTMczYJRbml4jjBpNjcQlxUVNLoBr9S+zsvKcarzlveDBAgFCx0TumFFFKIUFAZ46YUiwx73313r0sv4TBYDDq178EEe3HqyHA4F9k+vPU8vwS/Tw1ljB8YGohvZak3czj7GxM7Qk2ehbECGLdY4MrMXq8tk5w/G7Oyip62zZMMKyr4/3LeTaZljAYjAbA8vySP0m9+pc8M3ot+T0ti7OzNdOjV388whDWEEgCTWXJ6M8SfVwxu7dxVlYxX60jSAB1dZZ8Oc8mi5cwGIwGwCD2vpiz7nzg1FEAoVKjVgsaDeCfI5VqFYBw44mkFlIv1+BQDeB5wD/3VdSCRi1oAISX0y5zdt1kUyPvPSgVoKDi1c93FaWgAVATu2sn18Vu+e7dmBKjUfqXDNMSBoPRMDy1J7ij1ZmfE+mL/DmalNjaQyKZOPmFrkIpvVlQytl0HTx9Bg/gi1tly7c/cl26xezbSwgxE6t/mc8m83ExGIwGAGCICa5Sq6YuX97M1ibqy5UHk87sP3V6/+nEA4lJz5F9J04d+OHcxOglLd3dOw8fceB04jeJSftPPedV9p9OPHA68WDS2RU7tjdzcnIMCNiWkHDwzNn9p04/31X2n0o8mHQmZOEnr3T976ebtyCKUWOJvTO7hMFgvHREu6RKrQpe+DnXvXsLiXsrD0krD0krd4n4oLW7pLW7+MBDN6J/IDE6Unu8lbuklbukpafnqx7ur7q6NOvXr5XBKTXmf3oGicGgyXVb6SYRF2rlIXndze0VN9fX+zu/1b9/K4m0lYeHhddp/GZrjLtLWrt7tPSQtJJKuW720dt3iHaJ+Qj/y3k2mZYwGIwGACIAMCCEfHvunGzyZGnoRElYhIhHWIQ0JNx14iTXSZOkIWH9pkxxD4twD4voN2WKJDRcGhruMmmSa8QkaUi485QpktDwAeET+0+ZLA0Oc5k8ueb45MnSkHCP0HDPsIme4RO9widVzz9pkuvE6vmluuMloeGS0PD+UyYPCJ8oDQ13D5tYve7kyW4Rk6Sh4c5TpniERUhDw10nTnKZNEkaEu4hXnlohDQswjNksnTCVEnERI+QCI+wCEmo9nrcxOsJDus/ebJbxCRJ7XmCxYuZ6BEW0W/KFGlImPHxsIkeE0KGz12QnJ9HKRXqavryEmA+LgaD0TBUb7FFoEJVVV5VUaGsrKaqslxZVa6sqqiqfKKqKldWlisrn6iqKqpq/qqiqvpXRsaVVRVVlRXKyvKqyvKqiupVas3/1PE1Bo2u+/Qk1dNWVT6prCyvrBRPEQdrXM8T0/No1zV2R9XjysonlRVVGnUjcXAhpiUMBqNhgRhiguoMNbMfYz9EXz2lweWEaQmDwWgYDFP/GM8MagRCgli8hMFgMBh/HqYlDAaDwfiziD6u/wfJfpa+5Au3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28576" y="1257288"/>
            <a:ext cx="87540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Сложение в пределах одного разряда (без учета возможной пришедшей единицы из младшего разряда) можно реализовать изображенной ниже схемой, которая называется </a:t>
            </a:r>
            <a:r>
              <a:rPr lang="ru-RU" sz="1600" b="1" dirty="0" smtClean="0">
                <a:solidFill>
                  <a:srgbClr val="C00000"/>
                </a:solidFill>
              </a:rPr>
              <a:t>полусумматором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У полусумматора два входа (для слагаемых) и два выхода (для суммы и переноса).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Показанный здесь полусумматор состоит из вентиля ИЛИ, вентиля НЕ и двух вентилей И, складывает два одноразрядных двоичных числа.</a:t>
            </a:r>
            <a:endParaRPr lang="ru-RU" sz="1600" b="1" dirty="0" smtClean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52" y="3380946"/>
            <a:ext cx="5705817" cy="266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Сумматоры.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39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4930" name="AutoShape 2" descr="data:image/png;base64,iVBORw0KGgoAAAANSUhEUgAAAhkAAAJOCAIAAACV84KTAAAgAElEQVR4nOy9d3hUR7I+LKd1BK9tnHEAHHbX8a5zWsdNd3fvBudsbJNzFNGIjAQICRASyjmihATKEiijLKGI4gRpJI0mp3M6VH1/nJlhFBzu3f1+68Wj5330zJxzpru6TndVV3V1tQcD5oYbbrjhhhv/NxBOEbnHv50ON9xwww03/nNBOEWES02XUE6l/5RTwilhVGSUcCpdYY67/3Y63fjPgmu/svcll4uTbzE+7sqUYD+gK/5v653w4btrdyVyUrFT3Ppu2lwfc3wYX90PoIoCYy7P/xC2TK6Xjq/3/0b8eEZR+sNY+tOULZegLnG+Tkl/cKSIgIiIjHBCfkAfdcONyXBIKEmaMMIZBca4yzNckl+McCp9oMCkJ4k0p7F/cPyH/40iASZNjChMLfGJS72OHzqv84m1M0aBSFqEOYicTAwFO9nOYqemljMKzP7YVPQTTp2NpfYZ3jhiXPnDHe39QWzhlEisniTEfwiTnbpBqtq15IntuqjhpuKn9Go4Y1Nx4CeCS9PHJXVfRI7IrFYu05i6DQajwBARgVFOJkyU3HDjh4ByyjgD5IgEQWRUkt0OKQmUMYZgQ2CcAQPKOEMQEO1dEZEhAiJBRESCgD/QRKacMk45MgRAjmSiAUEZUEQRgQPjTjuAgfQTiijYa7T/B0SKHB1qiQFQRGGyocMYRWSIBDkwmHq8SA1HRhBFYOBqT9gLQUDkyFFgonQdkSGK44ix84cichsi5T/ULkEE5IgoIsIES8LOao6EiVMymTpcFIgMOUHkE40noMApoogcGTLGKUWOQBFtLvy8+HIBxR9I+SWJS80ukXqDQEWkpF2rCyxpWRBS+apP3qM7D75/JMk7qy2vqYcSRoESRthP1Rp14/8AyilhlANVaA2+pTXRtTUmq4WjfT5LGOHILIL1ZHPrjvzKfq0OkFPGKtplXrklu7Or9xVXe52q2nu6Zm9JxfbMur2FZXuLW2qGhgC5yMj31Us4sEGN9mBxQ9DZOpVOA8gJI5RTwgkAv6AyHCqt2FVQ2qU1AHLKiMgIIO8a0ezJLd91umh3bt2+ovIdGbX7isp359VuP11+tLhGoRkF5IyzE81tu4tLqgeUEjFSjYxTHacB5XXbc4vz2lWIQJg4ebwQRjmy5qHRvSVnIyvbOTDqaI40xESjJrjq/IGCho4hDUdOGCm+oNhz5qxXxrk9xeV7c2t3ZFf6FJ3bcerczrxK7/z6pmG1pLfI97GFcaa2GA+X1QecKxszGBl3fRe0WzviXVa0v6ixZXTs25gsUBEQcjsGvjlZ1Dem5sAIs2sCwghH3t4r31NUElbWRqkAnMpFElDTsi0zf3de/b6i8u2ZtfvOlO3IqdmbU709uzKqpskkCtzR8J8aLim7ROoEIiWIWNHb/+rhzKsWBN6w5vDz+1Pf3Bvz8KZgj68DfrklzieriYncdUbp/Plkp+fkr65Pskl3yVQlTCh8ylom1DX5V65EsvFa0E7J91H7vf7cH0Lq5CcnNPkH8e0H+53/t1z6IS9x4nUX1jmcFVNwSZLdiKy0R3aLZ/grR5IUZi0CSEJK5BQBRmz6D6NyPD4/UNjVg4CEUq+UDo+Fxz0WHb5208GbFx24fM3B6esOTlt8wGOtz33rtsXVNSGijYrf0asJIyKniLy+Sz5jTcQL+0J7VUoEFKhIGGHAbYJ1e0rJDasir1oRkNYrk+q1UREBU5q6PJb7XbEgePqyg1du8L160cGrNvj+fOkBj7nHHt9+uLm/BwEB2IL4gmtWHgusbECwE0MYQYTSPvUta8I9lgStyMoDEG2ETJaSAiUIkNbdfcPa488dOIEIrs4ijlw1OvzM3uDb1oeVtqoRmFUUNp6qvHZV4NWLg29c63vZmkPXLDl49Ubfmxftv2mFz4wVoVk1TYiMfp9EFhlBhJZB2e1bgh73iZVrlBzs+pVyIthw3enSq9eE3LY5JKu7BwEmM5lyaqUEgX8Wc9pj4bGYxkZERrm9XkJFBMysaLxmWcAbB9OIxQzIe436lwJSPD72v22N3+XrD127yPfq1cdmLPW+apWfxxKfV/YlqIwmRPgJ65JLwi6xKxJGOOcVA8pnvJOv+jpgUXrBGeVQn1bbP2Zp6VP7na2etiT45uVhh0oaCRVdpYZzAHAHX6jktXAIGjb+v9Oxy+zmsP06AufoLIFJbgTmNKinkncMxss1p79bapr9usO3C4x9i7BjfGpqCaccGUcGwKZwQYxnoJMMqYFkAs3j9RYDxpEhAgNOJ0jqSZRILZKKdeWAsxbXWwzsFyeTx8axbvwVF4LHcWlyOeDypOMWR44IgDDhYRd2EQBe3ief6Rnxh6NpA8YxQBQk4cspIB+xGd4PO3nT2tCaQRUgEA7bExuv/XzlFwnFZzs7yxpb8863Fze3lbW0nT7fduZC+5he51y0+I6OTTgFYI1digfWJr22N/zCUD8giIwQRhCxqr//vq3ht8zbMWPR3oy+MUAgjFgJAYS0tq4r5vl/Gp5b1NyRf769qqumqPNCWH3rw9tSXt4V3qHsBURANi+u5I7VocHnGgBBIETiv8Gg+4tfzk0L/K/8YuXazGJEwUqn8N6ITATEkx1t96wLf9knE4CLrroEuFY9+Nqe+Ic9EyvaxwC5QMTt+ZUzVkcvTiosO99a2l1ffL69oKmtqLP7TFtHbrtsyGCc8IqnhMSTJr3mfs/Yl7zTuzUKAE44lejJb2r4xZbIaz9Z+cttiXkDMkAQJsl3yqmViIDwVUrhlR8uzqztAgBnvSIjgJBWXHXXqui3D+cRmwUQZMbRPx7JnOkZc6SorKy3vrS5Paelr7Cju7Sj8Ux7Y2230kLEn7aP6xKyS0RGENj7cdlXzA9YlFyoNeoQEREQCAJBZKE1DdOWHH9gW+zZwWEALjIidUpE0FjMGrNZbTJaRBsiUKCMMx0ym9XCxotFq9mMyLQOB6vkJEVEk83aoNcOj9kMNgsiukphRK5FbkFgCCICQRCRO1y0kueXCQgWZBwuSkYrpxbkBLmBU84pABOsFh1yPoWYoyIwLSPMZuXInQoPkCNyldaokJv7zYIOmTRznLK729uI3IKACKPIEcGCAAiInDmEMnW4qvVWi2rM2j6q0JhHuChyvOgi0AETLRaG41SUYDYj8jFgCExAThAIgho5IpgQEEGNnCAICEZOEbkBucVsdg5vqbMaEbiDA5RTBGZGzhGsCDrkiGBGAAQTcgRGOQXkeuRWi2WCHYOIegTHsioloqDUjJbJ+7u1CsrFybLM8StW3ie/yzPid0dTZUYNAAhUlDoeAB8V9O8Gn7x9Z3SjRo2IlLPtyW0/+9p7b04TIiJwnPgH3yt3qGPxr7FLcf+a+Ne9o3qHFYgoUBGAWZm4IK34+lXBMzcduXXZsdS+EUSkjNooAcTsru7LVx/YVlqPqEUkiAwRFQSe2H3skbU7WlU6ROBAP4opuG11RHBZCyIKlIhURMSIiorb1oQ9vz/hiq/2LDlVjog2IkylSwgiJHf13rEu4iWfDGlM2Y08Rjgw5ZD+xT3p962Ny6tXI3KbaNteUP+zz5bsrqh1rDdMwZPvZQvhFIGfV6vu2xD5gnf64KhZ6n6EM2IzvhuQ+nPPwGkL9j+wNSa3twe/RZcIooCIH6cUXP7lrsSG8wCcMioZNyIVASCronH6Z4v/6n+KWC0AbNBmfnX33jmbDzWoxhyrX1JcD5c+AH7PzOASxqWjSyinAiUAUCbrf2hb9OzN8ed6ehC4SEUpoEvyRVgtxrf9S65dFrg+vxgRzERATnuIsCOn5ndH098KSP3j4VMrkypSmy/Ih3QA9FB5/dZTZ9VGE3MMD0Aol/UtSj1zsqsTJEsImEWwpbe2/z0k6ynv1KcPx/wpOCO45rzZTDkygRIAHlrbODepZG5S8ZfxxR8kF74dn+d1pqGwXSUSyjgFgCq1+rMT+eFnukUbY0AIIwBsxGbdVFizKre23WhG4A0my4bkiu1nqjQmk+v0R3rYKFi3FFRsLz+vECzAmcApIu/RyNemlL5yKPWJrclP7U1ZllFcq7zAQHBGgroyUELi+fNfJJR8nVjyaULx3ITiT+OLNxRWpdb0W0wmySXNGbEipjU2fng4+/l9mU/uiP9jSNb+0qZRkxYRCCcWk8nrbM2+ggpqsxIn34BHnb+wLOdc2UCfmojrzzR/Glv4ZVLJZ0klC5LPfpVy5t3U/C8Tz3waX7LudNmwRX+6T/lFcsmJ6n4ARhkRGUXgjX1jS05U7j/XomKEMgLAB03anYXV76QUfJZc9EV88VfxxZ8lFb1/omh/Q88wEwF4j2pwVW5NYFU9AKdM8tKAmWhXFJxdnlmi0GklW1AUzUui8m/ZcHxFaqbZZgGHU2sCfxB5eZ/sLs+I3x45MWDSAKDICAVKGAWEUcHwTnDmjG0x9SOdiIQytv3EhWlf+3olZBAAm2gTGRE5JZyKnDrL/+7IH1ddMmtNwiu7Q7sG+xFRpCIiT+nt//nG43/Zn/m3A5nXLQs73a9CRMKIjRJETG3o9vjo4MbCOisXCRNthDLgdTrDU76pT2yJalGqJTvso6icaV8uDm1sR0QLEQCgXzvyql/afeuijha2Xbk+YEVaESLY6BTrJZIuye29cPf6iBe9MwBAZA7rmVGOoNHKXtpzYvb6uLPnJV0ieOVXT1t61OdsNQUqMiYwIgXuSxhncX6P5IL2YcV96yOe9Ulv0usBmJWIiBDV0j1jTeSarKJHd5yYvSUmTyb/Nl0iPT83Oc9jYWB2g1xaaqKMMmCEEgA4Xd1867Kjf/M/TW0WDlxl1f/BP/Fuz9BzskHKmciIwAhlVGRM5FR0vtCfpDq5pHxcAhUQcFNO9Q1Lgv4amG2jonMdzDlRQuDJzS1XzA/83cFUk8XAEbvl8t8ej7thRcgsz+hXQuKe84u7a2XEvVujTjR3IhH+cSjqgT0RijErR0YYEShBwH1lrdOXh+zJyJDcO1qzbmtS6R0rI+5eH/bfxzJeDIy7a330jJWhq3KqxyijjCDiB/5R05cFPbQv+uFNsQ9tjXtwY9ydq0PuWhsRXNdAgCJiYofM40vfdXGVVoExpAKliDhkMrx8MPmhbVE1SgUiNg4q7lob/qJPxohekPSNs+2IMGo0z1kb8+SB9CaDCYEhQpOs/5XA6FvXhrzsl/pleNlz3om3rQx/0Cu6+IKMTZr9SbNIxsUtKdnXLwm+b2P0L7fEPbQl7sHNsXevCp2zMfZQQ5tGsjxEIbyqcdbGyFk7wj44mv9pSNkv90ZdPT/ww5giNSPAmclofHlPylOH4s02G+GEMCIwgohLUytuWh6cW9UoM1tePZJx76rgORtiZ62LmLEq9Oblofesi56zIfLuNWGv7EhsG9VtyK++bnHQoaxeRC5QwoGprbpPIguuXXDk+f0Jao2WAUWELoPuN0cyblgQOHtz7KzNsQ9siZu1OfaqBYF/CsgcNOsQsbyv+5714Z8kFCGCNPg58vDGltvWhc1ceby+p4cjI8CJoP/seK7HX+YuDSnRaK0XrUOXDmbXJb3yO9eH/yEgddCiQUQOBBElX5+GGD6KyL5u7dGqQRkiEA5eifUe78/bmd2EiJxKwUVSJBhDpPQHBIA4dUldl+z2NbFv7YzqlcsRkQEdUxt/s+f0r/alFCjUnx8ruGLVoRylAhFFRmxUBMS4mi6PT/z98yo5FylnIiUAvMtgfNI386kNB9tk3YjIOJmfVjlj1fGgc02IaBYFQO5XWjNjRci+rOyQhsYr1/gtO3kGEWxEEBkRGXWCSHEuiKltbXesDXtxf7pLXBZK0U0jo6YXdqU+4BlX0TaGyAVR2J5ffcPSIwEF5x0zeuYS58bppFnOt0ou4K2jQ/d7Rj3nnTKqGaacEuAak/4PQSmPbEts7ZM9sTN51qZIyS6xUZFw6kq8yIiVEkT+edypyxYcjW1scSGbc6CIeKKoasby0P/xPy35uPoM6jf8U2duiKyVKSUrBIE6ItAAgEte8X+7MPy34NLRJYQRwokosgWRZ6+YF+hVUGpf7XD1rTMCyM/19N6zNvJXu5PL1WrC2WfxZ6+aFzg/rLpDbpRC/c519S+ILcps7eZUfM8vevbe8Cr1MAcmUGIVRQ6wP7vu5mUhezIzAIAjDSlruHppwGtR2S1jMqk7lqkNfz2Qe+XiY8EF54AJAPilb8hdm8JPj6kR0YpcMMGR0xV3rwl+KfikUrACQFJnv8cC3wXhpVqzwDi1EcI5yHSGp/emPOoVXSNXAmDzoHzmuogXDmZ02yyUERsVJR8d4RQA1EbLo54JT+xLrhkdBQSNyfC70KS714SnNDUjEaThmtTYcffaiFeDs3sEE+DFkBsmebc55SBuTsy6a0NEUk83IlqQ65h4uqRmxvLjj/nE9VgZMCGl9fzNnqGfRJxqGJQjckQ+rNV8Hptz+fyAIzVdgDCk07+5N/gZv3iDzSRSIlJiI4QDLIk+N2N5cGxZOeVsqL9rUNZ+YdDU3t795IHIu9ZHnG1T9ihlHf19PYMK5GTdqYppS4P9s/sAuI2KjGNEfe/tW+Ov/mTJm0fi1UYz5QQAu7Qjz/jE/dYnq0Fv7AWqRSzRqG/a5Df3eIHeIgLAuY62hzeEvpNcAIjSinS1TP7IjvgbFoU+sC60vqcHkIkIzDSyOSb7Pp+EnRktNoFKUwfXDubUJaU9spkbI17wTg6prDnZ0hLd0JjZJAtpvZDV2HK8pvaPRzIuW+BX1C2ZDnRHSud1SyPfDctJP9+UUdsd3taX2nw+rKkro6mlpK/LarI5Qwq/DRftkguKOWsSXvSO7lApAZEyeii/+frlx30bWpGMfhgQfs3iiNyBYUQkTPIvwZ7yDo9PjgTklAOIhDPCKCJvMgqP7zr2hOfWjlENIphNpsWxxbesDvev7kBExnm1Qv7AhqiX9mWqTGbvyk6Pr/1WnixGBIESh0vn4p9kl+R0d97jGT5re3haXcuJ9vrkus7YVlliS1tifXN0eeX9nlFzPOPPtNh9XF4Fddd+sfSD6PSTrYPh5ztTmtujWztP1DUntjZVyfpthLAfEApFOEVgDTrNw1siH/WJ7jerKGNWyrzLWm5YHnykqIMjPLI9adaWaMkuERmZ7EyziSIifp6Sf+XCgI/ic1PrWk6cV0S1tCe0dEa3dBQ19q+IL795ZdTv/bIkXaI0j/0x4OQtK2O2F5WeOi8Pbe1Kbzif0Nx8orUpvrZDbbRM7jY/HVw6ukTklAMftWg+i8+5fllofG0TIJ2wIEw5BWAXRsce2x330OboOtnwmf7++zeF/2pHYv+IAREEKkozaLPFILeYRFF4zy/i4d1hgyPSugtjQBFxb1HtzSskuwTVZuN7Qad+vjowf0COiDYq2ihBZCWtF6Yvi/zg6AmNfgwRPj4aMXtHRN3YKFJqswmIvKZXO8sz7ulvEk16IyLGd8iumHdoXWyVQDiitKaNQ0bjb3xOPLwtvko2jAhNg/KZ6yJf3Z9h0mukwYCIFJhARAQ+YjTPWRf7a5/UmjEtAAuoOn/zyvAt8VXI2EVnPQjvHM2a5nm0QdGJwMn4eTcDxjjZlJR958ao7N5e5GgTBAQ2aqF3rol4fFOsakRvFsRPo/JvWXqksWdQokGK8K8Z6J+xIejjyGw9NauNpjf2hTx7OMYoqhEQkXEkiLgsuejWlcGxpeWISIEzBI7UytlTfglz9oWqzEpEZMgZYzbENTlVNy0P8cvqlRzTHTL1rzcmPXcw4qFvYl4+kjYgWAmjiFA3OjLLK+bL1DILEOQEOQzoNHdsC5x7PFNv0yFCZW/XbM+IjxMLEEwEmEDZvOiSF/cmPLgp+t7VwTW9PQicAbWIYr/F1ClaekdVIhGcHcaVP5IuOdM98OC2mGmLg65ZE3D14sPXr/Cdtt7356sPXr/u6LXLA29eEvyzeUfzzvchAmHMK6nl+q+3T1sZ9rPV/tPWHZy++tC0dX4zFh28cqX37w6Hm4wi5VMER7nCqUvquxQzV8e97hPZrZJzznvHRn/hE/74zlidWa816T4OTL96cWieTCXJd5ETRPRLq/KY63WkpM5ulzCKCO16w9OHcx7fmNbUNyJNrr+ML7l9dUxISTMHQGpeHVn8s+XBYRdkiJhaIfOYf2x59hlENItmhU57QafpNmi69ZouvUZh0FkFKyImtnbM9Iz8+aKQqxf4XecZOG2d741rD05b7Td9nd80z+PTlgTNWZ+QK62XEPGb3Mrb1kVNXxx2w5qDN671vWG1743rDt24/tCVy/d/FZ9rFkX4ARJZklwdKvm96yOe985sHdMjYmv/wKNrj/8uIE0mWDjnT3ilzNoUldvbi4h6IvSb9Bf0mm69ptuguaDTKPVaK7EgwvsJp69dEjh9YfD0dYduXHNw2hq/aau9b1rjfcXigMsXB14/b+c7R3KIzQLA+43aNw4GXzX34E3rw6et9Z2+xveGNYemr/O7eZ2/x4p9BT0DCChQty75D4fkl7eJ5LPo3OuWBAU1tUrxVBPEASLvHBl5ZHfsI5tOVbVrdxdUXjU/cOvpUpGLjogayZHNGGeckn8cSXvYO76xr3fMZhoas8jUJlHg+0633rw8dHdGOiI0K1WzN0W+5p3WIRviwAinIiUcUKHT/H5/4n27I0vVw4g4LyDk3s2hOb0XLAhaJGognsVnZ24J31pcL+mn2M4Bj6/950YW9qsNw1qrYsys1pDeMfOTPum/8IqvlA8j4vkhxcx1Ec/6JrePDXdqR7p0I70jKirYEJEDV5uts9fF/Hp/Wp1Oj5yuTaibtjQsrb7+gk7dMTbSqRlpUw93jo18HXdm2pKwqKYumMQcDowD2ZyUdeeGqMT2DguKOmQqTvzbOu9aH7ki/ayIhhaZ7kmvjD/4pNYrlF1adYd6uH1s+IJ2tKhL8bxX2jP+aXKjUW82vbE35PG9MRf08lGTaXDMolBb9IJ5flzFrStCY8rLAUCkImGiSImZ0qf8EmbvDlMYlJQzgRFCRBuAZ071zctDDp3s4cBFIqxPPflLn/iA8pqndiS+fjBnYERNOEXEOuXYvRsSVqTkC9xGGAWAHp3m9m3H5gZm6C06RKzu6nhwQ/j7SXkABqBifFn9HV4RvpXnXvJOuX15UHVfryS5ODAEhlwKS5vC7+TUJWd7ZPdvinx4V5xXcW1YYUVwYdmxnFL/otLwwqLtGTXPeSd7fO6f19aHiCJjO5Jarvh840t7M4/mnwvKOxucl3c8t8ivuPLYqaLC2kqz1TRlXRPqteuSTvnMNfGv7wy9IOtDRM+CMzNWRBwsbELKRsza94PTr10cmi3ZJVRknDKgG2NOXjXfM76lC5GLjEh2yXmj9Yl9kU96+rSr1IjIgS2MKfj5gq3B1ecRMK+5Y9aawPfiT49xGwDEnW33+GTtypOliKA0qD6JO/nYvvhnDiQ9ezDxkT3xH0dl9WtGESGrt2+mZ+TMTWGBZZWBxaWB2cX++eWBRYXBOQX7T1bf7Rn70Ib4qo4xRC4QcVte5c1rot8OyQ4rrgzKORtSWBGQXRxaWB5wuvjMeYXI2Lfti5wouYA1aUfv2xD5rHd6n95qFa2eSaenrQw53daJSG2MPrU9ZfaW6NP9MkSo1Wj+Ozz78T1xzx5MfOZA0qPe8QtTc0bMY4j4efzpKxcf+3tofmDuWb+CsuN5ZWG5+f6n8oIrqpcknb5h7pq/+Z+SdIncYnzd+9D0Rfs3Z1QE554JzDkTWlhxNLs4vLBs/+mKnlEtIIjM7eP6D4ekS0w26/yYs1fND9x1pp0Bn9Ap7bpEaXxga/Ajq33yGzWLYoqumX809VwjjN/9ILn4OaXvHTlx48LVL+0N+8ORzLd8sl/3znz3WPHDq3fduPjInsxMRCxT9F+x2u/D8FOjxAgAxDFiR/SGD46cmr7q+KnmVkT+t8Pxt28IftEn9Q/BOf8dnPP7wOwZa8M+jjs9aLXHFCV09F25KOCpPfF/8M96yyf7TZ+Tv9+f95dDKTOWbHlkV1q5bAgRy2V993pG3ro+5Kl98U/tjnlsd9zz22I/izpV3tmDiMpR7aOeCY/vTaobGxVM/G/+p25YEvT0zthn90U/5xP3zL7o5/cnPOuTcP/GiOsWHD7e1ouOcC8nczgwxsk3Kdk3rQh/dm/S7wJO/vfx068F5N+4aM17sXndehUCZtV23uMZffeG6F/vjXl2X+RzPvHP7It+bn/cs3sSf7444rH9ic0Gw5jZ/HvvsNtWhr9xOO0PhzPe2p/9pk/Wn45lzV7pdfvyoLiCMml9mHJKgRks5l/7xs3ZGzZoGOTACac2SjjiqoKKaSskuwQzuvpmrj8eUNaSq1TdvfKb1/enKARBWoiq6emds+rYyvRCK7cyzhCxV6+5wyvoq+BsvUWLiFU9nXM8wz9IzOPcLFMNP7Mz5s+HMhSEvnYo6/alAY29fc4Nz+Q795c4dUlZn/yu9eG/C8jUcusEf4+RWj6Kz/f4/PDZLjkiEsa3JzVf/smGfScbHM8IDqc8IiKDi1Hj34ZxumR17Mu7onoGBupHR+7cHPnWoRT1qJEjWnTqBUdTfrYk7NTAsGSXAHAdtX6eXDJ9ZURCfSsCF/lFXfLkvsgnNvi2qTSICAgfJRXfuGBLYGO7DsW3w07dsv54/YAcgQPy+NJ2j4/WLMmtQkSVTjfvRO4zB5NePHTied/U//JO/jo5Z9A8ioiZHefvXBv69IETiIjoZAtF5BrtyMt7I+5fG5ff4PRx1V49d92eshoX1jl58q0b7KeQXMCaNaP3bYh6el/qoFFT2Tdww3q/D2PzRvQGBkxg5JdeybM2hmd3tSNizdjY/0TlPL0/6Tnf1BcPnXjSJ37lydxhk12XXLbgaGRz2zj/FyIiLyo7d8ealL861kvkprHfHcm6b3Nc66hsMvHwE154Z5dSHBdhRGTMRq3LE9rdxwoAACAASURBVEp+tijYK7WIA52YXI9RAFbRK7t20dEXtwQ3DVoXpZRfPvdoWlUTACWMueoSApRaLW8HnZg2b9fTu1Nf8kp5eVfKyztTXtmddveK/T9fekzSJVVK+c9WH/46Js9IzZwzKUQHgGr07NOAsuuWhaWdqUOEeYfDbl4a8tfwrGVJuZ/G5P0p7NQTe+If3RbnmVYuWCyIGN/Wf+3SY7PXxD6/LeU3u0+8vDPlld2pz2+LuWvJgUd3JlcODCHiOcXAPZ4R920J3RGfuyXr7IqUwo/ic6atDX18Q1inanBUb3x4ffzj+5Ibx8ZGBPHNoNTrFh+be6J8b0bD7vTGXWkNezKa92Q0e59s9M6obzAaGUxaLwFGOfnmRPaNy0P/eCxj9Yn8jxKK3w4//Rvf8F/uSFiSVGIVzbmdPTesOvayd/K21Oo9aQ2705t2pzXsTm/ak9GwM70xurptVLQMG41/8Am/dUXw8zvDX96R9vKulJd2Jv9mZ8Zti3betiIorrjcqUsIp0ywPuMbN3tPmNKglHSJQAlFXJlXPn158NGTAwq15aWjqa9tS7OOWWtHh2atP/jWgZMyk5lwAgDFPX13bQjanl4rUkKBImKfXnO7V9DckByDVYuI9Y1Nj20I+UdaLqKwIbvqwb1pZxQqRHjzQMb1iwIb+noRp9jtyL5dl5T32uO4evWjhHOzaBMYsRGBMBiy6D6MyPKYd6S4R9IlzCvp/DVf7dmRWitS0SwKVkoFRgkVBUakYOLvrdqpSxq6FPesint1f1TbgGJeZOHd3wTmKAYpFQBgxKJ7NzjjWoePS6AEkavMpj8Hn7xzZUxKXQ8AJZyKlCJCh97wlH/OrzcEn+/rQQSL2bQspeKOtZExldWJNb3TlgRsTT0jcoECB2SJ5TKPBcdWZhYhgkUUVSZDn1HXa9B063p6jHqVRU+YgAhJnT13rIt42TuTUWYhVOBEpKJNJCJnI4r+3+yKnbUuvrjZGcdVc92CXXvKqqRQCCsRBE4l57DILnJgPE8mhkLY47hUinvXR764P7Ndr16QWnT/+oTCxn4EgQEXGfmVV7IzjktPhAGzodeo69Z19xi0PXrNsElnES2I8EHC6csXHI1taKScEiJaiWijok20EYapZ+umf770r3a7BAaMY2/6p9ztGV7Rq6Sc2qjoIJ7YKKHft1Xo0salY5c4IvwwqLbzljURvzmUOGjQg3MrrH1MEkQ4XtDtMf/oB9EFBNhXablXzPePraoHlGamztB4SoBSm/WdowlzdsWU9vWOaI29suEe+cjo6NiO1LpbVoTuykhHhKpB+bR1R/4eljckmAGYyKS0FqAyGf5+PGv68uMpnf2I+KFfxKydocXyXkRqZoKW2jqHdL/zz7xxVfDJtlZEjOrsu2zBoU+CStr7R2SDI73y4cHB0fo+1QuHcx/ySqhQOH1ckS/5njBYVQypldssxLow9fRViwN2llSp1NpHNyQ8sS+5Tq0mFN6PKLx6UVBh5ygics455wAAYN+NaQNOJ23i48AYkM1JWXd4RqZ1X0CkRk4M1CbXGv8cXjh9VXh8S8+5AcWdGyNeC8hWmKU9NPZiOQfGOOcMkQ0bDG95hz7hHd3Ue6FfOdonH+6Rj4yMqL8Kqb51ZWh0uYsuYUQAeNo/cfbusEHTIONM5JRSYkPcmFszY0Wof3XHnpKmuzZEnuwaQMSCvgsPfhP//N70UbVGZAQATtR2/mxxYFRpLwBKiwS9ev1ML59FQcd1JgMiVvT33OcZ8XZqXnZH753botafKmLAOcAbBzJuWhrY0Ncn5SNhwDhyQObqGp1yvaSsT36XZ/hvj6QOmCbuLxmx6d8Py752zZFKpQwRCQevxIbLP16xLbMBgFvIFMrDWQsAA+RsKh3miOOS37Eq+q29J/Zmn7t/XdTnaUUCAuOMI+iNms8C065ZHHpyYBgRBSIC4IBe/+SepBe8k9tGRh17GykiNOoNT/udfHJDZMvAICJSKn4cXfDAmpCo/LO/PZY/a2tE07BKCqJFZMm1bR7zDq9JL0TkNkYcc3BwJNSSHoPcvp6710e84J3uzMIijSYOdFireWF3+hzP+Ip2u4/LK69q+qrII/kt0iYhx2b1qXiC3PE6ppZc7cPK+z0jn9+f7lVUc+Pq41+llRERRSJIGTaf3ZE6a1OUFMclxQhI5qPT9rARERG/SMm/bP6R2IZmADZufwlCTs35GUsO/tXvtGPtXfP7I2l3b4isHlBIUeOTiP9BQWiXJC4dXcKAiYwwzuVGzbN7kq5dFJxU1YtoTzZHGaWMImKnUvGkV/L0xaG7spoRMSCnYfqS4JVRdYQyRCZSIolUREYYQc7fPxL90J6IUZ0NERAo4wQRj+Q0zFgesisjHRE7B9VPbYt/ePOJcx0qRCZQe2h/n0b77O6k57wTuzRjiPAP/+gH9oSWy/oRkXIKwBHYpoyym5aHbkgrR8T4toGfzfNfEnnWaCWIjANFhCGz8OT2w/eu21GmMiBiSX/PXWsjXjmQPmwd5gA2QhDxUH7bTcvCliedlQ+pn9yY9MS+pBq1GoFtP1l54/KQdUlliMAdOZKZPbMe587Upw7Y10s42ZSYfdfGqKy+PkSUvCKIeLTwzDWLjn0dVzY8MviGT+zNK6JaBtWIKDqS14K9WMaAqQz6N/eFPHc4wSbaECkilSIsV8TUzVgRElPq4uPi1GizPXUo/v7dYeeHHFuXKRERV52qmLEq7PP0sjt3hi7JPMnRSIHX9qt/uSnmRb+kQSJI60wHs5o9FvvGNtcgEoFRROzVae/YdvTLkHSDzYCINW2tj24Kf+No2p/9I9/YGz+kHpSWoN86mHXrssDG3l5ERoEKNptKo+nXGca0uilDdS/aJc69iiaNJKScA2lUMLwTcvJWr8iGsRG071VsvWbewW2p5xCpyAkHCsicYMAIowy4xWQcIrYBnU6n17NvsUvqO+Vz1sY+tDX2oU1xM3cEd2nGEEASeVqj8pPA6GuWhJ8eUCEicIbIkqsarvwq4IPwbI1okHK9SOVcMImP7w741Zqd51VGqW8siT9zr2fUH46dvHF56P5TzYxxkdm3UsWfbfR4Z+6K3GpEsImCM26QcDZFTLBPxqQcKkw7rHxpz4n71sbl1l3cXzJ9WeD24gZEBsgm80TqimbB1qfRjGh1gmCjU9olwOp1mke+iXpgd+QTu+Jf3JukNDtTb1GRkce2p8zaGJHT3YWI9phgR2bfizHBYI8Jjmmw51Chjn3viJhSUHHr8tC/+Utr79BvHHvDL/mejRE1MqU0iKYk/t8uCf8tuHR8XNIrlOS4Z2bZtUuO/WprfHl/L3dxTw8aDB9E51yxIODpXSf6VWYOvHlM+18+yTNWRhX3tTu34ALy1sGhTpmcCcJ7h2Pu2RhZZ7IApyKjNiICwI782ltWhuzNzAQEI7EsSyn0+MTPJ73JGS8JYPM5W+6x8OjS4EyLSYsICwNDZm0KvzA2KMlWRKITrJ8dT752YcC+shpAjOrsv2zRwY0JVRaBUrDvuxwyGF/zSf3V9uhahRIRmwbl93pGvHYwy2wkiJQhFbhtfnTJ5fOCDlY1XzBbfukZ/1/eKVJMcLm8b87mqAe2JuUOKaUNz5JvV2805Dcrhkd1kzfPM/vae/bMTdG5/T2IFFHkSBiyj8KzL/to3rqyOoJk88l8j/mH5yafHROtLhNVbBkePNshF0Q2ajS85R36rH+szjZGmX1fDgAsTTh728qQ2LJxPi6zzfq0b/wDe8OULuslgLi2uPKW1WE3LQt5yj+2ZXSQcwbAyoa09y5f94pvjFqnR+Qqm/X3x0/fvzmqUTXiDFrt02vu9AqaG5ChN44hYkV/9wOboqYt9H/EKyzvQg8iGkUbIr65P+nWZcca+/oAKAEAk8rnZM7ThxIOZZ6xCWbXNH9O/lBOAVh5r+xuz4jfHU0dMGom5FAZFQzvhZy81SuyfmxEsku2JzZc/tEir6wmztBkIyLlThDKpf1uAJBeW/fHwNR3IvOalHIYHxFLHTlUqjsG5mw6MWPhlis/3bz1RBMhhNtFHhs2mL84nnfVUr+TA0pEtBDbBeXwXw5nXb0o2KeoEtEqUskCoIC8QW94+tDJZ74JalfKpMnWF/HFt64MuW6B/8tHT10wW6QduAwIIiRVDFz2te/y06UAIBDRdbcWs2eaEBExt6fznvURL/pkIE7IocIGVYaXdqc/6BlX1joGyATRtqOw/mdfLDqcU8sYipQJhDl5YiNMJJQDI0wIr2l40z9rbWZx9/AgsIvrWE7JBcBbR1UPbo6+eVno9JWB28+UIaKFCJIOI5w+sj15zjdx+XIFIhVcNhI6P1hFARG/TM6/bMHR9LPnAJmzFsmOOV3dcuPnCx1r72zIZnl99+5ZG33rFBrGuEAmED+1d/QngktHlzjbA8CHDJr3UrKuWRZ0x5bjm/IqY3uUeQrN4crS5/dHXjX/2OPbEvPlSmmehYgbCs5dvzTo/h0hPiVVRXJ1Xo9sY3blY75ZcfV1Vk7/eijq/p0h7SNyyV1moyIA+BY3T18SvDM9HQEAWNmF/l/tir9nU6RXaUO9TN3UP7wns2DGlqCHN8bnNvUCMAD80C/8jq0hPvln0oqLw0sajp05925k7k0rwx7blag0DCFAYrvc4/MjX4eWGiwiOHTJgN7w6J6UhzfFnhsYAoCmQcXtq0If3ZYSc7Yrqaz++NmatyNPXb80+MntCa1yuc5sfXhN7KN7k+u0GgDOiXAov/bWVYH37TzuU1h9pk3V1D8Ue67pr6Gnbtt1rK53BJFTPnG9hHGyMfHkTSvDvdLz8opz4osrDhSfW5pWMG1p6HM+Kc3qIQDePzL4j8OJ0xYd/1v4qYSqpkaZqqixf1dO/cN7Ej+IPqURjWqT+ZWdQb/2jTMLNskPIDVnUVTN9MXBUaVlUhyXJCW5YHvKN/auXcFKo5JzLnIqxXEtz6qYtvj4zatCIxpaEdFCRABeOzD2wIbEZ31T+nSac+cvzA0pvXZR0Oq0IguzMbtcxl6dZsaWo38LTFOYtQBwrr31/tUhHh/O+ywhR7QC4cQiCgDw7IZttyw7VtfXD8gIZ6Jg+SykxOPPXy0MKrLYxgDIhIkw5ZQygshL++S3rg1/0z9FZh5DQNfcjsM2/bsRWR6LDpX0DgCASOm2xI4rFgY8631iXeT5RSH1y8IaloQ2LAtrXBxcvzqqqbbPvhw9Ly7/moWB70edljbrTdAlIiOIvK5D/tDauOsWBz2188T5PhUCExkhlACg1qj4MDDyqsVhpwdUALAi+8xTuxM9vjj234fTurVqDiA6NDcCtOuNjx7IeHR9ZMuACgA4Zx/FlFw1d//0xSujW7uQEZtd7FIAHlPa5fHFoZXphYhgnWrfu/RmE1s7bloR8rx3OsDE3I66YcVz2+PvWR1b1qpG4DZR+CancvrysP/xz14e3rA0tGFpaMPSsIalYQ1LQxuWhDWe6xpBBA21zEvM8/jcb2FavolaOZ8YJSza7ZKx+zdEXfFV4LP7Evt1I9yRwYUDEzn9xTcJd2+IyZH3AOgEyicQTxgRiAgA7yfmeHx1OKNuAIFTxwRCpCIAZlc23bw07E++2aLVDIj9hpHXD524Zn7w18erV4Y3Sa9yaVjDsrD6xSENXinNGpMVHS7TnxouKR8XdWZtAiZnfENG2dNeKbeuCrlsboDH/OCrPln/wKqQ947m1feoEe0BVwyo2UQPFDY8ty/xphWhl807euW8oLtWB/49MLmsfxCp+HXkiZePxg2ZhpkjuAsR/WtaH9kZeyw3Fxxz4dyuvpd9U25cFuSx6MhlC4/evCrst/5pBZ19iFygIiKsT0z6xbaoezZHzdwcNXNT5OzNkb/wip4bk3fepAfggJjWp/zlrrjdp+qtNoGjfVo0ZDb/JSLnVb/E+iElIp5XyV44eGL2N1H3bg6/e1PkfZsjntkZ905EUY1SiYhjJuvzO9PfOn6qTWtGpAKjyMixgqIndyXctDrC46sAj6+OTV8U/OjGxC+TcxR67YT5r33KycQDWXkPbouZuSX67s3Rd2+Oun9z5JwtkR9H5taNKMyIhIqIKFMPfRmefu+myCsXB132ZeAV8wNvWxP6+v7UoIp6A7FqDMZ3guL+GJqqt1gkh7jUnG0FVY/vjE6prJTsEsk00YrCX2NT3/SPG9bbmUwoIYgHyxsf3B4zN+KsxUQpUMkvXzo4+KJv0vvRp5QW0+70ols3RH4Sm6nUKTmgyEQpu61Mr33ySOS8lFMjRg0iVsj6Xj0Q/9vAoiaFXgr/ldbVPggreNonuVYu58AoEJuZrI49c8fm6PnxBSZBgEkSgThStzXKlS/4J38WnaezmZ07IQgjgHzMYlidnXe/V0R17xAiEsr8sy78wivqgW0xs7+JmLMt8t5voh/cFnX/NxH3bI58bHdYUksdAA6MqX7rk3j9kuCygQGYZA856226oHxr78kHdkcFnu9kiNSx4AQIBp1mTVL2f/nG5A2OIOKH8fn3bY36y9GT53qG0WE5OR7mbUbDn8Jy3zwU2TUsQ0QGbFXmmVmbo78OK6WixXE+FaGcMqQhjefv2RTiXVIFjE2pS6Q3e6qv/9f74j+OOeUqSaVI6yGd/p2gmBf2nahsHwNkIiVHS+sf2RV7/9bo+7+JfHBb5L3fRM7ZFjn7m8jZ30Q8sTc+t7MTAKuG9I/sSJq1KeJkrwwRRDJRtUtt6R5RvXkw4bFdcRFVHUhFaemeMMI4I4z8T0jmi35pZxRKxIunp7iKCysjCHz96YI7t4Smt7YB2vNxMUem5ML687/aFvN1SCkTbQBcYdG/G3Xq3k1Rs72i7pOI3xo5e1vUA17RMzeHfRCepTaZ3Lrk30/KvwTUEYWFnCIjbYOa5Mb2HSdrd+WfCyrpPNuis9k4IncNF2FIgNNO3XBYc9eh/Brf/JbizlaDRSWd4NOiHq6Sy/VWqzOShAPv16krFQOKkRHudEFw2qMZCWnu2FVasi+nNrmuVW4eo4xIcoEDrxzRlClkpUpZ1aC8TKmoHZI3jCjMxIqcUUYo8CGbqVI12DI8bBUskquHA7cQW/2QvFop01hNHLjOpj03OlIsl1UPycuUiupBWZ92WETgiIxTQaTVveoy2aDeIHBglFGRUaS0YWworLnvQHat16nauLK2lgGNIE48+UdiBQVGGekbGixTyIrk8qpBeblSXjkoPzcoGzZpEVFaSJBc5CM2Q4Gs/0hx3Z5Tlb659WnNHQrdCCIFBJvV2jA8WKNQGG025mARB96jHa1U9A+OjnBw1M6pGXm1UtneIxdtguQWl4xLuX6sQDYwrLWCI86KA9eYDOeUsna1ymQyNg0Plg8PKagB0SLyi89YiFChkLUNDoqClQMf1Wkr5bI6vcGMnDHnmjBvGRk8O9Crs1qkAASbYOkYVhYM9DcMD4qO05Mm84dxajabqlWKhkE1HX9yAQXGiNCtUpUrBwyihQOnjClGTKWK/gKZvFwpL1cqCwY6qpX9JQp5sVxRN9SrMMoBIb29695Nkf/ldcJKCIw3Fp0lc061enO9bLhMpdIIlHMqOurlwC2CtXlwsFIxoBIsHHilaqRELlMJBuJQOfTiw4wxsXl48IxCoResHDgF1qlRVQ7IZcNWDkCYSz5mYD02W4Wiv1+j5kSkU3lvpDc7bNBWKQaaRgZdHadSvTarpX5ksFqhGNFZGVBA6NePFQz0F8rlZxSK6kFFoVxRrlSUKRQVSkWFrH/UZELgOU3dVy8N+DC4wGSijNPJmzYky8kk2KqU8hqlQrAx17zU0uf64cGakZExo+5ifxtfiMgIB94+OprT16exWDiw8bziowZdce9Au8wAyDmnY0QsVanyBwaK5fIShaJaKS+UK8vkPeWKrjKFsnlYaaUCn4pLPwVcarqEuVgngiNyA6QMqSAiUgrEuTHVoXioS34FaWkaKdiT6TpWUC5GklDuPPQX7Z3G7oUARGRg5aKUXAiIi8aanHxCWpsVHSU4o9SdWX4dUQD2JRzKKVzMS3rxj1Bi31wJUuJS5A5qHe4RdKSBsjeTuOTYn4zJdEoEiIxQF23NufQko2h2pmCye6UvtmWcZHFpuOMiMO64znDcS3S8u3ElgAuX7GVxTjhjLrn9nUxjyF04zxm7GGvg8mad2fLHb/uYkj+SWHcsEUmZpCfctRMF9pfoupsEEREtLmtXSChHwJ1naq9YEnAsu1qkU+gwZ8kX2z7+6B3XJiPwi00DThlxbTJzyFlHOcxBpL3dE939nKL9Lkh69NtG3MQR4YqLHGCOlNhTjAWXP86BH8hqnrYs4EhVPSLYJhkljnqZs+GTjyNytAvgW5Ixu4xNR0+YFG0Bjs4j8Q2mHh3EcdLit/ecnwAuQV3CXHqJyKjACGH2zKwCo67O3PFPEkKJIP2EioTbpbPIiDhp1U5SVK4nM0p1iZRQzghQgVNXRcKASZS4QgqJYdw+RKUyRTZRTEwgQJyqEOpokT1x6eSmMSLYo26cpU0R88ocnhBhEsj4Mp0EC4xSxonE2/F0fjvfXC5ySr+HyRPXS50PixcJGxeLSe2cnEDMxaNfHG/kIq9cufdt2V4ddolLgdL53uM5Q8a9AkYmvnfu7Ak2KhIiWJG9E5v/y82x7RotICeTzhO01wt0fJOn6MDOW87PrqfdTH7Yed3+PBtfLKfU+Rb4uANpJo81R+8dF/82VWdw7TmTQEUpH6tGb/ztodOvHI5XW8YIm9pl9G097btvTVnIhFEzoRBpVDqfnzD6BEYExgTGvqPn/ERwqa29u8K1c1AXITJZRrierPd/6w3/kkL+f+HAeKr+hYRNZu+Pock/WkwWVSKjCKxdaX79QM66k0V6KnDJkvip8pDYT/fiMqX6tQPZe6rOceSETm2U/Bgwpfr5yeLStEvccOPHDylCV2001w+o1BbT5Cz3PzU4m28VxOYh9SAVGaM/ZeX6n4VL2S5xw40fN+zZQRC5y7LNT3p661Qn9n2v47fTuvFjhtsuccONfxsoH5cyjv3kFYnzgx3jr7vxY4bbLnHDjX8PJiw4MbfQnMATGBc44MaPHG5d4oYbbrjhxj8Lt4/LDTfccMONfxZuXeKGG2644cY/C7cuccMNN9xw45+FW5e44YYbbrjxz8KtS9xwww033Phn4dYlbrjhhhtu/LNwxwS74YYbbrjxz8Jtl7jhhhtuuPHPwq1L3HDDjf+ncGxuJ5QRwkRCRfotCe3d+A+C28flxr8M1H6UyLfA9ZZrziVG7HALlB83LiY4cb4y6aBlV3znYSGUO46QYSJ3ORGLIXzbQVtu/KfAbZe48a8GpwwYR5DOgAREjsCmOHeLTzhx0PlbN360oJzyiSdFjj8TcdLphONh7xuIODbcd6E8p/psUv3JZKIZogD0J3lM+iUDt13ixr8GLln5GEfUDfb2V6Q1pEe1nisaHBkllDDkhBHGKWGEI4pWs6q94UxiTL7v4uht7+cd2Wc2m+nF4wsnHrE1+frkk4gmnIjn8nX8r1wMoO8uZ2L6xYsWFWNAv7NGxhzPT1UUm0jSf4JBRjllAEMDLWnr/ha38PW4ZW9Frf9jyMrXIhe/mrDkt3GLXk/b+s5gewsHIFSUXFgTTpsnjAKaFK3lKQt+v/VPd+98/1db//5A+KpPDSNKZv8VpZyMB2UXWedi97iwbsLd7/46xWt1uTipM09dxbgH7M0kjufJVJjcaScTQCbUO7lq1+703ZS49kP7z9kESn4gnT+0l7rtEjf+ZSCMUGAWi7kxL+74x0/ufveRA5+9vuuj2bveu68k/RBlZs454YQBM1tNhSFee9+4+eA7c46sezNo49sVCYe4dYjYBxgh0om/THQedcwcwsjFr+J6i1BO2Lgnxw0qR2mEMDKuTJfH2FQyiDBCmChRQi6ey+QYunbF4KxROoaWUumIXJeHJXocvKIO+glllDBR0rLsx61RKKcMuGFYXnp8S4nPl41+62LXvbrqdY9sz39U+i2t9l7SGL7HMDrIcKLFKTVKJAIi9ndW+Sx+/vCaP9el+l6oK+3rkVOlXgQ140A54ZOOgueI1G4Pgeup7JQTkO5y6rzL7EfWUw4g/ZaNu+tiM3HKgElG85Q8p5zaj3oH+8HMjFN0eV6qd5xh/e1GGwNwVIfOn3NEQGRgpwrHEwMO1jnp58idiZMnU+JkHDh+5RwazIUq6e5ELjtuOauGi3TaKXEy7VuHv1uXuPEvAKeUU5GKyFlbTsSu//l5gtf8vuqSUdUFZX/LCb+vt/7x+tpoHyKKFDjjkBu9fecnj5UWx2rlzcRsNYucOwcVp2zCOETnybUTh4AkO5xjgznGlTSkwXFl0vgGaVbIgNkfQz6+HJC+kvHCAhEdpx8yRIaIDNBxpJVUCaOcUW5vgTTaKWccqX0Y2/UKmyxyJKvr3/8qvxOUU4ZckjWIWHk2Yuvf7uxvLkNE5uAkYaLZpNWNykf6zo/KO4w6DUeknAjEBsBTD689vPR1i5VcZKkk+4AyYDbBpNUNaQwqrX5ozDCk1g9ZjGpGRQbMRoxaw7BBFJhDkZitOqvNIBFmsxl1o8OiIEpfBWLW6ods5jFpIm+1mfS6YVG0OnuIpJ9MljGrzeS8OK6ZwMw2rd4wZiVEoo0iM5hHrILR3qmAIaLRaBhWXBgZuqA3qxmiIFq0ukGtfkhnGNYZh3UGlc6gMmhVlJkJpSaD2mbWMGCUiQxBtOpMxlHCrAwYYaLRqHYSQygxmse0epVEj8VqNOiHzYKVAJMe1hnVFquZOex4QDCZTSOytqGeerNuGB3ORqlLU041Wrla3j420mcVDYBgtOq1+kGtfkhvHNYZhvWGYa1eZdYpKRMpZybTmNmqY8AoIwyI2WrU6kbddokb/y9AgREqUESb8sLBD15M3P0+ZRwRJX8XIA3e8O7Ovz6m6mpFh6EmTwAAIABJREFURM2YzH/JS7lxuxFRoxq2mPRILXanEyeEUcFoGGotqMyJOpcTN9CUJwoWhpxwJjKrTFHWVJTcWXSkqSRxtPsMESlFzjgzGUZaWyosNjMDxjgjotjZWqtQtHFklDObQdVWn9KYE916KqSpKE3d10gdM9YhedeF1jpKbIRRxpnRqutoqRJsY0ySF4xqNSNttYXlWdHtxXFD/R1myggTGQe9VtbanKvVjUpViEQc6KlRq1sYIAOLRq1Uns+1mkcoMMaYSTck7zqr0w5TSgmnHAXL2FB3Q35rfW5746m29qrR4W5CJSn541UnF408KhIiAudluQFb/jyzt/4scC6KNkIFDmjQDKb4LvRf+EzYp08cn/v40WVvt5efkNSPSSc7tvL1NL9FbVWnTx9ZkXZ4Y/2ZLNFqIsAIFTiiqr8tZN+HR9a9cXjLn0M3/+3w2teKYnZzs5Ej9naU+m/6S0tTLSAXgRmH5cHb3y1M9ZXMhaaaE2GeH2p7Ozki42xI2Ry04+3K4kxpSt5eVxW06b22lgqGKNm1DIFYzQmHlpxO9UPnRUdLRSogYv2Z5OD/j73zDovi+vr4JtHE9N6bJvbeqJZoEoMd7CX2ir0XiqKC2FCxoGDBriiIXbFQpCpNQUCRLr3X3Z255Zz3j9nFxUL8BTQh7/B8Hh9cZu/M3p2Z75x6rcfEpSQyZAiY+jBq4+LfIwPPICKhgpKSsPPHHBcN2jv/l71zu2xZ0jM9NjgrIdppzXBHiz5blvfasuS3bRa9N1uZuFqPKMqKKSzMPrZp/J3zTohIqFimUp+yn3Ri51SVOgkRs7MT9toOig+9Ig1eVlbu4bLo+PZZktxGBfvtsRoe9yCcIAJiRXn+EbvRvmf2I6IgqigTk2/d3GM1ZP90w40jmu+e0fXOtZNELYqMcITSgqwL+2wc5/Y4MqvrjsW/H143vjAj9faN/dss+zpa9t285Nety/7YbPm7g0Wv845zBXW5Wl3uajvitr8bIoqMlRalHNs876j9HEJFjZv6OaeHrCUytYFklCCJCjgzu/u70eHnADihImFEECqAwx0vt7UmP8SdcwWAuFuXNk365dLeBec2Tt40xthx+h9+zmtoUT4BYJxRRF+X1Y4j9XfMMtk7s/uqoc3ObF1EypQcsDArZs/a0ftm/XFigdHhRX/sH9M5wvMoU5UgYri3+xbzxkUFqQAIABnpievn/nHliB0CZ4j3fU6undzJaVqn49N7bxjfdfdE44y7/gyRAT+zc5rLgt6sXBSoEhFjw8+tndg+J/0uIFLER0nx+5eMczL/bd+C37bNGrBxXMfw4GsMARFDb5xZPaZL/N3bAMABykvyHScbXjrmgAiMVvhe3r9/Yc+MlBDJXvF327vA5MvQm4eBMYaQnx55aOGQfQv/OLBl8ql1U63/bOzptIgSVfXX6r8HyillFBEDr7lY9fsoMfwaIhKqJoxwhPKC7BuHN1w/tSUh6EJswDnneV229v5WVZqHABmxQWuHNds92+D4km6bJ3exG9JwSfdPbx93QSIKVOSAWUl3V49o7m0/LejsgbvH9uwe1e6Y3UyqFgEgIeSmZd8fw3y8OXBREC87LZj6s+LkttmECwAQ5nNiw9imRYkhDIABzY6PXTWk6dnTJzlwAIi9Gby8X5Mg/9OUiIJQIYoqBkDKyxyHG5ywn4IAhFZZVZ6IagCIcHez7Pd1VFwsAC8ryndfPnrUV4qbni4AQBgJu+G1qPtnhyxHpIZfjvc7d3jlyOgrx8pyE0Mu7wrw3LzPduSS3t+c3bnY97R94IXNpcXFuTkxG6d3CjpkCwDIaeBZl6kGb25e+ptKlQQAKfcj7QY3irnpzilVqyvKSsucFvVznjkYAADgjteN5f1/Dgu5wSihlFYUZu0c09Rt2wIAEJhYmp6yY0KPfbO7p4b6xYXecl0xzqb/d3eDLjBAsaLi0jaLJd2/uuZknxLhG+J18KjN5NRw7/wHQYGnHfxOb7KbpGczpNG10xt8Tq2P8PegnJUW563s0+ju5UMAgFQIObFztnF956mDKf2LNEs59i5TC1BGCKOcqfxP7FzWs2FGQjwAEE6kZ1gOLD89YWWvry8cWImIkVfcbMy+ObpmuJfj3PPOiw6tHmf5x4ehxzYglAHwlMAra8a3v7hvnbqwoCI/78KBlRa9v4+84YkIhdkZ9/xv5KUnleUVleRmnFg6YOvEruq8dAAIOn9iy6ivS/JTOGcc4FFa7Ppxxj4uDohIOc99GBIb4pOTm6SuqEhPjtg4utmFtTMopYB4edOUbRM7sYICgakAIP7mqQ3Df0hLSEAAQRAPb7DYOLZTRlSEoCzJzUnbtbDnrnm9RWU5AIR7udn2b3kn7BblnAMoy/P2Tmt+dvM8AKRU7XXRYe9Mw9KMMETMi7+7e2ovi/5fBVzfhQiCSK/utrQc8ENKrF9OdmJFZsr2yd1O2s/g0kz+i+2Sx1/3c7RE8rcQotb13UXdOGnV59voh/cAMTksyLrPjyd3LS7JuK8uyVPnJXtsXGo3uGnpo7sMgSFPibq5tP/3ZTlZ0nuPrBh7wmYarRAAMfHWTevBTcJ8fRDxvt9Vl7nd1/b8yH3bMoERRIzwO+kwoU1RYihHYMgy46I3jel2/ZSzJPwxgUFrTDtGRwXrOtZUZeWuk369tGkOIBImVtESIiBiuOfxtUM6xjyIR8SIq+4Oo39a1vldH8/d0gi7zXtvnmbMynKl/wpihVKtZKiUnJ/hIcfXTu+enZUs+S8RMTc7znlBr9CjywB4ZnTEtgW/bprUZd+60eUV8YiYknB349DGKYHnpdFExP0WM1zmDZX+G3nde7Vph+i7YVp3qLDbvK3HzjmIyFHle2Cj/dhOGfER0l/VBWVbJv5yausMBF6QEW/dr+F55xWg9Q8LgpKqCyvnwc1lyb4V/bX/q0CE0qI8u0Gtwi+6AkDm3ZBDS/60HdbOec50QgirNklPtktkagHCKeGUUdFnl/3q4S0KC9IAQQo1S1FotbpkuVlzt00zEUtCzx1cOuCrsOCrqHG7F7vvnLtpfOPCrHjOyImVEx3n/1YhFEl/Lckp2DtzsKvdRAAUqJohEkCKahBV5xxGb1rUr6hCjYi3vE6t+OWT3OQ4jsgEVW5q/KYx3c7v20URKBUQBY7IiViUm/ooMtBhRnfnZWPUKiUCnN000WFcVyxVq4gSgEeF+mwcbZSXHAaImWkPbAc0vXvuCEGiLC8SxfLIi8ftR/yYm3IfEcO8jtsN0r97y4ciUkKU5aUHx7Q4u2OZdLEHn3dwmtymKDtVVVx6zWbCXuverouNrl9wBMCyctXeVWMdp3fSfnx0tf7zhP00AFr9tfrvQUdLdln3/y4pwh8RRSpUhqMz0u9dO7rh+KppLnN/WzWiw2KTb5LuRiFialTQmqE/el1xQ0SGDBGzU2PshzQMOuWAyChAUoTfzoFNsjPvU0rUxYXOc/q6204Czhhi4u2b1mZNIoIDlcXxu817Xz+8ft9049Or51DOETHAd5/D1PZFibc5IkOaGXdvpWnzGx6HpMhZbGCQZa8WrksH3diywOvIhjs+1yrUJYIyf/94/VN2EytD9I/PZ0lLTp9YPaRFXHJGfk6c4zS90P2btvT+5oqbIyIWZCdYDvze++BaRFEQVYSqGXCOnDAmEsooC7y2y3psi9hof0a5Sq1mALk5cU5zewSdXMIRTy8Y4eVkdc3JYteKfuUVDxExPSXWpseHnotHR185H3Z0V9ipow6jeh9YNkq6x0dfu7iqb+Oru+3vurlGeB4L37958y/vuW+fi4gIdM/i313m/6pSp1ImqgQVcDhpN27TjL4iFcNvXrQa2DAlMhAABFEppVMyRJEKhDI1VR90mLZzYU8VyRFFKogiAJQU56wY+n2U1xFG2DHLEV4uKw/ZjXcyHytSUn3Ct6wlMrUAZURkAgC/emTTigGN0xPjAUBKl6JScldR4bJ+TS9vnoYohl44sHpoo6T79wFRENWANCEkyKLPVw8DrnNS7jK35wmbscipKBVFE3J85cSt07sgokpQArBo74MnbMbvWNx700yj+JALojofEW95nbQ2eOfiosEednPO2i44vGzsSpOW11y3cUQKVFlU6O601GlJn13T+zqa/7qk3+cu1pPLKsoB0WfPfEuzxhmPIhAFYHj73O4VAxsVpgQh4oPQa4sN6++dYHhiaf+ji4cfW9DfdfYvtsMaP4oMR8TwK24Wf/y4f9GQU7YzT9pMO7tsqHWHehd2r5Ge725f3L1vumFOZkz4Zbe90/olB7vtMm8XdM4RERjn/kd3Lur5btCFPRn3b2em33eY29N93UzO66KWOFv3/zwpwhsRCRUIEzlA9sNox7GtV03qcMJl7o2jju6Osxb3+fZ2eAQAZMQF2I7+/ubZfZwzkag4Z2WF6U7j2p/aukLJOQAmRvgdmNE1N/MOIKpLCw8t/tNj9TyqVgNior/3sgGNrwZFBJ9e67Z0oFBetmfKL5ft5kg5Tndvntk0uX3hQ28GKsohKyFm3QjD6+4HJB9jrH+QRd8WzmM6X1g+Ys/yUdYDf7y0dREWEpdxzS45LHquXXL6+NpBHeOjgy7uWnZ53Qx1UZxDny/9jm5FxKS0JIv+Pwa77wSOVEpllpL6GKGMAILfjVN2U9qnJfoiqkUqcoSc7HubZnS8d8o+ITJo19RupUnh/i4Lty//XalMQMTsxDjbAc3sRrXYM2v8jqm9neb0suzzrfMcjV0Sdf360l+/3zhR32WR2e5pY7dP7baoy1ueO5ciIiI5atP3+NIxRExnwERRBQBn1s92/LOFIJb4nnWzH/FDetQdDpxS8vg4OWHARRAOO850XmYi8ALKgFABEUqL89YMahvtfSru5tVDc3s+SkpyWTdpx7SRIvmL81P2ccnUApRTQgWGGOLhuqDLB5n3fQFRytwViZoD5t72tv7ji2C3vQAY6XN81fDmcXdDgHNBVDEOaRGhawZ9GXLlDAHV1kW/u9tMAABRSlDh9MzyEZvNDRFRpVYBwH1vz9MbV7g6jN89Ts//pLNYVoiIIZeOrxzY8OSaBR6bV5zYMf+Y/TxLs4Y++7YgokoQj9lPW9Lnyxvntz4IvZYdF71rdt8dS0ZWKJWImBlzy27IF5vGNTtmM2nH0r5WZt9Z/dG4OPcuIgbfvLLC5JNrTkvj/K9E+Z6Jvno62tczxudycXoyIkZcPWXR87vD1nPObLH12Lzac+uSjcYfnHNahYiCIHp7uTjN0MtKCj5u2T/43M7C+Kidk1r6Xt6BiJSz4vwCz93rVw1osXJQo7VjO8zs2uDC9mWUCHVLSwAh8JqLdf+PJR+XSNWUUw5ww9Vu3dBvUmNuSzbBA58LFv1/TIyKRMScjLR1k7tec12DiIQRRCzOSLLv/dmlExs5IEe8G3jacUqb3Kx7iCiWlbrMNfWwnQqMMsSEYD+70e29jm4/sHDg3eseiNRloZnbpmlSTleI32GHKe2LEm9xBIY860HMCtOmNzwOSEoTExC4um/7SN/zjIiqihR3pzmrzZpkht5ynfrb6bWTAZEy8kwtsR3Z5sSxQ07TjfIfJZWXZq8d1tz31A5EFCsyrAd8F77dSvogFBhH4AiEU8YoIAbe2Gc7SS85/i4iECpyxJys6N2L+lx0mrPHfvT1A+s5qC46THSz6V9YkIOIyYmRdn0/jzi6taCkJOtR8oPkzO3z++xdOFzj47rmvcK0pc8Nt9z8vMTM7PT7UdsHNjy1YxEiEs6PrBx0YPbA0pJihlwtCoh4yX7yrrGdBaEiPuLqkt8/To8I54iUigwYR2TIpMiWCOLBLeY7F/UUoZBxIEwExOLCXLvBja65mu+2Ghl6cjMH5rxi6M7pf5IXsktkLZGpGdq4COQ/jF1t+vO5oytRk6LOCBMR8eLOhatN3o0Pu4QIqXcCN//ZLMJLykJRI2LUFTfbnp9lpscwSg5aDt+3dCgwwpFRAIZ87/y++827A6AoiIhYXqEinCGiv9sGh/7NijOzEDHwkts2k+9LctI4YrlSmZ6avnlS/7PO2yliwf1A2+FNbx7aUOkjPmIzdsfSoeUVpYDIkGUnh145sPrsvgV3r+/137tuvWnH/NRwQExPCLDs+UPo+UOIKCXCanzZohoRw71O2PbXuxMeIeXCFmSlO49ocWaHFSIilnudsds3p+ultROPLB9QoBaLHj3YN9046PxWRCRURMRHCbFrBn55bq9FsVC6bfGwU2un1jG7hFJEDLi2y3pgw+TIQEAQqcAQRK4+tH7C5old1CUF0jlwx33/kr4/BEXHAAClZI/FaNe5v1FVsTSZQRf32w1qmB7pDQgIpe67rVwX9yspLOAA6tLiQ0vHeKyZL9klCaEBK0wbHZne99iG5aUMgdM9y8zOb1nEGEOEIL+Dm6Z2KEoMkxLGMh/EbBhpXOnjigkMsuvfOTTkmrTT4DOOa0e0SLt189C03u52kzkie0pLACHy7Kmlvb7cPm2079l9iBVlxbnrx3fwPrUDEDgy10UjtszqpszPlfYoqLPUymzKOeUMEG777reb3iku1lczMwC52TF7lptun2R4zGKsUJwByK5vmepk3UepLgHERwnRm4a1vO9/GhEZMJVA91mPdZ49BBAA4c517zX9O0SG+2vOQHWJ84xOp7YuBEQOcPug7frB3zy86yP9VVWat3l6V3f7+QhYkpO+dshXl3fPFgQifR1CRbKoKqGcS3bJ0W2z9lj0EaCQMpDMyrKSQluzNuuHf3t221x1WUkZ4l6rsbumjyNUzgmWeSVI5Xic0qs7l68b9N39ywdVgsg446Q4JvjY4v7fua+ewEtTAKAwv2DHrN+d5/wmqATGOVHl7Vkxcs+c/hWqHOQ03G2zbb8vYnwPSPVViVGX7Uf+5H1qKyIkx4anJ8ZwZIiIIrniut52WKuitAcAEHLhqN3Q74ry0qQ7flpe+vJJQ3z32iNATlKi/Yg2V7fOI0wUmZj3MG7TqI47l41VqpQcoLL6RHpjdJjfxrGts5KiEUBVlue6qOfGKYYZ8VEICKSitLgoMexGbl4eAIRfdVtt1jwmMkQqQBNVRS6zWx1xnA0AjJUGe+2xG9Z47eBPCh6GIGJecsQW87a+l3cCAEcsTr+3Y1ovN9vRFaoSRNyzfNjJdTMAWF1pR0YYoYwCQOAVJ6teDRJCryCgSNTSk+n9y262Axtf2Doj1Pt4wMkt+yfoz+3xfvSDBM5EQIjxu2Ddu/HJdTMfBl8N9ty/a3z3C7usEVlpbmbksV32g5p4ue1iCBxRKC3ZPe13D5s/gVMGkHTLf1HPT9ZPMlCVFVFOANB1ZpcT9mMopwAY4nfQfuBn17dNDHV3CDvpdGXb4kU9Pz28amJhaiIgRvn4WP/e1nPD7FseB6/vtXca0tTVsk9xVqbzmE4n1s1iAJQKVXKCRTUChp48PN/wvRM2ZqqiPECsyExc3+fb6yedEJBw+tD3jN2QZoeXjg29fij0ytHDViPiPPYio4RTAPS9um/N+JbpD70RBJESjlCQG7thfOcFv32eFR8GiATYlY1TnC1+Ly1NRIDkh+HWJl9HXT4FACJRl5cpd8wYt3v2AKkNUeSVy1b9m0YFngMADqguyXYe1fDklrkIIDB1Ycoj+1Eddk76LdLnaErgmQsrBq+d1Dr2/g0AXqFU3di1ydas6cVNc8MCj/mfc3JfZpoXeBsRGDKRi/s2THKcYyzQPMZBpAIglpcVLOz2ttWwnx8+DABEQqjryuFbJwwlRI6XyLx8pDOMMMIAKnIzD9uMszX9fLeF6dlt5geXjrTq9902mwG5WQ85IuEEESN9Tlv0b7J/0YgrTlYnrcfsmtIn7fYpjshBXZyTeHD2kA1mbc85LLqyebpjn89d14wuyU8BEW+dPeg4Qe+wzZjLW5cfXjbaxqTx5U3LeXkhIoZf3G/dXZGflYiIHFh2ati60XpXt61HRIHxi9tXrOn/4R6bIQfXjz1lPXGVacudyzV2CdG6jyVH88OA0zZ9v8hJDAZEAEgKubJmVIvVph3PbTL3tBm4Y2pvlxm/5xYXI+KtiydWmXSMDLstVTNWFOc6DP3hjMsyRBQFFnBl17RfGlw7ZCHVahc+CHMe39zv8lZEVJYV7ls+0XFQw6L0BwQAEfcu7310xRjGaR3KCZacJEn3rp6zHZUVHw4IhAqEEQ5cWVHitWel7YTua8YbeK4Z5e/pfGDzzIKUe1IFqKhW+l1y2TKzu8PEX/fO7x/galNeWMQB8tJTvFZO9nJYXlqazoBxAGVZacC+jXfd1lF1EUd8FBl5wmZmVOBFQBSJGhD9ti+5e/4gQ2AISfd8PS37nds4zH3laPfVoy6smXhw0XDbIZ8/8PZExMSIsMPLZ3rYz3VbNe2I9cRLO1YWZacRxi46LQ6/6PLMeAkg3Pf3drebm3o/mCPnAGVFSWfWT44L9gMEQkUgefe8PQ5Y/Ll1iv7uaUb7lv6WFyWFCQWG7N69APfNE7PjbwMioQIDXlry6MrexVfd1wISQRQB1TFntt86uaa0pBgQi3LSz9lNTgi5IM2kSq2+cNTxkpONZJckRdy8aD8/KTmBIHDgqvKia1tnRnodlKZCIDQp3OeY1eTtUw22TOzuaW7yINidIaeMMuSqkrxbR3bunj/UcYr+7qkGZzdZl+U+BCAMuMhUPle2nne1LC/JZ6ixS1TKEo+N40O89iNSkRGiKg/0OHBuy3qRCNpr/NlnhawlMrUDrew0hSVqZfEdr4MnbYfvWd77oNWfgeddisoeAXJNHxHOCPJ7YRdOrh23zWr0+T1W2bFhgEqpIByRlqQn+h11PLx6wLZlw4JcbEtzMzgiV3LVo/TYy3vd7SdsXznm4NLBERePleakM0QOPCf1we1jW5VlhRw45ayoqDTg4pGU4FscOAVSVpx3ea/NrmWjPNeMveN7+k7Q1TvBHiqhnMPj5yzCRA68OD321umtRQX5HDgFRhGyYu/dOGB72Hag08rxl/fMTQwJQEQOPONhQqDngcK8VAacAVcL5aEX96RGB3DggDz7QXDg9f35JY8Yoxx4RUHO/auHs1JCOfDCvLTA886P4ryRl4qUcOBx/sejfU9TRhjUDR8X0/ZToUgJVTFGpSPXqDJjRBTSsvNTHzxkFeUUsZwyjmWUc6m+HRHLCnIS4+4W5aUwxiXPnsgZA2SItLLpAGMi5ZyWMaaiwNWEAKeEgdQ7gANX8jKGIM0/5bRcWYIc1aycMAEREx6G2w5uneh3EAAoUQIVgFHkDDnjVOSIIiWUct0uJlU/HSWIjBFtSxIOICDX/bAcEamyLPdBbFl6AqMlFKUuW4yCiLyYqUVRVFfODEMQeTlDgXFOOWEAhBA1KWVIGXAKAmEVjDLNwSDjiJwRCowBp1Qk6gqo7JgCnAAyKp0wjHKCiMjEzISH8cm56vJiioyxymJ+iqikyvKcuGghJwM5I49bs1COxRXqUsJ4ZRtvxilFJQUV5ZxwwhHKEQlRP9EA7WnkeIlM7UIJY9qGIpIVIvUOwsonGimZRNqgTNtMRPLGMtB0fkREhihtxKXHRnzcW6UCETlDRIYgtc9CzZZShyIK2gZE2hYmHKUkf52fZ95BQOPvAumikqKR0uaVb5fy01DrGdPeKXT3qPNX6canfS/VaYVEOJd2qj2euuHgqjxOrXg8dYvRzAAgIkVGmcg4oZxLTYKlNA1tcy2Ueg5KXz3lhDKxStcyTihnFDiTbu7aZxHNMXBW2TtSYxlzkXGpLxxNz8z2XD0hOewaIBIqSmnrWjQ7pZxU9lh76mRglBPCK+vhKeVMk5r4uP5foJrWWEg5p0zTjY1xRjinUGVYyillrLIXnPbGrfML06zLoG3gJhKdFpZUp5co45QysVIqKGfSB5ROOk3PIXi8X5FS6TgZIuGEcfL4MzIufTppVrXHSanOcXKmWWCm+rNCtktkag2NXQJUSt8iTGTACKMCESkTmeb61LkOGQGghKgJFbU3GuntIiFqyiljoiiqNPcazigjhKgFInBOCFCRqCu7lFNGRFGle92KmmEZlTotUjXjRORUJGqRClIxBKt6qWvGIVXGIVQURIEyypggioI0JgNGGKlyADp7ZMAIE0Wipo8vWkq0E0I5EYmaUKGypoFQNXnqeP7l6NwQn+i/q+mASxghVNS912ujQZpMcUJFXc+SjiyxJ17R6RP8RHPcqk05te5K6RciqisKU5XK8qqDP6MJ7tPT/owNQNLIp1rwaj6mqPMnptsE+nlz9azZe0YTYp2p0O0ryp74FJXnKqFVVpHRNHl7fJyV3Ugr/32yr/Bzj+SF+nHJdolM7VH1OtS079VtXFh5yVHpCfGZ93TtCV3ZhZcBqxyHahLk//rO+/St6kXepft2nUuuyr3yH59nmerglAHjz28DLFPryHaJjIzMf4rHjyPVrvMoU7vIdomMjIyMTE2R7RIZGRkZmZoia4mMjIyMTE2RfVwyMjIyMjVFtktkZGRkZGqKrCUyMjIyMjVF9nHJyMjIyNQU2S6RkZGRkakpsl0iIyMjI1NTZLtERkZGRqamyFoiIyMjI1NTZB+XjIyMjExNke0SGRkZGZmaItslMjIyMjI1RdYSGRkZGZmaIvu4ZGRkZGRqiqwlMjIyMjI1RdYSGRkZGZmaIsdLZGRkZGRqimyXyMjIyMjUFFlLZGRkZGRqiuzjkpGRkZGpKbJdIiMjIyNTU2S7REZGRkampshaIiMjIyNTU2Qfl4yMTF2Ccko5ZZwSRgQq/mcQKaGcSh/wH5/kv4Fsl8jIyNQ9KKeIgP+tH6YVkrooJ7JdIiMjU5egnBJOEXhyYeHNiPCA0Nte4aHB4aG+4aHXw0NDwkOvhof6hYcGhodKr/vovH7zb71+JfR2YOht77DQG+FhNRnnea9fDQ+9eSv0TlyywAi7OyWVAAAgAElEQVQHTjn5xyf5byBriYyMTF2CMMKAlZSUjLFd+/UffzTq3ftTE5OGJiZfm5h8bmLyk4nJZyYm35qY/GhiUpPXG2lf/8HE5Is+fRr36ftt3z6fmfzxk0nvytel7b8yMfmi6vZPv/6d9vVGz3r9s94mP5r0azNs3PlrVxC5wEidtUtkH5eMjEwdQWSEcVpYUW44YaKiVavPTXo3NjNtZGb6k9nAn81MG5mZNjYz/Un7SyMz05/NTP/e6z+bDfzJzLSh6cC3unRR6Hf+sEvPtoNG/WDWv7Gp6U9mpj89Z5z/6fVGZgN/GmTacED/BkaGik4dHY4eAeAqUayzWiLbJTIyMnUEwilhopJRk7nzXm/V6vz5U2nZ2clZGcmZ6clZGSlZGdK/T//yv76elJmemp2ZlPGo5+RpDQyNbHftyczJe5ie+uLjPG+zx79kpj/KyX6QnDhy/sLX2rQ57OGOiCpB9Y9P8t/7XmS7REZGps5AGKGclBPx91mzFc2bR9/2e9kh8YEz5zYwNNp7ygMRX0bAX6Ti+BUrFS2abz95HBFUorrO2iWylsjIyNQRCKeUkwpKfp89W9Gi2Y3gh5xzkYoiFQkjtYhIRcqpQIS+5rPeMjB0OnaCc64UVE9uySmhokBFwgilTKCUMPr0aJQLlDHKiJoKAhUpp9IuOOfF5aUjLZYr2rZzOuOJiEpR/Y9P8t/7XmQfl4yMTJ2hUkt6zZqjaNEiMuAiIlJe+3m0lFOOnDDSb8bsBoZGu467IaKaCFUOhhEKTFCVx14+dmPf6tBTe0pzMhkIRCqCAUaBUUYo56qK1LBzB7z3rgm9eLyoogI0BhZFxBJl+WgrS0XzFltOHJe1REZGRuZVoGOXzFG0aB4UdBsRqfbe/TwopxQY45RySjnRUl0xx4toCeWUUJEhRh/essig/vwe74S42zOeJWmbpqaSE0QWddV94S/vLuxWL+r8bo5IiFraABFLleUjLC0U7drtP3MGEVV1WEtkH5eMjEwdoaqWNPMLvleNllBOKWcMKGWEUEEkImMi44xxRhkTiUCo8DxFeREtYZJ5waiqtPTgYrNxzRRLB3+f9DCcI0q5y5SJjEPZw4CNIzuMa/G6y5LRFFWEUqmIpFJLRlpZKZo33XP8KCKqxLobe5ftEhkZmTrCEz6uu/5n/8rHRSlnXBPnhnIOSlqspCVqViy9RKiovbMzpjOIjpbMesvQyOk5dgkDJlI1IiZFX1w28JtJbV8/YDOOlxaKjFJORCJyFM6unjWmmWJFvyax/v4AKBKBaZvBaHxclhaKtm23ep6WfVwyMjIyr4In7BLfkPvV2yWEMQBVUdq9KN+zXvtW7LEZt3/FINcVJvtXDD21eWbc7YscOUPUyImOgVKpJX1nzG5gYLjr2Iln2iXSrgljlGX72k+Z2l5hYfJZRoQvIgqiEhEzHty2HvjzLP23/V0dKVNTRiqPttIuGW5pqWjdWpMTXIe1RPZxycjI1BGeiJeEBAVUoyWEEUJFhizc8/DSnt+Ma6VY2Foxrb1ihp5iajvF5PaKOd0+vLhztlj8kEkq8hy7pL6x8VZ392dqCQPGOCWMciBlibHbJ/Wc0Pb1nXP+KM5M4ZwXZ6UdWt57UhvFugU9ivMTmNb3VbkLSUtGW1kpWjTbceKY7OOSkWFMpzMd0QQ562qjOpl/LU/4uMIDrlbj46KcUipQxAj3o5uHNN48o6vXLsvbx9b6H9954/CaQ/N7TmqvmNdVcefsfg5AOaU6/UtexMel2VJ7znPEyCvHpnZ6bXrnt27sWYuIN4/vntGx/oJ+X8bduSaN9oTpI/m4RllaKNq1dzp7to77uGS7RKb2kK4TRGTAREYI04gKlUVFpjZ4wsflHZLwF7F3RgAg72FCcszNopJ8yjlHSjlwXlGWErlv4eA/myn2WoxSVSRzBKIzzotriWTNEEYYcJFkbrMcMLqxYv2oDhHXDznM6jayoeLCxlmcEQaga5QwHbtkhJWVokXzg27HZbtERoYx0IYuOS0oLWaMSNFOwoioedyjT4Q3ZWT+V56qL7nyl/UlkipwBAaMIZcq1wEZIt47s2tm29c2DO+clxDDEaUSQt13PfZxeTzfx/U4akIBMT/Me6Xe23O6f7puSMtZhm+uNPs6LzMZEIlOpKTyXdrYu6WiVStH91N13C6RtUSmlhAZQYSDly/3n79gneuJyLiY4opyKVtGTYlKFAmr2wv+yPzjPBEv8Q/0/Qu7BBjjVKSEIiAiVapLirKLcxMTYq7H3vPzcpkzy6CBg9lPBQnRTHJzPSf2vvvos2PvVXdHKHBKic9umxn6DSa0e2OW3rvXT24kXGTPSTuW7JJRlhaK1m12enjU8di7rCUytYSaCADYceJERZu2Cr0ezYcPGb1y1ZZjR+4kpCJyRETOpOXwiOz4kvlbPNaSWXMULVr4BN74i1pFab0TJGJZ8d1LrqfXzXVe1t9hYpd5vb+c3vW1md3endj+jY2jm+UlRvOq4+jaJW8aGW87eap6LaGgKYQkyCPDAix6fTOh3esr+zRJDPTmgIQ/o5N8lbr3lq22njxZx+0SOV4iU0sIohoR2o0eXU9f/6f+/d7r0lXRooWiU8eO46bMXr/a7aJPSnk5oUQTTaGixp/wV0XLMjKVPBEvCQyO+qtaRUIoz4kPdLcbP6/LO2NbK+Yaf7xu2M9bxhvumD/UeUq36Z3qbRzRpOZawrgmZEJzRHfr4ZM7KqZ0qjelXYPDdtOV6izOOX1qYZIqde9t2hzyPC3bJTIyjAETiICILYcPe11Pb+Ohw5f9/Odu3GQ8ccLrnToomjT+tGefbnPnrXByuhoSnF9YiIiAIHXQ04XJxorM83nCxxX4/B4qlFPKRAZcKM44sGTg6GaKBb+8e3mrdez5w4UZ8YUZiRVlpbGX9841emvd8Cb5SfeepyUv4uOinFJGKaeAmHD20OKWr1mPbLN3qcmUtooZXd9LDfNERMIpqSonj31cVlaK5s2cTsh17zIywJiulujre3iHIGKZuuJhWpbLOZ+xyzfW0zdQtG71trHx53/0+sN8wVanA3EpyVIcFJBx5EzbxUhWFJnn8VTs/XI1sXeRqAExJejsEsO3p+krgg9bABERGSIy5IgYddV1ln799SOaVm+XVB97p5V5XIilpWlrJ7ae2kpxftusokdJjlN/+bOZYueUzuk5pQyAag3xyjfq5AS323HmjOzjkpFhrIpdon/o8lXOOZfygxEr1EJqevr+Yx4G48e9/+uvis567xh1+ejXHgPNlxy5EpiUWaosr0AERADkcoWKzPN4Il5yJdC/GrtEpAIC+O6yGd9QsWG4XnbCA44ocipSQS0oOefRV11nG7y5bniTvKTqtOQvcoK1BfaIRZf2WU3pqFgzvGVGbDgiRt/YOa/7R1PaKy64OAIiYZQBpTrv0vq4LBUtWxw+6VbHfVyylsjUErp2yRGvawAaFxYDClLsHXlBYWlgZNaqPfs7jJv+zi8mb3TqoOjU6dv+/eZv2egedCklI5NokomRclFaH0IWFZlKnvBx3Qr0e66WMCJSEQCu7bIe2VCxZWzr7OR4xphIRJEKIlEi4p0r+2fq1984okV+4nN9XNVriZRCQqgIiHE3PBf1/GTeL+9ddnOiDCkn5SU5h5aOm9hasWJQw4zEMEAgjDKtFVUlJ7hli60n3eq4XSL7uGRqCV0tOe7ljzo59ZVXqWSpiExMSElxDwwyt1rRctCgd7v2VLRuU8/IqPOYPxducQyJjs4rVmq68SGnvLJCRZMt849/Upl/iidi7z4hD58be+dUICIixp3ZOrft64t+ey/+5kms/AEhNezSrlk9J7Z9bffIJgUJf8fHVendIkCVBTmb53Qf10pxcNGvZaocxrnkYUu9dXFl3++ndXrdbc1IUZlBGKM6JSyaPsGWFop27fbW+Z7zspbI1BKVWvKant6BK5exsvN21ei6BEeOiALD5Iwc5xOX+8yb28Js2BvG3RXt23zQvUuvuWt2eFy/HRZdplZKW1JO1aJA2ONL/R//vDKvnifiJXcCzj8vXkKBiVTgCKlpURYjmoxtqtg8sX3EhYMJQediAq777rCz6//z2t4fzdZ7d+PIj/KTIv9efQnlVKRqBLy1Z+WU1vWX/PrhA19PRCRMpJyKhCCy6/vsJrdTzOna4OaZ7YgoUoHq9AnW9pxvtl+OvcvISFRqyRv6+mev+2LVTnYSldY95VRkhDBBcn8xKoZFxq455NF/2bpv+5oqWv6kaN60Rf8RU9bZ7/Q4HREdRbkUeqFKQVWZ/cVkUfl/xhN2SUBwZDV2CWVUZAQ43Dyydf6vn41urhj/vWJah/entFDMbaI4tWjcpU3T5hjXX2f2Q268ZJc8ux/X83KCpZAMIKYn313d94cpbRTnHcwJPq4moYxQxosLYm2HdB7fRmE7rENxeiZDIFTTdh4re863abPltEcd93HJ8RKZWuJFtKSSSiUgjKhFQeRU8j2kFdAzfmErd7v9MsVc0a61okmTt7t2aztixKwN60+cu1FcUq6NphBRs5K2rCj/j3hCS/yr0RJgTLNELiPKinv+Z/bbDNs8qsW6Ac2cF/S4dX5/SUZ2zj3/S3usgk84lOc/YMCkpdo1b3wBLSGMMM6UxQWua0ZON1DsntQ2I/6e5nWdxiqIQoDboYVdGiw0rOfruJQrywnT9JGsUl9yWq57l5EBxp7v46oG3cdAkRKRiYgaUUnOzPS8dn3Jtu2GI0e+2baNok2rj7v82m3y1JmbN3tHRBRVKCtFhVT1njFZWv67PLkWVrXrvT82gpEjYnlZfnFqVGFirLIkExEJcg7IOOGIDJWUU91x6AusX0I55cBVFaVp0QEJYVfyU+JEQh4v0KvdhnKuUhWn3buZGHktJz6UCkoKXNfHJdeXyMhUQTf2fkIbe3+RN1JtPxXKqcgoYYRwQZIKgZDUjEdHz14YZLG+4fBRivbtFG3bfdO372+zZtk77/WNjqoQBUTkyBkwyqvGZmRR+c/xRB6XV2B165ewx3JCCBNBG3fnmngGoZxoTzzOgDF4xvolf7kWFsfKgZHBk4ugPGMb5KxqHpdcXyIjUwXd+pLDV669uJZUohtNkRoMS4F3jlhcUn4rOdnx4EGTuZb1jIxf69TpdQPDH3/7dfLSJS7nz6VlZgKCVKHCkctmyn+VJ9fCCvSuXkuY7knFCGUiYSKtml6offuz7RIpj2vL8/O4KKeEiYQKUrydVT3fHm9DRUIFykSm8+Qk15fIyDyDqjnBf0dLKqkiKpo1UbhUyVhWXhEcm7l2567mo0a/2737G0bGr+t1frtbv+k7nUODvR/k5DAmSlmfDKTwvpz69d/hqZzg6tYvqQkvWF9Sw13I9SUyMs+gUkvq6et7eQfUREskdBVF936BCIhYVlx8+nbEGMcd7caM/ahHD0XHjopOnVpNnrLacfv1kJCCohKqrVBRE0HUNidmsqi88LSLRC0SNWUigyftPEIF7Z/Yy7iVP4+neqhcqiZeUsNJeBEfVw13IdeXyMg8A93Y+8EXi72/CLrRlEqkAjFEFKj4IOPRXrdTg9faNzc1e6NTR0Wzxl//0n20hY3dMbeQqPtKtVDpyxaZTtmjrCjVzjkDrqnqQ3zCaSPlZ2tm9dVOo45dMlvRorl/QAhlTE1ENREEKtYiaiKIjKhEdV/zWW8aGTmecKOMlauVtbsLylhRWckIS0u5vkRG5jG6Pq5jXn+RE/y3oZoFjpi2QoVIZkqFWnUrPMzxmNuABdZfDBqsaNdO0bpFwz7DJ69ae+z69bvxDyqUKkSGCNJ9R3KRM1lUnjXDDDghyruXD0Ze8ixKjWOcUlppl3DGhMy4kNueBzPjg7XrdryiORQZoZyUE/H32bMVzZuFRtzHl/wzcObsN42Md3t6aoW1ln8ERsZaWyvatNni4YEISlFdF09IOV7y/4uqLqPaH//VaMnTH4cwIlUvShdnSTk7Hx5uddK97+zZH/ToqmjWRGGg337kqEmrVh7xuvngUZG0GaFEoPJSj8+AMMIABKLav2Lg7PaKyw4zkKtEyigjhBEOvCj3ocPwjkt6fhATdAIQiUaYX8mxcUqYqOb0jzlzFC1b7t7v5BcVFXznrn9sTEBEREBEhH9sbMidOz6Rd0IiI2/GxQWFR/hHRgTExATfjfKNjAyJiLgZdz84PMIvMjIoOjooOtovMjI4POJm3P2QiAjfyMigqKiAe/duRkYEhYcH3L9/IyLMcMLkBkbG8zdvDY+M9ImODr57VztOXHB4xM3IyMDoe0HR2sHvPx4nUDNOxM24uJDICN/IO8F37wTExPpHRARGRPjHxQZHRvpFRd0MDuo1e9YbbdsdOnMaEVWC7OOS+XfCn5AQIqmIVOKr+6ea7+sl+biq57GicCpQUSWqASkiEsTEtJRjl4LN1zm1GTBK0aqVok2rz//obzBl5rxN62+ExZRzTYWKbgdJOfWLaer7KEfMSQqwH9h0Qc8v4oPPc0SREAoMEf2Ob57UWuFuu5CKlHKBvvxvuRKREQCWklusN2GqokP77/r0azRocFOzQY2GDm1satbY1Kzx0GGNzQY1MhvU1NTs52HDG5uaNTI1azJkaNNBg38yM2tsavbzsOFNTc1+MjVrOmTIz4OHNDIzazrQVHrxR1OzpoMHNx489GdTs58Hmv08bHgjM7MPf/317a5dP+/dp7mp6c9DhzYdNPgHUzNp8CamZg1NzZoMGdpk8OCfzMx+NjX9adjwpqZmjczMmg4e8vPgoY1MpcGHNTUz+8F0UNNBgxoPGdrY1OwnU7Ofhg5rZjao0aBBzQaaft6r12vt2jns2o4I6lcozLWIbJf8f0B7Z0Su8X9jiVpQS+Y6R9BNgqzhvmo99v4/ofFZcUYYFajIGEEEQCxXiSnpmSevXZu4dt03Awco2rVRdOr4lUm/LjOmLnF1jbgTowKOiICcI5PXUGHAmLRqEzCk6sgjm2bqK5xn/FqRl8YBOGJS1PVVAz/eMFYvL/YhByRUYC8h9P08REYYJwUVqm7TzRUdOig669XX1//AyPA7I6N6RkYNuhjV79z5h67G7xoavNnVuJ6e3idGRl93MX5Dr3ODLsZvGRr+0MW4gZ7em4aGDboYv6Gn93UXo0+MDOt1NX5LX/9dA4MfuhrX09NrYGxUz8jwuy7GHxgYvKmvX9/QsEGXLvX19d8yNGygr1dPX//HrsbvGBjU09P70Mjw2y7Gb+jpNehiVN/I8Icuxu/o679paCAN/oWx0WdGhvW6GL9lYNDAwKBhV+P6evoNjAzfMDb6povRx4YG9fT13+5qXF9fv56R0VsdOrgcckUEdR32cf3L7JKnU3equaq1f3qiQo0yjUv9GS0F/5Ln7auuwhllhAMU5WUk3QoIPb3//K4lZ53Wnz28Iua6Z0FeKiJKfSZqvq9azAn+2zyRTEw50Sw1jygQMSH90WZ3j95zF3zd20TRWU9hYPDV7736L1nqcuXyg+TkcqVkqQBHRnXWUHnFZ8UzLwGdI6EvI22pygFo7DzCEctLs3ct6T27w1sBR3dzTisKc3fP7GeuVy/a2x0RRapmnFF4ddeL5ONSMtJr9hxFixbXr5zOLy7OLSzILyrIKSrILSrIKSooLC7MLSrILS7MKSrILyookP5UXPj4T0UFucUFOUUFBcWFeUUFOcWa9xYUF1ZuWVBYkF9cmFWQ12vqtLf0jTfsPlJQXJyRm1M5SE5RQV5RQUGx7uAF2sELc4oK8osLpaOSBi+UBi8qyCkqKCgqyCsqyC7Mzy8pTs5MH7JkyWstW2w/5YaIKqHuxt7/TXbJExetFOij2pP1ietHV0gYUA5c0g/GmbTajGbNGc4YcK69V0q/8Oe8TvmTx1DnYVTkAlJ44HHepv+P5gYNZhm9P7v7R+YGby80fGfv7CHZKbEckVChFu2Sv12rWFs8cTsmmt5HUjEjzy0Wg+7GrN5ysNOEye917aborFdfT7/l4AGT7PbtC7iYW5ZPtClMjBOiFRXdkV/2YT+xnqvmF04Jo4RVHsxLi3jrJP4C4p1bl+aafOAwrk1J2u3bfkdmGr7uuNSsSIWMi9qFAl/dN1s19t78zq2AWg+GP/HTf+acBgZGLm7uiMi1zyW1+KMmwp9WVop27Z3PnkEElWyX1Bbay4ZxoIjAQAAgzzOiK1UEOKcgIHCKnFSxSxhFBkwQkXGgnAsUOTKRIKHIgQkEGSDlXBCRIxcBRf5fEhJgjFNCKQBk+x0/t8484KxzSpRPekZI6JXTZxb0m9VGcWjLAiUjjJGa3/f/dg+Vl0flXVjXwuDAEEEUhbz8/Ive/uPsbduMGvHuLz0UHdopOnZqN3HC8oOHfUNvF5aUUUREDgiUU+26Xi/l9KBcs9yelEegXToMARkHqfKfaG9jTGp/q417vZRzleq0uaVYemXf4sktFfttzTeN624/uk12SiggEkpe3gE8j6o5wc28Q+IBgGi7fNYi0qkrUrGv+ay3DI2cjp0A0Nzoa3EXAFBaUTbC0krRotmBE8dQzgmuLaimrSZ7WJjh5Hdnh/cdl9vBGcpyDpzqPKbpbEw4suJy5dGgBxt8/Hf4RNx+VCIgY4xQzoCSgOS0Vb63dt68tTbg7lbf4C3+4av8Inb4BW8IvLPB7/aOm7dW+9/d7BOyNSB87c3IHX6BQWnJjDP6+NHvvwDllHLgKFS2TZR+CktT14xq5jBdvyA3HhFFKtZwR3+jt+OrnAT22FJ5fO+WpiKlvNDp9LmRFpYdRo54r9uviqZNX+/cacC8ZZtOefmHheYXFUpLeBFGVKJaZFXSFmrr2BgwgYoUOCKWqZVRySmXAgIcT5zZdvLkUS+vzW5nj1wLCYwMzSpIA0RAIEQT9H6JcsIpYRRAyL53y2HsL3O7vr2gx/vXD25BLCPslZYoVvJUb8dXW6sovpS69z8tLRWtW0ttWupy3fu/ycclPVwA0HNR8Z8vPlBvpktjeze/1CxE0G0HrbsxAo9LzWxiffSThQdfm+uywysGEUVOGDAOdJNfgGLBznfmrnl/qv1Hi13fmW3xrvnu95dsf8/c6tMFh95daPv21HUfLDrw7hzLT2ftfH/pnrnu/mpRRfiT+6q7PHabUIKInEJhYVrag9CsOzeivQ5vGtl2/ehWhY/iAICwml4n/1PP+X/DnFBORUbURATOEFFFxPDwCEePS6YLFzUyNVW0bq1o07LVsGF/rtyw48SpsNQUjfIAk2oeCZNSq2vhlko5FaiIiCgozwYGztzk0HzMmHd6/KJooado01rRvqOilXH9Lj1+7GMyZPFiu6On03MLEFHknLxMOWHAKBMp5wIIHg7zx7d8bWnvr9Jighniq8zd0uWJfly+z1+jt+bfyF/2nK/5LrCy53zbtgc8T6Nc916Lk0s5ReQekfc/XX7wy2lrm67cFp6QDkDFp04XaWNAFp+a3WGF5+cz1380Y62rfzIAlxzcANTp5q335x3+ZvbWT2dvfn/mgTf+tHjH3LnB5G31x1i+M+tw/bGr3pq0/l1z1/qjl781bffb05wXXQwhwEX6pA1Up6GMcOCCWJFw+9wRmzHrJhvYjmq+rv+nC7rXn9z59S0TO+an3UNEwmrNLvmXa8njmZFEBSjhRE0FKvlLEQpKiv0jItYeOtLZfF79bj0VbTq92/WXNhMnjF+z5ujVq8lFRQhSczAqUKEygPH3zplKSUPEO4lpk1dafvzrb4r2Hb4bMGDovMXTbW2nr7Wfs2nT1FU2Y5dYNf5ziqJTJ0U7gx7TZh66GQjqPMr5S/K86bp60iJu24/suLDne/O6vXfOcQErziX8H7ZL/ktaMsrKStG8qfNxue69VieXMoZIPGJCP1927LOZ25rYOPln5SECeZaPSxKe+ylZrVec/nzuzvdnbtrrl4AAhBPGmciEtb633za3+XSGXbPlp+efD3bwu2PjE7Hu+q2VQfdtr4fY+8fY+95d7X17VUCc/dWQ1X7h12PjBVGk/xW7ROPSYYQhD7m8f163DxYY/+iyYuTlXWuuXXS77bFj3aDvN4xpX5AeV7ta8i/0cVU/SwwY00a8RSpWhljjcwsv3bhit2dfq5FjFW3bKpo1/bBnD/3JU5Y4bPYOvZWcKS3MxbXO+idbh1V/g6vcjDCCiL73H7QaPUHRtm2HkaNX79sf+uB+cUmpSqVWiwIFplQqy0pV91PjD186/aeVlaJDhw979LLY7kIpIS8hYUQbLxEZcFqed2rlmAXGb0UctV8zrKl5p3fueh1BxMrFAV/ll/W/+riqi1hUW1lFX2yN3mdM2gufA/Rxb0cLRdt22854yj6uWkMrD+x8ZNbnc9Z9MHVFJ9trPg8zpHjjc7SEPUwraLV458fTLD+Yf3z39XuIKGkJA+Lgc+vtGY6fzNnew+5sSmEJIhORciQicoaUIWPIKDKCjCMhyIiopv9ERPElfsdMBICygqRt5gZLe3501/uEQFSMUERk5UV7phrZ/9mxKDOpdrXk3xN7f3F0bwSEaUritbFueBB778TlSzNtbD/+Y6iiedN6BgZf9zbpPnmG5cFD0UmJnBBEBGDaZVSo7k2q+nNJ2kt8amrHSRMUHdoPs7GJSkyi2hp+jlwakyPnCFIPmLyCQmdPz6/69a/XvZfjmdMoVogvpl7/61SIlCDi3cDjs7u9ucuyv6guCfPYN0O/3vZ5vcrL8ylwyl/1xfJEn2DvkPhq7BKdOaG6KVig/Zqq+YJo1Z7zW5/Vc/7Zs6cNNf3l8jmVdslwS0tFq1aH3U/KPq5aQysP5ExU7BeL9n8+Z2cj68OB91MQOXnqdKnUkvup2S2t3D+esvytiUv3+Caj5ONilCFbH3jnnRmHPphq/YvtzoxiFQKnjDJgnFPGNQnEnGv+yzljVU+yug7llFARER+G3pxv8MFOi/SsF1wAACAASURBVAFqWoSIIhMRoawk12FKl/Wjmham17KP6x/PCa7hpFEps5xTkRGRU6bpTAxFeQX3Uh9tv3alp/lihd4vb+h3qm9o9GWfvn3NZx4+fzFepRYrNJaKtIZKNZ2JKy0SDuxRTnbfRUsUHTsNs7FJz81BRAascgVioq2VIYyIjEoPgIi496JvPSOjrwcOOB8UjJyJrJbrpQkjgFhakLlhRre1PT5NDbpOEcuKU5yWD57e+Y3b55wQUSSvOoH1CR9XaKDv87RE5+GAAHKlSh3x4P4x76CzYTfSssrUqgpAqH4N6f+p57yuOSKtj1CZTVrNWyQtGW1lpWjRfJvb8Tru4/o32iXgHn7/Q4sjH01e2Xr5xqCcUkROnmuX8PiUrI42Fz42t31v6nLXgDQELtklHMhW75AG5ns+mbOzh92JtPxSABBfIHeQ/VfkhHJKqMARk+/cXP7rh5vn/VFeUah5MkNMjQu3HdZk09iOhenxUNt2yT9Vq1i7s8d0yh4ZMNCsoQKU0IjYWOsDx/tOmPhht26v6ekrOnb4rK/peCs7t8uXkjKziSg1JwbKiNRH8ulTSzK11YJqzvr1ik6dfh235EFGhjRp0oOt7sa65beSAnFEy8OHXmvXtuP4aXcepAGiQGpHTrQ+Xk5F9YWt8+YYK7x3WSEVCacceeKdm0t++9S67w9JYT4gVSa9vEqXp3isJbPmKFq0uB1wrXq7RDKtAsJjO85fWK9b9/eMu7xlbPRh735L9u8vLS9n+NzkhRfXksqvVaCiSEVKRe97Me5RUcVqgYPmzHnePOPjnvPtnc+ele2SWkPHLrn/5UKXT2fv7LDmks/9NMRneDYr7ZK41Jwmyw98Mc/pg3mHnW/EIiLhlHHKkTr43n5nxoEPpq78Za3zo2KVZN/84x/zVSL5uErzk3dMN5je5Q2vg6uz4m5kxfj67HXYPqnD1PavOUxok/8oCgHE2svj+kd6qLwknukE58gAARGzSopP+92cbG/Xafy4D7p2VbRpU8/YuNP0eSsdXXz8A/JLS7SuKiDAKht/SQOqiYiAYZH3m/QfVK9T59DYO9KMVZOaVenll0oTigoKhy9apGjXeq3zYWCcMPHpsOLfOmek0k6MC7o+s0t9uz/1CrOTAYBIWeM098Im66mtFYesJ6qU+Qx4zZ9C/odjq2qXeAUGPlNLpFdEKiLymJSMjpNmKNq27T/VYsNO54WbHH4cN/oNvc6rDx4iokCeU1n1pI/LvTofF+UUtC2EM1XqL4dOajlrZhSlyKlQremjyeOykutLahutPNBzd9K+mLflvXGzWq467PcgjXKioqKaigIjlaipKPVBi03Na7HU5YMJs9413+rsHY8AkpZofFzmez+etbXHhqMphWWUU1XVQXTRmCz/FaOEPb4DEspY0Jn9Kwc2XNBVMdvwtfkG768e8sOZzRO2TGy3baJRQVqC1O21hrv7R3o7vpppZFXlhGqTr6S6EyXn6Tk5B097DrKwbDt02Ed6nRUtm39h0HnA4iXbz53xu3evrKwEuYiIHJgUiSGcCJSISGZs3qHooD/HykoUsjlwXcWqBqJpto8XAkPeb6enP3FyfHoWINS8SEganCOUF+cfmjvYzuQzP5+DBJFStUbDEAsLMreMb7Wq70fxQZ6ISF6hp+up2PvF58XeJUUUgC/e7axo22rofMv07BzJV+kRePkjwy4/mZoGRkchovgse46+8FpY0nuLy8oeJiX5xcVN3+WkaN2q84yZsSXFAKyab4TK9SUvj0pTw+NOzKfLj34yw6G11Z6ozFKs9udRem77lWc+n7v97al2Lj4JiJKWMECy7XpQg5muH5rb/7bWtaBUqH4cRKT/9Ay8lFllhAEnIsmIuXV+97Jj6yYf32aVnRAs8IrY0IvxARcqigukatAa7ugV95z/h2e1MkDNiDR1klPrfvzD/cePjVi07OeBoxWdOyu+/+6t336bsmrtXlf3oIeJpaL6/9g777AorrWBj12TmGKSm5sbI5p8UbHTi70L9ti7IiIKKKjYC0WxYy80sXdTNLbYBXvD3lFEFFD6sjunvt8fs7sufYkYUA/P7+FZZmfOWWZmzztvV3bL1KgoYXFJz1q69P+0dceLFy8Bh5xOwbymVsxunLMXca96uk+VGtTdcvgA8KKpMksYoZylJ8TeORj0IOoQIkmMUcO8SExR3KPLF3YvfnLzLOVMqTn975z2bL7302ev5qWXKE7BB7Gx9s4uX7Rovf/iRUUYEEZlQkfODZDMLebu2s05w7ormG0EI2UJIggATkdFtR7qVKl9B8nCsrRZo/ojXa8npyipSPmcZxD5Je8IA1ly+6uJ4V+PDKgxZfnSC7cOR0cfePTo6OPo/dGP/n4c/ffj6L+iHx19HH3w8aPD0Y/Wnb3+87Q934yeX2nEHANZQijQ+aevVHQNrTI6oN6UoG03Hv799Mn+R4+OPn7yV5Zxnhx6/Pivx48uPX9GMTLmqfA9Qr/kYYoAgAKVUboiVAnVBgsRYIqn9y1Ry2rGmGmvnqWtrbccOv5hyxKaVV/BjCgttpRTmpSUcjzimk/4JgfPSV+2bin9VOsTuzb1+w8Yvnjx9j/2xsa+VHY7cP7S1+0cLPoNuRH9jHNOdP52o2dnCMv+waGla9WeGrRa5hxhhBS9563R10jIlsKi+5Lq3y1G33uesgRTrNzwx85f+L5FCwsn5/tPYhhjiCDMZM7Zmj1/Sf9XY/i8BWlIZjwX0zfJml+ydGee+SWIYgbsaVzcwi1bF23aNDEoWLKytnFze5iZAYwYI0s+lPySEqmX/Hn10fcTt3ztvuS7satqzdhR03dTTb/tdXy3/uK/rbbvVlO/bb/4bavju7Wm37Zas3f/NGXVVyOmfucZXGlEQNCxB3pZwoAsOnmpwsjg78Ys+2bMypr+u2v5b66lH8fvzTi1/Lb9NHPjiA1/p6clE20voOI/G0V4VqnOD68sQJRqMJEJw4xhgDf9Vt/yRzH4KDaujQcPfvCyJNeTjAhCWObAAThmNOblq98jIqctXdKg12DJzEYyN/tPy1a2gwYPmbvgzOX7y37bJdWv33WMR0JiAnBu/HOMIr0wI5Sz4L37JEsrl4AFiBZ55UHCOKYME04Ne1ASRjBBCKtxcfd7z8vGRXTBeCF/HShta9ttwtRXaRkASnQc4pzvOnmmcmPbxiNGPnn5AoDnXPGzyhK75dt3QN42LsIJY1TpanwnOrqUrU1DF9co4/QSkV/yTnijl1y98ZXnpiojfaqMXlxh8LhPRywuP2DsJyMWVRg4vpLT7IrDZlYcPLmS8/zy/T3K9B7+hXvYF85Tvh4543PPLWuP3AKt751ywEuPni3vuu4b11lVRi+uMMjrU2dlnIUVB06o5ORXcdisioMnVXJeUGGARznnVW3m7SFpCYizD0kvMTy3ujOsczYycvdp9JFLF09eu3ri6pW35+ili+dv36rRpUtZW9tNhw5/VLIk20nGFCOKKVeKEwPCcuzLV7uOnxo0fXqNzp0lc3OpYSOTjl1/6tJZMjMbMnFyhioDDHrJGDmX4jLZsv/AJ/aN2zo5/f33ydNXrx27cvnElctvfzWPX7188srlm4+fpGNMS4yybrzvnXJKGV28dYtkbj7MPyBVpVKyShHBHPjRi1HftO9q2mfA7ZhYznMpRme8jUuZSDGUAef3Hj2WLMzMR42+k55mpI1L5JcUPUSX9/7bjWv/nbjzC6cJ/3HzcVz0d6egP9uv3vnrimNt127rvGp/1xUH2qzd1n3FEYdVe35du7Pl8t+/9tz0tcu0CsOmBB1/bGjjmnsmqsKIoO89V3/hvqrt/H2dg/a1X73z1+XH2q7d1nnl/i4rDrRdu/3XFUccVu3qsnafzx+nSGYsZoX7Sr93KF88BnTf+cum/YZXamz/eYsWlZs3q9y8eeXmLSo3b165mfK6eZaNxvF5ixYV7e0/bdp048FDH6Es0Z9h/XnW15EDAKV8w6UH97cdPNzeZYRkYV7R3r68feN6PXpcevAAAArleMAUE0o455v27fu6VasK9vaVmzat3MzYK2VAC4NrneVSlre3r921+5kLFznnclF49d8eI2OCiTaomi3atlUyN+vh6/8yPQ2AI4oU29f+Cxf/265trX7Dbj+LA+A5o61IIWOCFcMg5/z+k6eVmja3HD3qgcpYG9eHkl9S0mQJIwDsj8tPvvPe+LX7qjq+G47dSXjNWFJ6xkuC05NTE9XqV2pNgqxJUqleIqzKVJ+/G285Y9e3Y9d+Nnp50LF7hr73JcfOVRq9/vMRM1r4r76eKqsyM5LS0uMRSlJlJmg0iWrN68zMBCSnpGekpKYlMEyNi6J5ryHaYmX05LVrNiNHft++bVXHDlUdO/7g4FDVod0PDg5VO3as6tC+qkP7qo6OPzg4Kht/cHCo6tj+hw4OVR07VHXo8EMHh6qO7bNub/+DQ4cfHTt80rixkCV6ixCiGDPCOVV6p6iROupR4pwduxv27l3KyqqsrU05W5vqHbvduHKOc05yFDDN/yIqiR2zw9aVsbD6T5tWPzo6VO3Y8QcHhx8d2v3QwaGqQ4eqjrldqazbtRfdUXvRf+jgqFzKHxwcvm/frtWI0RdvP+acI1IiLqWRuYqEEcapmrOZO7dL5g0H+C1OypABqCLaAeDspSsm7TvU7DvkzrPnAJC/jaucvX1gQXnvejfSvUePS1tZNHBxvZaUbKReIvJLih69XrL7+qWvPbd8MXJmvUmrI56nAjCqdYFQpkT3c0o5YYwAsKvRceaz9lYZHVBh2KSg49GG/pLFJy5WdA2u4rG85eytz1+nAwDhRBlB+zvriw8yjiuvU61rkoGApgMAMAokERS3Kk4DnAIAwAFIIkOIUxkgFcsMIAN4JpYpQArDGN5sT6ckAwDV69W9lJXNxkMfl7+E5qjCosEy4TpXfFrK1XsxWw4c7e7hUdq2nVSvfkV7u2pdujToN+jLVi3/16zrlYvXOee4MI8ymGIGTC2rJi9dK/3SaO2GNdprRxDQRCJT4JkAGVhmAKlAZYYxQErO7UBeAaMAACgNaCqWOUAqpxqm875zKEFWXyNrqGiVb84Ct26RzBoN8l+QnJEJ2hgTBAAnL1z8sW2bmlq9BPLRS7T1uPK3cRnIkruPn5SysbEY7XYnQwXcKL3kQ8kvKYn+EvJH1N3/TdpaZXSg6ayw49EvlLg9nDVlXadU0vtPE0wnhX3rsewLzy1rj+r9JYQCnRdx9ZNRYV+4+DafG/IsJZNzln/e+8ejl9A3Zn2CmTaNDjGm1OrAjOo2Yu1GRhBVDlG+zwRRmm27Gmko46a9epW2tt588NjHI0uyuUlkIivVnwiHey/j9hw+MipwifXQIVKjRlL9Bt93aNdihMv0NauPX7v6PCHZ0WO89H/Vw/ecVJrdGnPvEV12C+f82fOXzZxGlDWts+fICca5Sla/uY6MKF1GDK9Uzu2IUcOLThg22P9NXFkJ+VIYWdtR95lp4PatkoXFML85aTp/idJ84cD5S9+27VCn78A7MbH87XzvhhcFAO5EP5WaNmk0yv2GSm2MLPmA8ktKml7CCAD77fKDb8dv/nLUbPOJGyNi0vOv7Xg/JrHupLAvhrp9MnLB2jdxXLr8klFhX45a0GLehmfJqo8w772gs02V9htZySUvzxg0SAOc19HGBJ/84GWJYmWiOluWTBDVBcWlJqceOnNm7OIwK1fXz5rYSaa1pMZNmw3sMSpw0Z8RkfGvXxFt4UiYtz68krVNm+FDNWo1YRQbNNrKB0X2c6C7j52UGjVr4jTmUcxzxgp4VCostMSIkDf/eFYb1/HIU/noJZTR0L2Hy9hYOU6Y9jItA4AhghFFnPO9py5VataqxQjnp/EvIF/fe4ExwYYzAsD96CcVbO3MRrreSk0V+SXFhs7GhXbfvPTtuK1VXANqz1h75l4sQJae21kvHrv3JK7hzH3fjl1TaYRv0PFHWfJLIq5+4hoqZMm/w5u8d2urDYc+nLz3XNE/+SKCZKq1ZaWrVJHnzwds3NxrwuSvW7WUfq4umVnU7ec8zDcg+MiR6Mc3lQhsBgxRnIk0lNEHcXHWzi6SpcWeI0cUlTr/k6ZXyjmwF8nq1qNcvrC2X/vbfsXoX9KW/iInm+/9VOSRXGUJphgzBAAHz1yu3LKFjdOwu0+iOX/je1+996D0fzUGzZiVmpl7kUdSqDiubLKkceOGLq43jJYlIr+k6NGrGn9ejf7f5K1VRi+uP33Duecp+hYRue58L+Z1rQkrq4yc9aXXDl3Nea2/ZOHJS5+MWveFi2/zgJBnKZlClrxTstZ2PPUhyRL9Q7ohiGDCEAAAZZfu3w/cuaO//+xf+vYvb2Ul1a75XdsOvWbNWr3n9zN3ozNlrbDRUCxjWa98IIIY50F/7v3E3r7BgH5Rj+MIRvjNFAYzGhgnMcWMk3QV918RLFlYtPH0fPr8GWUMFUXSewknR67i7bz0EkQRADx8/sx6uPMP7dqfuHAJAGQiU8Y0as3Y2bNLNzQL3LqdMYZzC58zXpboL4oSx3X30WPJrKG1u9vDzAzOiKy7KLlO8WHll5Q0vYQRALL76o2vvbZ85TKr1tSlx6IT8rVxsftP4xtO3/mls3dFp6kGMcHa/JKKriFV3Je3XLDtWXJ6gf6SEqvavxcY1pzfdPDIByNLsgkSqisYDAAqDezeu3/QlGl1evas1LSpZGUlmTWsN9h53votl66fjo2PV7zXHKi2iKzBUFRnqlKrVMPmLpGsrJu4uN69rQQH514BTH/PqwgZu3JNJRurH9p1OHXuMgf4wJqB5kU2G9e5M7nnl1CutxYy98BAqVatcXMC0lO0pTbPR0V81rmLSQeHiKgoAJCxnI8sMbK2o7I/ANyPeVaqRYsGI0ZeT03TrkUGt1C2oz6s/JKSppdo80uivpuwqYrH8kYzdkTEJudbc57effKizrQd33mFfOa2KujY3Sz5JZHXPhm17vMR05vPWRObogaDiBSmG4fpfjODkYv9VLyPZK0T/J71wspGttUcU0y0IgQwxq+SXh85f81zxZqfe/SoZGcvWVhUbNy03qAhI5YsuxjxMOW1CoOSpcio1q2dyzOKXpwA8Kcv4y09vaSG9Wv36//bzfuZmlcc0pUYKqUcIbxp5cQeJ8hOfnNLW1t+067D9r+PKub+j+QZKJvv/VLEobx874QRpaTNjcePzQcOKGVpPXjixJXrwqetCbLp10dq1nRSeDhBmryMiiRrfsnKbQXkl6gyVU+eP4+Nf3nk6tWy9rYWTs6RDx4+fR4bn5BIqLYdTs4DP6z8kpImS5S+itfivnGf86XzjNoBv59/EA3A8ur3rvRVrDdh1RdOYz8fE7b26B0AbY9eDniptn/Jipazdzx7nQrAMUcMMAAhgDkQBpgABiAUMAVMGVGaZX3w38l3gaGNa/P7mfeeQ4QondiVcuI8XZV+9vq1gI1bmo+Z8Enz5pKZWVlLm6/79hswc+rmg0djXmj0BWkYUEMLFc33jsIUA7AbMTGDZi+WzBt93rzZ0Jmzdpw4Gfc6UY00KlmtktUqjJLS0q/du7d48+aaziMkS8uaPbofOXUO9P1OPo6bNpu/5FAevnf91UQUAeeHLl1sONyzfLO2lexty9vbV2ndbsyKldGqdCVKONdTZ7yNS6nteO3OvebOI5sPdG/Qu185G9svbG2se3ZvOtB1oP/8FylJeXUZB5Ff8o7QigdO9kTd/Hbixm89VlSfEnzmUVy+/hJ290lcvZl7v3GbX9FpcvCJaH3NecbJohMXKo4K/8p1ZoNJQT6Ho8IvXF146tKS0xdCzl0POHF+7ZmrKyOvzjtxLvT8jUUnzy86ffno3fuyWk34B9Lv/V/GsOb8+1iPS3eD6Sug6IKyVGlP4uIOHvyt6/hx37VrJzVqKFlaV+/g0GqMu9/KLbeevyBYDZDElEUta1wczXeJ1++AGQGAjPT0SSvX/uDYtbSdTYVmzWr36d194qQ+02f1njajb0CAlatLxWYtS9vYf27fuJvXuHM3b6UCUCNm+ZDIZuM6fyYiL1ny5rGAE47x3Vfxa87cmb0maMGWzTtuPtFogAPNv1GVoV6yYlueMcGIYM75rZv3Bvr4d5zg2XXK5HZjXDp5T+w00bvV6NFTNm158fo1z61qmV6WfCj5JSVPlnBge67c+3bKpm9cZ1p4h0TGpHOep7+Ec/YgJrHRlPD/jlny5djwtUdvcQDEsNKjd2Fk1KcjQ6t6rvjPmDWfOc/91HXVJ04Bn7msrDR8XuWRyz5xDvxk+ILKo1ZWcgr4zGVVxeH+XnsjEZE/hniYd0FWveS9yS8x1EVkgtRIo/Q1QhTdfhLz5+lLTn6zf+naRTKtU6ZRg/+069RiuLP7qqAb167p7E7KAmdQTJdRwgllhZidKhVFgQDA1YfxU8PCW7p5/rdNm4p2tuVtbMrb21aysanSok3dgSNHzgnY8cceRchRqlRd/FgECc3hez9+7k7+egnlVLkcBkZCAOD6VJ58ji2Uv0SnvKoAAABBlh+eq9AiH1p+SUmycSnKB3C669qNSmPWlB65ptacP45Fv1T8HNkWJu3OQO88eVV13NqyzhMruYSsOXgDuM7GxfHcw6ekEasquEwuOzqg7MhJZZ0WlnWeUGnsojJOk8s4+Vdw8ys/aloZp/llnb0rjllcZoTXuD/PqJG6wLhMQa5kjeMq6fklxCA4SskOwbqK8S/iEvYfPz8raI3tiFHlmjlKP9es1MTefLjz1AWrww9HJL9OUXaTCUKGYVf/dE03cMUTmSDGZAB4mpC0/+TxkN27F2/dunr3rqUbd+88dPJa7DNgqQCgIRgRpO/aW+wn81/D+F5Y2a4y1l1lmSCkfTDN79QZb+PSXjtGNFjWEKLBSIOxBstKDwJkYIHMUy8R+SVFDmEEM8wYu/8qbf6Zy7P3nw27dCNWrWY8dxuXEhyZlJK+PuLegpPXlh66ev3pK86ZosQwTi88jZl14sLC87cWnLi08NQ1vxM3F5y6vvDkxbmnbsw+eXPhqcsLT171O3Fj/qnrC05cWBBx48jTF4SgnDqQwBgMbVzhJbivorK+UK7keGsbFCoPk2fu3J4dEtzBxb1q+25Sw4ZS3bom7bqO9p+39eD+y09jMhFw4ByYBmkUd3cRruaG9i6Zytl6AVBtB1iQKdXgj8XTnpNsNq6jkafz0Uve8nIUKr+EGtwMhBHCtIPkc6XIh5ZfUpJkifakv1EYOQADA9Nzzp0JoxwogKLDUg5ZLqFuHABgOiU3S0iMwUYFYB/Zg14RYhjHdeBoCYrj0j+EGn63EcHKaq3RaG49iV67c3eXCRN+6dlTqldXMq31HweHbt5jVv21/cqtRxoN0i3oCBGlrAjN/6n2LT7nm2xEGcsyQZgiRBFmSCZYF/hL8nkS/7AxkCXukmnt05HHOedKxUZDN9Xbo9y6iKCOrlobF+dcjTRFOwXnPFWV/qHkl5QkG5f2u8QpoQRRjChBukdImkO26/8kjCBtce8sUodoSw9hTDFS9iEYU2VnjEnOjdrQz5xzCYzB0Ma14/DRkiBLdKtzlpAqqnOqv4q7v2nfCRdf/0ZDhn7apIlUv55Ut267ESMCNu7++8qVlIwU0JbVIoqxItfQ3nf8yQvhyf8YyGbjuhpxkHOOKX2HskTne39HsiRNlf6h5JeUSL2EZP0W0byVRJrH9y3XtwqGf3QG6CLE0Ma1obhrzpOsz/gMqOJRZ5xSxi/fues9f75pr+6ft2xTxtpGsrao2rKbx/yVp07sf/DsGeZaJZVQorVliaW8ZJDFxlW71qmL0QZ2haL94QDAgXUc5V7RxjZo2w4AIAbNiYtqikxZPXDaNMm09vIdIr9EIOCUZtVLth2KgOKQJYRl8agjgpVsZMZxUqrq3M1HK3btqNvfVbKyL21pWc6ucfVOPfp4zQ79a19iUrLu682ZTqkV8qOkoZclrd3cpDp1VoRvPXz+/P7IyP2RkfvPnClKIiMPnD37V0SEWd/+Fe3t3efPP3nlyt7Tp4t2ioPnzv12/Hib4U6SmfmK3953G1cJ00sE7y+Gesn6fze/xFCnxEpQFtN61DHG95/FLN20xXnyNBMHR6lW7dIWNlUdHFqN8Zy7Zsetx9FqqtRbpFSxrwotpASjlyUtR4+WGjWSGjaUTOtIpqaSaR0DTHP8zmtjwfuXtbX9pEkTydxCqlW7MIPnP2+WP8va2ZWu32DZxvXvuV4iZImgiNDLkjLW1nv+/vfyS8ibgFosvwncgAdxL3ecujhl0fJffu0iWZhLtWt+1a6D9bAB430XnL5yPT4thVECwInOEZLF1PkOXOuCt0cvS1q5uUn1GzR2HtHZ3cXRw62j+0hH91GO7qM6uo109HDr6Obi6OHe0c3F0WO0o7uro7uro8dog41uHd0K3r+Tm4uDh/t/2ratYN+4bo9u3bw8HNxG5jHO6MLNq93o1sndpb2bW3VHx/KNGgRvU+K43l+9RNi4BEWEYRzXviPvvE4wYdokc0yxGslECdsjmtiXr45EXJoXFmbt7CaZNZNq1f7ctk3DgUM9Fi7ffvLU81fPlVQyximiWF/nTUiO94Ks/pLa5y6cBZrOqQwoDUgmkEzAacBkQCnAEKBUoGogGUAygGoApQJDgFKAyYDT895fBSSDEw3gNErk1s4jy9nYLQsPAWBEnZLbOCog6jzGSc99f6oGnMqpDCRdpUrv7+0t1TFdo63HJWSJ4KPn38kvMXSqI4I1RKacAkBapur4tacLQ9e2G+1VvV0XqUE9qVbNOj17jgyYH7J9380nzxRlhXGuoQRRJNwh7yMGcVzukqnplVN7CQeZEJkSJSwTMYooQYwhqn9N37wwfCvf/WWCMWcaLHcc5V7R1nbV1h2YMhWSCztO7vtTokxBOaRkNX8sgwAAIABJREFUpPWdNk0yrRW0XdRQEQg4pe+yf0nOqDysK/ENAC8T45ftOdBt0uQa3QdUbNxYql1Tsm3aZoz3gg0br9w+q1KnK6G9iGg0b3qHvBlW8B6RvYbK2Tu6Bt6IMKyD5Pid18Y838IUU04QQY6ubhVs7VZt2cY5VyN1YcfJZ39MMecsRZXef8oUqUHDpSK/RCBQKNr+JXkFfDNddsiT2Oe//bG/t5/vz/36f9KkmdSoUUV7m1+GOS1evvzG7VtxyakMGADjoK1NIrSQD4Ac/UvyrO34lpCstR1Xbc2z5vzbTAEfVP8SoZcIiggDvcRq06G3yi/R91HXOcP1tfn4y7S0MzdueK9Y2bBv30q2dpKllWTeyNRhoOvS2XuOHX+e+IrpaqJQThAVob0fFEb2L3l7SOF79FJuWEOl4FtOL0s+lP4lQpYIighD3/vhY/8kvySLL4RiwjDXBWVlEvwgNmbV7j2OkyZ93baNZGFdztb+vw4dunh4hOzadSv6MdE2GuEUGNaJEPJxVxz58ChU/xI9+vtKebagRjxYEKN7YRmOjynGDBOKlXIb+UsU8qH1LxE2LkERkTXvvXD5JQbfRqJUK1FESIYm7eb92C3HLw+Yu+jz9u2l+vXLWlt/37GzzYiJczfuiYmOYURbwI0aljxg/7xqr6AkY3z/kmwQRvRNKo25MUi2mvO786w5b3DrZis1D/nrxET0LxEIcuUf9C/RF0kkjMgEyRgxrkgR/vRV4m+nzo9bPs+q/yipsZVkWuerli2bDnMav3Tp0Tt3k9KSAYACy2ZSEOasDxvj+5dkKaLDCKYkVaO68SojTpVODW6VvMhm41qzOXcbl4HGIwNAbGpyRNT1v86eO37rdmxaOjBCGcEsz9aN8EH1LxGyRFBEFKp/icGXECOKMdM+06XK5PTla7PWBrccM/a7Vi0lU1PJzs6iz2An/4D1hw4+jHmKOAcAyqkGyyJH/WOjUP1L9Bs1BAHAqccP6nj5+hw6AsBRwU85b/SS8nb2y3bszNPGpXQCBth8+EqL8d6ft2tT3tLq8/aOrbzG/XnmLAUgDOdqWCOif4lAkCtG5pcYShFMCQAAY0gNUbfv+W7a8OvkGf/XrYdUp5bUsP6PvXo7z5q97PCRmw+eaDSy1m6gK9lLhfz4+Mhm4zoSWUCPXkyQSp2JCYpLy+g9Z7Zk1mBU6DoVB6KL68sLI2UJYUSmGID9EXH9mw49pIb1B06aPnX5on4Tx0rN2lbt3vnQhQucA8mtjAIR/UsEglzJq39JtrheomsEAAAIyzef3wg/cLDvvOV1fu1Rxs5OqlmzSutmHbwC5m7adiX6oVqlVkQI4UTG2vbJoi/AR0s233tk5JG8ZIni+saM7jt2YoSfv53rqHLWNhXs7SeEhmDgOXvrZcOYOC7lTiaMpKSmNXNxk8zNJq1Zp85EAESlSvVcu01qYNZt8szkjOccCM6ty7hi4xL9SwSCLOTsX4KydpWgnDJgDDgAaJC890bUSN/l9fuN/KpNW8nSUmpQr1r3nlPWhh29ei0m8SmlCAAoUJkgpQeU1qkuRMhHTDZ/yclz9/KRJZgzhtOCd2yuN8zVwmnYF91/LWdv7xkaogIgRSFLKKcyQQD85K2bVTt3/qVLlxuPXwOAGskAcC3qRq1O3b7o0On+k4ega9iVbQqRXyIQ5EK2/iWcc0QQZoRwyrWF31lKevq169e9liz9ZciQyk2blrGxlyxtv+/g6Oq/+NjDyKS0dI226TphXDGCFRBYKfioyGbjuhh5Ih8bF+GUMqTSqBLTUlUajcvSpWVsbceGBKcAUIrzDwzJFscVmFscl2KnpYzOWLu2lKXVoIB5mQhRptR5wyqkGTxzhlTHdP3ev5Tgsbz8JR9KfonQSwRFhGHe+5aDpyhjREkb5Ewto/N3783bsLu594TPWzSXzC3K2Nl/59jh17FeK/468CjuOdP3SNaGZmkb61IhRQQGZLNxXYj4O7+YYO1zDFdqJYxfs7mMXeNxIUEMwHgbVz5574hiykiGLLssCpQamU3btJ7oeoQjihmj41eslBqZea9YgSlRbuxsU4j8EoEgFxRZYtq7Zylr621HjgKAmpJHcXHbft/fa6r/T926Sw3qSeYW37Ru1WKkh++230/evqlKz1AigHP6VOgbiVL8/5qghJBNLzkUGVmQXkIIIxosc86nhG4sb9fYIzg4qTB6ST42LkQQB/bq9euekyeVtbZe9udOyiljlFCMiMwBpq0Ll6wsB/v4azDiecsSkV8iEGRBkSV1e/cqbWUVuG3b8UuXvdesNR0wSDIzk8wbft2yg+XgoW4rVh6IiMhQq7Qe9RztC4XwEORDoWKC9cgEAcD4NcFl7ew8Q4LVhfGXdBzlVt7Obvn2HTllCaaYcxqfnt5z2jTJzGzR7wcZZ5QTrAR3MTxr4+Yydo37+/hqCGJ5xAR/QPklQi8RFBEy0nDgdXv3Lmdt02BAvy87OEjVqpaxt7UdNmTE3BUbfjv+KO65Nq5XySnReeapECEC48jmez999qoxee+KLPEO2VDWrrFXSDAupI2rvJ390p25xARjijmjLzPSe0yfJjUyW/zH7+yNjYswhoLCdlW2ad7RZ7qayPnpJSK/RCAwRINl4GDRf6BUp45Uq5ZJy2bD/Bct2LY36skDtTayl8lII+tzDIUIERSSt5El05YtLW9r6xES/LrwNq41udm4FFkSr8r4dfq0MhbmS/74g3LKdLHCiNF5IRsrWdv28fXVEJSPv0TklwgEWUAUc2D7Lp4cO2dB4KZNUTej0jKVoCxOOUYUIYpFaojgbXgbG9eE4OCydnZeIcGkiHzvio3rZVrqr1OnlrYwX/LHQQqMcoIpRhQxxiZv3FDKznbQLD8NRjxvG9eHkl8iZImgqGCEcgrAZVmbo86BYoawrqG6iMsSvCU5fO9G1XZUZMmMVavK29mNDQ7KKKL8EiV9SiVrBvn5SuZmM7f+iTmjuirXjFHPNWslC8txS5flH8cl8ksEguwQRojua6NNLhEeEUHRkb0XVuSxfOO4iGEc17jg4LJ2dmOCg1I4JwRhXQ2FXO9MY/JLsC6/ZOLyFVIj80mrV2oLt1CMCOKcu86bK9UxXbxlM+VM2Z5tCpFfIhDkgl5mCPkheEfkqBP8IH+9hHDCgMqUAMDMVavK29mNCwthAJjp9mG5T2RU3jsjSuzi3lOnvmndusmQoQmJrwC4BiMAuP/khfUgZ8nG5nrUJeC5WNVEfolAIBAUD9n8JVcjDublL9HpJVSmjKIMAO4dFl6hcWPPoKBM4EBVCGNCSa5VF2kOf8mKbbnEBFNOEcWMs5iEeMuBg8rZ24X/uY9xDsCAQciufZXtbW1cvBLSMgA4zru2o8gvEQgEgn+VbDau03nXUMEUY0441fwdccp/6ZzFwSvauYwuZ21lPmjw/LXLA9csPHw5ihANZtlNTwrZbFxLduVeQ0UxoAHAqu07ythY1+jkuCA8fO9fexaFhlftNrBcY+uggwcwxZSRnB6aDy6/RMgSgUDwnpCthsrxyKP5yxJG5SXr1/23Q0eT7t2rde78Y9eeNTp3MenYsWqfQQv3/YW4THKUXFQwsrYjNZAo00OC/9epe1krq8o2FpKV5fcd+yz5bX8C0hDGcnX1i/wSgUAgKB6y+Usiz17Pt38JJow/epF0/mbUuft3L9y5dfL67Qu3bl64fevMw7vRrxIxpXlVnjZSlrzxCzJKgO+7eddnw4bJq0Nmbz148PYzAACWZyKLyC8RCASC4iGbjSvyzIV8fO+EU6pt+Zz7D+XaXji5HGuEjUu/J1XapVDMAQinGFOm1HcgMqJZukdnO5AD/4DyS4TvXSAQvCfk8L0fyMf3TjkhjGKKZYJygikmrGC9JH/fu8FclDCCCaKMUCCEIUwwYW/ezfUoAEhTpWvzS3buAAC1/P7KEqGXCASC9wQDf4m7ZGp6MPI05xwb1HYrKhTDFCLI0dWtoo3t6s3bOOdqpDHiQIIpwcZNwTlPVaX3nzpNqlN72Q6RXyIQCAT/CllsXLVrXzx7EgAop5QTBrQIoZxwYIThTqPcK9jardq2AwBkIhftFABcTdCoefMla9ugo8cAIBMLvUQgEAjeMZgRzLCKoDYeHpJprUMRdznjmGJMMKGkCMEEU0YRRh1Gjipnbx+4a6digCraKThnabK677w5UiOb4H3HAECNcjejlXCEXiIQCN4nECOEoQyC27i7lW/UaLD3BP+gUJ+gYJ+1wb5B/5iQnBt91gb7BofMWhNUs/uvnzdr1tXTa374hplr1r7FLLlM4R8cOmXlqvoDB5S1sFy+cwfnXPhLBAKB4J2DKcYMq7HcbPQYqcZP0i81pR9/lKpVk36sJv1YTapWTfen4e8cb/1oIlX7UapWTcuPVaVqJtl31m+vXVtq0ED6+efcRtYPknOj7q0C969WTTI1lX76KXDzRgDIfI/9JUKWCASC9wSleChh9MiZI/PWhSwKXhu4YX1gaPDijWGLNwYHhoUFrg8PDAsK3LA+MDQocEN4YFjI4o0hizeGBoaG6Dcu3rAmMDw8cF1o4LrQwPCwJZu2BIbkGCd83ZJNWwJDg+YFB8+cP3fx+nWB60ID14UErg8PDNWNvz48MCwkMDwsMHxdYFiwbvz1gWHBgeHrAteFBYYVuH/wkvUb5q9ZtXTbtofPYyijKN+uKiUWYeMSCATvG4wQzgBoPokjRfzD8L8zz/tbC1XoJQKB4H1CqRJPGZEp0RAkK7kj2gwSLFMkZ9tIsUywTHD2PbW/sUyQhsi5jqPdThHiVGOwf47xc500j4053lL+Cw2WlSjk91ScCFkiEAjeN3TipGgTSood+t4KEipsXAKBQCB4e4ReIhAIBIK3RcgSgUAgELwtwsYlEAgEgrdF6CUCgUAgeFuELBEIBALB2yJsXAKBQCB4W4ReIhAIBIK3RcgSgUAgELwtQpYIBAKB4G0R/hKBQCAQvC1ClggEAoHgbRE2LoFAIBC8LUKWCAQCgeBtETYugUAgELwtQpYIBAKB4G0RNi6BQCAQvC1ClggEAoHgbRGyRCAQFBsGzduxGmkEhUUmqIQ09xX+EoFAUMwQRkH8/NMfykmxCxIq9BKBQFCMEEYII0BR5KNYn83bfULX+q0L81sX+o7wCQuZFRrsExby7qZQ8A0LmRUa7PsuJ/INC5m7ft3ZqChECBN6iUAg+JhBFDPOX7xKdJw4XWpkIdWrI5maSnUU6hj8zkadrO9m27NO1j0NXjRsIJk1khrWy3fPAv8scLo6Uv36krmZVL++ZGrMUIV9y1SqYyrVrSs1amg9eEh0XCwHjiku3ksp9BKBQFBsyAQBwPWHD8369SndoMHgCRNHLFw01sfP3ddvpK/vKF+/0T4+w+fMHe3n7+njNyRg3jgfv1G+fqN8fUf5+rr5+rn4+nr4+o3w9XX39XP18XGdHTBi9pwJs3yHBMwb4+s/xsfPxddnlP+c4XMCxs30cQ+YW6t7t0/sG1v3ch0122+0j98oH58Rc+a6+s8e5+Pn7Ovr7us/NGDuBB+/kb5+bj6+wwPmuvnN9vT1HzJ33vhZvq7+c4bPCZgwy8/5zaT+QwPmTpjl6zw7wGX2nPE+fsN9fcf4+Dn7+rYe5lTOwqLZkKHT5y5wmjXLw9dvaMA8T18/N1+/UT4+I2cHuPjPGe+jHWpIwLzxPn7KP+s8Z+4ov9lePn7Ovj668bWfxylgrruv/xhfv6EBc8f4+g2cNs20+69S7VoRUVeBAyKoeC+l0EsEAkGxgbDMOb9853bdnr0+a9rs+oP7iBC1OlMja9SyRiNrNLJajWQN0siyJhPJsnajFnWW32rFHY1kTSaSNUi7UYM0aqRRqTIwxt0mT5YsrWYEhSGMM9WZyuBqpJGVQZAmE8lIPyCWZSRrZI0KqWVZox9cjXST6vdX3OCyJlOjlpGsktW+wcFS9epTli1nhKSpMtQatcGHV7/ZX1ZrZLUKaeQc/6zyyTORRtao1XKmRlZn6t7K0KgRQi9eJPTy9JZMqkVEXePAZSwX76UUskQgEBQbiCAAuPHwQaN+/SvYN7n79AkAUE458JxAbhuN3BNRDAB9p0+XLC1nrl2d1yzKgZRhALhxZNvume4H5k3JfPmCAzBgBU7EgAEABea3LkwyqT5j5XIAQBQzYDk/kqH/nOc2OAfOgRnupWyknAJAXGqao/ckycQk8vo1AEC6gK7iQti4BAJBsaHIkqsPHtTpN+BLK8u7D+9zzpVlsWhRIw3nvNfESZKFpe+69fnPIsuZnPPfAycO+EVa3d8cx8qEU0xxgbMoTgtEsW9oiGRSw2flAs55JkIkx7GUk0yEUlISM9NeqjOSCWWE0dzGpBpVSkbai/S0REwQ5ZQwgghinCUkJPUY6y1VrxZx/QYAIKGXCASCjxa9LKnXr/8ndna3Hz8CgHfhRtZgGQAGenmWMjefGRyS/ywIqTnne5dNHVa31KIhzVJePmGcG/PUTxhhwDAjfmGhkkn1GSuWAIAay9mOJRQzzl6lJp5cPT3Uq9kO/+FJMdcpIEywknBDGMEMM4D4p/e2zx68foztxd/WyrKGcoopxhRz4HHxSZ09JkjVq0dGnRN6iUAg+KjRy5K6/QZUtrG+8+ihMbJEn51HKMYUKctr/il7iizpOW26ZGk5MyioQFkCAHuXTR1aV1o8uEnai2eUM0wxoQgTrZKR61xZZUmNmSsXA0AmzrHKM4IpBVA9/zPU07aKe+Nyh4LGUJyBCSYUU0YwxYxRonm1K8BtQB3Jv4tJ3J1LHAATmTCCKObAXyYldx3vLZnUiLx2EgAQwUKWCASCj5RCyRJ9kjyhCGENIjLlnIHiaiCIIGWppZwo9iLDYxVZ0mvqVMmikLJkSNPUFzGUYkRkAsABCKcIawjDVJcfY/gJjZElOs2DE3XG9rmjhtWVJjua3Lt6kgMgrNHm3ADcP77DxfwLl4afnN6xnAPTSwutLHmd3HXcRMmkWuSNO8LGJRAIPmoMZIlxNi5GCH+TJJ+e/jgx7sbr1IcxKSkAFAAIZ4RRyrPrDYos6TN1qmRhOSukYBuXIkuG1ZUWDW6SFh/LAQATVfSd2JsX1KmvAYAZjKCfyEgbF2WEcoopZgAxj6+P71p1gKkU6t1dnZREKMEEUc5Uya9WuXYaaCoFe3ZPURQjLCtTKLLkeVJyp/HeUvUakReOlBi9RMgSgUBQHGT3vT96UKBewjQZd47tXOc/eE5/y4mdTLwdqnp3Mhnr+Mv8oRZnti7KSH7CQSY0d72kx9RpkqXlzDVrjNVL6kiBQ5tlPrx2Zf+qgBGNJ7Wp6tXmhwXdav028deXT29wAMJwPnqJz8qFudu4tHoJIYwQzg+tmOpRR5rU5n93j24HABkjADi3a76rdVmfrr88vXiacoYIojodSJElCa+Tfx03UapuEnn1guIvocUvS4SNSyAQFAeGvveK9o1vReenl2CKCTCkVh1Y6uPUoLS7qTTWpsLEthUnt/9mYqvSTvUk50bSTn8XdfIjxmVMSU69ZLDnmFLm5rNC1xlv41o0pNnOKYO9LaThtaVpzSq72lca+H/SsNrScte2L+NvUw6YYqI7MJteMn3Fstz1Et3OhBEGVPXsRohrd6cG0urRdi8eXWEA0ZdPzO7x7TBzaVvoOIzTCKOGn1bxvce+TOroocRxRSk2LpL3ef4XELJEIBAUG1n1Eou7D/PTSxRZwmTVxc0rwsd1PrHd/8GlUzE3L8TcvvQk6vSfM/qPblB6rF3ZG6f2MOCEIkyzy5IeU6ZKFpY+oWFGyhKnBtKYZp95Nq0cNrLr7Q2LHlyNjD6/b/uMLi6WFVwsy2xaMlGtQUoIgN4bn1UvWZCXXkI5pbrAXw5w5dhW9+afjbSsfGjNPEpeb5o2eHBNKXB4vZSM54RTTLXRwNqPRzEHnvgquYeX4ns/CgByibBxCVkiEAiKg6x6if2tfP0lhBHKmZyZnvYqgWpL5DLKKaEYANTpSWu8Og//Qdo6Z6BKk8oAFPe4gs5fMk2ytJxhtI1rWH3Jq/kX59fNogAcgALnABmpSeETBzvVlwJ61Yp7eJ0Dx7r6JTn0kqX56SWcUsVrwrmGZO5a4jrkF8mnY50Da71HN/vC2aLcpV2btMarbB9P0UuSkx0nTJRMTE5duVpiYoKFv0QgEBQHhnFcn1tb3cnXX0IVcQKUAsVYgxnSJ4UrSeSnQ6cP+VlaN8ZRnZJAOSfszSqsjQkupO99aB1pxYjmmcmvKKOYIsIIIhoAuHP6D6/mlSdbVzi/J4Ry0MWPZddLZq1cZIxegimmAIkXTi5wMBliXnp8i3Iu5lLYjD5YnUG4YXqj9kDFxhWfkNR9rLf0U/Vj50pOfomQJQKBoDgwjOP61Nb29uMC80sIodo8Piqz5NiHD66ffnjm9wNb5/4R4h823sHJXFo/1kGdmkCBGzrGtTHB06dLlpYz1q413l+yfLhN6vMnlDPDXPT05ETPFl8NbSAdXDmNMA2mmFBtiLChXjJzRWA+eokeQjFhmFJ+fMMKN5vKzublJnb+X+zlCMZz/5CKLHkRn9TFw1uqXu3MjVsAUDLqcQkbl0AgKA6MlyXadZxSwjMJyrgfcXjDlEGz+1iNd/ivl63k3FByNZdG25YdVEcKcWurTn3NAHLqJf3HeZUyt/BZt974mOCFg5qmvnzG4E3eO6YIABYPNh/aQNqxfDTnCBk0NyysLCGcEoYJQ4jBmd0rx9pXdrYoN6HD19fPHWd5VJJXbFxxycmdJ0yUTGpEXDtVYmKChSwRCATFQaFsXJhiyrgmM/XSjqV+XU36/Z/kZiOt6Guz29/t95XeB7bM2TSj/6D60maPTijlAQWWUy/p7e0tWRRClgytKy0e0iTt5TOqkyWEEcIw52z9+PZDGkjrFg/BVI0Jwv/UxqVkuXPgKTdPLOhYbaRdBTfbSsPqSeun9UaZudu4FFkS/zq5+7iJUvXqEVFnhY1LIBB81BjveyfaNReiLxz26fLjiJpS6Oh2D87sy3h6hWgyNbIKUxSxNWCgqbTeo5Mm9XmuNq7e06dLlpbT16w2Xi9ZPKRpWm56SZhXW+f60l+BLogRQlGuNi5jfO+EYsIZo+TQivGDTKQ1U3/dvWDYCPOyE5p/env/egDAJLvxSu977zhhomRSLfL6zRKT9y70EoFAUBwYHxOMKSacUMpOr/J3/lny7VHr5f2LAMCAEGBK0ZHTm30H1pK2jOmK03K3cRU2JniYth5XjCJLCCOUUUwQ5zCl44/ODaQja2Yjlqfv3aiYYEo48Gtntrs3/syr2XfXDmyn+FXQ2M4Da0uzuv8U//QGBY6pNuNd+/EMY4Kr/xRx/qCwcQkEgo8a43MVCSMMIDM9aeO0fr1/ksKnDkLqDMIpwggTJCM1AJzZMW9QbSnco6sm+U6uNi4lV7FQ/pJFg5ukvIihuprzGMuUQ9yd657Nv3C1+fTCiT85h7z8JfnkKuotV5zTjPibq7w6Dq4jrZ85MDP1NQBcObHFo+lnTg3K/7lkIeFAKMI6vYdmyVWcIFWvFhkVVWL0EmHjEggExYHxNVQII5RzOTN124wBvapKwR6d5bRkBoApwpwxAK5RHVg5tn8tabNnZ5SWnLteMnWaZGk5KyTU+JjgJUObqxJiGYB29QcOAJFbloy2KT+1a7UXdy8z/sZDbnwNFcopZpgwRgD+Dp4xtJ40vVvNO1dPMgDMsCY1aceMoUPqSr49f4m9dYYBYIKUImM0Rw2ViKiLJcZfIvQSgUBQHBhf2xFTjBnlQC9tDXBtUMa7dZXbJ7ZzpEJIzeV0dcz9g4tHuzcuP7C2tH58e3Xa09z9JdOmS5aWM4z2lzjVk2b3MYs9tZ8iGRGZMKRJTbpzJNyva31nszJ7QiYSTSY28I0b279Em1ZCOMgvr56f2PozF/MKZ7YEAoAGyYRiBpAcfWlev/9zqlcqbFLnxMQHlFOskxba2o7JyZ0mTJRMakRGnRR57wKB4KPG+JrzSqkS4PDozsUpfWr1/UVa3LPO37MHHwqe+efCUfN61PLp8OnSfuYDzcts9+iGU6Ipz8XG1Xf8+FLmFr7rNxYoSzjn+5ZOHVa/9DjrcjMc6mzyGXFok9/fO+ZundZ/fIsqg0yl1eMd1KpYCkAMxjG2fwmnmBLCGFLH7fFo0b+WFDjU9vWz+4RSTJBSSYwDnN8bNKxBaRebT0/vXASMI4qVYi2KjetlfFK3Md5SDZPjFy8LvUQgEHzUFKp/CaaYcarWyGf+3Dqndy2nn6WB/5MG1pQG/CQFtDe5uH3ZySWeoxpI20a1lJNfKeYv/bF6WSKZmxeYq6h4X35bNdXdSvLvVNWvR9VhtaX+taTBDaSeP0r960pLJ7SPjT5JeQahRN+Gixrfv4QRTBEFOPnH+uHW0viWFc7/tg4AEEX6THjOWNKrp/59rHr+LM3qXO/l43scQCk7L2SJQCAQZMF4GxcxqDhCCHsdc+nvzbO2+7vt8Bl18vdA1ZN7iPDE5w8eXTjw8t5FLGfqD1EON4gJtiqwhoqiaryMe/jw6pHoe5eSX9y5c2bf7nmTdswY/NuKkZePrk56Hc0BKZXt8645n6eNC1PMOEuMi93u12npgBb7lrpjTaY2+123A2WUUH798P7Q4WZLB5tf2rGGyKlKj68SbOMSvneBQFAcFKp/iQLRtR0EYETOJLJaKclFONZV5wIKLPf+JVOmShaWM9cWUNtRmQWy/jBKiTqd8UzlT0xpzn4hRvrelT/V6ozUhEcZrxMyM1JZllxIHZwySuTk2PTXzzNevyREo5RyEb53gUAgyEKh+pcQRvQNEzHFhFEKnAInlCiFFwnFmMjKa2qQkEH1dYKnTZMsLX1CC4jj0ofeKqMpUGAUgHKOKcEUU4Ol3/BA42OCGXAA4ABKkFi2D0z1vb98VcM8AAAgAElEQVQAlN0UQUJzxgRfLzkxwUKWCASC4qBQ/UsUlOqK1KC4SK4LcTa0dYInT5YsLAqM48o2Hc2mLjBCdZ3nc+5sTK6iYTkWfYBANplEc+yj3y1b/5KIa6JHr0Ag+LgpVP+St0GRJYM8x5YyN/cJ3/COZilUDZV/ftKy1VC5UXJqqAhZIhAIioPC9i/5x2j9JdOmS5aWM4OD/xVZUlBtx3980t7UdvSWqlePvHxG+EsEAsFHTbaa89cf3MOEZMpqDZaLlnS1ChPSc/IUydJy2po172gWNdLIBGUizayQYKl6jWnLFmNC0tSZaqQpwllUshoRHJP4qtN4b6l6jYiLx0uMjUvIEoFAUBwYypLPbW2fx7+Ad/kzYJaPZGE5d8OGdzoLACzYtFH60WRu8Mp3N4VahXp6TZFMfoy8cQdKio1LyBKBQFAcKLLkyoMH9fv2l6ytxy4NXLBx/ZzwsLnr1xUts8NCFm3eUK9379LW1i2chi/ftHl2eGiRzxIQHjZ3/bo54WEdPDykBvWbDndZsn7jvPXrivY/mhMeNm99+NRVa+r3HSD9UvPUlaMg9BKBQPAxo8iSy/fv1+3br7SlZXlbu7I2NmVsrMvYWJexsSmT5bV1jtd5bcy5g00ZG+uytjblbG0rNW5c3ta2vK1tbscaM07+G7VUsLOr1LRJOVvb8jY25Wz/wTgFngTrcrY2XzZvJpnWPXXlHADIJcJfInzvAoGgONDqJffv1+vbv5SZWRtnlx5jxw2YMGGQt3cfr3E9xnoO8vYe6O396xjP/uPHD/L27jduvLJxkLd3j7Ge/caNH+Tt3X/8hF/HeA7UbvTq4zVukLf3gAkTuisbJ3r38vTqMdZz+NQp/2vXroyNzc+dOg3wnvDrGN04Y/TjjH+zcaxnLuOM9erl6aXd6OGpfM7enuN6jvVSPmf3MZ4DJnj3Gz/+l+6/lrK0qN+zZy/PCb29vLKN03OsV2/PcQWNM2GQt3df3UkYZHAS+o4b39PTq5vHmKqOnaTatQ5HngPhexcIBB8zhvklX1ma33t4HwCUulvKDoxTw9f/eKMSxzVk7JhS5ubTV6/Rz/LPB2e57KCP4/INDZFMaviunA8Aaoz1mShGjpP/7JhiAB4bn+ToMUGqYRJx7VKJkSVCLxEIBMVBtvyS29GPQRety3JbTI3fSLO+kLEMAF2nKnnvYWBQ3/ftB9e/powwYEQbE2wydcVqAJCxTBgp1Dj5z67IksTXKT3GeUsmNc5EHYeSUo9L6CUCgaA4yJlfwjlXHrGLFjXScM57aetxrX1HsyhSEFHsGxoimVSfuSKQc65GslIrvqhABHHOnmtzFU1OXr4i9BKBQPBRky2/5Pbj/GrOvw3aGirTp0uWlrP+rVzFfPqXvA36mvNdx3hLNaofO39eyBKBQPBR8y/Lkv7jvEqZm88ICvowZEm3Md5S9WpnbtxSLGnFeymFjUsgEBQb/6CGSq7FFgus8KjtX+LtLVlY+BpXjyuvifKZhRjXvyTbIUqZSGPG1560rP1LTl8Tee8CgeDjprC1HQ3Xd2UL023XvpXHgQa9sCynG1EnOOdElFN9cWKax3JPjOtfksuBuor6xGDqPE+aYf8SE9G/RCAQfPQUqua8wfpOOTAAzoEz4AAcgLN8V2HDXlg+YWFGSiwOVBmcA+fadiMsH3FCjO5f8mYinV6i/EeMU0Wi5HPSsvcviRL9SwQCwceN8b2w9Ms3phiAPXoZv+XvI2MDA7stXOa/fsOJq9dUqgzKtZFUOdduRZYM9hxTytx8Vug6YyQWZRRRfvDCxZmhoU6LFk1YtnbTiTNPkhIBuL7He7aJcuglufcvMZwFESQTxCi5FBOz6fy5xNQUzjmh+RmssvQvqf5TxPmDJcbGJXzvAoGgOChUj17CCCaYAzx4Htfd219qZPV5E/vv27UrZWNbpn2HlTt35mPq0eolU6dJlpYz1xTQo5cwgihmnE0L3Su1alfO0va/rVp+2qSZZGvXZ8aMZ4nxAIBZLmt3Dr0kv/4lys5KoUYVQPs5c77u0ePwo/scABOUz8fL3r/kuuhfIhAIPm4M47g+sbO7nbe/RNFIGGOv05KHz1sqWbVsPsJp119/nb52LSAo9Lv2Hf7bruO+c5c5UCVrL9vyre3RO3WqZGE5KyQkn1kIIzJBALDx0P5Pm9h+177DspDtp06d3nTggNWo0ZKl7cTlK1QqlZJ/nr9ekk//EmVLhlr1LDb23O0H/uHrv2nc+H/duu2+dRM4x1jOR5YoNq74hKTuY72l6tUjrp0V/hLBh4ahxxJTjCjGFCtavLFgJBOElGPzyNWi+XomBe8RhnFclW2s7zzKMyYYU4wp5gD7I89826q5SbdBDx7G6Oqv8xnBIVK9Wj2mz0pDhHGCcoygyJJeU6dKFpYz840JxhRTRlMy0puMdJHMzQJ3HNWXeY+4ev37jr3+07r52Zu3lMz5bINk00tmrgjMSy/BFDNgj5/H9R03oXLbLpKFZammTf/XseOhqGu8oEKNiix5EZ/UxcNbql4j4urJEmPjErJEUBToVnmqiAHFlwjAC+zEkNsPB+CEEcwIphhThBh+I2MoxoxgIVref4yXJdoLjfG80A1S3TpTlq/ORESDZA2SGWMX793/qmN364FDrt+6D8BxjrVYm6uo9FXMW5bolBJ+8tKFX7p3/6lPr+inrymlGqRRI1mN+RCfRVKd+ht+38s5Jzy79lMoWUI4S1PFrd6zI2DTJu/w9V/37Pnfjh0P3LpZoJKh2LjikpM7a21ct4WNS/ChocQ1AjANUj95GX/lwbP7T5+cvXVz98lTO48e+e34sUPHjm09enTvsWP7jx3bc/zotqNH9x89tvPosd+OHTt47Nje48d+P3zk70sXrz16dutxTEamSiNr1EimAEAIAACjOlHDODAGiulDKC7vK8bbuDAjHHiyStVv+iypbp2Q3/8A4BosI4I45/HJyTZOLlWaNdl5+G9lLc42iCJLBnp5ljI3nxmcp41LUaMZ8GW793/SpEUrz4mpqnTOGWEkU9YA8BnBG6S6DYfPnafByDCmS6FQNi7CKAcVBwoATxPirQcPrtK589F7d6EgvSRLj16TGhEiv0RQXOST7fU2azFhhDCUoYFxs0Pq9+5Ts0cPky7d/69btx87dqzSus1XrVp93arVf1q1+rJVq29atfq2VesqrVt92bLVt61af9WqVZVWrf7TqvU3rVp93bLVd+3bV+/S7aeu3er37dOwX796ffq09RrnvWz55OVBi/b8ueLPvWeu37j79Gl0Qnx8crKaKtKFMWAGH0OIlvcD433viBLg8OJVYpMhgys0a/fbqfOccw1GSlhXijqzr//sMhaWS3buwpzljIPS2rgmTpIsLH3D1+fvlSGM+IWEl7a0HrZ0qUwJB4YpVip6rd77Z9nG9p3c3dSyGjjPXy/J3/dOOSGMKbLwyasES6dhX3fq9Ne9O0bqJTrfu0lk1MUCxc+/gJAlHx/6G07/AhjTrsXKcxal/J/clMotfvjm3S9bt5MaNChva/efli0+a9b+e4de9kMG2wwcZDdkqP2wYdYDBjVxGmYzeIjNoMFNnZysBw6yHzqs8dChlgMGNXFyshk8xGrAoGoOjlWaN6vYpKlkaSmZm5eysipvZ1fOxq5Ck6bl7e0/b9684aAhzUaM6OzpOWTWjOU79166+1CD1AwY15nUODCqLA1CopRgjI8JxoRw4E8TXpr26/dF8xb7z54BAA2SlSyQNISGLgyUzMwCtm7DTJtGbni41vc+bVr+uYrK3aLGaMzy5VIjs9FrV8sUK+qvMkLIgQOVmjatPdLlReKrAvWS/GOClbQSRZY8TYi3HTL4q06djt81Vi9JfJX8q9dEqUb1I2cvlBjfu7BxfUwQ/ZM7ZxQYAFCgmFHCFPcGUMDKjV7YWxMzQhmJS0mq1atnWRvbcfPCH8akP3oW/TD2VWKSKi0+Jvb1q+TU9NikhLSkpwkp6YnJKfHJKa9TUuOSU169fhyXnJKUkhqTlPo0Oe5RfFJ0bHxU9OPzt2+fi7q++fe/Zq5YPjpgdrsJvmaDnap2aPdVmzZfNm/xafPm5W1tJUuLL1o0rTXKdZCfX+gff9yKjU1OT9Mgjd73opQBR3nkBAiKEeNzFTElABAdn1C9x+Bv2rbeduG84iRQnNiyRjNu9gLJ3Nx3+3YN5KmXaHMVQ/PMVcTaaDEybuVKqZGZ6+qVGooVmaHcUbsOHPiqaVMr19EJia+gAFlScK4i1RaQhyeJCRbDh33Truu+m/cKFAxZchVrmEREXS4xskToJR8VjGBKKKdEkxJz7cy5/eu2L/EM8hkV5jf25MbZjy4cR5mxlPN/VvkOUQQAa37/o4y1hdVw5+eJCQw4A8qBMeAcGNP6Obji8DDgzbvK63z89iwj+WzM0yMR50NOHPMLCuk0dvzPffp/1aJ5BRsbycxMql//l1693efNW7tv37moGwmpqYjIDDgAKE+XyKAAOBWipVgxvoaKIkueJsabDuxfuVmLA5GRer2EAkMazYTZCyQLi4DNW/X+M8PDtTVUphVQQwUxQhnJRLLH8jWSmWUWWYJlAPjz0KFvmjU3GzrqtUbmwAvSSwquoaLIkpiEeJshQ6p06nTs3h0j9ZKE18m/jvOWTGpEXjsKon+J4N9H+8gGTBV748/RHd2tKrk3+3p69/8b71DNw7zUFJsvD632YxQTmv3bWPDIjBBGGKfPEhJsh7qVtrDwXb0KgGdimebtmzESJSRUG2fMqaGY4RRO3X8a/tuuWUFB/fxnWw4c9E3r1lL9etLPP33funWHSZOnB23cdOjw46dPCCPKIYYxx1SIk+LD+NqOmBAAiE5I+Kn3gC9bOew6dwUAZIwwxQyoWpY9AhZJFha+6zfKuvvN8HAjazsiRiglKqR2X7FOMrMZtWalzIihXrJl/77PmzYxHzr8WeYrbaihwTik8LUdFVnyNDHBctiwrzt1OnD3rpH+kudJyZ3GK3Fct0Qcl6AYIIwQignnGSnJt3ctPLFjxaObJ5Lib8TG3L+6Z9mcLiZjWla+e+cEA44p+gfjK9+NDUeufmJvb9a376O4OMKZTBAtiiVbv/RjXf6KTJBMteYsDJCmUUc/f777yN9+QWFdx037pddAydpaqmf7mX1jm759xy5f/tvFi7efPQWdmqLE7dB/ZNMTvD3G15zHlHDgz+ITGvQa+FXrlnsunAMAGcvKEpYsa/otmC+ZmQfu2ME4z/kkZGTNecwIYViD0aRVK0tbmI9YtkRDMAOKGVFjGQDW7jtcrmnzZk5uKUlPlfiuvGWJUTXndbIk3nro0Cqd/p+9qw6rImvjg4UdqLv7bYm6qxu60gZKrLWrrt26NiDdSBgYgEkISKrYaxd2i92NCCKN0nXvnTn1fn/MvZdGrDXW+7wPz3WcO2fOmTPnPb83fu+Q47X2l2Tm5A1zcOHU1WNux3yO4/os70dEBzsFrNjZE+Ue//z25fZGTY9v9gTGeCR7rStjwsiL/OyRVlZ1dbvb+AZKeR4RhF/LaPbS5gjDYkaLmHeiRB4AkF+MrsYmbD1xynblSj1T0ya99LmfflIxNtabMd16ld/hU2eycnMRAACVIR4RpKT+fu8P6L8jtdclAsXA4EVezkArqzpampsPHmSMiQ+OAXteVGjsMEe1u27Y3gPAQKgujsvjJbWwsHwWkWVbt6n26jVi3mKJGPtLkESQMcZ8d+xV0e053t2toKiEvsz3/sq65K8hx2tt48rMzRvm6MK1U79w9+JLf/IvyGdc8p8TxYTDiCDKGA+Qk5mXfP/yw8sH7u3etGnROPs+DU9HuDJggiB9jesrF/Tdxy9wGl21J/9989FjAMoTobIV+y32SG4Ko1gOVjCvVJa8IMSlp20/dmx+yJreU6fW0dbifv5ZfeAfg+3tFm7ZkpCaIteo5TLtK/ONf5a3L69g4yKYApUg3nqVP9ehw7KNm8QFVIyDSkhO6Txm7PdDhp66cY4xQcC4wkXkvncPD05HZ15oaLW6hGIeCwxg59mzbfr305w0LTc/nzGGCBKvYL58KffDD3Mj1xIgtBKWrb2NS2m8lccEv3ihM2N664HDDt1/zBjjFT+pcgaK6jP9ee5f1s5cB/WTlz8czvnPuuQ/JnLHBrCc5Ljt/naLJ2rNHao+Z9D/5us2MNOra6pd58xadwDg0evoEhH1M8ZyC4qGzjavr6O9KCqKilx47wCaVG5d2UFEsMjLQuXAiwlYeJqZsfP0WfuVvg1HjuI0ujXS7/XD6NFWXj7Hbt3KAQCgRBFM/NmV8i9I7X3vmCBMEQD8c/hIA22dse4ehZIS0VAJAAfOnK2vq2NsaZ3yIg2AVjb4iJrgbztbFW0tr3U1cc4LWGDAElNSNSdPaaqvf/rKVWUrRflFf5pZqOjpHbl0kTG5s+QNfe+EYgBIzc7qMW2q2uChpx/HAQCiVbMdiyLqkhdZuaNsnTn1dudufjj13j/buP5LIr4AlLGsjPSVJvqmmo0ibAac27zk1rEd9+5eOxzo5qpb99BGLwAQXt3GpWxCIAgYO3zuCveLXv+ZM5JTUhljAhH+TSNSeb2CcBlaVh4LaVlZvvsPGdt5NDUyrKOrp2Zs/JeD7dGLcTnZKZTxSm/KZ6XyTuUVYoIVe5QHT570njVdRUN/+cYdxYUFkuKSaw9eGFpb1dHR8du8mTLG44o0WUTJoeLqymnrLFq3vgZcggniiUAZcw0M5HR1x1i63YmLkxQX52bnukSsq9uzV39bu+S0DGAMvYTbsaaYYCUuSUxLTcvMvPzwkdYUky+H/Lnt3LnUF5kJqXkCrtaHJ9q4UvLyBjm5cO3ax9z5HMf1Wd6HiI4BBuzcNt/ZmtzuJdNKcvMBQIyavXlgk7NRs0tr5762LpEjd4IYY3nFRePcF3C/dArac5gBICKgf326l9UocsVQyhUGAkYnbty0WR3YeeRoFW3Nuj0GGEw3W70zOjMzWwwUwwqOFsI+W73evrxS/RL5NoiircfPtv5z5Nc99AbOmDnO3qHr4Bmctk4/5zmpMgljRCBVBHrUMleRMIIZEQiiQNOzs3RnTOM0tHXHTxxvb99nxixVA8OOgwdvuH5DxhghVbARV8Il1eYqIoIoI8mZGZOdnA0nW3SfMOGbPr1VdPV+Hj2y33SbibZO5+NjGVQdmi/PVczKHWXnzKl/H/O5FtZneS+CKcZACUWb5gy17NUo9uo2AMLzUoFgALhwNNzBsPHZSHcAEF7LxiUKIghRHhiE7DyuqvPbH05zXxQUAaNCVW/gv9ZxUkGpMEIYET0lZ+Lj3fz8tEaOrtezF9e1q8GE2at3H07LygGgAAyVCdf5rE7eorxS/RLl4wPAW0+c7zbT/LtBg78cMLDd6JFTlq2KS8kSo72r/GHZXMUFkZE1t0IULvHbKXfHLPL9dviIrwcO+nbQkJ6zZu6LiaHASCVWR+Xt1ZJDRTzyPCfb3Nu7r43lXy72gxwdhjg5D3Kw/2uOq8nKlQm5yWKcWJX3xoClPc8dYu3Eqcs5VD7buD7Lvy3yCUfJP172pj2bxBxbLQ97otLiwuIdPrOt9OpcXD/vDW1ccjMXsAfxCXozZqh2633w9AUKgEhFp+h7GQFc3iOCCBJhSnJ2sc/aDX9aWjXsa8z93LnrhImRh449Tn4uFk+VCXx1Zfs+y+vJK9UvUQ67QBAA5ADci0s8c/36w6ICBgBAlG6Gyg+obL33eTXWwlL+XFQnCOBOdtaFaw9vP3maC0QeMVXplpS/rSW3o/xkpgyhRFD+U50iIR80t+Nn3/t/SRSeA3Y9ZptZN27ROI0rR7Y+PL/n5j+BYc4jXP74zly7Tsy6eYwxQXhNXaJsiFBczGPHgLUqunozPecXFhYyYOhDshSVVScyxFOGASAzJzf08OGx8+Zzur04Td3fZ9uGbdqSI5UAAE+QMvjyw+nFxyu155xXPi9x2AWCCBYU6y4REI9qfCiiLhnv6Kiipe25rlpux7INEUYQRQgJoHCzEYIEedJVrXBJDZzzyinEI16GeBlCMszLsMBjQYYFWY1xXHLO+dzPnPOf5b2KuG4SoCU5z3csmmrXq76ZLmfTq6mrUetN8wfv854xb8j/YiLnvAkuIYp3XooFADh2595Xw0Z1HDrsxuPHwKqoIPTeBSuJ9giSKeK+XuTmhxw62cfanOuirdrT8C/XOfuPnwCKRUNKzSvXZ6mlvKouUT4vwogY/y1gQahFbtCr6hJSZrkXCBIwqs1Dr70uqdBEBWKImlv5XAvrs3woginGDGNGZYWFsVcPHApbdCjC88HFPTJpYXFO8rNHV7LSYwkjmL7pio8IQgQX8JKB9nZct25Bu6IpsA82H7Ds2sETxKhI2pERvOOo7lRTrsuvrQyNRnr53Ip9hrEAQJX2rk8VplS5tFXpdnrtvtfexvWGUpaPq2Yb1xuOWO1tXK8tyhq9I22dOXX1C3cuw4eSq/hZl/yXROkvwRSJ0J0BY/IvCjAPgMvk672JSAUZAIRs3dpYT+dP5yUFhUWVM7w+HJEDFAV6E7Dcj3I3IT10855OI0ZwGpqdho5wCAiMy84GACRq5fLr7Ccgcg3BKiqMahTJ6zdU0fce/4QxJrqR366I1UdGuXtwOjoLIiLfUSuifhIIWhgZIfreGWNSgUdl6ETfXHgsMEblMcHq7U5c/nA45z/rkv+YlK59ZahNEBHk1icqUIYrk/hW+l6rg6ID8/L9e+2HDq2j1/3Rs2wxyetDXnbLahSBIMKw6Ax98OTJVE9PbkB/TlOz+wyT43eu8owHRVQP/rTQCaZY3FhQAFIel2CKCVBx54EZEWlsXq+VcjHB+vqPniUCAGGkEo30G01CBlR010+1s1XR0pofGlq+ldpf+SX3Q4ECMMLIonVrue/bLwxeAQAyXN3b9Jo9EtMbc3LzRzu4cOrtzt/+nKv4Wd6rVN5jYoYBGKaUx4hHPC/woqWYF2RirXUeCVUcxAIvyESDMi/wPCp3kMeCjJcVyGQmzk51NDXn7olm78a88C7GR1wilYPDgAGwmHv3jCwt1QwMG/TSGz3X78K9x5jwZXOtPwF1Inbhedyd1LsXc1PjsTySQsmYACXFBU+uHXuR+LhEKqXw+ubQUlwycVIrbc0HcbGEUqlMwovTqepJWN3MlAlYcRBVnJnFkhJCyHBXV05bZ35EJCFEKpPUcD4v8Dziaz5Y+X5kvFQgSIZ4z/AwTl3d3T+AElLMS2W89LXfoMrtSgWeUJKYnvWHpSPXvkPMrQ8nV/Gz7/2ziMlTQB4lJc9fu9UpMNBhxQp7n2VOQcFOqwPtFns5+gc4BQU7rFxl7+XjFBTkFBhkt8Tb0dfPKSjY0dfPbom3U2CQU1CQvZePw8pVTkHBjv4Bdou9nFYHOgYFO3h5WwWH9rG2aaDXvY+5E2D0QYVy1SxYQR+JKUYUE4YBWH5BwYrNm38YPoLr2eOnSRPX7N6bL8UAIEMyRDGhBFcT5/OxCCKIAcT8s9rBmIuaM7goN40CQ5gXdYlAhHNrg1yM2kSvsZLJijAlr705EHXJjbi4LhMmctra05d4ua8JsV20xGl1oFNQsP2y5fZLl1echCtW2nsvdQoKdgoMslvi5ejn7xQU7LDK187L2ykwyCkwyM7L22GVr1NQsKOfv90SL6fAIKegYFsvH7eAwJ9Hj66np9dz2gwX/4Dy5/spzhdncrC9t4/DipVlZ7JTULD90uX2y1Y4BQU7Bqy2W+zlGLDaKSi49E0JDLJb7OXkv9oxYLXxtGkqGhp9/p4yPzDIPvClb5B/DW+QU1Cwvc8yh+Wl7ToErHYJDp7t5f3z8BFcp07n7tz9HMf1WT4gEY1RXjt2cL/qch07cp06cZ06cT/+yP3YievcWf69Uyeuc2fuxx+5H3+s3cFO8oM/dmzey7hJH4NWhgY56c8oUPTq9VHeo5Qa5agYkUmliD9/8/aoJd6ckbGqgfH4+UFxcUmiR1cgiCgAzXu/89fuL2VMIpMGWPR00GlwZUcgxRhhQdQx6XHn3Ad+u2DYr6mxVyjIBPz6j1KpS34ZN15FrzvX+Sfuhx/KTSf59zeZhIqDP/5YV0+vcZ8+nIYG1+knrrNihr/STO5c5mANv9Lo1sTQkOumKX+V3vwNqnhmJ67zT/V79uB+6XL26rnPNq7P8gEJppgy8jQpJSBqr3vImsXhYQvDQheFh70FCQubGxq06UiMoblF4959oo6eZgwE/BGYuSoPEWbyLDZEEQDLy8tdvmdf16lTuS6dNUbN+ufUDYxkhHz09YAVTFM44fQuj17fuw76NvXhFQqACC8tzNvuOdaiu+rVzZsBgMcy8pZ87021NWcvXrQoLGxhWOhbm3sKWRCyZkl4+I/DhtXT0zM0mbk43N8zNGxR2NtsYlF42MLQ0MXh4Z4hIUbTTep30zCcMWl+SMiC0NCFoW+tOwvDQheGhi0JD3Zd5aUxZjzXqfP5KyfEmGDy/nXJZ1zyWRghjOAyxT/excfez7eeXvcZ3iuAsve+jXqTUSJyt7xAgALQa7GPp3j6NDHs3bCXkVvwmrQXzykIZVMaX7WnVbiy6L/q3hdDkjCjMh4f8J83swu3f5UjkvHA4NymzSZadaNcRxCZTMA8KR/J9qoi6pLrsY9+HjO2aa9eWXk573QGjnV14zS1fNZFvNNWAMB/42buu++Xr13z7ppAQslox7lcu28v3I+Fzzauz/LhCFbwRkgFXiLIpG9VimUSjPHGw9GqPbqPnW2aV1JMynAmfnQiByiUIIJ4jIDRnEJZ6J7jjQz6cdoafWY73HzyHAAQLdWXL+2pGDyG5WlrpQ5/yggFTIESIIhiVJV2eVd9JAiApj17OHec5oJBXyVcOypBGYvGatn2U4u/fZwCICwQRt4cl9x58vi3CROa6+refcDL2yQAACAASURBVPyIR6hEJnm7008qyAolxTxC0xzsVLS1PMLCeURKZCVvvRUJL5UhvpiXzo8I49TV5/gH8oJQKCku4aVvsZUSWQmPUGp69nAbR659h5grx+FzruJn+S+IuMllQBLS8v/Xr3/H4SNOPY4Ti9+993t7w34RBUABoAizoxduDbBx5rr3/GHoqLCjJ2QynjJSlma45kuRMsFjAEAQQjI+Oz/vRZ6QmZOdnZcHhAAAA0rfcY6kcmOBMGIA98+ts+9Rz99+0PZls20NGp3f548pQeQtFDaW+0tiH/06dmyjGuuXvKHIuR1dXDhtnYXrogCqYIx/K+NGgSKCFkVGcOrqHoGB8LJ676/RBCKIAU17njPY2plrr37h1hUAEEtNv/Vxq7181iWf5d8QTDGmiDHoOnlKY8Pf1x3aC6yIfwOf7QciytUcKSo1ZeTm2i5f1kBPr17PnlZBQSUlEihTybWGxVcebssIACssQtHX45dsWD918eIh9vZ/2dpPtJ03yN7ObOWKsN27biQ8FSgBeT7pO1QnmGKEBcqYtPBFiM0g8x6qNr2bhJoMLsjJodXQob+qiLrkbvyTbuPHNzYwfJiU+FJdUtkAWJsRkHPOz53L6ejMXRP8jjQWLs+hUhtd8hrdqcg5f1fOOY/fdndeST7rks/yL4nIxWvisbJhz54rI8IYYzwW/oVKi+9aykIKRAQGwBekrf5nx1d/DuV0dEbP9Up9egcY4DK1WyqsFFiRMs2AYYIvX7kwxNm1mfHvnI6uau8+TXv3bqqv37hPn6a9+zTQ61FXR+eLMWP/DvR/9jwDAKiCTfZdaWWKeYwA8J3z2y2Mv57RhTu+15cq1NibNyr3vcfHd5kwUVVf/0Hi0xpWeUUonbwSMyZigHKtwhzK1sLyrL4WVuXmMMWIYETxSym/SCUOlRrql5S9YTH2Tww6RxSV1S5VD1qFWli3T3y4Ni6sYOLkCRKThrDChlvdcIsnyxSDQmi5dwwruNh48ZovFYx4UnFMBYrLNlHlFq/C/Shv/qVTrfIVlLdRA6Gb8jaUXavQXNnr1FLQyzawH6OID5Ex5hu1XkVbd6qnt5RiRAT0xpRfH4KU3U4igjBQYOT0lfu/zrbgdHW0xk48dPYiACAkCJU2nsp3jVFSKClxCd3Y2NhYRU/v+2F/DXdduHLPga379m7dvSfk4IEtOw8sWhHab9qUtv0HcF21fhg1avu58zJBhuk74S0WPTeIIEQEIi3ZtczaXJubrasSZvt7SUE2eau4pCyHSnWrvLJ3AlHWxxSpf4Aw8tJaAKU1erW0FkTUVKO3fKNERIoAQBRsCDUPWi3rl8jPV4xAOac6RTWXjCtfo/f7C3fvfdC+d1w+pIcwSlj1MK2Uhb/akzHFZdieavVhjOByP2flmqgRNpa9DoVqKwHUMCHKXqGmn1NMynefAVXmS9NX7LJ4Aczw+zV9vgsRn+CRx/FcVw19U5dCKY+pIJBPp5tlNApCFBMsxCclDXF2VdHV+WrUyKgLF6QSCWGkcnwXopgyKgUw8VnKaWi27dvX0s/vwsNHAKTy5Cgulu47ED1s3rLGPXq0/N3I958dQIEnb1mdyK9GECIIgCacXO+s33z9nMHBM41manFnwnyYIuH0rfhLXsrtWKqqKQJAJVh240nSoSsxh65dupvxnEcCA1pzjXS5v8TDg9PRETlUakY/WK5HUSHPx+cVphbkCeyVcUkN3I5YkfUJAKkFeZcexx66euP4rQex6ekAgMvwd1VuRdQl6c9z/7J24tTVY25fgg82v0S0295KTz+YmHQs4cX1tDREpZVxSamNDwm3X2QcT0jZn5hxOTm1wsmKEaGpMsnRpGdHEjNPJ2REJ2UcT0iLTso4nZBxJDHjaGL64cS0Y4mZpxLSDyVlHo1PPZmRXYB5WmZA7+UVHk9I25eYcTM5DSNZ5Z278n54Rm6lPD+QkHj86YuLz9Ik0pIaJlmVM0nCS8+mph6OTz6dmJWYl1cdHaGISxBBsTnZJxOSo59l3sjIKJRKlNcp5iWnklMOP0k+lJx5MiHteOLzw4mpRxMzjiSmn44vHYRTCenHEjMPJ6adSXr+oqiAUoI+LVwiDggDiE16UVezi86k6c+fFxOGPsYsk5d2kyigKgB7lp7uti5KtadBc0PDFZu3lPA8BVaW0lVE/DKZxHvvHk5Hp9OgwesPHMRYoASLbBwCFhSCZIhHDANAOpJ6hW1o1mdg28HDd8TcASCyt23iEG07lEF2ToKvdW+noS0f3T2bcfeOs+G3i0Z2SXp8nyioDN+k3dpzzmOKERUAICEpz8w38NvRE+p1N2zaW7/DlOnemzblFRVSSlD1WxNRl4zxmMvp6MwPD6+hFcKICEEEggHY0+cvei9abhoSVAKAMf9SX05tOOexIrQBAK7cvz/AbWGzPwc06GHQpP8gLXOLwN37ACgm1bIJiDauzNy8YY4uXDv1i3fPwwfLoSKatuedvvTlvNCW5u5j1x0uEHIIpZX7JhBEGb2Xk/N7yOHv3Nc2tXEzDopOLEiljCmjdERrIAN24MHT9l7bv3Jc1NEt9AtnT3WP8C9cPDu6hX7t4vON66pv3AO+cV7SwT28rfOCr5yDf/Feej2vCBjhFZsj13M3v3ULbWLrZrrxfGFRCYEqKvQJGBFKH8Y/7eO9/csFm76w9hgUvC8+J5MBq2XUkHirqYXZfcN2f+G68Vtbj6ArF6EaRI9EkxTBK85e7bhwS0tbj1Ebdj3NyaOAxZF5Xpg7eNOeLz02tHX0aO8e8Y3T4m88Ar+Zs/zrOcs7uq5p67xQ3SP8C+cFHd3DvnXx/p+r32/eASceJwFDZYvCfhoi4pLE9IyW/Ud0GjLk5s3bAMCLQaWflpQaWjECgBJE/PcdaGxs1Kx3bxs/3+yCfIBSklqBCAxo4M7DrYz7fz9k8NbLVwEA0Spss8p/yrAAFEspzA/f2sjA4KeJ427fvEEBBMK/OVBQtoUIJhRTmnds4xJrbe6sryfmZQBsf9g8E01ui89UAEBvvBeupS4RUQJlJDOvYKD7Mu7nLl3Gj/Pw87byWtJuzNj6vXrZBfjzlODqQ7NEXTLRwV5FW2txRFjNuAQzSgUJ5SX5hUUuGzZyujqGlhZSxgRB+iq4pKb6JYggxtiDp/G/jBnL6Qz+c5r5osAVYxcsUuvft26vHlEnTgBAdYZuuS7JyRvm4MKpq5++ev3DxSWIYsbo3NOX21iF1Z3m9ceq6NxiGWVYaZFQIgCBIKBo0elbjabbt7GObPi3Wxenhc9ypBSwcsuJKeYpBiDRV2K/svtHzXxFK4vAprO8m5sHN53p3Wz26qazljczXdXczL/JLJ/mFkGtzZa2tAhXd151KDGFAZNhgVCcz4jDkbNqliENpvuMDDyZX4woQwKteD88RgDUJvJgM4vI5lNtVKcvMvT5JzUngzIm1G7Z4rEAjCYV5xiv2tnINKyF2XL/o4+qq5eJKRYIYSBZEB3T0mZLi1ne+iu3ZecXMkYQxoSSXGnB4KA9DWeHtpm9spVVSNOZPs3NApqarGxmsrKpWUCzmT7NZgc1nendfHZgc5NlTWf5fmm3an9Cukiv+yniEloikRjNtGhtaLj/6BHGmOx9G3nfXWfFLzLEE4oJxesPH/lu6DBOU/PvuXMTcrLEtYzHAmU0IT5OY8IUTkMreOdOGQDCQnU0kVjhAeYxYgxlZr34y3sZ91vXqQvm5xYVEkrfSpi13OtDMWE0+fpx9z+/WDVZT5qYRinFBGe+uLfkbw17/XoPT23DAEqSrtdrqzY2LuX9UMbWHdjHaWr3mml143EsAAGKjt661XrAH2369z9+9QpjjK/GOSGvX+LszGlrL4naUBP6IYgCu3Ptik1AUB8L6ya//66ioWlsY0MBBF725jYucbgQRVKZZPJCX06n+wj3Zc9TMgGgiM9ZvfNgC+NBP02cGJdR7Tog6pK03Lwhji6ceruzNz4cnuBKuESgGIC5nbzYxia43t92Q/xP5RUIBBDC5e6Vx4gBvZ+f23357uZmK9Vm2jazjuzuuSEzBxGGURnFgyhijG6/nPqF+QI1c58fFuwdtfrooNDDYyJODgk9PDL8+PCwo3+FHh0deaL/0uivHNY3nmL946Kd++OfAAMZQZhiAYh59LXWVqtVpzpMijifV8QTwBU8VDxBwFhMWmqnhf80nGzxpc2qpjYbjb235mSlk1qHAIrPKbkox9hvZ1OLyBYzHYMOJkI1Hhd51xBxP3JV1cS6tWVQv5Do1Nw8kW+KMporyx/gu6exRUSrWQ4dPTYNjTg+MuzosLBjw8KOjgo/Ojjs2NiwY+ODT/RdEz009Oi4qDPDNp64lPAMgAofXvHBNxTxNcvPz584x7m+vn549AEAkL5ZGeAPWeQrLMUCETBFRBCOXrrUcdQo7rffBjotfpqeDgAyQQYArms21uuqNcjBoVAqAcW6WcO6gBVxX5SyRykZnf8cpfbn0O0njgHI3laYNaaYACOUhJgOMdGue3H/RgqMRzJEEKU4ZkfwTE3Ob0bPvJRnlFH0BuCyou89oWrfO6aYMSoRhGHuno11uwdv2QUAUoIIUADy96IldbS0nYPXAICEl1bZUNl673PXrKlOlyCCBCIAo1uPndC1sukyffr3k6Zy2trGjvYCgCC8ki6p1vcuOjyeJCV1nTSlkX7vc7fvAEAJQgB8ek6e/nST+j177ThzurqbFNeoFzl5Ix2cuXbtL9w5/QHbuOS65EJb+/X1psztu9grn+fFRGWiCPAQKEYMIQmdHnFG1TzoK8eNzabMbGS6XMN5cUYuoYCUWyQskplTYdPZO986b2481ab74tAbWYXFAl8ok+bLpEW8rJCX5UulEoHfc/XZ145rm5n5dZy/8UDCUwAmhjYBUJP9V1vbhKmarBwVdLygWKAKXYIpJgwjiilB2SBM2Hi8hUVIG5ugFtOtmpqH9Fj6T3zeq9m4AFhycY6x384m5uFqlv5Ljl8FYDXoEmDE58Q1NbugVpZrBi4/8CwnlwFBGFNGc0ryh67b08Q6TM3S33HzuWJBKJBJC3lZIS8r4mUFMmkRLyuSyfJlskKZtEjgCwWZgISy9TA+GRGdcFKBN12ymNPQXBi14dPWJaUiIngsALAHCQndLCw4LR3d6VPvPH4CAHFxcTrjJ3O62scuXRStW7WMkxZXGQC2NHwd92vX8UFBeVhG34Cyt+yTEkHAuU0rLPS4iKXT80qklCDRF02AIb74n0WjrPQanl+/kpaJXXwNKVe/pJf+g8RqcQkAuxP3uImRUedRo689fEAZ4xEvLsoHzsdwGpq/W1gUlJTgaozDct+7mzunreMZWW0cl2IHQEp4WW5RQbFU6nvoWB297v3sbKUA6NV0SdUxwZhiHgvA2PZjx1oaG/0y8W9KqTiGUoGnjM4J9K+jq2e/ZIlUIq1yHRB7nZqZO9jaiVNvF3Pnw8ElVdm4AJjbyUutrYNUJloO8j2SV8iXhRqIYoFiAHzoauzPHntUp1i3tfb/0n5t3Ylm3RduSc+RUSiHSwSKgdE15+40cQhvYxXUc8nehIw8AMqAABAACkApYAA4ce/c1w5rGkyy7Oi5fV/8EwA5LmFATA9cV7NarTLRenjgqbK6hDCCCUYUI4zW336iPn9zowlmX9qt+cI2pM4kS0OfHS+yUimAQGq1eyqvSyKbTbf1O/SoJlxCCGWS+dHn1By3N5li3T9gW3JBEQOswCUFA/x2N7ZY33Sa1bw9FwCAKvpbnXzIZQffRDDFFAiPhVney7lffnYKDABgJbz004tYq9BrwsQqluKCCDdjHxu6u3LdtH4cM+NxWsqWY8e4rl3/sHVKzchkjL4UlCgvK/e1MHb9/oM2xn3bjx93Nf4JQLVGnle6Z0xxcXHJveit9w8E5T69QKEIk1JLMgWW9fThqbD5Dw5tRAL/JvHr5XGJdpUxweKYMAaHL11soN+z+yyT+Mw0xpiAkeh1OHs9qWHvXpqTJsWnpYqrauWGRF0yxc5GRUvrpfXeMcMMqBg4uuvM6Xo9evZ1sJe9Di4JqIxL5LqEEu9NOxro9xnotEB5M1KBBwDfXQdV9Q0GuThnFhYSVsXmQJ6rmJ03yt7lY9ElF9rYhjUwWTHY72RugUABI1zqJmGMpBXlT1h3sOmsFV/brdVZuu8b5w0Npi/QcPZU4JIyuoRgABRy/koL+63NZ8zpvSTkQYGEyeuBy18eASPG2IWbt79zWt/cIrSDe9DhZykMGF+qS660tglTNVk+OuiEUpcofwvAUp7nDlh1vP7fjm3sVxkFH/rGcZ3qrBVGPjuzcrIJVBE4UPXkrohLVnkfu1EDLhEooogsOXyzlY1vK6uQfssOpPIyBkQgmFKSI80fFLRP1WRZG5sIt20XGaNCmWi/6kT5Pr/HmfHWRYSPmNIla7dxHdqbL10KABKZ5P0m6/47HRfZhZXq5NmLFyPcPTgNHS17+35OLtyvnWb77y1BwODVHrq4kqbk5BpY2qv81nXP6bOEkBKZRIz74hUBYBW+1PY4QRgYAcCMYUpKo/wV6gQAGMAbDk55XFI1hwqWh92zrYdPqOj17udo/6ywgDEiyFcGevHhgw5/jew4csTV2EfAgK/KCSfHJYoavS/BJYqHxRjbfupkvR7d+9laSwHQq/ne23sGraiMSxBBPBEIY06rA+vqdR/l5aOsNCrDAmNs/anTzYyMDadOT83OoFV5auXxQXl5g8VcxTtn4IPNVUSl/pIQlYmWA5dvyCspxSViZiYA3nj1dju3nfVnzJkQstvx8M3/OUXUnezQy+dgZq6UACnvL8GMkeDz91QtvNSsw4b7n0hOzgDAZQGpCGNjbt36zml9U7OA9s6LT6U+B6AyIihsXNdbWa5uMM1lYvi5vCJeiUvEYCpEcfCJC2qzFzYyC5y89azjyRv/c4io+7djH5896S/yKJDXsnFFNJ/psurwg5psXIRSKPA8fqnJjDlqVoEGK/cnZecwoAhjwmhucd7QtQfqTbVpYxMxd+slAFpzFtInLJhiTAkFsnrHNq5DRwufRQCshJd92rikfPexUp08lqGhLovr6Wiq6Om0NDQI3LwOEYG8yh5CARGIhJfa+67i/vf11uP7ashaeu0Pg3JpXqWtl98Vvd6wlI3jaq6n+6gqf4k4cwBo5KFdKj3697ezSc7JZoyKO3EAdjsu/utB474bPvzEgweMMVn1uGSsx1xOR2deSLX+kgrtAsD2Uyfr9uhlbD8HvToumRfoVyUuETBCjNgGbarbQ3+C13JQZLDxiAeAzcdPNDc00jUxSy3MqNJKIdq4nr/IHWHrzKmrX7h5GT4UPq5q/SUX29iG1/3becDS8HwJryR2RQRRRpOlBX+EHGk0Y/n38wIOPs8Kvnv/S4dI1RmeuosPxqUViBvz0rGjGBhaH/OgudmKRlMshq7ckZFTyKDcm4MwBoDLN25+57Su6ezAjq6+B5JTBZBv5EuAWB662Np6Td1pC4avVvhLiBIk0fsZmVorDrQwXfaV+dKzD3KDr99pax/WYLpn7yU7UjOe09fEJREtzRYvPXK7rPGhrMgLHxHB89ClNk5bm83yHLBqZ1JOnhKXvEAl/fz3NTZf38J0vuOeS4yxGnAJKrMneo9z4h2JolPU/59tXMcfzRa6A1AJ+hRoVF51HETvbkZR3vj5nl/0/VNNV8NvSzQCIAy/UrFbUZeU8FLLlSs49fZL1gTdfvjk8sOHVx/cv/Mk7uqjRzcePrgdH3flwYNbjx/djHssHr/26NGNh/dvxz+58uDB7cePbsiPP74aG6s8//bjRzfj4q7cv3cvISGvQEJprSxvryFl47ia9Ojx8GkVMcEiogVgkSfPcHo6/eztk/LylLhE9KP8MmL4tyNGnH70CKoJNBd1yXhHRxUt7YVRG2uvS3acOlmney8jO9dX1yXt5wetqtJfIshxSUjd7j3GLFmq1CXiaEQfjG5lYNDNzCIt4zmBanVJxvPcodbOXPv2MddOfgy4xDa87t/O/ZeG5UvlugQRRChmDALPJDc2XVH379mW2/cXMfC/dudLx7UNprp0dfaJz5AyKB9ATBACtvzC3Taum1qarTQO2pElEyo4IRDBABB9/943zhuaWYR3cPGOTskor0sutbZeU2+a5/DAUhuXGFgCjCw9dauZiU9908UzN53Nw9IFMXfb2IbXn7bAaNnerNwC8lq4pLF5REuzxcuP3KNMrANIMJWzm2BKMcOIYIFiStDCQxfbOG1pPsuzn+/OVJmMARZoRV3itPciZUyo6jpYrOrKSmu7fnrqROwRBRqw/R+uQ4cZnksAQCrI/lNATflwZYhnANcexHUbPp7T6DJyztLcwnTRxlV7XCKuKfkF+ZNd5nCa3dT/HNNl1Pifxo7pPGrUbxPGdx499ufRo7tOnNh55KguY8f+MmHiTyNH/jZ+fOcxY38eM+a3CRM6jRz16/hxXcaP7zxyZNeJEzuPHqM8/9fx438ZP+GnESN/Gjtuqn9wQUEhrspw/+ZSS10i6ozwE6c5ve797O2S8nIZIwJR4JLHj3/8a+i3w0ecfPgQAGrAJeMdHTktrXk15r2Xbfcd6RJMkJQS28Cwet17ltUlPBIA4J8zZ1sYGxtOn5aan1aDjSs9N+8vJxeu3fcX7j2CD5ZDpayNq85E64ErtiptXOIP7iQmd3Pf1dI88Nu5AceepQNjvtduf+kYWXeSTXfP9c/zBFLe904oQoR5HLzW2Dq8yQz3aZFHCnnMykcribrkxL17XzuEqU626+i5c/8T0feutHFda2UVWH+K04Q1J/OLSnEJAD2SEPvzsk2NZq7SXxF280U6AJt3+nobu9C6fzsZ+ezIzkohAGVtCDU4KirbuBZExyABF8kKJTKpRFZSLCuSyPgSvqCkhC8WCiQlQh5KdztyufmsOS0tA//wPppcWMSYaOKjOaKNa4p1G5tIhw03MEJF0kKJTCrhpcWyQomMLxEKJCV8iVAgkcoKpYWCwD5h37v4RcQlsxe5A1CJ8LFWxHrtERCXEgY0NT3V3NOzmaFhHR2dIR5zskteAKO11yVEXIgZZORkD7Sw5HR01HroNO3Tu5mhUUtDo+Z9DJobGbXu1auZXvcmRsYtDI3a6Og06mPYzNBITV+/RXe9RgZGLY2M2+jqNtTv3cLQqI2OdnPj31v36tlMr3sT475tdHVa9u7dwsioSS/jmQuWSqQvUFWpym8utbRxEUYA2Jbj+7ju3QfY2ybn5Cldjwzg9uPHbQYM/GH0mMtxcYwxHlfrLxk7dy6no7sgIuKVdEndHr2M7V1eIya4OhsXjwXCmOPq4Lp6PSb4rKrgL9lw/nwzY+Pe02am5RZVuRqIuuR5Tt4IMSb49ukPH5dcaGu3tt7Uuf28VuXLeCVlgqSkyGnf2cYm3s1muLjuvlcskzLGAi/e+spxff3pC7RcvDJycQXfO2VESmSOu840Nl/XxHzlnKhLMp7S8p5G0cZ16eat7xwjm5qs6Dh/8/74BAZQwffeYNayUYHHCooFwhDCmDJcUFg8JuR0C5swNfv1y0/dBCCMwZLzV9raRzQyWdFj6Y4EMSYYy/keatYlfHnfe1sr385uW3ov2903YoeB704D3939InfqL91lvGbH72v26i/b3i9sV++AbR3c/mltFdDKKqT3yt3Pskr9JTnS/D+D9qqarPzCLrzDnG19lu/uH7nLYNVOg1U7+0fu0l+623jNduOg3b2X7+ofttMoeMe2S/fY28te/qBEYd8XcUlHk4ULAJgE8f8RG5dSkYh+wYT09EGO8zgtjSaGBo169+xn4Zaanv16cVx3YmPbDR3W2tB424GD8SkpD58lxiUnPUlJiktJjk9KjHuWGJuS/CQlKT4xITY5KS4l+UnSs7hnT2NTkuNSkuMTn8YmP4tLTkpITCh7fnxiwpPkZ3EpSfEpKYX5hZTxVVK7vrnUxveOFDojOuZC/e59+ljYPXsRz4AJRBDd4xcePGj5xx+aY8YnxCcBgICqxSViTPD80JBXxCX6hrYe5NVxSQ2+d6BkyYZtqvp9Rjq7MMXNyJDAGPPffbChvsEAK8uMAglhVYQ4i3g07XnuEGsnTr3dhTvX4IOP47rU2jpYZYL5n6v25RXxhGGBIGDkcmJi53lbmloEdvPYeuNJETACAKuv3f7KaX1j89DuC7dWiAkWHe+FUpnF5qsNpro0nr7A8sj9YiKw8ipXxCUxt25957yh6eyg9g5zzmTkAtAyMcHXWlmtrjfZesKaUyIuETACoKdv321ru765eajuyt03srIZI3lAvS/d+sIutM4kawOfnZnZaWJMMJbzSzIAVuZLqYjelzK6ZG3LmXbNLUNUZ4c1tAhpZBmlMsmh/owFjSzWN5wdzE2YpWoW1tByTSPLqIZTHNpYrmo8zWHwqv1PEWZM7i9JFySDNh6t97dFW+vAVrZR9Wb4qEy2bGS5rpHFWpXJlvWm+zS2Wq9q6suNM2tqtbaORfiawzFAJPy7sSe8X5HbuOS4pOPMhYv/Ozau8ooEUnPzxjq6cF26dB4/M3DLEd0J477U1bty84m4ptTy0SOCRH6qjQcucj92GG5lV5Bf9PY87uU+5eK43qrUJiZYPm4Mrj960LBXr58nTbmVmizWLEAEM0aPXL6mov27wayZeUVFRCRSqtSQvH6Jhweno+MZWW0cV4WHxRjbfvJk3R49f3dwlDEmCFJEUA3k87iWMcFIYIyF7t7TuHfvHlOnijeDKRZjgudF7azTQ3+Gu1tJSQmpSoVXqF9y4c6dD9/GdaGNbbiqySoxJpgAFggukUgmbz7V3CKo8VSLReceMmBi/wOu3/nSIaLOeNPui7eX1SXiBooBLRBKZm070swyoolF+NyjZ3nGU1reX4IxAFy8ees7x7XNzAI6zouqkKuoiAleWYpLosVu8QAAIABJREFUCEYU6QRsbjp7ZcupdhsvJAOABPEM2OKYq23tI1RNfI18dmRnvyAKXJKclXU7P/9Oanpc2vNb2fm3srMfp2bcTcu4XVD8LCuLVMYl1gFfO67v4LaxveuG9q4bOrhvaO+2ob3bhg4em9u7ru/osVnddUNH943fuaxra7e2pYW/4ardSbn5cg4VRnOl+QP9djeyiGwxzeJ/9pEd3De0d4tq7yr+PKqDx8b2bhs7uG9q77a+g/umjm5b1p66wYgUvY2Msw9NMMWEUYQENx8frnNXG99wMY7r00NgVXW8VJHcSUzsb2HBaXTrYz7rbkICAEzz9OQ6/zDVOwohIu5Da4YmWBH3wRjLLSr4095RRVtnxT8bGCO8IAhYQIq8wrcimJaWDX7rg1PLXEXRL1IiLRlobt7KoM+O/QcAQIYFTBEA8/T15377bfrixZUXbqWUqV+iXUMcV6kdklGR/nz76VP1enTvZ2sjA0BIIJTQ6snnK+GSquuXCAQxxq7FPmg3dJhav77piXcYAI8RIojHsj8trThNzQ3HYoAxVNVMKFe/RL39hStHP3wb16XWNmtUJpj/sWJ7XjEvUARA19xN/MJxU6MZy/qGHM8GRjCSEQQAq6/d+copSnXGQi0XLzG/pCwuAcZyUfHkrYebmfk3MfNfcuQyogKpCpecvnv3G4fQBpOsfli4c9+T0lxFAYjpgWtqVqvr/20n4hJEBWA07PrNLxw2NrGKHLhyV1ZmCmWMxwIAeMVcbWsXWneyjYHPvoysAgpYigQA0F+zrYVbyFeeG9t6BLV1W/WV54Yv56/9cn5Ec+el3fyixObK5io2n+44e92ly+lJ51MSzyXFX815cfl5+rln8dfzcy6mJ1/Lzz79LP7W81T73TGtHbY3mWo7eNXBpNxCZRxXlqzwz+D9qibL2tpE/h18/NqLtKu52ecS467mZF3KTLuWm3UxPflaXvaljJSrudmXkp9m5OZgJCg98J+SYIopEIEIM318uC6/uocGQ/WMF5+GKFUCIkgQHY0JT3vPmMl1/e332SaPMmMBgFF0+trdjiNHcTrGN26JJH1yMtrqdr5EEQcPAKs37+Q0NTWmTLuTlMQY/ei4MmvJoYIIogxjRudt2cb9+rPJ3LlZefkiZnqUnqkzZVILo9+3nr7AgMmqMnCR8vVLPNdXy8elHGFGZQTzjMGeU6fq6+sPcHJAACAU8ZSXsdrjkio4VESHGWa4uKR4hKtbve56S4LWSEskABgAjly6/vWfgzqOHHXn6VNWTYo0qli/5P4Hg0tqiOOyi6w7xa2/d2CelCeUSosKjJbtbjBjvpql/ZYHT4ExGUHibFgtxyUmegvWp+fwZXEJopgBfZaV1S/4WPNZS5qbzfU/G0coJRRV1iUHHtz/xjmquUVYB1ffo0lpAExGEKE4H8isA1db24Q2mOk1Ouh4XpHAgCQU5PZetbPJzIXtPLZsfvwMCOIJFpX2grM32tqFq87y6b1ke0p6OgUqFQTGQGPu1vrTAppM92kyfWmjv92azvRtOnNlS8sobrT597ZrGSunSxqbR7QyXxZ2KAUAFMVX5NmwwCgAA0oAGDDsGX2j2WwfNevQHn47M3JyGKOiLskQSgZvOFJ/ilVrm4h5/1wGACYvdkLL2NlK/1Kg73dCvDvBFFNGi6Ulw91dG+h1j9i1EwCkLzNAf7yi7JdAEKEEgB2/clV/ynTut9/6ms2OT0oBAB4LiPECDw4hUZyetoG9/YOkZADgMa94fcqldBAmEjsKCAsAsPfUmV8Gj2ugp71230FxNfnoPG215HbEiqC1BwnxP42dxOkaWi5YeODAroidp4bYO3FduwydNze3pJiUslJWbEhRv+TlnPMICwzY4zu3lwat8QgOmeXiWqe7Xodhw5au2+i5cuHuiyfzGWPVMLVUwCXV1S/BFCOKiMAfuHmrRf/+zYx/dw0I2hu9PXzz1p5TLTmNXq4bNklLpFThK6rQCipfv+TCnQ+nfklN+SVhdSbZD1gWlV3MC1jwPXTxG6ctqtOchq0/lC8pEm15vByX3P7KeWNTq3UVcAmSx4CTW2k5Op6hrWYvb+W8Mez2PQJULLFZ2qjoe79x83unqGbmIe2dF51IfQFAy9i4rqpZB9ef5jY2+GROoYxHzGHfOTW7DU2mO5vtvZhNeCKnCsYAMPfMrTZ2YfWnuhkt2/cir4gAkSEEwGZsP9s9eHcPPz+D8GOGoSd7Bob18ltnEBjdK/zYkE3HxebKxnG1MJm79MgtyqigyIgsK2L1RoSlS0/eaDnbo6Vl8O/LD2ZKSpg8VZPmSfIGrtrVyDKqhel8tx0xlIndqeJSiJam8X9iRRWV7w8DlpWVPcDEqpWBwe6jhxl84jzBWFFBVsrL1kef+nn4eK53rxkL5j5LSxd4XnTgidTuSXl5ozzmcRqaerPNo89fBwBEBJmYfE7kVafE+SZDvLibCT127Kt+/ThNLSu/CIlMKsZYvveOv6q8Uv0SzDAAO3njrvYMG667fkMd7fq6Gqr6xhPnLbiakiIF9lLO+bHu7py2zvywajnnxYwxIHjzofO/jpnc7s8/1EeP/n7Y6I4jhncYMULt974uoaEi+KuFLqmJc17eHUajjh3tMHocp6NfR7urqk6vhv36m/n4P5EKtPrulKlfIsZxnf3wbVwX29iG1Z3s0HfpOp4nd1+kdfXarjrFqYPbtv2Xk5QPQyBI4S8JrzfZQX/Z6bTsEqrIe8cUY4IZ0DPJz392i2htuULNPmr3lXjRFFj2eYi45MKt2986hDWc4tLRc0dZGxcDotAl7qMCj/MCvR6f+avrFtUpDl08d996kQVMTrgt3o9XzNW2dmH1pnoY+WzPfpFCAAQiUEaeSqWP+JI4QmIlhY+K8h4TFCuRxObnPZIVPRFKKKvge49oYTJ3xeF7NfBxCQRTgjyjL7Z2+qfpDNcBfjsSJFJlfslzLOkbsK+xxfoWpvPdd8QAsI/xhX8rIgY+PM/K/mbi9C/+/GPv1avw6XLOE4UiIRQLvMwramNDo7719QdaBocSoQQAhDIbKXHGZmRn97O357p26Tx82Lajp4qkIn5lAqNUQTksWnViU1MWb9veaOBAVUMDz7C1RQiUnBQf3Rak9vVLSBmf072snJDDJ1yCAuaGbV974VZBcTEA4BoJ92qpS+TRhgSl5OdcjYu99uD+hcexZ+8+vPzw/qW4x1fv3nmUliKlmNbOxlVzLSxMsUARAFx8/Nh3+1HXoLWLNmzde+UmJjxUg0iUE6a0fsmHlV9Sky6JUJnk2NdrdS7CLqcuqDlHNZ3hNW5ztEQqWgyRIvAJAi/d+spxff1pczVdFilxCVYw9QOjR+6ktbFb2sps4U9z919+ksUYoAq4RKlLHCOazFzSccG2ffHxoIgJFn3vajahDWZ6jVp9vEgqs9pyopnVhqZmXgv/OUFIqcdSIBgAlsRcbWsf3nCmd8+lO54qYoJFhASMgjKgixL5F0aBUUwr+N4jWpkv8zl6syYOFUwpFLofPNPCOqrl7OX9VuxJzslVxnG9kBUNWX+o3hTrNjYR7tv+6xwqDFhC5nOV7nq/jhv/IDmZQW2LynwsgsvElwsEMaAlCM8JWd+wV/fWPX/33ritUFZMKOFRxTK9opMvNinZ2tOb0+jWqm//Mc5uUSeO3XmWJMtNyZQUlfCyFwUF1x/FLt+0ydBsdv0evRr2MfBat7GwoJAxOSf3R6dISK1r9JKy6gQLYrFunpcJgmgdpvJSldWb+Gpp45K3xaqojqz8UEZq6XuvuUYvkWetyuu9YywSvwKmpYnVNeCStNy8IY7OnHr7C1dPfDC4pBobl+uJmLZ26+ubhY4L2LknPqnD8h0NJ1j/6rchobBIXBNxaXIfrL5650uHiDoTzPUWbqoQx0UYJoB9z15Xne2vZhnY22dfYnY+AAjlq6GINq4LN29+77yh6ezg9g6upzNyyscEX1ezWq0ywXpaxMVdt56oz99Sf5KVjsfm5PQsBqWQU9Qlbqdut7ENrTvJto/PzvScdApM5AkWGY7lQip+IRVzFSObTXfwPfSwJm5HghlD86Mvt7Tb0GyaYz//7Ul5BSLnPGE0V5I3KGivyO3ovvXif1yXAMD5u3e5Lr/oTjXJKsSUCZ9SuJpihmBF3BE8z8vRsLHldPT+98fAA+cuIoQQFZRbqLKOEKwgpS8qLgnYvqPdn4M4zW7N+xqrDxvebcyIn8eP+23ChF/Gjv1+8JCGPXpwBgZdLS2OX74iCAIS7WAfm5tEKbX0vZcdYTEDH2FEgRJAGNdqFtXS944VEBBRzGOhslSud1nh57WpX1KuOyI9FxEIQ1h0hpXfZ1QxaKX1S1w49XYXbl2FD4WPq/o4LjXrNSpjJ/R0XzE66FRTq9BGpn6hZx4CAC5jnlLauL5yimo4y1tTyROMEVaQd2VLJf3XHG5lsqT+FKcZ6y7llUgBSIWyByIu2fvowddO65uZB3eYGxH99FmFmGA1m7DGJqv6rdw/LOhwM6vIJmarQ289AmCYIiUkFHXJovPXFDHB27OzMkg1RXarfE4V6pd4Hbteoy4hDCRzo2Na2qxvZeHf229HUl6+EpdkEFnfwP1NzKOaTrWwjb5cMx+XUqqbqR+vyJdXxv7Ze4jT7DbIwV4qyBfW935vb6t3RGnzBCoIwvkL134Za8Z109SaaXLw5i1xv4kIJqzq56uAMgwYvfHwyZzATb9PdPx64OD6BkNa9jZs0ad3q4EDOo8ZN9jBafOObTnZzwGAQk0rzkchtYkJrjBKROFQVAipIeFDKbWMCX7zmVCbmOBy3amUQF3l9CgrSORNyMwdZCXGccnzS94v5fZL8kta2YS1tgpsYxP2hf26RlMduy1ek5CZz8qHwJf6SxzXNTJb3XPJnvRsqcihgigmlABAzL3k1jaRX1p4cuPtA04/AqCVEZk8V/H2nW8cQhtMNK8QE0yAmB643sLcv8VM5y8ct7W1DW5hFjxo3cn0vDzR0V3G+oxBGRM8ydJg2cGMPIlYgL1Wk7vq+iU14hJA86MvtbTb2HSa3eBVB9MQUuqS7JKCv9bubWzh39o6xP2fC7XgnCe1nE8fnSCCGAOH0Mh63XXtlvtKBYbIp4BLysILRDEAQTKp1/4j/xs0mNPWHeK0JD41BaCMRbeqRI1yJi+KAUAQhIwXWTcfPz517cbJK9dPXrly+sb9m/Ev8oryREPLp7HzKIdLdLRj40USFOGl+61aijKeRSrIGGNjPUQOlUhKqVhK6+2KGEzFY2FhZASnru6x2p9SWsJL327SD494QklWVvYYe0eufceYOx8Bt+OlllZBzWc4tTRd0Hq2ZzOrDeEnHgKTg4DS2VBq4wpXGTez+6Jtoo2LJwiYgIFPLSy0CDnSzMyr0WQTzflHbyfmMGB8pdxUhY3rVtn6JcqY4Dwgsw5caWUdpmbu09YuUs10kZrl4h2346ASHZ6oSzzPXa/IofI6tbBqUb+EEAbSudExLW2iWlmsMvLdnZSbx4AIGFNKciT5g9YcVJlg0do2wn3bVQDGmFj+S/TTYEUJLPELAYYZUPIxrw5VimKdRb1nOzbr3Tty6zZQLBnv/d7esF9E4RPGRGAU0jISbX396xj/0dDAwMZ/OUUIygTk1NDfCiYvwoiyHFNZWz1VTI9y6ud9j8NrSzlcoq//MPEpMPm7RoFQoBQUXxgR+y4eJECY4iBlyjPlJ4ijR0p/QnjMA8DYOa6ctvbCiPAa3CFv5eMVtZ77Xn1JyCoQ00bewaeIFI+d58h11bkQFwcAtdwrvzt5CR+Xmk1ES7OFaiZzmpoHjlgdnZT5nCkCDMrgALnv/X9OGxubh/xmY5WeywBQYlbh7qsP5x8+1yf0WEPTpV/aBNSZ7uJ54B5gJlRFYV3KoaKoX3Ii7TkrExNsduBqS8vgZlMt1WY5NDLzn7z5VL4gpYxVSOwSdYn76VttbMPq/e1s5LMjOytVye348sn9ivVLBIIZCPOjL7a029Bsxpw/fPcn5+SX+kuK8/+K3NXUdn0rM5/hq08dS0jf/yAuOjYpOjbp4MMnhx6nRj96Gv3o6aHHqQcfPomOTTr0KDElL5cxUmW+68croqmzqCT1uwH9vhgw8Nzt25+A4125msuQQBlmADvPXe5u4aTSp0+7UWMDow8DyZVHWNGKO57qLogV0aL/EUOoqEtuP3ny68TJLTS7PYyLBYBiSYlAcYnAy3hexvMSQSiRySRIkMhkAhJKeFmJwPMCX8zLZEiQKP5LIghSXoYZkchkPBKKZDIeCRKZFFNSIvAFkhJG2ARrSxUtLVu/gNTnmU/TUp5lpL1dSUxPfZaZ/jQ91cnPj+vY0dx7aWbm86cpyYnpqc/S31orT9NSUzLTr8cm9Le253747aIYx/W+d2Y12Liox6lLbWzWqJk6t5zl+p3zyp2PEikgRCrOYHHxXX3j7tfO61Wn2OvNW52aLTDAN+LytRftq28W2nKGW1vTOc0t1v0RePpRTgFhlK8yshtjAHb55q12zlEtLdd0dPM7mpQKjMmIgEXf+8HratbBX9r4t7H2/8Zy+Ym7OQCssuNRIBiA+Vy49pVjRMNZi4yX7c3OySdlnPMvmdwEMcaSi3P6+u9qZhnZ2sJr2ZHb1SWgYooFTBiTzTt4Uc1ug5q5Vz/fvYklEqqM48Il/fz3NzUPb2Pm9p1TaAdX75+W7PxhbsAPc/1/9trVwdWr88KozgujOrh6/ey9q6OHv5ZP8OHYZyKD8idg/1GOEiKIMXb82g01499/nfR3fGqq0tz33m/vtTtFxHQExAOAVEBh26NbjRzFdfpxqJ399et3AUCgTB6B8r7v9oMVcfSuP378y7jxnJa2mZfXgtBQm1W+84OCFgcGOgQE2K9evSQoyDXA3zs4yNHf3ykoyD0gYGFgoF1g4KKAAI+gIAd/f5/goDn+/ouDguz9/DyCgux9/VyCgxb5+88JDrL39XMNDJrr5z9vdYB7aFiHUSPr9+jR/q+/DM1nG5uY9DE1MTQzMzYx6WNqamxmamgyy8DMzNhUftzo1Y/3NjUxNjM1nDWr09Bh9fT01P8a8sds876mpn1MTY1MTQ3MTI3MTA0VIv5T+Vd53Kj8f1Vxvqmp4ezZvaZP/frPgVynTmdv3gBFpup7fJRV4xKBYsaY07Hzjc3XtrQI4SbMs9p7S0KQgKsIY+exwBj4X7rVwjKUGz9He+HB5OcljNE7Twt/89jRxDK04XT3RpZRf4QcvxGby0hFWFPaKMGMwcF7d7+xj6w3zU/d0ftYejav8KwAI7P3xzSaFdBk2tyGFpF2265KeIQpquy85TFmDOafudzMYg03wbmX986nojO8Ksa3ysJjAYA+K8rutWx73RmhDaa6+R6/p8TdFQRTjAimwC84fL6J5br6k936+e5PkEiV/pLnfEm/0D11ZwW1stncbPYa1SkezS03NJru3Wi6d3PLjQ3/9mhqtqap2RrVKR4tLDeqTlnyhYPvgUdJAKSGrKuPUcTt5+Kw8Dp6eqPnzy/m+Y9XkZR6CrFAGAGACw/Spy9c3EhHv0X//i7BoYnJyQAgw3IKZEzJf6R25GuIODFik1P0pk1X0dHhunThfv2V09bifutaX1OD09LktDXra2pwmhr1NDQ4bU1OS1NFS7OBpganqVFHQ0NFS4PT1Kir0Y3T1GiopcFpdOO6duG0NDkNjfoa3TgtDU5Lk+vSpaGmRh1NDU5DQ7VHj0b6+pyWVoMuv3KamqraOtyvP3M6uo26deO6duF09ep3+aX88d/kx3+tzXE9xXW6q+jqNDYw4LR163T5lfutS/2uXbiu8r8qXbtwXbtwXbvULXOwruKgSpmDNZxfv2sXrttvzfr05n755dztWwBVVyb+N6UaGxdBADTsxs3xG/b/FX5w0raTN5NSgMmLzFSJS7bfuz95U/TAdUfMd53OLpQA0NjkItPNZ/r67TFfd8PzaExykYRSgqpnmkIUAbDzCfEzt0b/EXFg6r5L1wrFCjwifQJd++jxX+sODY08OnnXyWsvMpWRYFXdD/0nIXHohsND1h9x2386Pa+I1hqXIIIIYznSHMfoU/3C90/acnzvw7usmrKMiCBECSPSjbfuj9t8eHjUsQWnYrJzcqjInMFogTTH5fipAWsPjIzYPzLi4Kh1x4evOzAy6tjIqGPD1x0YsfHEyHXRw6MOjYo6/n/2zjssimt9/EejMabde5Pv/eXeRIpJFHsDpYtiV1ATu4K9gQr2hth71yg2FDHGqLH3rijN3gsW7PQOuztz2vv7Y3aXBXdhscENZ5/Ps8/u2ZlzZpZl3nl7h9CDnbcc99t/9urTZ4wS/HfRS4iuAIZKo+40alR5R8dZO/8CE83vSjL5zEpKRkhaRtrCP/dX7zEYVa/h6N3jbPgZDADANbqbxP9RefnRUGTJzYcx9Xr2RA3q+8ydtyAkdPa6DTM3bJy6bsOc9cFz1gdPXbdh6toNges2zF4fPGd98Ix1wdPWbZi9Ljhg7YZZ64Onr9swZd2G6es2TF8fPGNd8JzgjbPXB89Yt2HKug2z1wfPXh88Z8PGWRuCp6xZtyR0a/VOnco2bOg1eXLU5UvHLl+KuHb13MXIk9evRV25dPJSdNj1a+GXoo5fvRxx7erZi5Gnrl+LunJRO34x7/hl4+ORly+eunzxzNWrgwOml7Gp3idgdOSlS8eio8IvRp2+FB1+KfrMpejzl6LPXYo+eyn6wqVoZfD0pegLl6LPXooOuxR9/lL0Gd2gfvuwvNufvBgZefnSvtNnWgwcgn7+6VRUVMm1cSnHlCmpUjU5CTnZ6XIOYSadh8pIlqxO1eQkqLNSJBVmSi1+nKJSxWVmZalkzGUl5ZswanQS/aBG0qRqchLU2UmSSuKUGViHsylOVGcn5GSlYg0GZqpwqTKYw0iiJidRnZUhqQlh1OxqiUQbTCWnSTnx6pxUTZZK1hRwzIQTykiWJKVIOUnqrCxZTQjW2ccpZnKKOidBnZOkyk5SZSflZCWqcxLV2Ynq7ER1TqI6K0mVnajOTlRlJWpykjXZmXKOjCV91GMx/jLe54+MYg78fmysTZdBFVwbH4y59z9n4DJ0dOviCCDy+s3OU6Z+6dYMNWrYf9HiOw9j9G0LDPcSFIBi47oR86BOt25fOLvcjX0CHDSyhCkhlMiUKC8UsMEIpoTqXlODDTDB2PCtDrWkAQCvEcPK1K8/7/etH8YdnvtYGLoFWVrOWbfmwy2RlSO3HzkRWVuGXb0KJUWWvKGXUF3FC32rD1pYCAp/Y2MGVDdCGWdKb9qCr+mEEWYwj2FtZ8II5zR3iQLdj/k35loZZjaE5u7OTTlLtDBKckNudKdvbB4z0WbV/o0uQxKWAOBwZOQ/m7ao3M4Ds6J1Dyx2coO1GGGcAoBGUs/duftfHu2RrV3d7l13nz0rEQwAkkEe4v/QCRYjWt/7o0e1e/Ss4OJ651ksAChXD10clz6UK19klyny7aKN71LiuDpPmoRs7aYFb6SUqmWNrM9AzPvircclLMkUq7E0PXg9sraetGIloTRbo5KwlGezN/Yt4KM3B9WyhlASn5CsqxN8E0qKjcuEXpIvQJsWqE8Y3dic3QubJ8/uuCjHg9+Yx5xvpKjnrs+TMrq9ftxMiC7D4OPrJfluvd8XmGKJSIyxkYsXlWvUaNwcs1ralQQMvxClshYAqGTpQGRks8GDUYMG3zRz95ozPzHtEQAwXUtEUz8VgVG0McExMdV79PyXLr9Efn/5JXqU/JJuAVOQnd2UoNUf6Eeo3A1jimcGbzAnV/EtvzTD/iVWVhduXCnReomgVGEggN+z6QkTmXL6MimxvncfVLfOvgvnOIeSf9tu+IXIBAMABbj36MnwJUs/d2uCGjVq4Tts/4mTaekZnDHCqBAkb4ciSy7fu1u9S5eKzs5Ge/S+F5S89y7jJyBbuxkhm81ZJd/dFTXjj0uKUkPF6CrmrGXQv2Qssq4cfr0E5yoKSiGEEQ4UADgAYfR9IWEZAA5HRvy3datKrTo8ffGSm0jWKSFodU1OZCorcSUA/El88rSNW609PVDdBjV79JgSEnrn9WsAwJxghqmwa70tubUde/b6ulHDewXW4zL8G1FOMSMaXfUqM2uoeI0aWaZBg6nrNxS8iv5qriEypjKhRLEvFXqVJ2bXdqQGPxil9pdMCKFYZrJU2H2JQf+SccjaMvzWXSixdYIFpQ3lZ50lS6ejIiesXTdq6dLRy5a9F0YuXTp+5W8thvmiRg1nrAjRqEwGMhQ7hneIaiwzAAB2/9mz4COn7foPQza237fo2HfhlBuxTwEA9LVpOf07BUp8ZAzrBH/h4HD3icn+JW/+mXTt6cz68rX1uJQ6waZrzuvnxxQTpru10qWuF6p9ErP7l+jBFBOKtScC2kIHskGFRyNfWm7/kvHI2jr8cpjQSwQlBeX/Ki0r291/IvrhB2RhiSytdFgjS8u8z8q40UGD7S2UZwtUpQpq1OgbO9tdZ04BAC154c66CwTFlMi69rdZmQmrTpxtPWoUauhU1t6984xpR8IuZfAMAFDJGn21BSFF3gXzZQkx0D+UO/cHaal/Xr/9SK1mnJlb27EwWaJMotTyyMnJ2HHp9pyQ7bND1q/atefa82capi0hTE1c5c2XJXpvIuFEzcmBKzfm/7F3xqZtv+3ed/LuPQDI1yowz5dWcmXJG753wd8YwoihTYYYBjgQfOby7XV7TwTv2rZp55aNf/2x8a9tm3ZuDt69Y9OOTcG7d2zasTl4158b/9q6aeeW4F3bN+0ICd69c9OOkODd25Xtg3dt27RDu/2G3Ts2bt8YvP/gL6NHl7e1be7jExsfz3lBze8+9vegL1WifBsUc2BAiVrSrN57qI3/0PLNWpRr1Kit//Cdp8ISsxIBKKPMsPJgsZ/F/zqKMJr6AAAgAElEQVSGvbDMsXEpEZKYYwAI3HvoC4/2odevceCU4oJvUMyxcWkFCcGc81eJaf1m/lahhSdq1KhCQ/uKrq5VunUPPnHCUDsxcnhFsXFhijlnsiR5zVrxbdu2yM71k0bO5Zs0sezSfdXu3QBATdysCBuXoKSQL+bYMOnHIH5dX1WQvfGs/9Rw0Oj2QDR48NTZqEbNBdv+VP49ireDixFXJ1dK83INYzHPX/62f79dnz7lnVxR/XoufQaH7Nubkv5SOReZYiV3SvC+yFtz3qkA37v2qkpxUlra04T4LWfPVe7WA9WssTHiAnAwUy/R+t43mfS9Y4opo5k5OSMWLUX17Zx6DA3ef/BIWNjIRSvKt271fatWZ6IvgkGk2ZsHaY7vXf/bkzXS1I1/oLqNKrfrEfzXnkOnjs4OXvJlM5evm/6yPfIimOiUkc/3fqEE+d6FXlKaIPqYY065tu6sNo+HKKHJVMaMYEZ1kcr0jWejg3k+kinREJkDhEVFV27T7ruWrS5evwGcY2NlPT/eiXOir+pPdMkiAKBm5HbM08CVq2t27fK5iwuq38Bt8KCgI6eex2cp9ZuVMgQ674jQSN4beXth2d5/ZFIvUcqDqnJy5q4Ortm1yzfNmpd3cvzEruGmqAgO3ExZ0m3KFGTXcPrGTab0EonIAPz4xRuVOvzyj6Yep2/EKL+QLFX2sKWrUVW7wYunqGiOEgL+5irE7P4lSm2Ru09iv23d5t+t2uw5fQkAOFDgeHRQSBl7l/ZjRmlUaqP/LPligsNvlOxcRcHfFcIIYZhySIl/eX7D2JiwUM41MsmTFfTuKFdeCctT1q5HNX72WbI1WwbOjd/NfYRTppxSpuRCY8q1blsGJD0ze9fZ292nB1q26VzesfmXLs7Offrt3H80LiMTADhwalCzWUiR9475vbAII5yzrKzM37bsHLBwVfclK77v9CuqW3dTVITihDPLX6L0wgoy3gtLiafinP+2cxeqV3/ApACVKgeAK3mOYVeufNe6Vd0e3WNePDVl6XpDL1lhSi/BFDMOwQcPfuro6OE/Misnm3Jt0GPMsxcWbdv8p3nz28+eG63epMiSpKTUTiPHIWurC0KWCIoFTDGhhAF/cT/ap0mFJb7tAECS1e8rQ0KrvFMZONy6/9DCre0/mjY5f+0qAEj449XgMhSNmBKZyGosUeCK9S0pOSny1ssle0Ib9uiJalT/wsX1xw4efSbNOXb+So4qGwBYnmZTxFTBHsE78hY9evVG2F7TAlGtmiHRkebLkoJ79GKKGbDsnByvKYGoRrXQI0eUzWQic86fpKU6+49E9o5/nDjJOSfGQkje0EsWGdVLCMWUkQxJ6hEQUN7BYfamjQAg6fpoAQdn3yFl7e037NsPxhqTKDauVwmpHiPGIevKF66VHBuXkCWlCZ15h8c+PuPf8p8r/NtxzjWSSsayTCRMZMLy9IN5CxSjM2Ns6fYdqFpV78CAlKwsfWb4B/3F60UIZkSmWCZYX80XAIiUEXUrdu32I97TAv/VqhP6ufq37k2bjx27aPPmK/cfYIYB4I3iBUIX+YAYxnF97uh4t0B/ifIsUyxhGWO525RJqHatIuklnQICkJ3d1PXrja4iExk4PEtMbOrrixyb7gw7xzknlGAqc86SsrN/CQgs27Dh2r37KKdGby/y6SWBvy0zqpcoLsPkjJR2/iM/dXRaceCQ0r0bUywzzGW546z5n9g7TFy1Sukymf84KebAE1LTfhkzHlmVKN+78JeUJhQbFwN4HHvDr8WXK/w6c8oJZwBYe8FV7pveVpwQXbeSh69fV/2149fubbadjAAA6UPeN+lnxhRLurQyfThApkp17eXLLYcO+E6baOXR9ZM6jVD9uo49vf2WzDtw9vRrSS1rNIwSzLA2ZYSJlJGPhGEc11f2je49Niu/BFOJMtY9cCqqXTS9pEvAFGRnF7jWeCEfiWIOPCYuzm7QwK+cWuwJDwNgWrsoUJVaPWTOPFSn9vJt2ygzXi42n14yddUSo3qJTDEDEpuU5eTjV8HZeWtEtN5oJhGZM9pr1krUyGHA4sVgrNCWIktep6a1HzMOWVe+cPmc0EsExYBWLwH+5MkVv+ZfrRjZHoDGP7kdc2X/naijsffv5GSlMOAFBNEXjPIvyoHPCt6A6jT4Zez05NQUzNl77KKY6//QBgtgTLEGyxos6d3pWarsp/Epe4+fXRAa2m3S5Cq9eqEaNVDdej+19+gVGBB68OCz568VYcMNiqG93SkL3pqPLEt6jh5VpoHtjM1bjOslFAPAw/h4+4GDPnNvtvvcBQBOGJYpZkAzVeqBs+ehhrYLQkIxwcxYjqSZsgRTwjh5lpLj4utfwclp8/GTii1L0boooaMWLi9n7zBk6WLFEfLmcRrKknCdLCnegrBCLyl16GQJxDy65tfi65U+be6H7Z/TtZafyz98HL4OaG/z19zROWlpjLO30E6UyTln9549rdmjx9fNWm46ehS4WqOrw1/AhEVy/uv7u/DcMGUAgBeJCUeiLy38Y1e/6dNcBvt817w1qlMP2VSr0bGTz8rfgg/sj7x7Nz07UxvjS7CEJfPLjwreO+bbuPRoIzsI7j5lEqpdKyS6CDauruPGIdsGgWuM6yVKyZyH8XH2gwaXd3HbEXmGg9bGhYFTderkeQHI1nbO7l0y52boJaZtXBQzYM/iXzkP9f3U2Tn09NlcWUJkxtiMZUvKNXLoM3c5GOv0k9/GdVvYuATFgV6WxD6JHv+LxXDnr6e1/XmZj+efa8dsXjB8YierQbU/2btsdCYBSjVFFSRUG+wIszeHovqNXAePyZYkDSGYvmXlV8P5DfoRaI1XWdnZD+PiLt27eyQqwnfx+hb+/g29ev27ZcsKzq7I1hZVq1rNo/2UjUv3h597+ORpDsFMlwqj1O4m2uQSIUKKjSL53hV0egnvHjijqHpJVyUmODjYtI0LYuLj7AYP/qeT06HoSADABGOKKTCNOmvYnGmojmvA1g0apmLMSCsKM33vMsWc00cpSU6+wys4u2y5EKW3cckUc0KHLFxUxt5hwMKlRm1ceXzvlX8Mjz5WYvQSYeMqTehlyb0HV8d1+H5Ms+/Cjv6RrpYYlwlnD2+emeH5XWDXqrGxVzhnMi1aoCGmGIDfjX1auZ3Ht01bHLpwAwAoM0yBLOqDA3BFiqRlpt96+vTivXvRd+6s37Nn0MxZ1QYO/aZJk2/cm/2jiVuZho6oge2/mzRt0Mmn/ZiANVu23HzyOCMrS6aybipGdAYxoYWUEMyPCdZDGMFUppR0DwwoqizpNGkysrUNXGM8JlgmMnD++NVLp/59Kri03RUZwTkjFMuUAOBUFe8xezWqX3flzu3MxC0IMS8mGDPCOHmZluo6bEQFJ6fNR45yzpVfJmaEybj/goVlHRwGL1nCgZuyceljgsOva2vOlwBZIvSS0oReljx7dtmv+Zcr/TsBAGYyZZQBAPADywaMdP3i8uHlHIhclNYLhBGZYEKp99wVZewa1u7affvpyO1Hjx+MjLgS8/Jm7MukjLT0rMzUzIy0rIy0rMx8pGamp2VnJqcl338Sf+1BbNTtm0ejIkP27wvesX/a1m1+C+f3Gjfx5/59/9GieVnbhqh+/QoODl+6uP6zRcu6HTq0GzJw0NSlvx+POnsxOv75XaakfSkChLM3dR0hRUoI5ucq6nkXWdJ7pF+ZBg2mm8h7V2xc8SkZbUeMK9OoUcjxE0rJH0WNSMxSd5k6F9Wvs+HQIQAgZsUEG89VVJKcUrMyOowc/amj46Jdu0AfE0xloLTtjJmf2NvPXLsWuEl/SW6uYgmSJUIvKU3oZcmDR9f9mn+5wr8TAEiySrlb5wCRO9YOsEX7NozmJFumRajDqFiBn7x+ZeXZEdWpU9bO9nMn54qujl82c/++TWuL1q2rde5cs2vXWp071eratWbXrrW6dKndtUvNrl1rdu1au0vnml261Ozatfqvnazbtv6+TZsf3dy+dLAvb++A7OxQvXqoXv0vnJws2npU6dS5TueOTX19Fq1be/DoidsvXjxISojLzNJIEmjTRxgzOFMhQkoyRaqhQnWCRMJqQmm3wOmods1NUZGMMUxkuUD3nlYvmRyA7OymbTBu48KMEE41suy/aDH6ucryXX9RznTN3PiDuDjbwUP+1djtaESEokaYoZeYrqFCcTYhvosWlHd0HLk2iDAqEUmJQsSy5DJkaDl7xz0HD3JjZVTy1FCp/OMFnY1LxHEJPiq5/pKnV/xafLnCvzPnXMIqQjHhFDi/vGdbv5rowIIJclaGPj7Y7Jlplipr8YGTPSdP7jBiTKshfZsNG+vUu6/Vr12sOnT4r3uz79ybfdOi9b+bNPmvu/v/NW/1jXvz75o2/Y97s3+1aPPvpk3/09T9v61aWvzS/adfutXr07u5j2+XEb49AwOHL13ht2z5xj+3R9+KeZKQLGe8zGsEY0yXlC7kx/8WRavtyAjhjALHnBHOugVOQrVqbroYCaA03inob62toTJ5MrK1C1y71rgsoVhDZADYcuTEp47O7YaNzcjMAQANJQBw+PSZb1xc3YYMjktJBmMphLQotR2VBmt7zp3/wtnJtW//5KRkBqCSNQBw5trtb5s3t27fPiEjnekCI/Mdp2Ftxws370BJ8b0LWVKa0MuSR4+v+bX4ermfJwDIWEMYoYxwzi8e2OJjh/5aM0HFKaW4SKUYlf8l5R87KxPHxT98nCw/ef7q/IMnZ29eP3bm9OHTZ3adjzxw4sSxU6f2nQvffebc4ZMnjpw+s+t81P6TJ46cPHUs4vzp20+j7sbGvIh9mZhIs5J4XncLB4Y51ygNtCk27G0shMf/HEWqOU84o0SdnZmoSk9m6Sk9A6eWqVc3NCxMUuWoU1+9VuUwzkz9XLX5JZMnI1uTuYpKGBUHdvn+o7q9+35W33XP8TMaWQKW8zwhpce0OahWjWlBayWMCcutrJNvhrxxXMZrzhNGMCWMs0fPntXv1fffzZqv/mM3zc4EypMTMgfMWVDWwWng4sUZGsmo7S5PzXkr6/Cb4XoTWTH+KYUsKXXkkyXLRnhwxiRZoxtnp9dM6mf3ybHdS4FjqYj+EuUZY1lDMeWYA4Cuj9BbPTjmXKZYgyW1rJGwJBOs9A4SYuPvgfmyRLGg5qiyF20M8Rg6oLv/cIt2nqh+Xft+/dv7+fUZN2LXjZtgLIJWIW//EuN6Cc0NOCZrd+/+zMXFyrNt/2lT/WZPcR/q+4lj4zoDB956/gyASybKzpuvlyj/bsDZ9rCo8o4O/3Bv3nuMv++c+S2HjPzSudFPvXpGPTCpouWRJZUrn446rehJxdsWSPjeSx06mcFjn14Z0fyL30Z1AwCNrJKJxADUGWmLuzuMbfaf2NuXGYBMiqY46y/xyp0XprJMiazLRZewJGFJg/UvJA2W9IP61xLBEsHK/wYxKLsiJMffD/NtXJhiDiwjRzU1aKPDgAEOQ4e7Dxveyn9kY59h9v0HtRg/8eSjGCXa2+hChv1LZpiox6UPaieMaGR5zeHtP3fz/szF7V+2jSq4te8+Zdq1p08kKKgBTx5ZYm01aWUQAGiwxqi2pPW4ANt89Fg9r36fOrf+ys3ln81at5o0LTLmPhgUtDb2VfDX2phgq3NXroGo7Sj4+BClhgqHBzHXRrf7dkY328Qb55kmGwDS4l8cXzNhqP1nm5b0lTUphFGjDkaB4H1RVN87pjgjOzMlMz0lMyMpIz0hPS05Iz05MyM5K0NFZWr6hsOgf4nJmODcVRhmnDGQbiYn746I3Hv8eNjDZ89VKgAoWCfOp5fMWLWgYL1Eq50A3EtO33ft8skjpw/ff/1alQ0ARqWIgoHvXemFdROMpaF8ZIQsKXXo6gRD7OPIcR2/H2xbfkanyou8nFb7eM7zqjuwHprXt15C8n2qK8VY7Acs+BtTpJhgkrdOcH57qDm+9wJzFQ1XwYzo86K4Nj4wN3bLLL3EdH5J/uUY0a3DtabdAhfKGxNc+bzohSUoFrQ2Ls7i4m7uDBp+8s+5p3ctXNqn3vQuNrO6V9+7dFBGxjMGQCihXAgSwYelSP1LqN58aoyCr/KG/UummtZL8q9F32xoXZDEMjO/RL+xwUJY6VBHWeFG3fy5ijdvQEmJ4xKypPShuEyU2y7CIC0rLu7ZnaysVxzSGXC9IBF6ieCD8hY1VN6O3P4ltg3mhRr3lxiiqAvE0BjFaaEZkWbmlxS2ECl4IcV19CI+td3wccjS4vz1i8JfIigG8t0N6ey/jAFQzvRdGQow1woE7wtDvaSio+PNRzGEELWklvSBGO+JbLWKUPrL5ABkZzdl7doPtIpG1shEVsua6RvWI6vKgSsXEkIy1WqNrHmPq6glNSYkKTWx89hRqFrN6NsXQFcashj/lEKWlGpIHv3dULku/mMTlAYM9ZJ/2Dd6/sowC/X9P7ymTkO2djNDQj7oKgAwf0sosrCatW7Vh1tCIqquk8eiWnUuP4gBY6XpPzJClggEgmJDJjIAv/boUe0ePVHDhmv27D4ZHX34wvmjEeFHI8KPRIQfNcZbjB84H3b64kXbvn3L2DUcMGHC8ago/SrvPnnu6/ALRyPCD4df6D1tKqpWw2u8/6mIiAPnLyjj74vDF84fj4zYcfiYW9+ByNoq7NpVAJALtKR9BIQsEQgExYaEJQC4eP9+zR69ytk1/K5lyx/atPm+devvW7f+r8Hzmy+KPN6qVaW2bb9wdv7MyenfLi7ft3mvk+vftmqlvPjG3b2Ck9PXbk2/b93q+9atlHGjkxQ6aGqt71q2/LaZO7Kpdu7qFRC+d4FAUJpR9JIXSQmtR44uY2f3Q5s2VTr8YtG2nVU7j5/ad/ihTdufPDtYe3hWatP25/YdLNq0LWjcs6DxHz3a/+jZ4QtX1wpOThWcnKu076gMVvZoX6lN25/ad7Bo286ybTtl8iKPe2rHf27f0bKdxw+t23zl7Fze2fk7F+fqbdtaenj+5NnBsp3HT54drNp5/OjZvrKHp3U7T+Wt/tm6nWdlj/Y/erZX3ubdvn3u9u07VGrbrrJne8s2bb9ydUV2thG3bgobl0AgKNUosuTmkyf1vbzLOTlH3r6dkZ2dlJ6akpmempmRnJGempmRkpmuvNW/eIvxhNSUjKzsHsN8yjRoMHrp0oys7KT01NTMjNTMjJQMI5MUNG5sUe1IRnpqVkZSetqk1avQjz+OXbw4MzMrPjUlJSP3kFIzM1Iz87zN+1Hhg0npqWlZmU+evug4fBT6sbI2JljUnBcIBKUWxcZ1NSamevee/2po+/jpEwDQ9818jw/KKQB0nTQJ2drN2hz6gVbRP+aEbEKWlWetWQQAmL/3hTgAJKRkeviNR9aWF27eBGHjEggEpRmt792ghgrnXNs++b2iljWcc++R/kovrA+0ipKzIlM8I3gDsraatHI151wta7CurNx7QSYy4ywxOfXX0eOQtVX4tWgoKXqJkCUCgaA4KFr/kndA2wsrIADZ2U0zUXP+3cmXqzjVRM35d/3SlH7vaWkeY8cj68rhF09CSamhImxcAoGgODC/5vw7oq3tGDAF2dkFrl3zUWRJ5amrloDpGir6XSjXZtTrO/HQAktOKLUd4xNSO/optR3vlRgbl5AlAoGgOHg7WUJ05Rc1RMYG1+ICdlFkSc/Ro8o0sJ2xeYv5qxBGlA4IxIxiEEWSJYZiQyIyZoQxqvRoKFicGMiSsci6cvj1c0IvEQgEpRrzbVz5SvsQRnTOc2bONVSRJV3HjUO2DQLXFKSXGF7HCSMctNWCzfFGkPx9FZeZsnHpRzDFjFMAkNRSoiadcxkA9K4Xo6eWx8ZlZRV+U9TjEggEpRvz+5dQgwurRDEAnH76auiWAxdT0zlnZuolXQurOZ8rsRTBwGl8Vs74g5GrzkdInJPCrtckf53gRQXrJcr193VGxvQ//2wVOLXFyJHtZs1Ycfwk5QyAm9JOFFmSmJz266hxyPrHC9Faf4nwvQsEglKK+f1LCCOEE8IJAwrACSWjlq1EtvbBF6MAgBbWoVbre580ueBeWJQr5jKqrAIAJy5e/rJFy6bjxqoBsKwptLqwmf1LFM0DgMe8TK/Xpy9ycPh/bm4127X9rHnLT11ces1elJaeyczqX2IVfv1KiYnjEnqJQCAoDorUv4RxptaoL927dyz64piVv/27ZUtUt+6mqHDOwUy9pPdIvzK2DeZt3lzAKpjIHCDu+Z2T0TeW7D9es1cvVKd2sxEjNJzLkrqIeonx/iV6S50qO9tj2nTUwM59iO/Va9cfv0j741REla5dytg7Ld53EBjHxs4rX/+SCzeuChuXQCAo1Zjfv0Rp2pGTnTNp8W9ft2r1lXvzL92alLGz3RgZAcDNlCWdJgcgW7tpG0zauDDFEsXA+JbDR+r06ftl0yafNmmC6tdvPnKkBgDLmqLIkoL6lyj+84h7d79q6v5jx/4RN2IAQEMpQM6yHXvKObk2HTwgO0dFjakmyr6vlH7v1pXDr58BAEn43gUCQanFMI7rc0fHuwX2e2ecqmXNqejodQf2hZw65zzEF9WtsykqUnGMm+UvUWKCC+z3jhnhBN94/vyP02c2nzrpveq3MnZ2zcaN0QBgXCRZUnnaqsWm9BKJysAh8I+t5R0dB0wLVEtqTLFMZMJYfHJyta5d/+nmFn7tOgB78zgVvSQhJe2X0eORtdXZK0IvEQgEpRvDOK6v7Bvde1xQTDDJ2++917RAVKtmSHQRZEn3MWPMiQkmBqscOn++nKNjszGj30IvMZWrSCjGDGvU6h7jx5d3cJi7ZQsAKGHBMpWB846jx5ZrZP9b6BbOQTYhS16npnmOHY+srU5fvFxiZInwvQsEguLAfFmSm4qBJZWk0UiargGTUO1am6IiiiRLUIMGgWvXFuThZ4QyginWYAlTsu3kyXKODi3GjlQDYFwkf4lJWYIZoZzEZ6S18Bv5qZPzmuOnOOdKWolEZMbYLzNmlLW3H7t2HQCX3igArNi44hJS248Yh6ytw2+cFzYugUBQqjHfxqWHMIKpRBnvHjgd1S6aXtI1YAqyazhtwwYzcxUBYOfpU2XtnV39AzQActH0EpM2LpliBiw2Ls7JZ1gFZ+ffT5xUjocwIlPMCe25eAmytx+4aKHRhHZFliQkpv7iPw5ZW1+4Hin0EoFAUKox3/euhzCCqUwp7R44paiypNPkAGRnN7XAXEXDhRRZ8omDY9PR496j7x1TzDl9lJLk7Dv8Uyfn0DNhoGvYLhOZMz5x8eKyjRz6zF2h2L7yf2kUc+Av09LajR2PrCzDb94WNVQEAkGpxvyYYD1KZgYhuPuUyah2rZDoIti4eo/0K9OgwbTgTUWQJadOl3N0aD52lAZALpqNy2RMMKaEcfw4UePs6/+pk2PoseO5soRiismkhQvL2dsPXLSkAFmSlJzWSZureLTE1FAReolAICgOzM9V1GNg45pRZL1k0mRkazdjk8n8knwL6W1cjf0DWZFtXCZzFWWKGZCXqakuvsMrODlvOXfB0MbFMBm4YHEZe4dBSxYXYON6GZ/absRYZG0ZfuOG0EsEAkGppkg1VBTeRS/R1lAxnV+SbyEA2Hn6dDkHh+ajR6oBsFxUvcR4DRWlHuWrtJSmw/0+dXTacPCQoe+dM9ZjzooyjRx8ly016nvX1lBJSft19HhkZXXhxqUS4y8RskQgEBQHb9G/xMBfElhk37sZtR0NF9LJEvvmI0cUXZaYrO2oqCDZOdmdxowp7+C4aPsODiARWZt3QpnbuAll7O0XhYZybqSRe97ajpUvXD9TYmxcQpYIBILiwPya8/qYYJnIGqwhhHQLnIZq19wUGUEpxUSSTRfWpWbXnNdXdcTa8Fy6/dTJsg5OTUZOlBnVaFT6239T5RrNqTlPlDwSxgPWrPnUyXHQ3LmYYIkQmcgywZlZWbW6dv6iiduxy1cA+JvHmb9/yc27wsYlEAhKNUXrX8II5YwBcKAUoEdgAKpVY9OlKF1aYUH9o4rQC4sRyikHrtR23HX2bFl7p6ajJxEAxjgAo6YllpmyhOrkwZlr1yu6uNTq1uv+k1gAVQ6WAWD3+eh/ujev790rJT2D6Qxib+6r719yoQT1LxG+d4FAUBwUqX8J4YzgnJf3b9548DTx0Q2P8f6ogd3aQ4cf3r33MOb8vbQ0zo1UHFEws0evopdgLMelJN+69/jVgwsrdmwr7+LiPGToy8d379w9H/PilYw11Cy9xKSNS1/bMTk1tdnYMZ87uwyYvyI29p4mR3P7zjP3wUORXcP5IZsYMd59K4+Ny9I6/GYU6ExkxfinFLJEIBAUG+b73pXajlk5Kv95y/6vRcsaHdt/1dQNNWz4Q6vW1m096np12XH1KgBoTJh6FFniPdK/TIMG003HcWGKZYoZY3sPH6nbufvP7Vv/4OFRtlGjis6Na3fpVKm52+jg4CxGmK5XVT7M71+iLfzF2d0nT6p07PCJg+NP7dvX6dbNum0HZFe/7cRJj7IymLFiXDRP/5LxqLL1qSjRC0sgEJRuitS/hHOaI0u/7z80YvGiAUFrA9etH7tm7eDlKyYFrfH7bVXUqxecG4l6UlBkSeeJE5Gt3fSNJvNLCCOYYUpJ+OXLozZtHLto2bDlK0YGrZkWvLH/8hW+S5ftv3BVIkAZftP0RIvSv4RySigmjADwizFP+8zbWK/nsDqePW0H+kzeuCs5M5MBxwwXoJfo+5ecvy5qOwoEgtJNkfqXEE4pV5rmcg6cA2fAFMcGB0Y5pVzZxgiKLOk2ZQqys5sStLpQDz/VukwYB6asooNRRgmnRhtPmZmrSHVmLkV0AYCGau4kvHj44ObTjAQVAAAj1KT/I2//ksrh10+VmHpcwsYlEAiKgyLVUCn0Wlm47338BGRrNyOkwFxFVuhhE1PbmN+/xHAXpeUSlHUAACAASURBVJw+6GVVruA0fkb6/iXtRoxD1pYXbtwScVwCgaBUU6T+JdTgdt4otLCYYK9RI8s0aDB1vcnajoQRwgktcBXCKOXG01nMrO2Yu5ZuwvzzG5yRkS+NYg4sMTXt1zHjkbV1xM1o4XsXCASlmiL1L3kXtP6SgCnIzm7aunUfaBViXs35d/3SlBoqKantRo9Hllanok4o5bw+xBmZj9BLBAJBsWEoS760b3T74QNCqVrWSER+v2RrVIRSpU7wlDVrPtAqGizJFKuxNH3DemRVecrKJYTSLI1ag6X3uIpa1sgUZ6RldB87oUzdutG37gCATIVeIhAISisykbk+V9HR8WncK/iQj75jx6AGDRb8HvpBVwGA+VtCkYXVnHUrPtwSMiPdpwQgG5tL9++CsXLCHxkhSwQCQbEhYQk4vxITU6t7D2Rn6z9v7sJ160avXj0vKCgwKGhCUNCioKDxQUHTg4LmBgWNCQqabzA+zrzxKUFBE4KC5q/6bfL636t37v5po4btB/Qfv3btgtWrJwcFTQ4KWhAUNCYoaFZQ0MygoLFBQQuDgiYFBQXoxmcXaXz16tlrgmavXt10yBBUt27TAX3nrV03Z/XqMatXzw4KmmFiHsPxKcbGJxqMzwkKmr569YQ1awKWLqvTvQeqXPnc1Succ/l9W9KKirBxCQSCYkMiMge4+fJl7X79UZ26FRwcPrW3L2tv/6m9fTl7+0/s7SvY239ib1/e3v4dxz+1t//E3rGsg+OnDg7lGzb8RPdROd2W5e3ty+t2+eSdx8vZ25dzcPjE3uFTe4cPMb9yjp87uyCb6mHXrpYYvUTIEoFAUBwQhgnnVJWy6cAur0mLuo+d0GXyhO4Bk7pOntg9YFL3gEndAiYZvsj31vzxrpMndg+Y2GX8uH7jZnUeN97oEu++YrfJE7sFTOo6eXz3sZP6jpvZcezI3uNmdBs7ueuk8cqn7+2MJk/qHjip+5iAZWt+T8/M4JwXr1JChSwRCATFDCOU0w/nV/jbP6gZmTcfAeEvEQgExYZhjXdMsaDoFJJY89EQskQgEAgE74qwcQkEAoHgXRF6iUAgEAjeFSFLBAKBQPCuCBuXQCAQCN4VIUsEAoFA8K4IWSIQCASCd0X4SwQCgUDwrghZIhAIBIJ3Rdi4BAKBQPCuCFkiEAgEgndF2LgEAoFA8K4IvUQgEAgE74rQSwQCgUDwrgi9RCAQCATvitBLBAKBQPCuCFkiEAgEgndF2LgEAoFA8K4IWSIQCASCd0XIEoFAIBC8K0KWCAQCgeBdEb53gUBQPBBGCKeUEcyIRGRBUZEpJoxov0lGivevKfQSgUBQnBBGQDze9sGAEV7MUkRB6CUCgaB4UO6mGaev0lJOXr96PDL8ZHTUiejIk9FRJ7XPeiLfeDY1aOSjE9FRJ6OjjkdFHI0IPxYZ/tbzmDl4IipSWeiE2bsUOGj8o6NRkdcfPcpRqygrOXqJkCUCgeCjgykmnGIsTQvZjJydUc0aqGpVVL0asrFB1XTP1fK+1T8bHTS1vfKiRg1Utx6qW9dgvKjzmLF91aqoenVUrx6qU6eQ4ynq8ed7rlXb8tdfj0df5JxhijHFxfzXFDYugUBQLBBGGFC1pPGZPa9srdou3r07j5/Qbqhv+1GjPXyHeY4c6THcz2OEn+fIkR6+w3WDoz2GDff08/f08/cYNtxz5GgP32F5th+ubK8fHOUxbHi7EX6/jhpd18v7q8aN/8/d3cPHt/2o0R7Djc4z3NN/pMcIP4/hfh5+/m2HDPXw82/n46vM4+nn7+k30mOY9mDybj/Cc+QoD99hv4wd12rQwM+cnX9o1arVsGGew/2U8dzjGT7C08/P07+QeQy39xjh5+mv/xJ8PUeN7jBsmG1vb1St6ozQUAZAGC4ZeomQJQKB4KODGWGcZalVg+bMQdbW6//cnpKe8eL1y7jkpLj4uLjkpLjEhLjEhLjkpLj4+LjkpNfKYEJ8XFJiXFJiXILBYP7t4wy3fxH3OjkldXlIyJdOzvW793gdFxevfJr45jzxcUlJcYkJrxMSEtMzkjOzUlSquMRE7brGt09U1n2dlPgqLi4pLe1I2FVUvZpr/wF3Hz1OSEx8lZjwOs/xJMQlJsQlJb42Ok9Cgn5Q+5yQ8DoxIS4pUfkSXsW9fp2UmJiQOGPDurJW1kvWruQcY06FLBEIBKUUzAgDppI0w+YvRJV+2Hn8BABw4O/dQU05A4B1B45WdHVz7tPfLJc2wPOb5y4GL7i4dYMmI7lIy92KuYaqVm3u65uemQUA8P7PiAPA0j/+QJUqzdmwjgElTMgSgUBQWlFkSZYqZ9Cc2cjCYtuhQ4wxDdbIRFYcAO8LtaRmjG06cOCrxm4O3n0wxYTiAlbRaHIYY/uXT+xfHa3p2SDj5TPMaKFHJRNZJjJjLPreHWRT1X2oT0JyCmVEwpLx7amiT1BMqWxiA8oZ4VSisn51mcgaghmTlwavQJZW09etp5xTLnzvAoGgtKLIErWkGb5gAbKw3Ht0BwBI5P2b/jVYAoBNO//60tnFsXdfyikr0CgkSSrO+f7lk3pXR0u8XclLTM0wIinBVABw8/oVZGPTbKhPUkoqA4apnG8zTGUZs6snt/45r//RxSOeXw8HAMV5rkyCKaacyTT74p7l+2YMOLh5WnLaC845ppgwIhMMwJdsCUUWlstXLedUFjYugUBQepEZ4cAzcrL7zZqBLC3+OHQUAGQqYdOXRcIIYZQyQhghDBOqg2HKiClTjyJLVh84VrFxE0fvPrQwWSLLagA4sGJyv5pocR/XjPhnlDNMZUIxprLO0Z1/Ob0suRQTg6pWcfcZlpiawYG+GWGFicQ5fxl+eGGz74fYor3zPLAqjlBCKKacYooxIwDw8vZxP5eKI2qj61sWcQBMZL2kAeALQkNRpUqBG4IplBy9RMgSgUDw0VH0kmy1asjcucjCcueRfQAgEdnoZVGbJM8poVjGkizLhDMKQIFT4JgQGUvE4NbecF8JawDg9717vnZxdTBDL9HLkr410ZI+rhlxzwnFMiUEgAFQzmRZJjoJoZ9HL0uu34tFNjYthg5ITXltVC9RVBMKcG7r8uENy/k4VDx9YDUBwETSKSU0Jzll1cC2vaqi5f6tktLjONfOo5MlMHtzKLKwmLc2iDFCSopeImxcAoHgo6P1vWvUvvPnIwvL3Ud3FWLj0l2slQfGWersRI0qWa1OBiAAwACI7sJtOImil6z7a+/nzq7m2Ljy6CW9XdLjXwIAJ2qckZD16oUGZwEAA4YpNq6X3LqBbKq3HNo7PeUpBZ5Plug2xpSR9KQn84a59KqF5vazf/X0JaUyVvwiDM5tXTXEocLoxt9cPrxXw4FQrVJCGJEpBqDLQ9YiS+vFq1dyKuK4BAJBKUaxcaVnZ/WdOR1ZWmw9dLwAG5e+eFf800fRB4P2rfJdOabDsmEtlg9ruWx46+AZ3SN3L05LjCPGki20suTQsS+KaOPqWwMt6dNY8+LB84ijexb6rRjYdElv99Bx7aNCJmYkv2QcFHFiWBQLAC7euoGqVnX3GZZgwsalbK+oF7dPhU5oUN7H9rOzwTMAQJLVnLOkhxen96zVr075w79NApkqgkS/r0wJAF0SshZZWAYEb6QAwsYlEAhKLwYxwQuQheWeozsL0EsULwLn/M6ZAxNbWnSyRF7/QYNqoUH10cDaqKs16l+/zLbJXZOfP5E5x7q7eGVfxca1ZdfOr51dimrjWtav6ZnFk+a4fdu9GupfG/W0QT0skG9N9Me0gZk5cZQzbGDs0tq47j9FNlWa+Rj3vRtuTBhhmWlHpg/xqo7mdK384nYEZSQD4+0zBg+tj6b++lNW+gvCKSZa65byjIkMAEu2bkUWlktLll4ibFwCgeCjo40JVnIVLSx3HD5QsL8EU8yAPwo7tr6n7ZrxXa7vCr57dvu1sJ03zv1+bG7vyfXLD2pY9vzGKUxWYYNLPNX73vccrujqViQbV//aaFzL//i7fLnY87+n5/hfObUr6s85Kwc16Vuv3HDHCgdCpsuE6VUTvSyJvHEd2VR1H+qbmJpmVC/Rnj7FhGEOEHv9/Oj2//WuirZO7QUAt08fH2b/jV/jr66e2sQgFdM8HiC9731WSAiysJi9bi3jtMT4S4ReIhAIPjr6OK7+s2YiS4tth44UYuNiBFOS/OpF+ouHsqRmwDlwyikDYHLm0U1jevyIFvZ3SXl1ked1ZiiyJOTAwa8auxXJxtW/NvJ1+HT3wn5SxmMqy5RzBizn6Z31wzz61kbzvBskv3rCOMMk1+cPADfvxyCb6q2H9MpMeWjKX0J1UoEyQigO27liSKNP/B3+7+SWBct83AbUQVsmtM3Kekk4yRdKoJclC7eEIguLaRs2lKQ4LqGXCASCj44+v2TEgoWF5pfoLDyUKsJDyU03eMTfCBtbEwW0qxF3/aRS7lAfalXU/BJDf8ni3i5ZCS8BgACjXBtDdf1IqJ9zRR/7z24c+4Nzro/W1eolN2OQTVVT+SX5TgpTwoDi59dC+roNrIZmtv3vCLevprT7/lH0OQYc0/xCQucvwcuDVyLLyiK/RCAQlHby5pdYFqqXKM+EEgYcgGNVdnra64z4Jy9unYiOPH1y89ThjuWneXz/7MZZBvCmXvIW+SV9a6AlfVwz418ofhElqYVylhr3dJT7twPrlDm5arrEgFBJb+kCgKt3LiIbG/ehPgXbuPRnJFMZAK6f2T2m5beDbD8d2ACdDpqkyskhnOoTGA33kokMAIt/3yrySwQCgSBffonFn4cPF+AvocpdPKOEsZy0x5f2rf99Ut8ZfRvO9PzPEFs0qB4aaof61Ss7rfV/4q/tAeAyITSv7/0t8kuUmOCMuOeMM6yzNWEqA8CcnrX710YHlg6SmUwINtRLLt5+hmyqNPPxLVwv0coSzAFePX80o1ujPrXKDqiHzu/egEmuDyb/l0AxAJ8furnk5ZcIWSIQCD46BvklC5BFpT8OHzOpl+ReVUnq3Qt7AzsNcSjf7Uc03uXrFYOaBvm3+XPhoJBJnYc2LDutg1XC7UPcmF7ydvklil7CgBsE/mLOecioln3qoOCl/QmVMM1j47py57Y5Ni7CCGUEU4KZDFkJx+aO7lMTDWlYrm9tNL+3Q/yL50rM8Zt7aXMVQ7cgS4tFQb+VpDguIUsEAsFHJ29+ifWuI3+Z8pcQTjHDDCA7O21rYJcBNcpMbvb1yVVTnl/4M+vV46zkOEmdEXvtxAgHFNjmh4Qb+wEA01y95K3zSwqSJaNbDqiD9i4dIDMNzquXXLlzG1Wt6j7UZA2V3POiWNnlRfTBqU2/Hd/uu99ndB7p/n/D7Mtf2DoLsyzyRhq/zl9Clm1agywsp5Ss/BLhexcIBB+dPDXnLSx2HjVdQ4URQjFwnvggzN/2i3510dmQKYDVAJQBEEYB4MnN8JHOX89o+1381T35ZMlb55f0q4mW9HbJjHuuyBJDG9fMLlUH1kEnV0zQUIlQbOgvuXT7GbKp1mqod0bKk0LjuBhnqWlP107s2qsW2hnYVZUZv3vZ8EF10eim39wMO8455HOZ6PPel25ejyytlq5eIfQSgUBQqsmbX2LxxyGTNi7l/p0Df3A4pJslmt626qs71zmARlITiiVZzRmLvXluhEP56e2tEm4dNKqXvEV+id5fkut7p5hylvzsiX/jfwyyqxB+ZAfn2jpaeX3v1ZoPHZiSEl9AriKmmDAKwK/sXtivzicTWlo8uXQCABKe35rU3qJvTbRkcFMKKsVxQt/IVVz8+1aRXyIQCAT58kus9x7dbsrGpXSG58Dv7Av+xRLN/PWnV/fDAQATDeWUMAwAT2+cHtYIBbb+PuH6XqOy5C3yS5QaKlmJrxiA4q1RKvheOxTq51xxQusfYm9GcOCyLi9d63u/fxdVreru45uYml5wDRUO8DzmYqCnVd+6aM+6iZxzScrhwE+unte/NvJ1qnD/QigAyFiiBnqJ4i+ZGRKCKlUS+SUCgaC0Y5BfsghZVNp22GTNeaK1ccHr60eG1Sg3pNFXYSFLgHPCOOMcE/zi4vHVvWv2qYNmdrBOuHUQgL8pS94iv6RfTbTQyzH1VhQAUGCUM07ws7tnl/R1718bbZ0xMEXC+riA3FzFG1cL6F+iPyPMMCPy1onefWqg1b52yQmPGYCMNZRzVezdjX5N+9RCywfVSnh6hwHIVNL7TmSKAfiS0BBkaSXySwQCQWknb36J1Y7D+wuICcYUc+DpGakrRrbvVQ3NaFcpPGjmtYNbo/dt3jWtz/w2/ze703eDGn021cMi/tZBzsEwJvgt8ks45/uXT+5Xu6yf02cLezqd3bjk2tmd18/uPrXMd2YHi7610Bxv28Sk6xwAs/z1uC7dvYtsqjbz8UlKTVMy8A0nJ4xQpnW63Nm33Ne+3KjGX0ds32BYc54DPLx2ckzTbwfU/WTPfD+ua6pIDXIVl21ciSysppYsvUTIEoFA8NHJm19iVUBtR+1dPyeMsTtnDkzvZNOrOupfGfnWR31roLF10LpxnS79Pn+0PZra7KuEyzsAOKaY6i7iRc0vkSQVABxYMX5QLTTL/V9j3f7lXQUNti/j64K8qqLuVdD8ATY3Iw9xAJ3bI0+d4Ou3riMbm2Y+vkZlCeUUU5lxiI97sKJnvd7V0fqxnqrMNMqovhcW5VSVrd4e6NPlRzS22f/dOrtLsXRp9ZLc2o4iv0QgEJR68uaX/LD10ImC+yoSRginjPMX96/vXj181YhmS/o0WzfZ49KhrarsjJRXzy6EzLyyb2VO3B3GmZK9oexY1PwSTGTGWeytsLBtc26d2/nyysmj6wNW+LRbMdB1lZ/bzlX+Dx9dBsjKV43YICb4FrKpakqWEEYwwYSpj2yePbXj9/O7//Q65ioHbtjIS/HKPL9/ZX63qpNb/nfHdB91dppebim5ivM2hyALy8Uiv0QgEJRy8uWX7DadX0L110pGFOsQAM1OeZkd91KmqQBAOdWX59L5yXP3LWp+ibJc3nJfoMnOzE58qs5+przVh1cZ7qKVJbduFKCXEEYoYzLNeXnr2oubZ1/H5Gn2bjAVpQynP7/28k7Eq7s3c7JTFQGp973PCf0dVapUwvqXCN+7QCD46BQhv4RTalDeERMJE6yUd6SMy1ijdH2XZbWM1fob/LfOL9HGWRFZltUy1mCskbGGAmMAFAATGVPJ0K6l30uRJTcePUI2VQrwvRNOKM8tTWnYnsTgNAlhhL8hIPW5iis2rUKW1iUsv0TIEoFA8NExP7/EkNxLLcWEYsIw4bnpF0Ypan6J6eVkXa9c+qYqoJclUTefoKpV3H2M9y9RfO9KmggmEibSmwefm0pClW1kQwEjUwzAloRuRBaWs9etEfklAoGgVGN+fsk7UtT8krdDL0uu3Y1GNjbNhg4ttLbj262i5Cou+v33kpdfImSJQCD46JifX/KOFDW/5O3I1UtuPUY21VsPLaQX1luvostV3IwsLZetWlGS8kuEjUsgEHx08uWXbDu4DxOSI6k1skbC0nskW60ihPy270jFxk0cvPtosCRh6b2vopE1GlmDCbly5w6yqdp0iE9cYjImslpSv99VVLIGE7woJBhZWIj+JQKBoLSjzy8ZOncuqmR57Nx++JCP3ceOfu3a2LXfgA+6CgDcefwYVanSctgIjYw/3Cprt65HFlbz15So/BKhlwgEgo+OPr9k6Nz56KfK4xetPXo+cn/YmQNhYYfOv0/2nT1zLCJi2OzZFZ2cqnTsePB82KHzYQfDzr3fVQ6GnTt4PuzwhQurtv2J6tS27dZt54EDh8IvHAg7+55XCTt3+PyFAbNmox9/WriqRMVxCb1EIBB8dPT5JT0Dp6D6db9ybPa5U+PPXZw/d3ap6OzyuYtLRReXz11yX+Qb/NzFpaKzc+648jrP9s76t1+4upZzdPrM2flTRwfdXs55dnE2No9z/nXzrWh4hMrbii4u5RzsP3Nx+dLR4SsH+89cXI3Oo9/F/Pl1B6k9+C9cXVHtWuPXrBX5JQKBoFSjzy8ZPHsOqlXLpmPHpn36OvXq5dSrl5u3t4uXV2Mvb1cvbxcvLzcvb+deXvpBFy9vVy9vVy9v9959nHv1cvPu7dyrl3vvvi5e3o1zt+/VtHcfNy9vFy8vFy8v9z59Knt6VHB2+szJqYl3b8eePV28vJr17qts7NLLq4l3b2UeZVA7j3e+db2a9e7r3KuXm3ee+V3163p7u3h51enUpbyD4z+aNLXt3tPN29uhZ083796G87h6eSuH2lR7/Cbn15+sfn7twXt7V+/4C6pZc8GKpSVJLxGyRCAQfHQM8ktmIyuroD93JCenvEx4/TohPj4pIS4xIT4pQf8i/3NiQnxSQkJSYlxifHxSYlxifEJSYt5t4hOSEpW3L+NeJaekLNu48Qsn53rdeyrbv06MTzTYJSEpURlPzD9PnudE7Yp55leO83VifFxifGJS0qHIaFS9mnP/AXdiHiUmJ76Mfx2fd874RO2LhNzZCpw/776vE+ISkpInrFqNLC1nrxX5JQKBoHSTJ7/EwvrgyV0AwAt1Ohf9wYADwPpDJyq6urn06fcBVsjzuH/3JqpatYXvsIys7A+3ypI/ton8EoFAIMifX/LH4SOMMQ3WyLoS60WEmPpILakZY5v37//KtbGDdx+sFFwhsoldTM5T8KcykWUiM8ai795FNlXdh/okpKRSRiQsvZez0K8iEZkxtiR0k+hfIhAIBEXrX/IuKLmKwTt3ffFRchVv3LhSaC+sd1lF278kuAT2LxH+EoFA8NExv3/JO6LIkqCDxz43u07wW5BbJ/jhQ1S1irvPsMTUDKM9et9xlRLcv0TIEoFA8NEpav8SQ/KV6S34SqrthbVnl5m9sN5uFb0suXonFtnYtBzaLy3lxQeroSL6lwgEAgGntIj9SxRyC+gyIhNZZkSmGBd2rVf0kjW79ld0aWymjcugwDuWCcaMyAb9E03tosiSy7evIpvqLYf2LVSWKN29lLLBhc6v30WRJXM3bxb9SwQCgaBo/UsMlQPCKVcCvohSpIQXrDoosmTDoaNfmmHjMpyKcW1HLE4JAOQ5BhONhAEg6tZtVLVqoTYuouvuRThlwAA4B1aoOMlr47JcunplSdJLhCwRCAQfnbfoX0IYYUAlWXP78cNNBw4G/LVvy569Ua9eZGgkBtTUhVixcYX+tfOrwnph6QcxwwA8NlGz+9K1JTt2zNu+43h0dHp2Fuh6IL65UK7v/X4ssqnSzMd0LyxFFDGKKcaMMEoS09KPxT5+lpHGOS+0fUuu793Seo7ILxEIBKWcIvUvIYxghhknagKr9p637jPws2bunzd2+8LZ5T/tf5m2eXtmTiblxpUAbS+sfUfM6YVFGJUpBoDLD567+0/4onGTz11cv3R1/bx5c+fRY+48fgIAMpGJsSNUZEnEjWvIpmqzoT5Ge/QaoqgjALApPOzzbt0XHz8JABKWCtFLKAbgi7dsRhYWIr9EIBCUdszvX6JcpgnDjLFdYVcs2rf9xKHVqDlLN+/fM3nRpi88O1Z0dV118ADnXEPkNw1QWr3kwP6vXRsXqpdgKlPOnifEe4yfiOzsmnmNCtr8+/JtfzYdOATZ2XabOi8xI5tziinOt5Beltx88BjZVGk21Hi/d/2WmOIcVU5Gjur83fuuw0ajajaB27ZyziVJXYD40fcvWbQlFFlYivwSwd8ZQ5uyUbRZVwoES0RWMrC0HRqIrCGyBksaLKlljVqW3gqNBksaLEtYlrAkKfMTWdblfL15VLQE/EOWKoqUX6JcQFPSU1sM8y1Tveq8TbsAAIABwMb9Z8o3qF+vR88nr15xYDLJb1MyP78EMyJTmQHM2LypfEM753794zIyFJfJ3Wev7foPL9PQNujAQQ6cMvJm811FlkTeuIdsqjbzMamXaH//krR4zbr6/UeUb9KkgoN9mQYNpv75BwDIsqZgvUT5KmZtDkWVKpWw/iXCXyJ4HxiGvijiQfuCYm3baiop8oMBUzyaH6ZkRqEPTjlVDk+mElaOk2oPGOvjgkpG2P7fGPPzS5QLKOf86sMH/3RytvP2fvg8ljKmwRJj7FXaq6ZDBn3t5vbXsePAQfOGjcjM/BLlp0sZTc9RdwmYimrV+OPoMQCOKZaIRAEW/r6zTD3bofPmZmVnKX5yo3rJtZjL2lxF03oJppgRsmHPHp85c7yWLK/Zs3tZu4Yz9u4DAGyWjYsu3bwBWViJ/BLB3w3DYE0DCWFcVGRm5yQmJD1PTX6Ymvo49unl27evxsRE3717OCz8VFj4riv39128tSvyfMjhQ+v27lm7b++6ffvystfE69zBNXv3bDl86EDExZPhVw+dv3DkVkzElcuX7t6KefU6ITFdpVabEjMAnHGCKdZgImHJnJBTwdthfn6JokcC8I0HD6GfrHsGzspUY8YxppgD1chJQ5cuR/XrT167DgPIRMbGbFzm5JdIRAaAmzFP6nbzKuPQ6H5sLOdcprIaY87xkeiIr9w9HAb0vffsBXBO8qomelly5fZtZFO1mY9JGxfVBRGoNCpCcY5GNXDZClS79kxFlhSml8iUAJClm4KQpfXioBIVxyVsXIL3AWGEAiNYvvnqdfTlK9GXr+w6cS50277fDh6Y8PvOOb8FBa4NHbls2cBZM7uMG9/Wx9fdz89xuF/Dnj2rdOhQrWtXq44dPndw+dbBBTXvUKFpG+TiiKpVQz/+iH76yQSV0U+mP638I6pZvYJr03+6tKro5PxFu87Wbdr8/EtHhwGDW/qO7jJh0uC5swfOmjV88eaVf/65Zd+RHWERN+8+iH358kViQpJGRYADSIp4oZwqahYWcuW9Yn5+CWFEufrPWr8B1avjv2KNRBhhMqaEcoo5LNi+s0z9+t4zpmaosxmnct7Lt5n5JYQRicicuvXiWAAAIABJREFU88MREf9p07pSx19iE+O4Vi+ROYeImCc/de32g0e78Lt3uUGIsH53rSy5daPgGiqGRmDGaQ7BvqvXoFq15+3bBwByYXoJJjIALN76R8nLLxGypDSh/82ZcmbQt7pQKhqJjKX1hw7U6dOvqkf7ah08/1+r1l/bu37a2BU1skM1qqG6tVHNGsjKCv1cDdVuhGpUK9fQ7qdWv1Zu51mpddt6HXo29hnWaMiwNv2G2Pcd/stw//4zZvafPaf/rLn9Z83uP3t2nufZcwfNWjZw9qJ+s2YZjM/Vvpg5e9C8OZ38A5v282nSr7f74MGNe/awaNfWum27Cg72n9WtiWyqIisrVLkyql7vM0eHf7i5/7/W7Wp16mrfu499n76dp88MCFq1bvuWjcfP3ngYk5qZaaC2cMyIUXdLsf8z/89hfn4JYYQDUxN5wPLlqH6DiWuCOCcyJYRh5XK8/q89qFH9DuNnxmcQDhgTI7Kk0PwSxYcHADtOn/lnyxY1vbxepiQBAGZEQzEAv/TylU3fft82bhx25YphUov+ILUxwY8eFVpDRdkRU8w4VRHsszoI1aw1Z99+s2QJxQB8dkgIsrRcIvJLBCUGxoAxYJQzana5iDeRKeacP3j+tF6fPqhuXWRn95mjh6PXEJeRfl0nTR6+eNXYFZvmrApeunbj0SO7DoVfPBz18Hx45IVrl28/iL147/71u5ExMc+evYp99vrBy9dpr5KfpqTFZ6pU6TkZ6VnPMlTqjJzsDFWO8pyek52R/TRLJWXkqDJU+nFVRvazjJwsZYNMtSY55UVCyqtnz17GJSXGxj69/v/Zu+6wqI6vfRMrtpgYTfJZUgW7FBUV7GJNYuwVsdOLDQuo2FBBaQpWpEsRVFDsvXdRFGNHBUSlw+7eO+18f9zddSkLi+UnEXjeh2cZ7s7snZ07Z055z0m6fzHp/smbd09dStp79lJcfMyOqN0enqtGzp7Tc+bMn0aPrm1oyLVuw7Vtw+kb1OjSpa5Rj3q9+rYaNaqHqemfq1Zujdp96urVhy9eAMEKySLO2/tPWiWH5vwSUWBIkDBx7RpOv9uiLSGUIkSRqJcwxoIOxHF63YYudknLfw2MFtFLNOSXYIplSACAveeu1O89sPXE8S/evgYAMTsvA0h9erfPxJG1+/Q/c/OGKGNKlCWXbz/hdFoPspiUk/GoTN47Ayrlke2GzZyB/pq9muklBAHAuuBgrnnzVVu3VPFLqvB5oLLrUQYgICE3Jy83Jw9hxAAIMEzfZ10KBFFG0nKyxy5yqm5oOHOxU8qrtzkFBTmSAokg4zFGmBBCKCVqnChM8Vt0y1OVFqz0ZKgAA1DFZaqNTMWlT9Q4RVRcI5gvkElyCvLe5uempL+9fevskav3Vm/aOnPNOiPzOTrD/6nft2+1Ll25zp3rGBl906tXkwED+9nYObu7R8cffJCenpmTK94RLqKsVIBnu+JDc36J3LuAhSmenpyewYLN2yjFiGJEMWGYAYQcPFhNt9NIp9lpeSkMoMj2rSG/BFMswwIABJw6Xd3EpO3ECc/fyvUShAUG8CY1zWTq9Jq9e8dfuQrqbVw3713mdFr1s5j1NuNN6XmCFfoWstq4mWvXft2+faARvwQDIC9/H675zy7btlXFcVXh80C55l4lJZzdsWrX6jEb7AZ72g/e7jT2TKRP5pO7BAh6L6MNjwUGsPvqlfp9+/7y9993Hz0AAKZIDiHXfoBi+VOHUCEDkSLonsrNZcX/hcvfiFR+qwCJ2z1hhJQUS0YZJUAxwSlpaYevXN+8/5r1Gp8hVlY6I0bUNe5Zo2tXzkCfM9BrOdrMdM2GfRcv5kgkCulEiapPpUqilIpy8UsYoxIsmHp5crp6jn6bGSMCVSawIkHRMY276PVfsColjwJDAi5JLymLXyL6SwBg96kz35gMaD1xwosMuV7CEwQASS9eGphNqd2r96kbN0uRJRfvPOa0W/a1tHqdmVV6nuAismStZv4SASMAtqGKX1KFzwvFmmPnt7kv0OXmDvrZ6e8/Fo9oOafvTw4G1QIsuqen3ScqiSLK1TNPMcjyxzo7c506Wa9azfO8QNR6F0oBKZb4qMjvIjYl9ReXb1zV3YGCmPSJAUAeRulZmU9fv445eWnNTv+/Heb/PmLk9wP7ch06Nuhn0s9h4daYPQ+Tk/NlMgoAwBBFAkGkyvBVKjTnl4h6iRQJs1zXcfoGjn5bMEGi44pQTCj13XOA62wwdMmSFFkBU+N7L5NfguU2LrbvzKVvepm0njhJqZfIsMAAriYnt55s2qB331M3SrNxJSTdl/Pey6pfglVtXPoGK8th42Lrgqr4JVX4rFDs7OTljZM39mx6dC+RkRwEWW8e3411HGHWlovevhSACOUsI4GVvkSAO48e/jDQpN6wfw6ePgNAP0V1o48LVVFUHIhiQjEFwuT2NwCA52+zws8enOi87LfBg7lOnbg2rRr36mG9fn3oufNv0tJEHUWG5YFGFfz2PxeK8EtiSuWXEIYppW7B4Vz79tbePlKCRXFCGUaMrQo79nVnvWnLV8gEXv6Vqbxdc36JGK91/OLF3/4a8uOw8c9fv2WMCfI4Lnbp34e/jx7766ChV+8kMlAbE3z5dgKnrd3Xouz6JXJZQrCl32auTdt1sbGa2LhEf8mqwKCq+iVV+JxQ7JuIQl4R287L10+c/mzkbdOTsUxEMC6naqK0IFFMzFd5cO3aDrGbl8ODQHhEPv+56cOmSy5UxG2FxzIGBABkAn/m0qV5vpuH2MzW6j2E027/U0/jkfMcg/fGvn7zFgAQ45Wi9D86A58OhfklzcLi1frexaq6FCD05BHut9/HL3YukMowwaKXLi8/38bN6ysDfSc/P8SoSDhVfXs5+SUsKeWlwZSp1fR0rz9IIpQiLMgQTxnbd+ZCvd79e00xTXv1ijH1/pKk5DLrl7w7ezEi4QUbTz9OV2/t3r2MMV6QIfVKLVZwFb0CtnAtfllfseK4qmxclQyiXkKBARRkpyX/e+VEwqmo6wFrYt2mOfTU8p05ApiAsEDea3WK/OSLN680H2Ty3YChcRdvAlAp4kkFWO4fZeoIw5gSRBBPBPGEiCh++SI16ODpKWt8GvYfyLXSadSnz0Ar66jz53gpiAb3KnFSHIX5JS3CD8SXYuMSCAYGDx4k1e/bt9OYcffv3QcAKeIZoy/SXhlPn95w4IDoC5cAQIZL5r1rwi9BBFFKsgryJi9bxrVqFRF3EAB4inmCGKOu27Zx7dvMdN+SLyAGRXtQypIy65eoHlAYUAlCVt5buI6662JjKaUC4pHSn1fSChQIBiAbArZwzVtU8Uuq8Nkg1x4Yzkh5cMh34cqxbZf8+avTPz+59P7OqV+jGXpfbbfvDywf4fdZnVhBv8Ikd6anN9ehndnKlW9ypUTMTvG57/0jzqHyZkWLhKjY5fLS49dvLPHwbDpoAKej3WjQ4L9c3G/c/5dHPFGksC3ilanMKMwvaRYef1CdLCGMIIIp0NwCycTFy6p1bD/f00+SlQ0EFUilHiGBNfW6Gs+0zJSkIlLC3q15/RJEkEAEQsn2fXH1e/fRnzDpzoMHwOcCo6du3dU3ndWwb6+9Z68TBpgi5RFBuSqwxvVLRA9Qdl5urjQvKyfbfp0bp9txRWgIpjQjN1NWUEDUrBOs4CpWyPolVbKkMkG+ozES4DptZrvq62cZn9i9/sLJuHs3zt07cWjJX994WRgCQwjz762XYIoZwNW7938a0P/Xv8adOH8bgPElJXD9r0MpVBBBPEZiQDNB/LHrDyy8N9c06s4Z6P3+zz9ugYEFvFTM7FQkXqAyowi/ZFf8wVLiuMTAP6Dk5NUbzYb/U9+o54RFC1ds9JnsvKSxych6/QdtP30OAMsQIsWWWbnql4j2pbfZ2ZOcnTm9jt3NLRes9Jqz1q2T2RSuo9749e5ZvIQxIhQz277zvWtQvwQRRBDyCguzcFo73nFh53ETOD29zpMmTXVxMZvrEn31uqiXqMvlBcBWBgRU8Uuq8DmBKabAkp9dser6tce0Dm+fP2PARCLG29SHK0Z87zNjILDc99NLiNJQwIgUC7M8vLj2Hey3+RNKRZP3Z7/9TzGfRNWhghEBAgA5uXnxVx52mWjK6RvU6mZounJtambeO3FSZfJ6j/olBCGKKKOHL13RGT2G69y5rrFx9S5dfxhsuuPQqSwAjIvm7hVRrvolYgJgBvTV2/Txy9yrdzfW6mpUu5th7Z79p670fPkmnaoYLYt8QqysX6Kt3ddCbUwwIkigGAto6QYP7dHjW44d32rCpFbjJ7QaP1Fn/MSWw0ZGXr5IgRUXikRFlrgFB1W8+iVVvvfKBEwxY3A9Omhqx6/2bJ6DQYoQFpCMAaQ9SXQZ9p2vuUKWvO/WjykWecIXbyY07Nenae+hl64nADAefYGqiepdE0Yww0ppCgCv3+bYee9q1Ksnp9/ZcLLp8ZsJFEowj1ROaM4vUZ1kTDEATcb4xL2knXuOxJ+/nIZ5UNl5i09sueqXECYvwM6AMmCnX72KiTu8/9jpm29fFwADRrAa75dSltz+9zGno93PwlwdV1H5FGCCeMwLhPA4T0BvBEJ5LAhEwBQTSkp8WLCSq7jDh2vxaxW/pAqfDZhiyuDZxZPTDTj/1eME2Vs5QU9acCxirUWXmjvsegHL/hC9hCg88K9yc0Y5OXEtf90YuZ9QEDCP6BeomhS/fQVrEomhXDti4tv8aca1a9tm4rTYM+coA2VSr8/+gT8jylW/RNU2iFmh+GymyGRDGCnRZa15/RJSWNEkTDVNA6OK0UlJb3/nL0lI0jCHCmWEKmi8qiixf+UoYr339SGhVfySKnxOIIoJMCxJWTm8hUN3reg1My8d3XYz2jty4ahVo36bqcd5zxjKIEdAJZsLNAFWJhRhJDQ69rvOnbrMdkvNywXAQiXYQFW964ggTAkA3XfsfKcJ5lwnvZZD/zx45poyuOuLn41SoHn9kqITWzivQZH24m/UkF+iOpDqcMWHUCftsLJ+ibZ2X0srdb73Il2VPBAjpdu41gYFVvFLqvA5gQnCjGDKEvYFrRmvb2tUy6ITN9NYy9N20LV9m7dYdQxxGgUgQx9GMMSKTA/3Hj03mmL+VR/j+EtHKKWIVKLzuFycULlb/vbTZ/3tFnCdO3ccNeLaw9sAIFYArCSzURya1y/5QGjOL/kQKGXJ9Tt3NOS9v98ocq5iUDDXorm738aqOK4qfCYoGIUAktdPk87Fep0OX3vrQnxeTiYlJO3hlfRn1yhj+IONUWI8DI95G49NXLt2Nht8xCD9z77o/5dQnnDFo/GtR8/ajB7L6en2spuRk5tD6btA4c/+Uf/30Lx+yQdCQ37JB+KdLLl7p/QavR84ilgLy3PnZq55C+cqfkkVPheU1l5ECAPAIBBCAIABiOcd8QWSV2WXZ2N9B4ILNZJSGpFUkAFj0RevfzdwsP5k0/vJTxljlUcvIYqpFn9LsQDAYk6e+LZf36/0u87fHJpHBEIJqmAxXcUtPKqN6v71HihSvyTy4D5KmQzxCKMS1ht5v0WIEcFSQUYZ277/oMgvES1jgri8y9NPCY0qLQJGAkGUsZu3b3I6On0tLNMzMgnFPBbe9wkq4V0CRjwWKMUbArZyLX722ORdpZdU4TOBYkwJeefVIJgRRARF6JG6nPDv/0PyXg41n1yja7f4CxcAABfOYlQZoNxzEcEA4BUZ3qB3z0aDhoedPAY0lyeffyMo/oEpMDGxJSkmSMRqBQyAfJiWqeSXzFq9mmveLOrwMTEK5OMuPwAQE96E7dlT38i4+5RpH73/Ij8JD/7ltFv2t7LOycuXj/+RfxgAeO4K55o1q+KXVOEzo8gBU9zc83Jzo05dXbtju3domHtUtFtg8IbAILfoaO/g0NUhId7BoW7R0R6BQe6BweujdnuGhq0ODvUODF4XE+MRELQuKNgjItJrV7hrcIhXYNC6PXu8AoNcg0PWB4X4njxmbD6Da9dumYdnXm4uqQDr/nNNOCKIAs3OzfvH3ZPr2L6n1eynrzLEvLYVZ04wxYSx1Ke3b8WFPrgQL8nJwMDwO1scxnkvHp06nng0MjPjOVX86z2gjOMyW+7C6bQas3DhlqCQVaGhXgFBa4JDvMN2rY/cvS4o2DMgyC06xjsoZHVwiHdImPvu6PWBQe6BQe67o71DwlyDQ7yDQtxiYjwCgtyCgjdERnmF7XINDvEODF4Xs8crIGhtUMj6sF0bo/dMnDNPy8io+eDBq0NCfULD3Hbvdg8M3iDvJ3S12E90jEdA0LrA4PWRu73DwtYo+vEICFobFOIRHumxK2JNcIh3QNC6mD1egcFrgkM8w3Z5REStDQr2CAhaFxPjFxJm7+XD6eq2HTFi+WY/750710VHewWHuIaEegeHuEXHbAgMcgsMXh+12ys0zLWkJ2iNyhO0JjjEMyzcIyJyXVCwV0DQupgYr8Dg1SGhW4KCh82dy/3xh/OWLVVxXFWoQBAIYsDCYvbU79WH0+3I6etz+vqcnr7ihd5X+vqcnp7yT05PX96ip8fp67/7b9Er9b/S1+f0Dap37VrDsKvBhAnprzPEBKuf/Zb/91CKbQC4dP9+DZP+DXsP2Bp3AhSBsBVkWkRZkvLwzgqztitHN02+eQYYE4ggkvgowN3DcYsG/LHVcbDs9VPEGH5f37KSXzJrlSunq1uza1dxaX2tXGbqFqGeol2x6hSLUO1y5fT1v+rcWcvYqFa3bsp1q9pPkXVbUud67y7T0+P09b8ufM2735061enRQ3E7Ra4s1nkZT5DqXSsmR0+P09Or3a0b16Gjm5d7Fb+kChUImGLKSHLGG9t16wbY2ZjY2Y6ysR5na9PfzmaQjfVAK8spDnaDrCwH2lgPsrcdZGVpYmVpam/3t421iZXlX9bWk+1sTWysB9vZmlhaTra3+8vGaoC1lYm97XAb60n2tr0szKctd9EePpzT1z95ORkYfPZ1/3mnmjHKI97B04PT0Rm7aJFEJsPFUtt+XogC78L+rTO0uR12vSWpyQgowgKlOD/zjdus7lad6z44fpwBQ4h/71GUesmkZUu5tm07TzQdbG09yMrSzMFuoL2diaXlGDubMTY2Jna2g2ysB1tZTnGwG2BlOdjWpr+tzQRbm5G2NiZWloMc7EysLIdZW0+yszWxsRlsZ2NiaWnmYDfU2mqAtdUge7tBVpYDLC0H29i0HTlSq3v3b/v0GWRtaWJlOdLWZrytTX9bm8E2NsoVPsjG2sTOdqytzRhbGxNLy0EOdgOsrf60tppsb2diZWliZTnRzna4jbWJleUQa6sp9nYDbKwH29v2t7ScaC9vH2xt3cvMtJahYaN+/Y2nTR9iY21iaWlmbzfUxmqgg52JpeUoW5txdrb9LS0G2dsNsrEeUOwJMi38BE20t+1vaTnI3nagjTg5tgMtLQdbW+uOn8C1arVo89aKpJdUyZIqMDnR92Mbdt/9TFzt/lVnw2U7gsVQrs++9D/XJCOCxJ36+PXrDfv1a9qv/6ELF6CsqhX/4w8pOkUkb9MCTDtP61TrcKCnQJiApDzAaf85Nt2+jnSZBQgEKiXvVdFZhJJfYuHqyjVrdvDUkU+3/AAg+uDBBsY9ukw2+6SjAMCTp4+4li0H2tgSXHqV6A/62RwewjWr4pdUoYJB6T7hES9DvBTxMtUXgspvxMsEXqp4/e6F/E+ZDBW5WCaRSaQYeUTH1jHu0X3mDHivoo1fDLAi03hqWvpoh/lca53lQSGUUkGl+qSiHCQSBY8IObuNkffLuVkuiMNRgPtXT9kZNnQd0aog5SkAPE68N7dvQ5exbd48fUQYxgRh9qG+d4lMarV2Ldf856gDkQihfJlUJsiKLy3VRfhufRZemYorZfJGxX/zpfkIoYDo6PrGPbpOniL+S1yrpXYuK23ZK9sVV0oFmZSXIYQuJ9zidHT6mFukvn4jIEHCS2VFPnBJT4raJ6hwo1SQFfAyhGTrd2ziWvyy3q8qT3AVKg1Ept7pxGffDRzapE8vWWYqrmQskyIQpQICWB4SyXVoP3zu3Dc52QyYkmuCCOKxgOThUpQCBWCEEhnG8mRNn3jvkIdjECKTFOzd7Gjd9euDnnYFGS/CnMxmGdY8e2AbZoDFRLn0/UcpzC9pHnrgCHwarqKSX1LHuMf/kF9i9Yn4JWLO+fWhYVyzZlX1S6pQWSBSqxiQpLSsLlNn1DUyPn76IlOTabUyQGnmYowdPHOucb/+v401u/7vE2AgKFQQ0YhBc98+ffYk+VX6y9ev/01+mS3NAZABgFibVs45/WRCBVOMCaLAsjMees7Un9enWYSbhX3/+pHrzAW+gNASUoOUFyr8knVc8xZl5lB5b2hev+RDZ4xiALh15xano/MJZQlBAGxVQADXosWGilW/pMrGVYVPCUQRoThbJhk1f36Nbt1XROwGRfqQygks5lFmkPT0qe6ECQ37mpy/fkusKw4ADNiZ6zdstu0Y62DX23SiwfRphqamhmZmE6zNzdesCT91HmMBALBCvyGfZlsUvzhMEFB6KXytjWF1K6O6ToN/fnH/rpzN+sGngcL1S1pExseB+tyOyg+Gi5AlNZgBzeuXFJ8ErJDZ6pJ9FfpsFAPA1Xv3NNRLsEqmSFXuZ+kzIJ421gUFV5b6JUUYDKV83yWSactrFC7aSanfvbqLi38SDVHK3VVBuXU6rt9RvbPh2EWL8jFG5IPyff3XIWCBAUt9mz3Y1vErvQ5b9sSIUmT/uQsD5sypb2xcvVu3GkbGjfr0bdSnd6NevRr17aPV3bhal25aRkb6UyyjTp7Ly82hjKJPFsWAlV8cwOvUl6vNeo7+hQtxHibweeQjJS8oXL+k+a4DamthkcJ5ghXeI4IU6R1JqQ9g+eqXqAyHKWZAACihaovmqr5FlCW3E26USy/BFFNGACiFsm2/WJHpbn1wMNesEtQvUX4TAsVi4Rd1iSKUkgNTgoj8+vImKXo3nKIHVYGv7mLFcBgRBRVc/kkwIkgg8k/+7haK/ZZ/2ipxUhbEE3fwocO1unX7Z/bcjNwcUlLNuEoCTLFAEGM0Jzt33MJlDTp18g0Jz8zKWrwtrpZRj68Mu/4+eoz56lVb4o4duXT9+KXLxy9dOXLpWvixs85rvHWGTanevRvXuYuDl/f955kgT0P7kbcSrLChCUQAii5EbJ9t3MjOuPa8/g2fXD3BKCD6EZIcq9QvceOat9h7KFKdjUvZgkqKNhQ/DFH/AJa3fonqMVGCUS4SlMpQ6ZMmypIrSWXrJUUG4inNFQQZFspUgHAlrF+CKWZMNSROvcilGFPCGFZdH+WdGkxxkewLpesltHCyEPnTSDFmBFh5I/nYpzC/fjHA8kJ17MrtxG969eo8bcaj5KcMWGU2cyGKKUF5QGdu9OHadJ7nG2Lr7l2te/cfBwxw2LTpTGo6ZeJiflc8AwAoQMKj18s3+/8x7B+uU+e/ljinvcmjjH6KBJGiVwaAZT28uGZkK3ezNvvdzOyN62yc3ifzTTpl7MOPAoXrl7RQp5eobrsUiJQISc+e7Tl/fseRE6cS7qTnZgOAoKY+lYhy1S8hKls8ACzaf3CY56aXlNKyOEDKtyQkXOd0dErJE/zuOCsWHgZyPCnJZK130PWrFABhoXSzWAWuX/IJZAmmmBCUS/HBuw+D7/4be+vflxmS4ps7VigBmJEXqRm7kx5FJdyLePDiUXpaueLWRYU3k5ce+ffJvhu3Ix8+SMnOomoqDYgyg8fk8uPUPTduRd9/mpCSjTEST4sE6PO3b8MS/919Oyn68fM9t+9H37y7697DmMQH0Y+e772SEJ70aPete9FPXu65dW/3rXu7kh7efJ4sq0i85QoIUYvPys1pNnTwDwOGnrp4Dxj7FF7W/wowQQLBwLCrnzfXob3O8L/q9/675agxu0+cRFgAoEp9VxWIIAoYAC7cudtx3HiuQ0drj2CCyXsXLivl+xLTPBdIs6Pc7eca1zgdu0rIz9syZ7h195rnItdiED68/krh+iXNw+Pj1flLFPdOs/PyLX021x0ygNPvWK1zf67fwL5zHS7evgMApZj7NK9fIpcHjBBGGMDF+/ebjRv3rYnJTakUCBI000uuP3zIabfsa2mtrn4JUREnAJCWlzfNczmnq+u0NwYY4wVZ6XKuAtcv+QSyRCAIKL6HhBarQjhr34Zzd0SdfQNAeFz0hhFBAiWAJUvDT9e2968x2/frGbPd4vZBedyzPBYA4NrLtN9XBmo5bq8x1yf0VqJYtrP4FykQBEBeZ/J/eZ35et7GuvZ+cwJvyARMgUiRAAzC7tzlHNbWmRuoZbeozhyvuo4BdedsrzfPq569Ux3H4HpzN9d1DKhvv7DuPL/6jgHV7b0nhMVmS/MIo0JlNdpoAkwQAHScMKZuz747D51nADJUefUSTJBACAPBydud0zOo26PHNz27hx87BgBiQHCRUzaWk04IoljCSwHg8LXzLYaNaWjU1Tc6GhRUx4+zocitxAgAki7tsu3KRdgPzcvPokCf3jnvMPCn1aN+ffXkGmXyioHvPWjh+iXNwuIPq9NLEEGEEp4XnLbv4P7Q7zzOdPFmf6/AbePm23MGxu3NpjxKfo4Qr06caF6/RCCIMpqekR2wL37J5s0dpk/lDAyaDRuWlJvDFIZ6td+pQpbcuPuU09EZYDE1K+NFiXUV5aKRkINnz3oGB//luKzB4KFfdeiwLDSYAfC8VANZUmnqlyCKGUUPCdJbHVPHdO6vCyKDzj9gjPH43W6LFZmfGWPnHz3RXbmrjtnCprP9G5u7+Bw9KIa1aDgcTxBj7HJymu7KmG+nL21i7ROZ9JSpMXEiihnD6Tl0xLrohrPWfGsf6hxxQ0CEMCzDPAMWeTex4aKAnyzXfTd9XgNLv5qTFtQ131htrIXnWOTrAAAgAElEQVTW9A1aU1zqzHCvZbqkxsS5dWf51p3iyE3eOmJTrAznY0Xy8CoUB6YYUcwY62s5p273Hr7Bu4HR0iN2vmwgignDMoRnuW/gDDrV6NbZwctfghBWevvUn5oxxTwWBBB8Dp6o0d3oj3Fjn2S9pQzzH8lmiBnBBBEGWVkv1k/uuLB/48dnYikAj6RAWcza6VPac0HOExCWfKAHvkj9kmg19UvEURhjF28l1DcZ8PvwaTGHLwoIgElT36b1cVheu7vxks1bZPidq7UINK9fIpqP7t5/OtDO8bu/hjQdOqq6Ydf/++uve+WRJdcSb3A6rQdYTFEnSxBBiCIs4x18NjYdNfq7oUMbDvnzKwP9ZVFRACCUpZdU4Poln8D3jigGipNkBe1WRdWetrzJrPkRF1MAiFKWYEXQIWWkABVMCz9S3y7oB1uP+lPtm8wO8Ig5DQC8xjnjeIIA2LXkNN3Vextaun9rs3HPrbsA7wYqds84PRuN8Dhaa7Jl3VmuzlGJPMIEiAwLABCV9KiG1YJG0+d/5xAwK+Dc/Kgoh10nZ0fsmb/3lkPY3jmRR+ftiZwTcXn+3pP2gXvmxZ5wO3f1hSSfVeklpUJ8zKZ7bqrZ3dh5e6hAibonvzJAIIgCzcvJnrLQiWvXZqDtvBcZBaJpS5NNARFEKclDvNky91rdDBf7h/M8IMIj8jH2FIoRJUBz4z0XzdDloj0XyQQBEwFhgVDy5sn9tePamHeulXB0DwFA+P1TvxSpXxJ1aF+JNi4sejGBrdqxndM1mLnSXSogmSCRYQQAe8+e5wwMjGfOyszPL9EOQcrDLxEbJQUFd549vf74Yfy1Wz/1N2kydOgtqQxEWo/621HKkkt3Ejlt7VJsXJhizDAm6GFa6vWnTy4/eDByqQvXUXfFvlgAQKVm0xHP3wDEI3Ab1+JnD98vvX4JohgouSfJbbsiosYEm5/sffzP/gsg10veOdMIwgDhD5+2XBpe12xuY7tNdU1nfmezcc3+66I/TcPheCIAwKUXmb/PX/mdxdp6NkFRN2/LI/lKliXkVaZstM/l+tYb61t62QcmSHhMFbIk8u79WvZrms4O0LLa/ig9iwBIBCSjVCrIZITJCOaBSAQkI7wUg8BkeZgvwB/f+fmFQXzMXDdvqWbY2W6DV4EAuLKGBWN5kDRNTs/vZeX8TcfW2yJ2E5DHFhINwlWVlMZjd29wPXr0mmmRmpHJgAr4I8hmTBBl7Mn5g86Dm7pZGb5Ku08YICJgec58uH0kanG/2pssu2S9eUHY+9egLcwvaR52QK2NizKSnpc32M5Gq2cPv7h9ACBFvOjRyczMbDbsn8YDB+2/cpUBK1E5Kxe/BFNMFSEPKVmZvw0f1njIkNsSieZ6ScL9p5xOy36WpdbopYSoxPjY+/pxbduv3bdPE70EKX3vlYFfItdLpHntVkZqzXBrMnNe9OXXRfQSgSAA+io/b+jW2AZW25o4bP7eYWedSdO/t92yIeZiOWUJAmA3Ul91XOn/nc2W+tY7dt+8A1DyFMv1khz29+oQrWkLv3UItva/ViAjTCFLIhIT6y0MaDxjQY3pq17mSAAYZZgxwoAyIAwIZYQBYYwywJRRYLQqjqtMiI+Z2ybfap06m7uukjApKuug9wWDxwIAS3r4qOOosfV7GO07eZkypnmgrShOGGPpuTk6k2b9OOTP2PPynfTD1yEiiABk3L5458zep/cvMGCKvFtYzJsik724dybu/vG4gqx0Au8f0FWYX/LL3kMRJdq4MMUM6JPUlM4TJn3bv3/4+fOMMRmWV2/Ly83rPm16/Z49Aw/sBwaykvIWa84vUR5zxZn8Ny31lyFDmgwdelsqBY1lyYWEm5y2dl8Lq9eZWaXpJRQLWMAU5yPBYpMf17bduthYKCvLp9JfsiIggGvW7Mvnl4h6SZI0r93KiK9GT2oxL3TPhTQAqtRLRF0eKNp66lY1syW1Js/7J/iswdq91cdbNrLesEHuhdN0jQoEA9Crb/K0l7h/M21RfRv/yFt3S9VLcHoWP8rnci0zO61pzk6R90Tfu0IvSao9e0NTB38ty61P32Qpy8qWDlIlTkqF+JjFnDzFdTQwsXNGWCp87Oij/woUegk7fy/xhz//ajpw8K2HD4GBUB5JgCmmjMqk0lnOznUNe+7YfRARIhVkPOIFLHwgeCwIBGHGCGOYqhgSFKknaeGSi+8HFX6JO9e82a74Q+r0EsbY7WfPfhs1+schQ4/fvScG5oj6Co+FTnPm1OzezS0ynAGTCbLiA2nOLyk0KNBHaa9+HT6svLLk9r+POR3tfhbmbzPeqNVLVEaREGTlt5lr127N3r2a+UsQANsQFMC1+PnL55eoyJLIGhPtfrLZEHzkjtLGJXemAUl6ntLLdV9D+8AW88N2XL870GdfzRne9c0sVx68BgAC0XR2eLHcQsqrtm6Hvpm2QGu6a9j9ZJHRUpqNa+PV2lMcak91co5K4hFS8Zc8rm4xu/HMxVpWW+8/f6WunyqUC+JjFnLkLNfBoK/NEh5VXr0EEYQJYsCCTpyo2a1fF1Pzxy9fM2BIYwuVcltnwNYHh3Bt2y4PCtKcD1WeH0aLJeLElBBleuAP9r0r+CU/R8bHghp/CQC9mfzs11Gjfxw06MTNm0pZQhgpKMifNHdutW7d1+yKFG1fxQcqL7+EKGXJq1e/DvurvLLkUkISp9N6kMWknIxHJfrei4xSgAQHv21ch/YukeGayRIMgDz9fbjmPy+tWHrJJ5Yltaa6/GSxbN/VLAAiEOVBnmDEuxy/VMfcu9a0VdN8zz6Q0p6+R7hhw3+YE+wWd6WcNi4BgF1Ofq2zaGMjm431bXbuu5ZAKOYJEk9YqpBhgVCUmiEd5XOl9hSH2sX0kojEO/UXhTQxd6k53fVZVgGhtHgnSohG24pgr6zgEB+z6OPHuI76/Wwds6QFhOLSA/a/VGCKxQdkV9zeaoaGA+bPSc3JBBXCnYadYIopJR5BIZy29rgFC8/dunn61q1zt26eu3XrXMIH49bN87dvv8yQyJCUqBh/iIok+0B1vDC/5Gd1uR1FkXnt+dPfRo7+YcjQw0lJqiJHEPhpjvO/NjRaHbq7dFmiCb9EdVAK9NGrV7/8+WfjcsqSmw+ucdrafS2tSuGXqI4iFZCV20auXTu3uDhNbFxisNmG0NBKwS8ppJdMntfUxj3uSqYoS4i8aht9kJamuzq6vqX7706uR++lpwPp5nWgptnShjMWu+25Wk4bFwJgt17ltHf2ami5ob5NcMytROXBqvhRCwCycvDYTVdrTZld3MYVde9hDevFTWf7a9kEvsrKUdPJu94+pIRD5YH4mO06coTT1e9v75gtLcCkjIfzSwWmGFFCqbAzOqy6kbHRjBlPX6VBOXMnY3kkJHHavvMrPb1G3bvV7NS5WrfutQwNa3btVqtrt5ofiq7VOnf9Z/6aF6/S6MdOdiuiML+kaeiBo6DOxgX0xuPUX0eNbTxwwP5rV5QbLmVEIpWOnL2oWrfuq3ZFqZMlmvNLigz6IC3t17+HllcvuZ6YyOlol8J7LzJKAUE2W7dV09VbtVcz3ztBAGxNYADXvMX6ysAvUcqSmqaOP1i77jz7UPSXiDNeIBVmxB5sYBPYeJ6/y9kbDNgLhoy8D9Q0W9pw1qK1h06UUy9BAHDuRZr2mrhvZ7rUmeXmdelmUlZa4tvUO29TEzPSVHH7bWpSVuqZRy8Hup/XMrOuNWXhkt2FbVz3HtSyW/HdVNs65h77H718nJ53521q4tu0Iv0kZqQlvEl5kvWG4XcJ5qqgDuJjFnfqDNdRr5/VnCxpAaFlEIm/VIg2LgoQEH+qdpcuQ+bPS8/JYowhjQkiSgNXHi+dtnYd17Hjz3//3W3q1E4TJxpOm97Z1LTTpEmdTU0/BJ0mTTIwmzJp6aLkzDRlmpaPiyL8khg1/BLRxnX1cVrLkaN/GjL0jIq/hDAi5WV95jjW7NrNMyQSAKQl+Us055eoDkqBvnz7utmgUeXVS67fSeB0dPpZWmqSJ5gBLRAEO4/N1fT1V4txXJr53lcHhVS8+iWf1vceWXuqyw8WS5T8EkQQA3riVvZPjlurT7Dpsmr3q5wsgvBzho19DnEjxv7gsMNzzxlRjSWFFWp1Tm/RxnU9OU13ZUwD83WN7be0XRVl6BZhuC6iy7oIw2Lo6hZu4BrVwjGysd2mOpY+9oG3VGOCIxLv1FsQ8IOtXyPbTR3WxBqt2aumk4h2q8KnBhzKzX6DP0Z6oi8b4mO2//RprqP+ANsFUkGKKrFeIhABGFy5k/TLkEGtx025+/i5WL9Ec88cIogxyMnP1R03rml/k6j9+5+mpCQ9ffIoJeXh8+QHz5MffhgePE9+lJqSnpst/bBCvKXdgsb8EsbYw5fJ3SZN+qa/ScgFlTguoFlZ2Z2mO3zTq1do/AHGWClxXJrzS8T9mjKS/Dq9xbDRjYcMSZBIGEGlZ/1SypKER484nZYa5eMiiDIiRcjK05dr1271vljGmCDIlJtJ8YEU/hLsvXMT1+KXCsYv+cSypMZE2x/tPEV+iQwLiBKZNO8fj9iG1v4NrNc7H78FAILApwAx8jnEjTJtYufnsf+o0nxMmZiEsWRQIJhiMSb40sus3+ct/8bS49uZi+qZb6hrtaOOxda6ltuKoI7F1rpWO2tPW1V/htP3Vq41p7ksDL9bKI4r6VENq/kNJk5tbL+lxgRrLYtNdS23F+mqjsXWBtY7uUmuBvOWv8lBlKGPEtr/BUN8zPwOHeE6dBxsMxthQajE+bgEjADom5y8YfOdvzbuGXz4qJhvXJMsjcpTFADEnj7Ddegw2Mr6bUZmWV709/yhjH4iK245+CVAs7Ky+9jb1zMyCoyJAQCZIFPGBP805O/GJgMOXpHbvooPVF5+CVbauF6l/Tp0cJOhQxJU9JLS3ij63m8/4bRb9rVUGxOs7ATJ47iwpRjHtS+WqeolaiSWyKbYEOTPNW+xauvmysAvUcYET2wxPzT6YhoAlWIESNh56fr/OQbUGD/rL6+jr7JlAsUECSmMGHnt15rlU8/MYvXBS+IJhTKaIXl75PH9ffeT4h48iHuQFPfg/v4H/8b9m7T/wb977ielZ2RQBVfxekqqrmuElqndtxYrWjqH662O1nPdrbt6t/6a6LYu4e2XR+ividZzje64Kqr10vCOK8Kbz9vexG5zHUsfu8J6SeTdJK05nk1sNn7vsL3lQn/91dF6q6N1V0fpuUarYLeBa3SbleFm/tHpb15TxqpkSekQHzNXv83VunS2Wr1KIqu8cVyYimUOMGYw28eXa992uNXirJx8poF2K9+DCKKMYKDDnVfV7NzZY2cQoVSKZKUEibwfUKkn8Q+EhvwScU4oo8v8/bmuRhYrl4H0LWIMEQEA4i9eqGbYpcu0qWnZWZSREg3j5apfItaqEDPbP3vz5rd/hv0w9M97giDWFyGMEDWS9Z3v/d5lTkenn4VFmXoJZQQAEKazPbdyBgbr4+IAgFJMVOKwS1g8WAAA95CQiscv+cT+kjqzPJpMt4+5/BoAY4LTcjL7bdtb19rnhzk7Qs+lAlAZQYygl4CNfQ5xoyY1tt+y5sA1AJAiAQAO/PuopVNw06U7fpzj28Il4Md525su3tzMOaip45bvFvhFXn0sJi8BYOefv2rpEvS9jV8D6x1bLt9ITs97lJH8MOP5o0wVZDx/kPHsWWbqtSdvh249WmfyvNrTlxaL40qst2BHo6kOtaavuvggOy0791Fq9sPMZ49UunqY+fxxxrOknFeJWVl8Zjph7LN/lxUc4mO2YNu2rwwN57m7MT6f/ygJP/6bwBSLCUmXbNnM6eo2MDL22RUBAIQRdZYu8bws7jJiPZiIa9fr9undftS4xw+fqaN8V2Rozi8RPQTn7yXW6d79tyFDzl+6BAwII9I86fCVq77u3MnJ0xMYU0fQ0ZxfgohAGct++zz+2IGg+MMhu+OaDhjQoLeJX3jknv07o89ceJ2bpU7kv9NL7jzmdFoPspiYm/FQXW5HTLFEKr137Wz4wYPh8Qcnz53PtWk9ddnKE6ejg/eG33mZSljJhUzwO65iINeihecm74rEL/nUXMWRY5vO37X1dCJjDCHZ+nOJTeZurjF2xsT9x98CUIoEiikRUoAYecdXG2/byHLd+pgrACAReAaw+/qDn+buqDHDr/qEmVoWO7TMV1WbaFfPdlftqfbchOV+528zEG1c9PrrfB3ntQ3NXRvYhcTcvA3AGFAq56u/A2EEgL7J5sdsulnLzL72lAXOUUkyFd97RGJivQU7G89cXHO668ucAgAo3okIkHdYdjW0KoiPmaW7d43u3Zdt3wGM8aS0Og1fPCS8lDHmFxXBte9Qt4dx00FDLt1KAEoJIzzmCSOqXgpVC7u4lVz+90HHv6bWNDL2O3AMGPkvJsrUkF9CFMRMRNBiX1+uS7duppNd/bb4xcRMc3Stpm+gP2PqtRd3StHqNOeX8IgHgMR7ScamZo369ms2cOB3ffo07NPnu779GvfuY2TjcCftlZInV/xDyv0lSfdL573LCwoIyHGdx48mA743Manfp883/fo16tev6eCh3/TtE3nxMgAQWkLCOhUb106uefMvv35JIX+J6bxmNu6xl7MpYydfvtZZE1/XdG7TBTtuZOYCI2JZQ4pRChAjr/21p7s3mGbneuisXC9h7GRyyoiog703xQ4JPmLiGzdkV/wg/8MDtsb+FXm4u0/sgbuvKKMCEQDg2rMUvVVx31p71jX33JX4gKkQ7FUhEMQYTs9GIzYcqT1ldl1zd6eIO7yqv+TevzVtlzedHVDHemdyRhZjUCbvnVSAc0FFBqYYUUwZ62U1v76xsX9YGGMfJ+HHfxSYYqkgYwCbIiO4du0b9OnNGXT8bdjf/keOiaJCyvMyLAgYCQSJv3ksSBFPCGaMXr1zR3vqdE63/aglSzJ5KSnLlF8xoTm/hDAiYEQZzZPxpqs9fvzz7+pdu3MdO2j16GVsPffUg0cFAER95ILm/BIxM01GTvb+8xdCjx4LPRgffGB/SHx8xIlToUcO7zmf8CoXMSZPm1b8OxVlyeXbCaXHBIsqpsDzZ28mhRw97n/0aOjxE/6HDu48dDDoxPGQQ4efpGRRVrKEUPrePf03ci1+WbvZtyLxSz6x772W2eImFi5BF54B5ReGHa85bXkdq02O+85TKhB5/RLMCEoRbVwjxzVx2Oa57yQA8ARRirMoeYH5VCJ7iaQPiSwNyZ5i6RPCpyJZCpa+AawU1OdTMn5b6ld/slUdc6+IxCel8t5xejb5Z92e2lNm17PyXRyRwCMVfknSw5o2Tt9Pm13b3Ds5MxeAaR5dUwV1EOuXdBg7ukGfPrvOnmJQcuqkygOpIAMAv6hIrk2b9mPHmLt61zQyqjN06MJNvi9ep6nzhL/OzPLaFdl6xHCutcHk5cufv/wXFOfx/9wS1ZBfQhTbNKKIUiRDfPzte+t37fMOCt1x4kximhSgjDyh5eKX4JLKACt/GIi0/5LfKMqSG0nJnE7LMuq9U0xKq99KMcWkpIHwO65iWOXjl0xxamK5PPzSi3MPkjoui6hnvrbtHO8HL9MZI0i+REqWJQIWMCOMYkYwo4QSnEcwUMITLCUYKGEEM3lMMAJgN1OzOizb8p2Nb33bwL3XEwCo+tyO5FWmbPSmWwob130ZQoVigheF/Gi9vuYMtxfZBaIs+bzf038dopvxZV5OkyFDGg8adCThJrCSrRmVBKJeAgBboiK5Vq2HzpyR9jJ/VXj4Tz0Hcbr6xrOmrQoNizl76f6DR3depDx68vzik0cX7txZE7BzsIMD16Vzte59HDZvy83PB5IrEFx6hfAKCw35JaoQi9sDUOEdexgLxUqHFYHm/BJlPzwWeCTwiJcDCzzilZ9N3XtFWXI18UaZvncslwqIx4IMCzwWZIiXKQZS6D2l+EvY6oCAysUvabsysvok++a2nj6Hb8/afabmlCUNrNy2HH5ICVaU3CEKWfLOxrXm4BlRLyEK84gIMeuG3FSlaMRy3ju9/iqnzVLvhuau9W12Rt68o0lux9pTHLSmLXGKvFdYL3lczcLhJ9tNdW2C/32eVqWXfCCUq/984t26PXvpTZl2Pzm5XLXOvkiI/pIt0bs5He0hDnPTXicRgOMXbgxftry6QSeunW6jAYP0Ro9tP2my7riJ2uPG/TpsGNemNaer29/KMuzQCQaYAeGJwif/H4SG/BIRymcQUSwQhKnAEwEhQWluKuUJ1Zxf8iFQ8b0ncjql1S/5wFFEK+ja4GCueQsPXx9GEPo0BKDyfpufnqs43fUn84WTtp1rv3p37eke/X2jEvIkGCii8ojDd7LEO77aBNvvrNauir8BKrkdlWeB4i/EC0S95PyL178v2fa9rW89G//dN++UrpekZ/Fibketac7OUUmqskSMCW401a7mjHVP3uQyRqvyBH8gxOqZkceO1TYyGmZvm/X6CS41590XD0yxuMFtDA3jWumYzl+Yk/sWGAOAl5lZwUeOzF69qvWkydX69a3ZyaBZ9671ehi1Gzd+3IoNIQePJ79KAQBC8LucK//NhVeMX3KIMcZjXpPHDZV1gSpkgowxpuSXYIpJSZ7UD4QYFsEYS7j/mNNpPdBiUs7bR5gxAfMfdxSeYMaQ1w5vrnmLVZv9Kgu/pO3KyJoTrRrbejdbsLvhrJVN7JbuvZOMAfFEXguBvNNLRBvXhCb22zzKXb9EAIAbyakGrgfqTZtXZ/rqkPvPS88TXIosiUi8W2f+lv+z31rbfOOLrDwAwEQMx1TINobfvaaYKl583u+y4oJiAQkA4OQVVL2z4QRnZwlFCAuYVlK9RNwRBEKASVdsdOe0Wzl6eciQQBgVs0IwgPz8/JcprxKfv3iU/PzOg5Tbyc9TUtIyc/JEoz1Wyefx3114hfglzZtHHjwEAIRhCmJKe8YKE5NZsRcatiOCAWBz7CGtHr26T56i+C/9WP2zdx1SALh85zanrdPfwiIrO1OMAi3+lvceUYxNBQCfiENcy25eEXsZwMepp/lh+OSypM3KiPrmHvXNrH6w96s1w3PMzrhsIR9ooVqkhWXJxCb2WzzkDFjNa/QKAOxi8iudpQHf2/rWs9oaeyOxDN97Fi/mCRZzOxaWJYn1Fvg3nrGw5nTXlJwCAEYAAxDR8waAABgFCkxsZAjUEouqIE44xkIepROWLa3RpdtSnxAGICBBnQ+zMkDM/yGRSae6LOXadV0WupOnEsLePRe0JPevGNFeXEH/jwJRTBmV8jKbde5c82bB++J4AeVK8iS8tICXFsgkEkFWIJNIeKn4QirIxHapICuQSYu1S6XK6/lC7XmSfF4Qtu3ZW79nL8NJpuI1+fJ+Srj+/doLZJICmVTG8zcT73I62n1mWb5IfS0TZPmSggJeWqDyFgkvvzWparvqHakOUbg9XybNk+QLCHmHhnLaOmvCdgErX1bQT/dtftq6im1XRlYfM/HHOTtrjZ/U2GpJWOILAMajQi4sRLE8Jtg7vtoE+0aWazfEXCqXXiJyFRPSctsvdP3GfE0Du5DdNxJYafXeRd/7jdpTHGpPXegclSQTUJEavf83O6CBbYDHsYvR1+9uSXwYd+le1O0XAbeSQq/c3H/92c7bj8Ou34m8cjf61os9j57mSSSfKP/dfx3iGZwBfZqe3muWuZaRUdTJk/ABxfi+AGAxFIfBk7RU41mzqnftHhR3iTHACqtvJTGoyn3vBfmTli3h2rbtMdls8lKXkQsXmi1bOsZpybhFi6Ysdxm5aPEkZ+eJy1xGLVgwZdmyMU5Lxi5aZLZ8+agFCyctcZ7k4jLa0dFs2bIxzkvHL1wwecWKkQsWmTo7TXBZLraPdl46buECU5flE5yXGJhN0erRo0m/vqMXLhrntGTcwgWTV6wYtVB+/ShHRzOXZWOclkwo1M+K0Y6OZi7LRjstGV/o+hVqrl8+buHCIeYWX3fp3HzAX8Os5pkudR63cOFYJ+dxS5aOWbDAbMXy0YsWT3BaZLp8xShHx8nLlk5Qti9cPMFpsbJ9fIntLssmLFk6esGCGS7Luk8y5XS0l/v7M1YhHLqf0F/CKEmS5HZcHVVvyuwfbdc2tAmx2HEGCxgzVKSotaiXvATS0ye+3sw1385wWH3wBgPGl6cWFgO4kPK6ndv+H2w21DX3jkh8AEytXsIAp2ej0Z7H6k2zb2DutiQykUeYMLksib7/uI7twsYzF/zf3O0NbPwbz9n+rcPKH+YG/TQ3+LvZbt/P8flxbvCPs/0b2K9sOi+onvWOKTsP5fG5hNHKmfW2TAhYYAyu3Ev6+Z+/v+vX90V6Ov3vn6nfG5hiTJBAEGU07uix7/v0+HnwuJNXboBK+U6iPqUp+SKkiAhRLyngpdNXruR0dbU6d+I6duTateN0deUv9PS59u249h04PT2uXVuuo6JdV4/T0+fateU6dOD09LmOHbm2bTk9A65dO65De05Pn2vbhtPVk7frG3Dt23EdOnD6BrW7d6/ZtSvXrq2ih3Zc+2LXl9JPO/HDlHi9or2jbrWOHer06FHNsCunq6eAAaerx+nqcm3bcHr6XPv2XPv2nL6BeL28Xd+gULuuLqery7Vpw+kp2+X9c3r6XIcO9boach06LPT1q0hcxU8gSwSKgeJ7vKTZ4lBuih83xrbVml1nHqcC5flilCKBYoKFV4zqusVxf1vUnrVl9f6TwEDzDFc8FoDBhWcvWywO5cbMrWuxPiTpCYOSkxAIFAPDr7Jof5dwboLz19bb5oVe5QVCgUgRzxgLuX2bs91cY4JTtanr6lkH1J7h/fX4OVrmW7UsdlSf6FTTbJWW+Q4t8821p82uY7GdM/P6c+f+bCKllFTJkuLAYrIQBsFxcXWNjA1nTAeAyqyUEPE0w4iEIpetWxpOUaoAACAASURBVOu00hm+eFGmJJ9VPl1NKRrnenhxf/xh5eTkFR6+cecO7/BdG8NCNwbsdI+M8g0K2BgS7BUZ6Ruwwz08fGNYqG/gTu+ICK+ICL/AnetDQz0jIjaGhW0M8HeLjPQNDtoUHOgVGekX4O8etstnV5hfgL9nZKRP4M6NoWHD58zV6tat6eDBmwJ2uIeHe0WE+wYHeQYFekRGbg7w9961y2eXvB+/4KCNqv2EhfkG+HtGRvoFB3oGBSmvF8d1j4z0Cw7cGBzkFRHpu9PfY1f4og3rv9bTb/3PINctHj6RkV67dnmHbfMSb2qnv3tkpG9Q4KbgIHn/u8J9wkL9Av09I6N8gwI9g4M2iP2Hh28MC90Y4O8eGeUbFLgpJMgrMsIvwN8tLMwrPHzzrvDRDrM57ZZrfDcyiitMHNensHERRAl6wcjSgxdmxZw1j7vse+2qBACXZNdDBBGMMoGtO3ltZswl69hzJxKulZ73v3gPDNiL7DfLj5+dGXvd+fDFO0+fUoYxKzmBAQWSky/beO6hZfgl69izEVeTeUHJU4HLz5/PiD5sfeCmQ8yZGWGHLGMvWh+4YRV73ir2vPWBa1Zxl61iz08PP+pw/Nrs6NMz95zacfVmHhKIIslrFYrMtkCQgITZa9bW6Go4y9eXqtEXKwPEGxcIYow+e53Ra64T167tquBQQohAy5Fw/suAPI5LUjBz9WquWdO402fUc/c+ws+eo0cb9OjZzWzKJx0FAJ48e8y11BlqMxNw7qcbxSfMn2vews1vE6O4wnAVP4FeIkbd8YwIjJcCKQCEEM9IyZke3l1MeSkgCRABCcUvK2M4RjDleeAlQCRYipEgpjMq3gmmmDBMKOKBl1EipVSCESYYK2Q7woKUCQVABMbnoQIJEAlgCRDFCywFkoslBUwQgJcAxoKUYFQRwvIqGkRnCaE4R5Lfy9yca99h79WrwKAyT5RoyAKAuNNn63Tq1uqffy4m3IayKrN+kRBtXAree7OQuHgBoXxZgYSXSgXZR4TorPaPihRjgqWCTCbIPvooEl4q4aUCQpduJ3A62r3NrV6mZ/CIL5BJpAhJBf5jjVLASwXEr9+5lWvewnn7ji+cq0jE1M1iRAollBLCSgt2Knzx+xiFsfLtBFNGiSJ3tJqLCRYvZpgyeVBvoX4YoQQTShij4kdS/Ja/ENuJ/NaoasRwFVTBI4Exduz0jR/7DW414p/Xb96yyppHQMkPYIylZWQY2NlybXQs13piAaFKmeZSyS+ZtXo11/znPYcioSze+/tBnnN+zwGtHprWVXwPYAVXMeG2yHtX5uMq5Ab78FHEnPPrQ0K55hUtT/AnsHGJqgZWYa2XJkjKc7Ha4d4l7VHxUqopAKC8uESvpurHQKVCdbj/tF5S4gSq/ln0ZtX/q8ifEl4GwJZtj+L0upjNW5WdmSMWffrst/xZoFRK1gfv4fR0tf8ecfHCCQAJjytjMELh+iUtIuL3g3re+4dAlCUBcfvr9+ylIe+9yC5BNHi6lbLkStI9Tke7jHxc7wus4L2vDAjgmjdfsW0rZSWTsv/H+FSypAr/OWB5sjmmxjxb3h8GAAwYAC1gMHCe41c6rbYcDBedJZWwBJY4vWLdkcTrZ38ZPuqrTvrma30lBQxTHhFcCfXawvVLmu6KL7muYokzKbqdxBRKpKydVJQlO6N21ysr53yR/jEVrd9lVOdVvlGUJbcTrhfWS9Ty5DDFWGGzERSl4Uo/VWB5Klu2PiiwSpZUoeJBzo9jWTJJRnZmVm5OZn5eRk52Zk52RkF+Vm7O29ycrNycjIL8zJzsjJzszPy8bLFRvCAnOyM3OzM/NysvN0Ol8VVWVn5+fuylpKZ/jdMZPizxfqJIQsaVyZ6j3Bp4zAOw5IyMXhYWnL5eV9MpL5NTmaIi5380p9aHQPP6JcWnlFJ5kl3RXl369XIbV9xhrfLUey9yrsIqe30pXzQAXH3wgNNuqXk+LkwxAFbcTtn3LhAMgLz8fbgWv3pu8qpINq5P4y+pwn8I4kkn+tyZ0atWjpw9e9zCxSOWLBs9f8GY+Y6jlrlMWLDozwULJyxYNGqZy9j5jqPmLxizdNmYhYuGLVg4Yf6CES7LR89zHOm4YKzzkvGLnf92XDBuvuPI5SvGz3Mc5rjQdNHidmaTOd0O4+YvLsh6xoBUqjO48gnnscAYySqQTHddw+npNujb7+j1m+LWSRRm3s/+af/H0LB+ybtpVETBIYIKMJ+Q+vppVhZhZadJluec37un9JzzqnYtAJacl7v/fELIqSN7Tl99nPFaAMIYRVRten+lLLmV9JTT0TGxmJ6ZkapOL8EKmjYiGBH0VoKvpaSl570hmuglor8kNIxr1sz5i88TXIX/FkSSps3KlVzLP7hWrTgdba6VDteyJde6FafdktPW/qp1K05bm9MWW7Tl/9LRKfRa+RYdsbE1p63DtWlXu2vXml0MQ/bGUQpI4Vv67Lf8P8A7awkWKKPpuXmz1ntwBgbfmfy5OjiEACAsVEI3iRKa1y8h7/Q2eW3jKynJv5s72O6K4hmhJYX+q0LUS7bu3lvHqEeZOecRxcBIxMkLneYsqNu7N6ffqa5R144zZrkdOJYn8IiotdC+00vuJHA6rQdYTM7OeKauRi9RsFYJJQAs/OqlpmazNh6NpQAI8aXcjlJncg0M4Fq0WLe5QsUEV9m4KhlwYbMslhc9pE+ePA08eGDH/tjQuNjdB+J27NsbcCAuYH/szth9e+LjAmL37dwfG3AgLiB2n3/svugDccFxsf6x+4LjYmP2x/nHxQYciPPftzfmQFxw3D7/2H3+B/aHxEXPWe1U06iHoZlZWuZbUObF+dzr/n8ww/K5JUiGEQDcev78n+XLq3cxbGLS3zNmPwArkWtVqaB5/RLlQi3ghYz8vMdpr2Z6eHJtW0/y9C7AiJUVzSGXJQcO1y3VxqVwRcDhyxd/GDz8q9bdpy1ftT4wwG7DhnoDh9Tq1nvzwXgAENTU3Xrne7+TwGlr97W0Tldv48IUUyASgc8XhHOPHw+aa8Hp6S3ZGwuMCaVGhyt9765BIVzz5lWypAqfDapnIly4ovhH8roX+nH02cm10nYJDBYwEi3On33Rf+rpVbW5I4YByN1bl3vZ2nCdO31j3GNDeERWbo54vK0IKfk+IzSvX4IIwowwhq+cPzl09lwDs8n1e/Sspqc32ctbgngoaycVbVzB0VENjIzV2bjE74symp0vneC0iuvYes76jQUSGQDwWLZ5d9jXhn27TzV7lJLCGBXUFKWX27juP+N0WvazLK1GLyKIYrw9bNc/Cxf/PHyEVjfjrzp3WhoZzgB4QVaW7x0DYK+dm7jmLZZUBn5JFSosMMWEUQbAIIeIlb4YIYwggsTibnIIfKE/NYHAyxAvJjdFGF28lfhNv6HN+vY+f+MGfOl0PMWtyUkkhGEAxstQ6NGzHcaN4fQNGvfv5xcVxSOEsCBujl/wbGiCYvVL1MZxidNFGdl39pTRbPshC5x+M5vBdek82cOzAAka6iW+e+K1evQqxcYl+iFuPXn684gRfwwZczUhCQBkSACgz54+7mVuU6NLl4PnzwOATJCVuABEWXIx4Ranrd3Xwup1ZlaJegkiCFEkSGUbgkP6Ozp2t57bdPy4r/T0XaJ3A4BQtixBAHRD0A6uxc9fPr+kChUWoiARsOyQz8zTGx0y36RSRj9iYBVWHLcpoxuCQ7g/fpu+foMUI0LwF1lIUdVgiCkW85YCgFQivfLsyQjH+fX69P/a0LDL9Onx5y4wRgnDiKLK6WwvgsL8kl/2Hoooy8ZFJFjIyM+VIewdGcnp6pl6eEowAs1kSen8EqXtyG/vHq5Na9NlLtn5eZRRAQuEEanAO/n5cX+0XO7vD1Byjvd3McH3H3A62qXEBGOKMcOY4gJBViDIMqTSGd6buPYdVu6LBQBUpo0LCwDgHhLKNW++vGLFBFfpJZUJiCAKTCDCcptu8/s3ffM0iQKolH77//bOOyyqa+vDx5jkJsbuzc0tgnojIIoiigLCDMxgBTGCBVSqJUJiSez5YqKiMTawxIYNxaixxQqaxFQ1KooCAygdNQoiKmXKObt+f5yZYYSZYTAq5LJ53sdn3Jyz9zlM+c1aa6+1EPpzr0sx+kIIySm4/e6Y8PYy6e6zZyilwv9cnNlQRQACEAGx6QgmUJFTNnPz9n/7DeN693pLIpm6YtXtiicqSoiBX6sxvP8blqfzSzruTzxjPvYOCSQUi5+k248e5Rx7B69dp0aChVpiPr9EtB4wQUt27eR69Jq5fmmlUE50xZsRQbH7D3AOPaYuW67mNdhYBqJeSy6l5XB29kMjJ1SU5RiNvSOCEEbicpRSANHM2K1c375Ljx23xC4RY+9L43ex/BJGQyLaJQCD6JnSeUOsH965CTHmgQZiCJAALcjJMj85xBARSClds+8brndvv9lzSx4/JgT/zxglUFfjQPQ2iN9bxeCQRhDSc/KW7orvNPI9zrFnczfPfiGTzpz7qUxZRSkxjBU1+Du/MWB5fonh303FqwkhWw8frq9dYj6/BGJIKFLymhmx6zin3v+3fZsGQSTm1SKAKNl4MpHr5/Le3HkPysspJbVfz9XxklvJnK2dPCrKlI9Lb5cABDBBKgSiNm/mujusPHGiTlew3i5plDVUmF3SlIAYinbJ0pnS+cOsH97NotoEdUQpxZRC/TaVZ3p1ip2v7pY+7DouqrXUffOh05hQAfF/daPE0AoREFADHuh2KwAEbt+9++2lS3NjN/1rkD/XzfZNN7eeAWOjE/aVVFJKafW9G9TkYNTILzlqOr/EELWgoZTGHTnC9XYKWbtOjerWEkvySyCGmMAqDZy2dhvn5PjRzu2VGGJd2RtM4M6TR5q79Pf97PMSpVK0V2q/QkQtuZqRYd7HZXgKoVgNwIfrt3COjsuPH6eU1rmPS0CAUhSzeztnZbVwB4u9MxoInZaA6JmS+UM6Pf4jp/Lhg6wfTl88vSn5p8MV9+9CSgWE9AH5es0sQgCIO3yUc/Z0mTjj3sNyiJHlrWgaFdU7ssQO7VDQAF7cNkopBQAUlhT/+Gvywi1bhk6Z+o6vL2fT9Q3X/pKJk5bHbc/KyqVUiYnAwzrypZssT+eXdNxnWQ2VZ9ASS/JLIIaEICUPPozZzDl0j966FUEICQIYAIwo4Y+fOtHSRT549sf3yx9TSgE0FgXBkFJ6XZHK2dl5R0XVWY9LqyUCmBa7hXNy+uKYhVoCKYWxuzZx1p0bWc155uNqSohaArCwdKZk/qBO5/evXTtVPqd/q0iXZjMlLb6a4p138RdKlMIzZaeLb5vcx4+cJoxv4ea288h34k6Yv8qX8RrWA0BAgIBHABFEdA3YIVRnFN7dcPRY5LJlg6dN6zTkPc6pN9fd/u2Bg3znzV+3JyG/qEjr8oJIsLg3aBPk6fwS6wOnE035uAx5di0xm18CMcQUKnn44eqtXL8+sxL2KCHABIklfzAlO0+fa95ngP+nn5ZWGW9cVq0l6aKW1F3bUaslGEZu2cLZ96iXjyvm630sv4TRkOjsEn7FvEGTe7/2qfyfG6bJ9u1dmXTwy82L/CJ6c0v8He7fT8WEABM5Waam1VrfhCz65gDX11n+4Tx1ebmAxGhztdViOehPvEMMXVL1RevWoFBfkemxsirvjz9+uZ7y1d59wz76zGl8cPMBEq6HPefYq62XtN/kDz9ds+HXlJTi8ifi8WIcRXcNDf8+b5w8nV/S8UBi0gvSEgvzSwjBKqietn4F19vpkz27xXiJoI+XnDrJ9e/vN29BSUU5JebiJVczFBbWCdZqCQ+mx2zh+vRZYZmPS4y9L4uPb3w1VJiWNCX0WrJ8tvcHrm8e2x59v/Q+pBRRqq7I/max/xSXV747vV5M0arXzAIChJDsm3nv+r33lpfX4V9+pZRCgjDFmGJMESYIG1xGw6K/bKy7QkKJXjwAD0oea65k3Nx79tfPD+wPjV7WKzDwX0OHthgwgHNw4hx6dPPzmRq9OmbvN2cu3Ch68EgQeH3shO3UspAa+SX7E5NeqI/LfH4JQABhhAhYtCuO695z1oZllUKF4T6utd98w/XqOSV6qVKjNr+Pq1b/EgviJRu2cL16rTx+3CK7BAFK6cqEPY0v9s60pClh4OOSzh9i9fBONqYUQh4iSCnNOH9wuuSNbYtGY4E3VSvC1LQ8Egghc2Nim/fv7zntkyPnr90syFWWlQgYCwiIu40RwYQSYqSyPdH9Ww2hWAep9aDOQUwophRT7XJGaukTisX9lDwCCMM7j8p+vpqy++dfP1mzRvb+1D5hkzoOGfKmu+TVAe6vuw1o3q/fay6ubuOmfxq/I+lC8s384srKSqSbFlMs6FQE4r92M5uXRv3zSyB8eh9XcOxaFRSIzrlq6m9uaX4JBpTSLUeOct3tI5bHPFapCUHiPj0B8Iu2JXA2jgvjtlBKjZZv0GvJlawsztZWHmUyV1F/O9p9XBBEbdrM9XBYcfw4IYQXNED7fjG+ikGd4E7RcVsb055gFntvSkB97P0jyfwh1mVFNxEhAuQBApiQghsXFgzp8NUHzhVPShFBtQOMphDfMCWPH3vPmM45Ob3u6trcxbW5q8tr/fs1HzjondGjXd//OHDOvPHRq77YvWftvgMnfvk18eLF0+cv/HDt6o1bxWm5ebdu3y7Mz84tKX1YWna/uLRCXaUCUAMEHgq8oBEgEBDgBQ0PBAGBpwd5HvCGgzwCGkEDICh7Ul5cUlpa+vDug9LMO7cV2fnJmYU/pad+fzV579HjS2LWTflkldfHczqNDH3D3a15//6vubi87ub2uovr6wMGtJR6dhs92itqqt/czzfuO3bpRmppWRnECOv0g1CMqTYy/+edck2Q+uaXIIIwRWogUEq3HTnMOfYOXrdegyGlBBl8QNc+15L8Eqirv5ucfeud4cN7jfRPUygopRoIKCXFDx94fTDjFed+J379lVKqEYyYDnotSbuVz9nZekdOfVhWar5OMCKQUKoBcFrMFq5v32XHT1BKIQSImHOLCRBQStYkJLD8EkZDYmiXzB1iVXI7UwyNAAwxIaVpv382tNuXE/pW3r0LCYEWawnEECKgAsKh8xe93n/fefz4XsHBzuFhnYcNtxoy9F/eA9tIJG+4ub3Srx/Xqyfn0IPrZsfZd+e62XO9e/1HHth99Jgeo0f3DB7nGjVjxNz5Qz9eMHrJ3Ekrd8zesHl27NqPvlg+56uNczZu/PiL5bPWxM7ZuGn2unUfLf1CO/jlilmr18zZuGn2+g0fLf1izoav5mzcNPPLlbNXrhz52bLhH88aOefj3lGRvSaM6z7S7x2Jx9883Dl7B66nc3MXl+Yu/VoMcO8wcKD1MN//+o2QRUaGLV48d9WadUeO7vn1fFZRnoZqDOwYgqnuZp8CNQaH9V+O+uaXQAzVEAp8FaXC1qPHmvXpOzlmrVLQYII0vFpss2Z0IQv7l4jtk8vKn4yYN/9vPXus3rlbBcSYGTx46thr7kNdwsOz794lhAjG3hd6LbmUlsXZ2Q+NDC4vyzVTJxhAwENAYaVKw8/eGtfMoefKY8cp0QBeKQAEsfFa+vp4yao9uxufj4vZJU0JnZaApTOls4d2vHs3nVAKEA8xxITczjy/cGiXVVM9KlTlCNfdxqfGzIggAuH9srKi4uKCe/fulj5MS826eOlq0pnvE44cjdkZv/CrjeFLFo9b+NmQ6bN8Pnx/+PQPJO9H9hvt+66v7398fN/1Hd5u0MA3XD3e6OfK9XflutlxNl05W1vOzo6zseFsbKqr3Nvaawdt7Tg7e92geKQt19WGs+/O9enTwsXlNTdpB+nQTsOGvevjazdipEtouHfUhyPnLZ21LC46btvyXTvWxu/99vz5iympBYV37pc/rgCAYqy3PKC+f9/z3h3AsLx/iViPCyFwIfnKzOWfr9q0bNDMOZyTk8uYMVErVyxY/9XXZ38QX65Gnw4L80ugrk7w4Z9+ajd4SJuBfjNXxyQc3rF4x853Rwe94uG27vQZTIlh//baM1BKr2Vc5Wzt5FEfmOqFJc6gUasPJp35dMWsuUtXDIqI4Lrby96PXLZh8ZxVi75PzYcYIwKN+se0PXp3JzS+2DvTkqaEVkuQEP2RZP5gq4d5mRBjAHmABIxJ1vc7Z3m+uW1ekAoSCOtRirHaBYwhpkgMXWDdPlpCaoYrMKUUlFOsLquounfzavK1q+eSryanXD/6+4WEU98nfHtyzcmTS3bsXBK3NXpbnB7tf+PioreuWRK3NXrbtui4DUvi1kdv2x4d99RhX+7ateXIkf2nTu08fS7xx2u/XU9JvnotNTW9uPiBBtUOnejMDoLEhqw8FASDqsYN/kb9n8Ty/iXaOsEUJ5490X6or03geIdR/j3GT7AZPfq/I0faBY5bvO/EEwghAka//Vjev0S75xCCvd/90CM4lOvj8bqTF9fL0Wr46GWHTpYIvJkvWHotuZpZZL5OMEAAYAh4funmLV38x3QNDOw8ZqzD+Ak9AgO7jgm0ei9075XzmGKja+kED62Nj+OsO61ie4IZDYU2XoLB0hnSuT6dHjwswJSo+SqAEKHg6IrPJ/d+5Zdv1lNKBVC/fVyGEUU9AgQCFIAYzIACDwUN5HnIC4gXMBIQxAQ9rxbzlvwQSiASr0HgxdxDKPBQECAABvYHYhLy4qlv/xJEUPHjx6m52WmF+Wk5t1Ly8lJzcxS52TcKC++UlaspQSbsEsv7lyCCRCUjlKQX3d16/Pu1e45tOnL0TFYRpZRiINbuNLqKXkuSFWnavHcTe4LF3RmCwN99WKrIy75eWHC9sDAlN+dGXl56QU5qXskjVaWpfpG62DuKjd/KtITRkECxHhcSls8e+KH7W78eWAbuaSilAJT/fHjdHO9OSyIcHz3KhRg/l+4ahjtwagG0wqOTGfHDXaxdrwa8WtCYBqgFjVpQqwVeLfBqQW34W5XugTgbD7STi6pW22GFGsFbsQlief8SpNtgbeZLAsYmKzVYkl+iXUX3YhDj8JRigejKHCBeMC0kyDBXMTPTvJYgoi1QZOZ2dPsejawCGm+PXqYlTQltnWDIfzFLFuXc7DOff/7fkK6fB/RcNMZu2oAWX47tdCvzO0wJQA3/6qxNDWXSP0ZMDP6CWN6/RP/kAgwFKNQGIAgJMtX43cL+JYZriXICEBQdTQAKdZbQro69pxdwdjZmchWhbte4WJinFmLRHYiMZbnC6jrB8Zy1dawYe28E+bBMS5oc4mtOQMK1szuvHl1x7Xz8ri9CV4dJ1kyUfLs6uCQ7BVMKG6WQMP7HsDy/5E9iSX5JDWra08SkUBmeorNLLmtzFevKe38G9Fqycs9urmPHJSy/hNFQ6L/Ii8nelFIewooH9yoePQLoAaEY4joyvxiM54I+v2TaytWcVcd9p5MQxmqgETc+PEdUvBphvPPgoZbuHq6h4WJW6XNfRfSjIowvZWZwdrbyyKjih2UQQ7Ee6HNcRQ0EhPn18Zu5Ll2jd+zAYmvUhn63MrukySP25KEEU4wIZi4jxkvjKbvEyvr4D2eefU+FBT87z/zYQurlERbxQlehlGbfVHC2toM+nFalVL+4VRLOXeB6ucXs221Y6KUBYVrS5DAbDNdm3jX465LRFDCIlyzjurz71Z6N2Xn5qfm3M3NzM4ru5OblZBUUZhYW5eblZBTeyc7Pz87PUxTeyc3LySosqjGeUXgnNy8ns7AoSxwvupOdn5edn5dRdCc3Nyc9Lz+76M6y7XFveUh6jg3Kzsu9lV+QUXg7Ny8ns/D2zYLCnLxcRdGd7Lzcm/kF4imZhbdvFhSI4zl5uTcLDI8veOp43XhWfkF2Xk7W7Xv7f/iJ627vGh5xISUlJz8vOzdHUXQnOz/vVn6+bvKirIKinDyj44U1x/OeGr+Vl5uVl5d1+495sbGc1X8Wb0vAlIjbWBr82WQ+LgaD0QBADBFFGoGPWr6C6+nQycevl39At6DQHgGj7YNCnQMCHAIn9Aic4Bzgbz8uzGn0WKdRY+zHhTkH+DsETnAwNt5DOx5gHxTqNGqM05ix9kGhuuPH/2Og/G/u7i2knn1Hj3YcE2QfFNLP3797YHDPMeP6BgR0GxfWZ9Rox7FB9kEh/QL8uwcF9xwT1CcgwH58WJ9RoxzHBHUPCnHWHh/Ud9SobuO04/aBIc7+/j2CQnqNDeo7alT38eH/9fF9zc2tnUzWbeRIx4CAvqNGdQsKdRo1pvdo/fUEO4wd7zwqoNu4MKdRo53GBHarHh+nH9ce7+/fIzC459jxfQP87cdrx7uPC+viM5zrYf/Z5r2kEWkJs0sYDMZLRx8vmbpsOefYq7VU2l4ub+shaS+TdZB5tfGStZFKO8i82snlbSSSdjJZO5msjYeknbd3W6m0rVTaztu7tYduXCJpJ5e39/JqL/NqK5N3kHm1k8laSaQdZF5tvLzaSKVve8tbSaVvuru/7uraUiJtLZV2kHm1lcs7yLzay2TiKW1lslYS6d/lslaeXm2l0vYyWTu5vI2HRzu5vK2Xl8ESsrYymXh8a/0VSiVtPbWX2sZL/qaHx2suLm8OGNBh4EDt9cjl7WSyDjKv1l5ebaTSDnJZK6lne0/PdtpFa4xLxePbe3m2k8vbSKVtPT3be8vbeHi0k8naeclae3i0lcm4Hg5f7NxOSKPYdcm0hMFgNAx6u2T6ytVcl05L47Zfy8y8mHrjiiI9OVNxRZF+OT09OVORnKG4lJ6WnKF7kKm4rEi/rEhPznx6PENxJUMhHl99VqbiiiL94o3rKVk3F61b23KAe1d//0tpaZfT069k6I7UnXJFe0rG5XTt/NUzK9IvpafXWEJ3vCI5Q3tJVzLSkxUZB7893MyhZ58JwYm/nb+WlXlZoT1GPFd38RmX09OuGLmp6vEr1/rMsQAAD0JJREFU4ikZT93vFUX65fS0K+kZM2NiuU6dlsXvbkyxd+bjYjAYLx3RLqlQKad8sYzr2PHYuR9fXKSaUror6VwLiaf7i4+9ZxQUcDY2Q6ZN12j4F7fKloStnFXnmI1rCRKA6bqWL/PZZHYJg8FoAGr0Vdx3+jRCSC2oecAbTUh8ZlQaFUJoh67mvAAFAIXnvgoPeB7wCKEbN65ydnbyyKji0ocQAY2geb6raAQeIbh6d3x1zflGsF+G2SUMBqNh0O7jEu0SqxeYq6itoXLieGuJ1HwNlT+DPlfxSlamhT16n20VsU7wqoQEzspqCetfwmAwmjgGuYqrOKv/7Es0WUPlTyLmve84dOQt072w/jx6LUlNvWZ5j15UY4O+BQn5uprze6prqDAtYTAYTRZtnWBlVXj0Es6606GkY9R0bUc9+mq+GijwCEBSd2qtqCWbT51tYbZOcO1VIIY8AhrxkiyuoXItJ4eztZFHfWiqf4nhEgICasBDDCECaihoS06YLRcm1pyP3b2ds7JauGMHq+3IYDCaNKJdotSoo75cwVlZHz1zpE4fl/4jnuqK7CKMRDkxg7YX1rdHzPTCMr6cvpQvMVmE2PDaRC1JySjg7OwGR0Y8Lrtjqq8ixBBhUeQIpVQgUKyBTCjmITC82drnCghSCmN3beKsO6/azGrOMxiMps3TWtLRTC8s/QelWL4XYnRfU7U3WfFDbr5AAK4r8izaJVuOnHjTQ2rex6XXKm0DHo36XP4fe64oHmCIMTTvfNNryVVFCmdnPzgy3JSW6G+fUpp9r2xN4ukZ69dHxqzZkPhdUcUTSjHQ5R4arxMMBUppzNf7OCurlY2rfwmLvTMYjJfO0z6uzt+eOWjGLoEEQe0DSCk9fuVKm/fGTPhqkxoJhNQR3xa1ZPvpMy0t8HHpK59SSourKjzmfPpOYFiqRkMREMyuYlBzXsHZ2prycYmHAQwIgokXL/YJncS5ur0mkbZyH/Cqp1fP4Khz6VmUUmiixJa+TvCy+HjWv4TBYDBqxN6tDiadNBUv0Y5gWPb4SXpOzrnrN4bOms3ZdwuJjVVBgdI6vpWLPq49hw+1sqAXFia4UlWVfft2clbGzE3xb7i6veMzNFWlIghYaJek3iww36NXQAATkpb/h8OE6Zyj49Toxb/9cu7E+ethCxc06+viHDHx/v0SUxUb9bH3lQl7OCvrtSz2zmAwmjj6XMXJy5ZxVlb7E5NM+bi0/d4JOpt07J9+ftYj/F53d3+lb5/QdeuVgCd1Zeppe2EdT6qzF5bYTjG9qCj445ldfMa+IR34irNzxxEjbj15RCz2cV1Mvc7Z2sojP3jw6LFRu4SHAiVkUfzu5m7u8un/V1FRKUZNcu6VyKZ9xnXvvSVpL6VElI3aqwgIUgrW7dzAWXeKZv1LGAxGE+dpLTGXXwJ1/Xd/Sk2ds33Hkq/3Dpg3j3N2Do1dq4ICpXVoidYuOXmizvwSgAAh5G5J8bpDRz9N2BS+Pqa198B/DR+erlRariVpt/I4O1vvyKkPy0pr2yUAAYCBWtAM+3gG17vP4RPfUUoBgjzkKaXrDhx4zc113OeL1IKGGLsviKEAAaVkTUJCda5iY9ESZpcwGIyXztM+ro77E8+Yzy+BGFJKMEGU0l3HjnGOvYPXrlMjUKeW1Cu/BGIoBksopbfLyrq8N+KdYcPqZZdcSs3i7OyHRgaXl+XWjr3zoumTk9MtwP9VD9+sottivEcDBELI2es3/unja+cfoMjPM3pf+njJqj27mY+LwWAwasTerQ+cTjQTL4G6B0pejQnZcvgw19spxDK7xPL8Ev3uKQEBRGD2/fudfX3e9vVNVaupxfGS69lXOVtbedQHRmPvGsATQr4/f/7fg4fYBATcKi4hhAAMBQgIIdey7tr6B/192LALmZmEEDPxkqW7E1jsncFgMGruCT6QmGRJrqJa0FBK444c4Xo7hVhmlzxDfgnEkFCce7+4c8DIf/j4pKlUltsl1xQKzs7WVN67GgqU0q8vnG8zaFCPsLDbD0rF0AiPBEJJxh8FPUNCWnp5/nbtKqXUuI8LAUrR2vg4zrrTqsa1J5hpCYPBeOnU0BILa6g8g5ZYnl+iR6slxcVdhvv+w9c3Ta2mlmtJeipnZ+cdFWW0HpcGCJTSb86fbzdokE3QuEKdlghQoJTcKi50mRjWWu51MvWGOF57FQFBSlFs/NbGpyUs9s5gMF46NfJLjp45ZEltx2fWEgvzS0TEqElucXHnEcPfrqeWpObmcnY2puwSDeQppQcu/NZu0KB3g0Pu6LQEQAFSUnE72yNozJtenmduXDelJWKu4pqv9zU+HxfTEgaD8dKxPL/EkGf2cVmSX6JHtEty7t/vEvBefe2SS2n5nK2NPMr4nmA1ECile38839p7UPegoIKSB1q7BAmYkpyC272CglvKPH9LuWbKxyXG3pfGx7PajgwGg1GP/BJDntkusSS/RI/WLikp7uzjW1+75HrmZc7Ozjsy0rhdIvCEkCM//fR3b+8uYWF/PCgVr59HgBJ8o6DEYcLE1nKvn1OuEVN2ibiPK2EPqznPYDAY9cgvMeTZ7RIL8kv0iFpyv6z03z7j66sll9LzODv7oZETKspyjO0J5imlFxXpXfz8/jHc71ZhISEYYMgDgRByOTOvy4hR/xrudzk7m5rYxyXmKq7dsYGzYrmKDAajyWN5/xLtVl0CIYZKjQpjLO4JDo5dqwQ8xlBAABJkqiy85fkl1XuCoYAwyL53r8t7fm/7+NxQKjEU9P43U+dq4yVZN83kvQsIEILz7xc7hYa/4eqSnKXAGAME1ECDMT3024UOgwd7RETcefTIdK6iQCmN2buX5ZcwGAxG/fqXiPkllGIeQUrp9qOHOEfH4PUbeIrFUu0YmywLX6/+JbpcRUwpzXtQ2tnX921f33QIKSWYEmzaBtJryeW0VDN7giECPBQQRpErVjZz7jc3ZgulVIMhxIBHcPaa9Vxvx7nr12OCEDHS+0Tv4/pyzx4We2cwGIx69C+BGIoflw8rlA+Li1DFH+v2nXzVxT18+fKS4oePSssePHmkpgSZqK1reX6JWNtRKaiLSx/zj4sUBdldA0b928cnOb/w0YOyBw9KVbwamyj/pdeSlKwizs7GVI9eiCEPIKWaY2dPtvXy6jx47HVFOgVqhMjZiyk9goLfcnX5OSWFUAqNmVl6LVm+O56zsm5ke4KZXcJgMF46lvcvEWs7YoLOfnfKLXBcwAeR7/oFcX36d5TLvMIne0+KXPXNiccQIgSMFp+3PL9EdB/dys0eP+dTeaj/gPAJb7q5NOvbVzpu/MCwKeMXL81+UEwpNVp8Xq8lyYoUM7F3RBDEACJcoVRPW73hFbe+DgH+ExfMHfvJfBu/sc2dXSPj4zUYYWOFHZGhj4v1L2EwGAxUn/4lAAFIICbkl4vJnh/NGfLJUp9P5gUuWjRs4Wd+Cz6Rf7Jg+/fHEEaCCbvE8vwSAQJKacGdOzNWrx46a17A/AXD560KXrR4xIIFshkzPt64qehhKaXEvJZcSldwdub6lyCCAAaE4kflqvk7j1sFjm3pJmvj/l63kLBVX+8tFgSAkdi/xHTsHcbu3MhZWS/c3qh69DItYTAYL5169i+BECMVwOUaZYVG+USjfqxSPlKrKjXqx2qlClSZcj2hevYvQQQJCFbxaqVGpeTVZVV8hUpZoVY9UlapNGoABVRn7P1mvpnajgarCJRiJaRXSop/+/233y9dTL5fWkkQFbWzjn7vOHbPDs66E4u9MxiMpk698ksgQYhAQnUN2CkxgOpTMczYJRbml4jjBpNjcQlxUVNLoBr9S+zsvKcarzlveDBAgFCx0TumFFFKIUFAZ46YUiwx73313r0sv4TBYDDq178EEe3HqyHA4F9k+vPU8vwS/Tw1ljB8YGohvZak3czj7GxM7Qk2ehbECGLdY4MrMXq8tk5w/G7Oyip62zZMMKyr4/3LeTaZljAYjAbA8vySP0m9+pc8M3ot+T0ti7OzNdOjV388whDWEEgCTWXJ6M8SfVwxu7dxVlYxX60jSAB1dZZ8Oc8mi5cwGIwGwCD2vpiz7nzg1FEAoVKjVgsaDeCfI5VqFYBw44mkFlIv1+BQDeB5wD/3VdSCRi1oAISX0y5zdt1kUyPvPSgVoKDi1c93FaWgAVATu2sn18Vu+e7dmBKjUfqXDNMSBoPRMDy1J7ij1ZmfE+mL/DmalNjaQyKZOPmFrkIpvVlQytl0HTx9Bg/gi1tly7c/cl26xezbSwgxE6t/mc8m83ExGIwGAGCICa5Sq6YuX97M1ibqy5UHk87sP3V6/+nEA4lJz5F9J04d+OHcxOglLd3dOw8fceB04jeJSftPPedV9p9OPHA68WDS2RU7tjdzcnIMCNiWkHDwzNn9p04/31X2n0o8mHQmZOEnr3T976ebtyCKUWOJvTO7hMFgvHREu6RKrQpe+DnXvXsLiXsrD0krD0krd4n4oLW7pLW7+MBDN6J/IDE6Unu8lbuklbukpafnqx7ur7q6NOvXr5XBKTXmf3oGicGgyXVb6SYRF2rlIXndze0VN9fX+zu/1b9/K4m0lYeHhddp/GZrjLtLWrt7tPSQtJJKuW720dt3iHaJ+Qj/y3k2mZYwGIwGACIAMCCEfHvunGzyZGnoRElYhIhHWIQ0JNx14iTXSZOkIWH9pkxxD4twD4voN2WKJDRcGhruMmmSa8QkaUi485QpktDwAeET+0+ZLA0Oc5k8ueb45MnSkHCP0HDPsIme4RO9widVzz9pkuvE6vmluuMloeGS0PD+UyYPCJ8oDQ13D5tYve7kyW4Rk6Sh4c5TpniERUhDw10nTnKZNEkaEu4hXnlohDQswjNksnTCVEnERI+QCI+wCEmo9nrcxOsJDus/ebJbxCRJ7XmCxYuZ6BEW0W/KFGlImPHxsIkeE0KGz12QnJ9HKRXqavryEmA+LgaD0TBUb7FFoEJVVV5VUaGsrKaqslxZVa6sqqiqfKKqKldWlisrn6iqKqpq/qqiqvpXRsaVVRVVlRXKyvKqyvKqiupVas3/1PE1Bo2u+/Qk1dNWVT6prCyvrBRPEQdrXM8T0/No1zV2R9XjysonlRVVGnUjcXAhpiUMBqNhgRhiguoMNbMfYz9EXz2lweWEaQmDwWgYDFP/GM8MagRCgli8hMFgMBh/HqYlDAaDwfiziD6u/wfJfpa+5Au3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98751" y="2040942"/>
            <a:ext cx="43540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Подобно тому как вентили соединяются в сумматоры, отдельные сумматоры можно связать в единую схему, образующую </a:t>
            </a:r>
            <a:r>
              <a:rPr lang="ru-RU" sz="1600" b="1" dirty="0">
                <a:solidFill>
                  <a:srgbClr val="C00000"/>
                </a:solidFill>
              </a:rPr>
              <a:t>каскадный сумматор </a:t>
            </a:r>
            <a:r>
              <a:rPr lang="ru-RU" sz="1600" b="1" dirty="0"/>
              <a:t>- устройство, в котором на каждую пару битов приходится один сумматор</a:t>
            </a:r>
            <a:r>
              <a:rPr lang="ru-RU" sz="1600" b="1" dirty="0" smtClean="0"/>
              <a:t>. </a:t>
            </a:r>
            <a:r>
              <a:rPr lang="el-GR" sz="1600" b="1" dirty="0" smtClean="0"/>
              <a:t>Σ</a:t>
            </a:r>
            <a:endParaRPr lang="ru-RU" sz="1600" b="1" dirty="0" smtClean="0"/>
          </a:p>
        </p:txBody>
      </p:sp>
      <p:pic>
        <p:nvPicPr>
          <p:cNvPr id="2" name="Picture 2" descr="http://chernykh.net/images/stories/food/logplu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49" y="4272325"/>
            <a:ext cx="2032133" cy="19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7518" y="4015954"/>
            <a:ext cx="63236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Сложение эквивалентных чисел в двоичной и десятичной системах дает одинаковые результаты, в том числе и перенос в следующие разряды. </a:t>
            </a:r>
            <a:endParaRPr lang="ru-RU" sz="1600" b="1" dirty="0" smtClean="0"/>
          </a:p>
          <a:p>
            <a:endParaRPr lang="ru-RU" sz="1600" b="1" dirty="0"/>
          </a:p>
          <a:p>
            <a:pPr algn="just"/>
            <a:r>
              <a:rPr lang="ru-RU" sz="1600" b="1" dirty="0" smtClean="0"/>
              <a:t>Например</a:t>
            </a:r>
            <a:r>
              <a:rPr lang="ru-RU" sz="1600" b="1" dirty="0"/>
              <a:t>, число 7 в двоичной форме равно 0111, а 6 - 0110; соответственно результат их сложения 13 в двоичной системе равен сумме чисел 0111 и 0110, т. е. двоичному числу 1101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751" y="1304991"/>
            <a:ext cx="8655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Сумматор</a:t>
            </a:r>
            <a:r>
              <a:rPr lang="ru-RU" sz="1600" b="1" dirty="0"/>
              <a:t> – логическая схема, которая способна суммировать 2 одноразрядных двоичных числа с переносом из предыдущего разряда</a:t>
            </a:r>
            <a:r>
              <a:rPr lang="ru-RU" sz="1600" b="1" dirty="0" smtClean="0"/>
              <a:t>.</a:t>
            </a:r>
            <a:endParaRPr lang="ru-RU" sz="1600" b="1" dirty="0"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091" y="1907721"/>
            <a:ext cx="2398915" cy="1194207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88490"/>
              </p:ext>
            </p:extLst>
          </p:nvPr>
        </p:nvGraphicFramePr>
        <p:xfrm>
          <a:off x="7105500" y="1660869"/>
          <a:ext cx="151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60">
                  <a:extLst>
                    <a:ext uri="{9D8B030D-6E8A-4147-A177-3AD203B41FA5}">
                      <a16:colId xmlns:a16="http://schemas.microsoft.com/office/drawing/2014/main" val="1827144648"/>
                    </a:ext>
                  </a:extLst>
                </a:gridCol>
                <a:gridCol w="303560">
                  <a:extLst>
                    <a:ext uri="{9D8B030D-6E8A-4147-A177-3AD203B41FA5}">
                      <a16:colId xmlns:a16="http://schemas.microsoft.com/office/drawing/2014/main" val="3768364164"/>
                    </a:ext>
                  </a:extLst>
                </a:gridCol>
                <a:gridCol w="303560">
                  <a:extLst>
                    <a:ext uri="{9D8B030D-6E8A-4147-A177-3AD203B41FA5}">
                      <a16:colId xmlns:a16="http://schemas.microsoft.com/office/drawing/2014/main" val="2595959133"/>
                    </a:ext>
                  </a:extLst>
                </a:gridCol>
                <a:gridCol w="303560">
                  <a:extLst>
                    <a:ext uri="{9D8B030D-6E8A-4147-A177-3AD203B41FA5}">
                      <a16:colId xmlns:a16="http://schemas.microsoft.com/office/drawing/2014/main" val="601642505"/>
                    </a:ext>
                  </a:extLst>
                </a:gridCol>
                <a:gridCol w="303560">
                  <a:extLst>
                    <a:ext uri="{9D8B030D-6E8A-4147-A177-3AD203B41FA5}">
                      <a16:colId xmlns:a16="http://schemas.microsoft.com/office/drawing/2014/main" val="327969622"/>
                    </a:ext>
                  </a:extLst>
                </a:gridCol>
              </a:tblGrid>
              <a:tr h="26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45675"/>
                  </a:ext>
                </a:extLst>
              </a:tr>
              <a:tr h="26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95717"/>
                  </a:ext>
                </a:extLst>
              </a:tr>
              <a:tr h="26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02860"/>
                  </a:ext>
                </a:extLst>
              </a:tr>
              <a:tr h="26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8485"/>
                  </a:ext>
                </a:extLst>
              </a:tr>
              <a:tr h="26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75680"/>
                  </a:ext>
                </a:extLst>
              </a:tr>
              <a:tr h="26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1631"/>
                  </a:ext>
                </a:extLst>
              </a:tr>
              <a:tr h="26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637429"/>
                  </a:ext>
                </a:extLst>
              </a:tr>
              <a:tr h="26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98778"/>
                  </a:ext>
                </a:extLst>
              </a:tr>
              <a:tr h="26041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426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Алгебра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686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Алгебра логики </a:t>
            </a:r>
            <a:r>
              <a:rPr lang="ru-RU" sz="1600" b="1" dirty="0" smtClean="0"/>
              <a:t>– </a:t>
            </a:r>
            <a:r>
              <a:rPr lang="ru-RU" sz="1600" b="1" dirty="0"/>
              <a:t>это раздел математики, изучающий высказывания, рассматриваемые со стороны их логических значений (истинности или ложности) и логических операций над ними</a:t>
            </a:r>
            <a:r>
              <a:rPr lang="ru-RU" sz="1600" b="1" dirty="0" smtClean="0"/>
              <a:t>. </a:t>
            </a:r>
          </a:p>
          <a:p>
            <a:pPr algn="just"/>
            <a:r>
              <a:rPr lang="ru-RU" sz="1600" b="1" dirty="0" smtClean="0"/>
              <a:t>Ее основоположником считается английский математик </a:t>
            </a:r>
            <a:r>
              <a:rPr lang="ru-RU" sz="1600" b="1" dirty="0" smtClean="0">
                <a:solidFill>
                  <a:srgbClr val="C00000"/>
                </a:solidFill>
              </a:rPr>
              <a:t>Джордж Буль  (1874г)</a:t>
            </a:r>
            <a:r>
              <a:rPr lang="ru-RU" sz="1600" b="1" dirty="0" smtClean="0"/>
              <a:t>.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76" y="2168832"/>
            <a:ext cx="1905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2219312" y="2071680"/>
            <a:ext cx="6605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Попытка </a:t>
            </a:r>
            <a:r>
              <a:rPr lang="ru-RU" sz="1600" b="1" dirty="0"/>
              <a:t>решать традиционные логические задачи алгебраическими </a:t>
            </a:r>
            <a:r>
              <a:rPr lang="ru-RU" sz="1600" b="1" dirty="0" smtClean="0"/>
              <a:t>методами - </a:t>
            </a:r>
            <a:r>
              <a:rPr lang="ru-RU" sz="1600" b="1" dirty="0">
                <a:solidFill>
                  <a:srgbClr val="C00000"/>
                </a:solidFill>
              </a:rPr>
              <a:t>с</a:t>
            </a:r>
            <a:r>
              <a:rPr lang="ru-RU" sz="1600" b="1" dirty="0" smtClean="0">
                <a:solidFill>
                  <a:srgbClr val="C00000"/>
                </a:solidFill>
              </a:rPr>
              <a:t>имволика логических задач подчиняется тем же законам, что и алгебраическая.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19312" y="2902677"/>
            <a:ext cx="6608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Высказывание</a:t>
            </a:r>
            <a:r>
              <a:rPr lang="ru-RU" sz="1600" dirty="0"/>
              <a:t> </a:t>
            </a:r>
            <a:r>
              <a:rPr lang="ru-RU" sz="1600" b="1" dirty="0"/>
              <a:t>— это утверждение, которое является либо истинным, либо ложным. Логическое высказывание принято обозначать заглавной латинской буквой – А,В,С,</a:t>
            </a:r>
            <a:r>
              <a:rPr lang="en-US" sz="1600" b="1" dirty="0"/>
              <a:t>F,H,..</a:t>
            </a:r>
            <a:r>
              <a:rPr lang="ru-RU" sz="1600" b="1" dirty="0"/>
              <a:t>.</a:t>
            </a:r>
          </a:p>
          <a:p>
            <a:pPr algn="just"/>
            <a:endParaRPr lang="ru-RU" sz="800" dirty="0"/>
          </a:p>
          <a:p>
            <a:pPr algn="just"/>
            <a:r>
              <a:rPr lang="ru-RU" sz="1600" b="1" dirty="0" err="1">
                <a:solidFill>
                  <a:srgbClr val="C00000"/>
                </a:solidFill>
              </a:rPr>
              <a:t>Высказывательной</a:t>
            </a:r>
            <a:r>
              <a:rPr lang="ru-RU" sz="1600" b="1" dirty="0">
                <a:solidFill>
                  <a:srgbClr val="C00000"/>
                </a:solidFill>
              </a:rPr>
              <a:t> формой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называется логическое высказывание, в котором один из объектов заменён </a:t>
            </a:r>
            <a:r>
              <a:rPr lang="ru-RU" sz="1600" b="1" dirty="0">
                <a:solidFill>
                  <a:srgbClr val="C00000"/>
                </a:solidFill>
              </a:rPr>
              <a:t>переменной</a:t>
            </a:r>
            <a:r>
              <a:rPr lang="ru-RU" sz="1600" b="1" dirty="0"/>
              <a:t>. При подстановке вместо переменной какого-либо значения высказывательная форма превращается в высказывание</a:t>
            </a:r>
            <a:r>
              <a:rPr lang="ru-RU" sz="1600" b="1" dirty="0" smtClean="0"/>
              <a:t>.</a:t>
            </a:r>
            <a:endParaRPr lang="en-US" sz="1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088" y="4931856"/>
            <a:ext cx="8775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Пример: </a:t>
            </a:r>
            <a:r>
              <a:rPr lang="ru-RU" sz="1600" b="1" dirty="0">
                <a:solidFill>
                  <a:srgbClr val="C00000"/>
                </a:solidFill>
              </a:rPr>
              <a:t>«В городе x идёт дождь.» </a:t>
            </a:r>
            <a:r>
              <a:rPr lang="ru-RU" sz="1600" b="1" dirty="0"/>
              <a:t>— высказывательная форма, </a:t>
            </a:r>
            <a:r>
              <a:rPr lang="ru-RU" sz="1600" b="1" dirty="0">
                <a:solidFill>
                  <a:srgbClr val="C00000"/>
                </a:solidFill>
              </a:rPr>
              <a:t>«В городе Архангельске идёт дождь.»</a:t>
            </a:r>
            <a:r>
              <a:rPr lang="ru-RU" sz="1600" b="1" dirty="0"/>
              <a:t> — высказывание.</a:t>
            </a:r>
          </a:p>
          <a:p>
            <a:pPr algn="just"/>
            <a:endParaRPr lang="ru-RU" sz="800" b="1" dirty="0"/>
          </a:p>
          <a:p>
            <a:pPr algn="just"/>
            <a:r>
              <a:rPr lang="ru-RU" sz="1600" b="1" dirty="0"/>
              <a:t>Чаще всего предполагается (т.н. </a:t>
            </a:r>
            <a:r>
              <a:rPr lang="ru-RU" sz="1600" b="1" dirty="0">
                <a:solidFill>
                  <a:srgbClr val="C00000"/>
                </a:solidFill>
              </a:rPr>
              <a:t>бинарная</a:t>
            </a:r>
            <a:r>
              <a:rPr lang="ru-RU" sz="1600" b="1" dirty="0"/>
              <a:t> или </a:t>
            </a:r>
            <a:r>
              <a:rPr lang="ru-RU" sz="1600" b="1" dirty="0">
                <a:solidFill>
                  <a:srgbClr val="C00000"/>
                </a:solidFill>
              </a:rPr>
              <a:t>двоичная логика</a:t>
            </a:r>
            <a:r>
              <a:rPr lang="ru-RU" sz="1600" b="1" dirty="0"/>
              <a:t>, в отличие от, например, троичной логики), что высказывания могут быть только истинными или ложными.</a:t>
            </a:r>
          </a:p>
        </p:txBody>
      </p:sp>
    </p:spTree>
    <p:extLst>
      <p:ext uri="{BB962C8B-B14F-4D97-AF65-F5344CB8AC3E}">
        <p14:creationId xmlns:p14="http://schemas.microsoft.com/office/powerpoint/2010/main" val="37127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Схемы на элементах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40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28576" y="1448736"/>
            <a:ext cx="866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№</a:t>
            </a:r>
            <a:r>
              <a:rPr lang="en-US" sz="1600" b="1" dirty="0" smtClean="0">
                <a:solidFill>
                  <a:srgbClr val="C00000"/>
                </a:solidFill>
              </a:rPr>
              <a:t>7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endParaRPr lang="ru-RU" sz="800" b="1" dirty="0" smtClean="0"/>
          </a:p>
          <a:p>
            <a:pPr algn="just"/>
            <a:r>
              <a:rPr lang="ru-RU" sz="1600" b="1" dirty="0" smtClean="0"/>
              <a:t>В сервисе </a:t>
            </a:r>
            <a:r>
              <a:rPr lang="en-US" sz="1600" b="1" dirty="0" smtClean="0">
                <a:hlinkClick r:id="rId5"/>
              </a:rPr>
              <a:t>www.logic.ly</a:t>
            </a:r>
            <a:r>
              <a:rPr lang="en-US" sz="1600" b="1" dirty="0" smtClean="0"/>
              <a:t> </a:t>
            </a:r>
            <a:r>
              <a:rPr lang="ru-RU" sz="1600" b="1" dirty="0" smtClean="0"/>
              <a:t>смоделировать работу одноразрядного сумматора</a:t>
            </a:r>
            <a:r>
              <a:rPr lang="ru-RU" sz="1600" b="1" dirty="0" smtClean="0"/>
              <a:t>. В качестве источника сигнала на </a:t>
            </a:r>
            <a:r>
              <a:rPr lang="en-US" sz="1600" b="1" dirty="0" smtClean="0"/>
              <a:t>A, B, </a:t>
            </a:r>
            <a:r>
              <a:rPr lang="en-US" sz="1600" b="1" dirty="0" smtClean="0"/>
              <a:t>P</a:t>
            </a:r>
            <a:r>
              <a:rPr lang="en-US" sz="1600" b="1" baseline="-25000" dirty="0" smtClean="0"/>
              <a:t>0 </a:t>
            </a:r>
            <a:r>
              <a:rPr lang="ru-RU" sz="1600" b="1" dirty="0" smtClean="0"/>
              <a:t>использовать переключатели, на выходы подключить лампочки. В решении по заданию представить скриншот реализованной схемы и таблицу истинности, описывающую работу схемы.</a:t>
            </a:r>
            <a:endParaRPr lang="ru-RU" sz="1600" b="1" baseline="-25000" dirty="0" smtClean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6" y="3100732"/>
            <a:ext cx="6469875" cy="28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Исключения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5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686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Закон непротиворечия (закон бивалентности) - ничто не может одновременно обладать каким-то признаком и не обладать им. </a:t>
            </a:r>
          </a:p>
          <a:p>
            <a:pPr algn="just"/>
            <a:endParaRPr lang="ru-RU" sz="8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/>
              <a:t>Пример: стена не может быть одновременно белого и небелого цвета. Но высказывание «То, что я говорю, - неправда» одновременно является правдой и неправдой, это контр пример закону непротиворечия.  </a:t>
            </a:r>
          </a:p>
          <a:p>
            <a:pPr algn="just"/>
            <a:endParaRPr lang="ru-RU" sz="800" b="1" dirty="0"/>
          </a:p>
          <a:p>
            <a:pPr algn="just"/>
            <a:r>
              <a:rPr lang="ru-RU" sz="1600" b="1" dirty="0" smtClean="0"/>
              <a:t>«То, что я сейчас утверждаю, – ложно», ибо если оно истинно – то оно ложно, а если допустить, что оно ложно, то оно истинно </a:t>
            </a:r>
            <a:r>
              <a:rPr lang="ru-RU" sz="1600" b="1" dirty="0"/>
              <a:t>=</a:t>
            </a:r>
            <a:r>
              <a:rPr lang="en-US" sz="1600" b="1" dirty="0"/>
              <a:t>&gt; </a:t>
            </a:r>
            <a:r>
              <a:rPr lang="ru-RU" sz="1600" b="1" dirty="0">
                <a:solidFill>
                  <a:srgbClr val="C00000"/>
                </a:solidFill>
              </a:rPr>
              <a:t>дизъюнктивный силлогизм.</a:t>
            </a:r>
            <a:endParaRPr lang="ru-RU" sz="1600" b="1" dirty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«То, что утверждается в этом предложении, не может быть доказано».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59959"/>
            <a:ext cx="89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ВЫСКАЗЫВАНИЯ. ВИДЫ ВЫСКАЗЫВАНИЙ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2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Высказывания. Виды логических высказываний.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686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Логические высказывания принято подразделять на два вида: </a:t>
            </a:r>
            <a:r>
              <a:rPr lang="ru-RU" sz="1600" b="1" dirty="0" smtClean="0">
                <a:solidFill>
                  <a:srgbClr val="C00000"/>
                </a:solidFill>
              </a:rPr>
              <a:t>составные логические высказывания</a:t>
            </a:r>
            <a:r>
              <a:rPr lang="ru-RU" sz="1600" b="1" dirty="0" smtClean="0"/>
              <a:t> и </a:t>
            </a:r>
            <a:r>
              <a:rPr lang="ru-RU" sz="1600" b="1" dirty="0" smtClean="0">
                <a:solidFill>
                  <a:srgbClr val="C00000"/>
                </a:solidFill>
              </a:rPr>
              <a:t>элементарные</a:t>
            </a:r>
            <a:r>
              <a:rPr lang="ru-RU" sz="1600" b="1" dirty="0" smtClean="0"/>
              <a:t>.</a:t>
            </a:r>
          </a:p>
          <a:p>
            <a:pPr algn="just"/>
            <a:endParaRPr lang="ru-RU" sz="8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Составное логическое высказывание</a:t>
            </a:r>
            <a:r>
              <a:rPr lang="ru-RU" sz="1600" b="1" dirty="0" smtClean="0"/>
              <a:t> — это высказывание, образованное из других высказываний с помощью </a:t>
            </a:r>
            <a:r>
              <a:rPr lang="ru-RU" sz="1600" b="1" dirty="0" smtClean="0">
                <a:solidFill>
                  <a:srgbClr val="C00000"/>
                </a:solidFill>
              </a:rPr>
              <a:t>логических связок</a:t>
            </a:r>
            <a:r>
              <a:rPr lang="ru-RU" sz="1600" b="1" dirty="0" smtClean="0"/>
              <a:t>. Логическая связка — это любая логическая операция над высказыванием. Например, «не», «и», «или», «если… , то», «тогда и только тогда».</a:t>
            </a:r>
          </a:p>
          <a:p>
            <a:pPr algn="just"/>
            <a:endParaRPr lang="ru-RU" sz="8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Элементарные логические высказывания</a:t>
            </a:r>
            <a:r>
              <a:rPr lang="ru-RU" sz="1600" b="1" dirty="0" smtClean="0"/>
              <a:t> — это высказывания не относящиеся к составным.</a:t>
            </a:r>
          </a:p>
          <a:p>
            <a:pPr algn="just"/>
            <a:endParaRPr lang="en-US" sz="800" b="1" dirty="0" smtClean="0"/>
          </a:p>
          <a:p>
            <a:pPr algn="just"/>
            <a:r>
              <a:rPr lang="ru-RU" sz="1600" b="1" dirty="0" smtClean="0"/>
              <a:t>Примеры: </a:t>
            </a:r>
          </a:p>
          <a:p>
            <a:pPr algn="just"/>
            <a:endParaRPr lang="en-US" sz="800" b="1" dirty="0" smtClean="0"/>
          </a:p>
          <a:p>
            <a:pPr algn="just"/>
            <a:r>
              <a:rPr lang="ru-RU" sz="1600" b="1" dirty="0" smtClean="0"/>
              <a:t>«Петров </a:t>
            </a:r>
            <a:r>
              <a:rPr lang="en-US" sz="1600" b="1" dirty="0" smtClean="0"/>
              <a:t>-</a:t>
            </a:r>
            <a:r>
              <a:rPr lang="ru-RU" sz="1600" b="1" dirty="0" smtClean="0"/>
              <a:t> врач», «Петров </a:t>
            </a:r>
            <a:r>
              <a:rPr lang="en-US" sz="1600" b="1" dirty="0" smtClean="0"/>
              <a:t>-</a:t>
            </a:r>
            <a:r>
              <a:rPr lang="ru-RU" sz="1600" b="1" dirty="0" smtClean="0"/>
              <a:t> шахматист» — элементарные логические высказывания.</a:t>
            </a:r>
          </a:p>
          <a:p>
            <a:pPr algn="just"/>
            <a:endParaRPr lang="en-US" sz="800" b="1" dirty="0" smtClean="0"/>
          </a:p>
          <a:p>
            <a:pPr algn="just"/>
            <a:r>
              <a:rPr lang="ru-RU" sz="1600" b="1" dirty="0" smtClean="0"/>
              <a:t>«Петров </a:t>
            </a:r>
            <a:r>
              <a:rPr lang="en-US" sz="1600" b="1" dirty="0" smtClean="0"/>
              <a:t>-</a:t>
            </a:r>
            <a:r>
              <a:rPr lang="ru-RU" sz="1600" b="1" dirty="0" smtClean="0"/>
              <a:t> врач и шахматист» — </a:t>
            </a:r>
            <a:r>
              <a:rPr lang="ru-RU" sz="1600" b="1" dirty="0" smtClean="0">
                <a:solidFill>
                  <a:srgbClr val="C00000"/>
                </a:solidFill>
              </a:rPr>
              <a:t>составное логическое высказывание</a:t>
            </a:r>
            <a:r>
              <a:rPr lang="ru-RU" sz="1600" b="1" dirty="0" smtClean="0"/>
              <a:t>, состоящие из двух элементарных высказываний, связанных между собой при помощи связки «и».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8088" y="4689168"/>
            <a:ext cx="8844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Чтобы обращаться к логическим высказываниям, им назначают имена. </a:t>
            </a:r>
          </a:p>
          <a:p>
            <a:pPr algn="just"/>
            <a:endParaRPr lang="ru-RU" sz="800" b="1" dirty="0"/>
          </a:p>
          <a:p>
            <a:pPr algn="just"/>
            <a:r>
              <a:rPr lang="ru-RU" sz="1600" b="1" dirty="0"/>
              <a:t>А — "Тимур поедет летом на море ".</a:t>
            </a:r>
          </a:p>
          <a:p>
            <a:pPr algn="just"/>
            <a:r>
              <a:rPr lang="ru-RU" sz="1600" b="1" dirty="0"/>
              <a:t>В — "Тимур летом отправится в горы".</a:t>
            </a:r>
          </a:p>
          <a:p>
            <a:pPr algn="just"/>
            <a:endParaRPr lang="ru-RU" sz="800" b="1" dirty="0"/>
          </a:p>
          <a:p>
            <a:pPr algn="just"/>
            <a:r>
              <a:rPr lang="ru-RU" sz="1600" b="1" spc="-10" dirty="0">
                <a:solidFill>
                  <a:srgbClr val="C00000"/>
                </a:solidFill>
              </a:rPr>
              <a:t>Составное высказывание </a:t>
            </a:r>
            <a:r>
              <a:rPr lang="ru-RU" sz="1600" b="1" spc="-10" dirty="0" smtClean="0"/>
              <a:t>— </a:t>
            </a:r>
            <a:r>
              <a:rPr lang="ru-RU" sz="1600" b="1" spc="-10" dirty="0"/>
              <a:t>"Тимур летом побывает и на море,  и в горах" </a:t>
            </a:r>
            <a:r>
              <a:rPr lang="ru-RU" sz="1600" b="1" spc="-10" dirty="0" smtClean="0"/>
              <a:t>записывается </a:t>
            </a:r>
            <a:r>
              <a:rPr lang="ru-RU" sz="1600" b="1" spc="-10" dirty="0"/>
              <a:t>как </a:t>
            </a:r>
            <a:r>
              <a:rPr lang="ru-RU" sz="1600" b="1" spc="-10" dirty="0">
                <a:solidFill>
                  <a:srgbClr val="C00000"/>
                </a:solidFill>
              </a:rPr>
              <a:t>А и В</a:t>
            </a:r>
            <a:r>
              <a:rPr lang="ru-RU" sz="1600" b="1" spc="-10" dirty="0"/>
              <a:t>.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8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259959"/>
            <a:ext cx="89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ЛОГИЧЕСКИЕ СВЯЗКИ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46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Логические связки.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9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67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Операция, выражаемая словом "</a:t>
            </a:r>
            <a:r>
              <a:rPr lang="ru-RU" sz="1600" b="1" dirty="0" smtClean="0">
                <a:solidFill>
                  <a:srgbClr val="C00000"/>
                </a:solidFill>
              </a:rPr>
              <a:t>не</a:t>
            </a:r>
            <a:r>
              <a:rPr lang="ru-RU" sz="1600" b="1" dirty="0" smtClean="0"/>
              <a:t>", называется отрицанием и обозначается чертой над высказыванием (или знаком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?</a:t>
            </a:r>
            <a:r>
              <a:rPr lang="ru-RU" sz="1600" b="1" dirty="0" smtClean="0"/>
              <a:t>).  </a:t>
            </a:r>
            <a:endParaRPr lang="en-US" sz="1600" b="1" dirty="0" smtClean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Высказывание истинно, когда A ложно, и ложно, когда A истинно.   </a:t>
            </a:r>
          </a:p>
          <a:p>
            <a:pPr algn="just"/>
            <a:r>
              <a:rPr lang="ru-RU" sz="1600" b="1" dirty="0" smtClean="0"/>
              <a:t>Пример. "Луна — спутник Земли" (А); "Луна — не спутник Земли" (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?</a:t>
            </a:r>
            <a:r>
              <a:rPr lang="en-US" sz="1600" b="1" dirty="0" smtClean="0"/>
              <a:t> </a:t>
            </a:r>
            <a:r>
              <a:rPr lang="ru-RU" sz="1600" b="1" dirty="0" smtClean="0"/>
              <a:t>). 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Операция, выражаемая связкой "</a:t>
            </a:r>
            <a:r>
              <a:rPr lang="ru-RU" sz="1600" b="1" dirty="0" smtClean="0">
                <a:solidFill>
                  <a:srgbClr val="C00000"/>
                </a:solidFill>
              </a:rPr>
              <a:t>и</a:t>
            </a:r>
            <a:r>
              <a:rPr lang="ru-RU" sz="1600" b="1" dirty="0" smtClean="0"/>
              <a:t>", называется </a:t>
            </a:r>
            <a:r>
              <a:rPr lang="ru-RU" sz="1600" b="1" dirty="0" smtClean="0">
                <a:solidFill>
                  <a:srgbClr val="C00000"/>
                </a:solidFill>
              </a:rPr>
              <a:t>конъюнкцией</a:t>
            </a:r>
            <a:r>
              <a:rPr lang="ru-RU" sz="1600" b="1" dirty="0" smtClean="0"/>
              <a:t> (лат. </a:t>
            </a:r>
            <a:r>
              <a:rPr lang="ru-RU" sz="1600" b="1" dirty="0" err="1" smtClean="0"/>
              <a:t>conjunctio</a:t>
            </a:r>
            <a:r>
              <a:rPr lang="ru-RU" sz="1600" b="1" dirty="0" smtClean="0"/>
              <a:t> — соединение) или логическим умножением и обозначается точкой " • " (может также обозначаться знаками 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?</a:t>
            </a:r>
            <a:r>
              <a:rPr lang="en-US" sz="1600" b="1" dirty="0" smtClean="0"/>
              <a:t> </a:t>
            </a:r>
            <a:r>
              <a:rPr lang="ru-RU" sz="1600" b="1" dirty="0" smtClean="0"/>
              <a:t>или &amp;). Высказывание А•В истинно тогда и только тогда, когда оба высказывания А и В истинны. Например, высказывание   "10 делится на 2 и 5 больше 3"   истинно, а высказывания     "10 делится на 2 и 5 не больше 3",     "10 не делится на 2 и 5 больше 3",     "10 не делится на 2 и 5 не больше 3"     —   ложны.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852" y="1749912"/>
            <a:ext cx="2248327" cy="8431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24" y="4346621"/>
            <a:ext cx="3809524" cy="7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2454</Words>
  <Application>Microsoft Office PowerPoint</Application>
  <PresentationFormat>Экран (4:3)</PresentationFormat>
  <Paragraphs>550</Paragraphs>
  <Slides>42</Slides>
  <Notes>42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Sansation</vt:lpstr>
      <vt:lpstr>Wingdings 3</vt:lpstr>
      <vt:lpstr>Office Theme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734</cp:revision>
  <dcterms:created xsi:type="dcterms:W3CDTF">2011-02-07T16:44:09Z</dcterms:created>
  <dcterms:modified xsi:type="dcterms:W3CDTF">2018-10-22T07:44:23Z</dcterms:modified>
</cp:coreProperties>
</file>