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activeX/activeX1.xml" ContentType="application/vnd.ms-office.activeX+xml"/>
  <Override PartName="/ppt/activeX/activeX1.bin" ContentType="application/vnd.ms-office.activeX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56" r:id="rId2"/>
    <p:sldId id="370" r:id="rId3"/>
    <p:sldId id="386" r:id="rId4"/>
    <p:sldId id="392" r:id="rId5"/>
    <p:sldId id="388" r:id="rId6"/>
    <p:sldId id="389" r:id="rId7"/>
    <p:sldId id="413" r:id="rId8"/>
    <p:sldId id="414" r:id="rId9"/>
    <p:sldId id="415" r:id="rId10"/>
    <p:sldId id="417" r:id="rId11"/>
    <p:sldId id="412" r:id="rId12"/>
    <p:sldId id="395" r:id="rId13"/>
    <p:sldId id="402" r:id="rId14"/>
    <p:sldId id="403" r:id="rId15"/>
    <p:sldId id="404" r:id="rId16"/>
    <p:sldId id="434" r:id="rId17"/>
    <p:sldId id="405" r:id="rId18"/>
    <p:sldId id="406" r:id="rId19"/>
    <p:sldId id="407" r:id="rId20"/>
    <p:sldId id="396" r:id="rId21"/>
    <p:sldId id="397" r:id="rId22"/>
    <p:sldId id="408" r:id="rId23"/>
    <p:sldId id="420" r:id="rId24"/>
    <p:sldId id="409" r:id="rId25"/>
    <p:sldId id="418" r:id="rId26"/>
    <p:sldId id="435" r:id="rId27"/>
    <p:sldId id="398" r:id="rId28"/>
    <p:sldId id="399" r:id="rId29"/>
    <p:sldId id="421" r:id="rId30"/>
    <p:sldId id="422" r:id="rId31"/>
    <p:sldId id="411" r:id="rId32"/>
    <p:sldId id="400" r:id="rId33"/>
    <p:sldId id="423" r:id="rId34"/>
    <p:sldId id="426" r:id="rId35"/>
    <p:sldId id="424" r:id="rId36"/>
    <p:sldId id="425" r:id="rId37"/>
    <p:sldId id="427" r:id="rId38"/>
    <p:sldId id="428" r:id="rId39"/>
    <p:sldId id="436" r:id="rId40"/>
    <p:sldId id="429" r:id="rId41"/>
    <p:sldId id="430" r:id="rId42"/>
    <p:sldId id="431" r:id="rId43"/>
    <p:sldId id="419" r:id="rId44"/>
    <p:sldId id="433" r:id="rId45"/>
    <p:sldId id="432" r:id="rId46"/>
    <p:sldId id="401" r:id="rId47"/>
    <p:sldId id="390" r:id="rId48"/>
    <p:sldId id="270" r:id="rId49"/>
    <p:sldId id="272" r:id="rId50"/>
  </p:sldIdLst>
  <p:sldSz cx="12192000" cy="6858000"/>
  <p:notesSz cx="6858000" cy="9144000"/>
  <p:defaultTextStyle>
    <a:defPPr>
      <a:defRPr lang="mk-M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 userDrawn="1">
          <p15:clr>
            <a:srgbClr val="A4A3A4"/>
          </p15:clr>
        </p15:guide>
        <p15:guide id="2" pos="437" userDrawn="1">
          <p15:clr>
            <a:srgbClr val="A4A3A4"/>
          </p15:clr>
        </p15:guide>
        <p15:guide id="3" pos="724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0404"/>
    <a:srgbClr val="333030"/>
    <a:srgbClr val="E32C22"/>
    <a:srgbClr val="332E2E"/>
    <a:srgbClr val="332B2B"/>
    <a:srgbClr val="E61212"/>
    <a:srgbClr val="730B0B"/>
    <a:srgbClr val="B95CCC"/>
    <a:srgbClr val="2E1533"/>
    <a:srgbClr val="3317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Средний стиль 3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Светлый стиль 2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76" autoAdjust="0"/>
    <p:restoredTop sz="99821" autoAdjust="0"/>
  </p:normalViewPr>
  <p:slideViewPr>
    <p:cSldViewPr showGuides="1">
      <p:cViewPr varScale="1">
        <p:scale>
          <a:sx n="73" d="100"/>
          <a:sy n="73" d="100"/>
        </p:scale>
        <p:origin x="774" y="78"/>
      </p:cViewPr>
      <p:guideLst>
        <p:guide orient="horz" pos="4319"/>
        <p:guide pos="437"/>
        <p:guide pos="72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82" d="100"/>
          <a:sy n="82" d="100"/>
        </p:scale>
        <p:origin x="-3180" y="-84"/>
      </p:cViewPr>
      <p:guideLst>
        <p:guide orient="horz" pos="2880"/>
        <p:guide pos="2160"/>
      </p:guideLst>
    </p:cSldViewPr>
  </p:notesViewPr>
  <p:gridSpacing cx="90012" cy="90012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5512D11A-5CC6-11CF-8D67-00AA00BDCE1D}" ax:persistence="persistStream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8428AE-5650-4B42-BFF8-D1B3B4A7420A}" type="datetimeFigureOut">
              <a:rPr lang="mk-MK" smtClean="0"/>
              <a:pPr/>
              <a:t>15.11.2018</a:t>
            </a:fld>
            <a:endParaRPr lang="mk-M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0A2410-466B-417B-8D83-F6BFDF81EAD4}" type="slidenum">
              <a:rPr lang="mk-MK" smtClean="0"/>
              <a:pPr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1529274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0EC16C-4E39-4437-9D3D-DA1B32D534CC}" type="datetimeFigureOut">
              <a:rPr lang="mk-MK" smtClean="0"/>
              <a:pPr/>
              <a:t>15.11.2018</a:t>
            </a:fld>
            <a:endParaRPr lang="mk-M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mk-M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0303B-A429-4010-B8B5-DDA049A7B3D1}" type="slidenum">
              <a:rPr lang="mk-MK" smtClean="0"/>
              <a:pPr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660646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</a:t>
            </a:fld>
            <a:endParaRPr lang="mk-MK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10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9544650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11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280809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12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2413876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13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2381370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14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075930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15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371449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16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8621583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17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5857049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18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3061390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19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947205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3653386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20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7158426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21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9441751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22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5771181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23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8901012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24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483446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25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3186054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26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7297888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27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5842670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28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997418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29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083667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7211193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30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9404742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31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058108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32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2105850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33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5663348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34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16425223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35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71863412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36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40673800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37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36165829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38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4983632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39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134013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4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83129089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40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70182274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41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2130770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42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3577671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43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68455287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44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55598774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45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96004387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46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81918647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47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69011731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48</a:t>
            </a:fld>
            <a:endParaRPr lang="mk-MK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49</a:t>
            </a:fld>
            <a:endParaRPr lang="mk-M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5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269111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6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602415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7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325766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8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728080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9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084260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15.11.2018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15.11.2018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15.11.2018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15.11.2018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15.11.2018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15.11.2018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15.11.2018</a:t>
            </a:fld>
            <a:endParaRPr lang="mk-M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15.11.2018</a:t>
            </a:fld>
            <a:endParaRPr lang="mk-M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15.11.2018</a:t>
            </a:fld>
            <a:endParaRPr lang="mk-M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15.11.2018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mk-M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15.11.2018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45B2A-B224-4861-96E7-AC6904DA25A1}" type="datetimeFigureOut">
              <a:rPr lang="mk-MK" smtClean="0"/>
              <a:pPr/>
              <a:t>15.11.2018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mk-M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4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5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24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28.png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4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7" Type="http://schemas.openxmlformats.org/officeDocument/2006/relationships/image" Target="../media/image51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png"/><Relationship Id="rId4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3.png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em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3.jpg"/><Relationship Id="rId7" Type="http://schemas.openxmlformats.org/officeDocument/2006/relationships/image" Target="../media/image1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emf"/><Relationship Id="rId5" Type="http://schemas.openxmlformats.org/officeDocument/2006/relationships/image" Target="../media/image5.png"/><Relationship Id="rId10" Type="http://schemas.openxmlformats.org/officeDocument/2006/relationships/image" Target="../media/image15.emf"/><Relationship Id="rId4" Type="http://schemas.openxmlformats.org/officeDocument/2006/relationships/image" Target="../media/image4.png"/><Relationship Id="rId9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208" y="3078164"/>
            <a:ext cx="8550642" cy="980920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2000" b="1" dirty="0" smtClean="0">
                <a:solidFill>
                  <a:schemeClr val="bg1"/>
                </a:solidFill>
                <a:latin typeface="Sansation" pitchFamily="2" charset="0"/>
              </a:rPr>
              <a:t>Алгоритмизация и программирование</a:t>
            </a:r>
          </a:p>
          <a:p>
            <a:pPr lvl="0" algn="r">
              <a:defRPr/>
            </a:pPr>
            <a:r>
              <a:rPr lang="ru-RU" sz="2000" b="1" dirty="0" smtClean="0">
                <a:solidFill>
                  <a:schemeClr val="bg1"/>
                </a:solidFill>
                <a:latin typeface="Sansation" pitchFamily="2" charset="0"/>
              </a:rPr>
              <a:t>Лекция 7. </a:t>
            </a:r>
            <a:r>
              <a:rPr lang="ru-RU" sz="2000" b="1" dirty="0" smtClean="0">
                <a:solidFill>
                  <a:schemeClr val="bg1"/>
                </a:solidFill>
                <a:latin typeface="Sansation" pitchFamily="2" charset="0"/>
              </a:rPr>
              <a:t>Основы алгоритмизации и программирования</a:t>
            </a:r>
            <a:endParaRPr lang="mk-MK" sz="20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24000" y="1619240"/>
            <a:ext cx="7286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WELCOME</a:t>
            </a:r>
            <a:r>
              <a:rPr lang="en-US" sz="5400" b="1" dirty="0">
                <a:latin typeface="Sansation" pitchFamily="2" charset="0"/>
              </a:rPr>
              <a:t> </a:t>
            </a:r>
            <a:r>
              <a:rPr lang="en-US" sz="5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TO</a:t>
            </a:r>
            <a:r>
              <a:rPr lang="en-US" sz="5400" b="1" dirty="0">
                <a:latin typeface="Sansation" pitchFamily="2" charset="0"/>
              </a:rPr>
              <a:t> </a:t>
            </a:r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OUR</a:t>
            </a:r>
            <a:endParaRPr lang="mk-MK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4000" y="2234206"/>
            <a:ext cx="7286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PRESENTATION</a:t>
            </a:r>
            <a:endParaRPr lang="mk-MK" sz="5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5208" y="6399396"/>
            <a:ext cx="4693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</a:rPr>
              <a:t>Чесноков Сергей Евгеньевич, </a:t>
            </a:r>
            <a:r>
              <a:rPr lang="en-US" sz="1600" dirty="0">
                <a:solidFill>
                  <a:schemeClr val="bg1"/>
                </a:solidFill>
              </a:rPr>
              <a:t>shesnokov@gmail.com</a:t>
            </a:r>
            <a:endParaRPr lang="ru-RU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6612" y="6286119"/>
            <a:ext cx="727695" cy="556671"/>
          </a:xfrm>
          <a:prstGeom prst="rect">
            <a:avLst/>
          </a:prstGeom>
        </p:spPr>
      </p:pic>
      <p:pic>
        <p:nvPicPr>
          <p:cNvPr id="10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1524" y="6286120"/>
            <a:ext cx="785292" cy="55667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509128" y="466037"/>
            <a:ext cx="63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8"/>
          <p:cNvSpPr/>
          <p:nvPr/>
        </p:nvSpPr>
        <p:spPr>
          <a:xfrm>
            <a:off x="11576228" y="8794"/>
            <a:ext cx="471067" cy="436223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10</a:t>
            </a:r>
            <a:endParaRPr lang="mk-MK" sz="1200" b="1" dirty="0">
              <a:solidFill>
                <a:schemeClr val="bg1"/>
              </a:solidFill>
            </a:endParaRPr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155208" y="818652"/>
            <a:ext cx="8550642" cy="438636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</a:rPr>
              <a:t>…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62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Основы алгоритмизации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и программирования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25973" y="1523595"/>
            <a:ext cx="108094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smtClean="0">
                <a:solidFill>
                  <a:srgbClr val="C00000"/>
                </a:solidFill>
              </a:rPr>
              <a:t>Задание 1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225974" y="2028365"/>
            <a:ext cx="11821321" cy="792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600" b="1" dirty="0" smtClean="0"/>
              <a:t>В чем заключается отличие машины Поста от машины Тьюринга?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311845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 Box 52"/>
          <p:cNvSpPr txBox="1">
            <a:spLocks noChangeArrowheads="1"/>
          </p:cNvSpPr>
          <p:nvPr/>
        </p:nvSpPr>
        <p:spPr bwMode="auto">
          <a:xfrm>
            <a:off x="1567934" y="3106439"/>
            <a:ext cx="86868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ru-RU" sz="2400" dirty="0" smtClean="0"/>
              <a:t>ФОРМЫ ЗАПИСИ АЛГОРИТМА</a:t>
            </a:r>
            <a:endParaRPr lang="ru-RU" sz="2400" dirty="0"/>
          </a:p>
        </p:txBody>
      </p:sp>
      <p:pic>
        <p:nvPicPr>
          <p:cNvPr id="9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6612" y="6286119"/>
            <a:ext cx="727695" cy="556671"/>
          </a:xfrm>
          <a:prstGeom prst="rect">
            <a:avLst/>
          </a:prstGeom>
        </p:spPr>
      </p:pic>
      <p:pic>
        <p:nvPicPr>
          <p:cNvPr id="10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1524" y="6286120"/>
            <a:ext cx="785292" cy="55667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509128" y="466037"/>
            <a:ext cx="63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8"/>
          <p:cNvSpPr/>
          <p:nvPr/>
        </p:nvSpPr>
        <p:spPr>
          <a:xfrm>
            <a:off x="11576228" y="8794"/>
            <a:ext cx="471067" cy="436223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11</a:t>
            </a:r>
            <a:endParaRPr lang="mk-MK" sz="1200" b="1" dirty="0">
              <a:solidFill>
                <a:schemeClr val="bg1"/>
              </a:solidFill>
            </a:endParaRPr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155208" y="818652"/>
            <a:ext cx="8550642" cy="438636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en-US" sz="1600" b="1" dirty="0" smtClean="0">
                <a:solidFill>
                  <a:schemeClr val="bg1"/>
                </a:solidFill>
                <a:latin typeface="Sansation" pitchFamily="2" charset="0"/>
              </a:rPr>
              <a:t>3. --&gt;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62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Основы алгоритмизации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и программирования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07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6612" y="6286119"/>
            <a:ext cx="727695" cy="556671"/>
          </a:xfrm>
          <a:prstGeom prst="rect">
            <a:avLst/>
          </a:prstGeom>
        </p:spPr>
      </p:pic>
      <p:pic>
        <p:nvPicPr>
          <p:cNvPr id="10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1524" y="6286120"/>
            <a:ext cx="785292" cy="55667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509128" y="466037"/>
            <a:ext cx="63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8"/>
          <p:cNvSpPr/>
          <p:nvPr/>
        </p:nvSpPr>
        <p:spPr>
          <a:xfrm>
            <a:off x="11576228" y="8794"/>
            <a:ext cx="471067" cy="436223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12</a:t>
            </a:r>
            <a:endParaRPr lang="mk-MK" sz="1200" b="1" dirty="0">
              <a:solidFill>
                <a:schemeClr val="bg1"/>
              </a:solidFill>
            </a:endParaRPr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155208" y="818652"/>
            <a:ext cx="8550642" cy="438636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</a:rPr>
              <a:t>Формы записи алгоритма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62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Основы алгоритмизации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и программирования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89100" y="1448736"/>
            <a:ext cx="616694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b="1" dirty="0" smtClean="0">
                <a:solidFill>
                  <a:srgbClr val="C00000"/>
                </a:solidFill>
              </a:rPr>
              <a:t>словесная</a:t>
            </a:r>
            <a:r>
              <a:rPr lang="ru-RU" sz="1600" b="1" dirty="0" smtClean="0"/>
              <a:t> </a:t>
            </a:r>
            <a:r>
              <a:rPr lang="en-US" sz="1600" b="1" dirty="0" smtClean="0"/>
              <a:t>/ </a:t>
            </a:r>
            <a:r>
              <a:rPr lang="ru-RU" sz="1600" b="1" dirty="0" smtClean="0">
                <a:solidFill>
                  <a:srgbClr val="C00000"/>
                </a:solidFill>
              </a:rPr>
              <a:t>словесно-формульная</a:t>
            </a:r>
            <a:r>
              <a:rPr lang="ru-RU" sz="1600" b="1" dirty="0" smtClean="0"/>
              <a:t> (запись </a:t>
            </a:r>
            <a:r>
              <a:rPr lang="ru-RU" sz="1600" b="1" dirty="0"/>
              <a:t>на естественном языке</a:t>
            </a:r>
            <a:r>
              <a:rPr lang="ru-RU" sz="1600" b="1" dirty="0" smtClean="0"/>
              <a:t>);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1600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b="1" dirty="0" smtClean="0">
                <a:solidFill>
                  <a:srgbClr val="C00000"/>
                </a:solidFill>
              </a:rPr>
              <a:t>графическая</a:t>
            </a:r>
            <a:r>
              <a:rPr lang="ru-RU" sz="1600" b="1" dirty="0" smtClean="0"/>
              <a:t> </a:t>
            </a:r>
            <a:r>
              <a:rPr lang="ru-RU" sz="1600" b="1" dirty="0"/>
              <a:t>(изображения из графических символов</a:t>
            </a:r>
            <a:r>
              <a:rPr lang="ru-RU" sz="1600" b="1" dirty="0" smtClean="0"/>
              <a:t>);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1600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b="1" dirty="0" smtClean="0">
                <a:solidFill>
                  <a:srgbClr val="C00000"/>
                </a:solidFill>
              </a:rPr>
              <a:t>псевдокоды</a:t>
            </a:r>
            <a:r>
              <a:rPr lang="ru-RU" sz="1600" b="1" dirty="0" smtClean="0"/>
              <a:t> </a:t>
            </a:r>
            <a:r>
              <a:rPr lang="ru-RU" sz="1600" b="1" dirty="0"/>
              <a:t>(полуформализованные описания алгоритмов на условном алгоритмическом языке, включающие в себя как элементы языка программирования, так и фразы естественно-го языка, общепринятые математические обозначения и др</a:t>
            </a:r>
            <a:r>
              <a:rPr lang="ru-RU" sz="1600" b="1" dirty="0" smtClean="0"/>
              <a:t>.);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1600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b="1" dirty="0" smtClean="0">
                <a:solidFill>
                  <a:srgbClr val="C00000"/>
                </a:solidFill>
              </a:rPr>
              <a:t>программная</a:t>
            </a:r>
            <a:r>
              <a:rPr lang="ru-RU" sz="1600" b="1" dirty="0" smtClean="0"/>
              <a:t> </a:t>
            </a:r>
            <a:r>
              <a:rPr lang="ru-RU" sz="1600" b="1" dirty="0"/>
              <a:t>(тексты на языках программирования).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985" y="1628760"/>
            <a:ext cx="5290164" cy="414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42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6612" y="6286119"/>
            <a:ext cx="727695" cy="556671"/>
          </a:xfrm>
          <a:prstGeom prst="rect">
            <a:avLst/>
          </a:prstGeom>
        </p:spPr>
      </p:pic>
      <p:pic>
        <p:nvPicPr>
          <p:cNvPr id="10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1524" y="6286120"/>
            <a:ext cx="785292" cy="55667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509128" y="466037"/>
            <a:ext cx="63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8"/>
          <p:cNvSpPr/>
          <p:nvPr/>
        </p:nvSpPr>
        <p:spPr>
          <a:xfrm>
            <a:off x="11576228" y="8794"/>
            <a:ext cx="471067" cy="436223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13</a:t>
            </a:r>
            <a:endParaRPr lang="mk-MK" sz="1200" b="1" dirty="0">
              <a:solidFill>
                <a:schemeClr val="bg1"/>
              </a:solidFill>
            </a:endParaRPr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155208" y="818652"/>
            <a:ext cx="8550642" cy="438636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</a:rPr>
              <a:t>Словесная форма записи алгоритма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62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Основы алгоритмизации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и программирования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55208" y="1448736"/>
            <a:ext cx="1170156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/>
              <a:t>Алгоритм в </a:t>
            </a:r>
            <a:r>
              <a:rPr lang="ru-RU" sz="1600" b="1" dirty="0" smtClean="0">
                <a:solidFill>
                  <a:srgbClr val="C00000"/>
                </a:solidFill>
              </a:rPr>
              <a:t>словесной (словесно-формульной) </a:t>
            </a:r>
            <a:r>
              <a:rPr lang="ru-RU" sz="1600" b="1" dirty="0">
                <a:solidFill>
                  <a:srgbClr val="C00000"/>
                </a:solidFill>
              </a:rPr>
              <a:t>форме записи </a:t>
            </a:r>
            <a:r>
              <a:rPr lang="ru-RU" sz="1600" b="1" dirty="0"/>
              <a:t>представляет собой последовательность </a:t>
            </a:r>
            <a:r>
              <a:rPr lang="ru-RU" sz="1600" b="1" dirty="0" smtClean="0"/>
              <a:t>действий, записанную на естественном языке. Например,</a:t>
            </a:r>
          </a:p>
          <a:p>
            <a:endParaRPr lang="ru-RU" sz="800" b="1" dirty="0"/>
          </a:p>
          <a:p>
            <a:pPr lvl="1"/>
            <a:r>
              <a:rPr lang="ru-RU" sz="1600" b="1" dirty="0" smtClean="0"/>
              <a:t>1. задать </a:t>
            </a:r>
            <a:r>
              <a:rPr lang="ru-RU" sz="1600" b="1" dirty="0"/>
              <a:t>два числа;</a:t>
            </a:r>
          </a:p>
          <a:p>
            <a:pPr lvl="1"/>
            <a:r>
              <a:rPr lang="ru-RU" sz="1600" b="1" dirty="0" smtClean="0"/>
              <a:t>2. если </a:t>
            </a:r>
            <a:r>
              <a:rPr lang="ru-RU" sz="1600" b="1" dirty="0"/>
              <a:t>числа равны, то взять любое из них в качестве ответа и остановиться, в противном </a:t>
            </a:r>
            <a:r>
              <a:rPr lang="ru-RU" sz="1600" b="1" dirty="0" smtClean="0"/>
              <a:t>случае </a:t>
            </a:r>
            <a:r>
              <a:rPr lang="ru-RU" sz="1600" b="1" dirty="0"/>
              <a:t>продолжить выполнение алгоритма;</a:t>
            </a:r>
          </a:p>
          <a:p>
            <a:pPr lvl="1"/>
            <a:r>
              <a:rPr lang="ru-RU" sz="1600" b="1" dirty="0" smtClean="0"/>
              <a:t>3. определить </a:t>
            </a:r>
            <a:r>
              <a:rPr lang="ru-RU" sz="1600" b="1" dirty="0"/>
              <a:t>большее из чисел;</a:t>
            </a:r>
          </a:p>
          <a:p>
            <a:pPr lvl="1"/>
            <a:r>
              <a:rPr lang="ru-RU" sz="1600" b="1" dirty="0" smtClean="0"/>
              <a:t>4. заменить </a:t>
            </a:r>
            <a:r>
              <a:rPr lang="ru-RU" sz="1600" b="1" dirty="0"/>
              <a:t>большее из чисел разностью большего и меньшего из чисел;</a:t>
            </a:r>
          </a:p>
          <a:p>
            <a:pPr lvl="1"/>
            <a:r>
              <a:rPr lang="ru-RU" sz="1600" b="1" dirty="0" smtClean="0"/>
              <a:t>5. повторить </a:t>
            </a:r>
            <a:r>
              <a:rPr lang="ru-RU" sz="1600" b="1" dirty="0"/>
              <a:t>алгоритм с шага 2.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58367" y="3668448"/>
            <a:ext cx="963128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smtClean="0">
                <a:solidFill>
                  <a:srgbClr val="C00000"/>
                </a:solidFill>
              </a:rPr>
              <a:t>Недостатки словесного способа</a:t>
            </a:r>
            <a:r>
              <a:rPr lang="ru-RU" sz="1600" b="1" dirty="0" smtClean="0"/>
              <a:t>:</a:t>
            </a:r>
            <a:endParaRPr lang="ru-RU" sz="1600" b="1" dirty="0"/>
          </a:p>
          <a:p>
            <a:r>
              <a:rPr lang="ru-RU" sz="1600" b="1" dirty="0" smtClean="0"/>
              <a:t>- строго </a:t>
            </a:r>
            <a:r>
              <a:rPr lang="ru-RU" sz="1600" b="1" dirty="0"/>
              <a:t>не формализуемы;</a:t>
            </a:r>
          </a:p>
          <a:p>
            <a:r>
              <a:rPr lang="ru-RU" sz="1600" b="1" dirty="0" smtClean="0"/>
              <a:t>- страдают </a:t>
            </a:r>
            <a:r>
              <a:rPr lang="ru-RU" sz="1600" b="1" dirty="0"/>
              <a:t>многословностью записей;</a:t>
            </a:r>
          </a:p>
          <a:p>
            <a:r>
              <a:rPr lang="ru-RU" sz="1600" b="1" dirty="0" smtClean="0"/>
              <a:t>- допускают </a:t>
            </a:r>
            <a:r>
              <a:rPr lang="ru-RU" sz="1600" b="1" dirty="0"/>
              <a:t>неоднозначность толкования отдельных предписаний.</a:t>
            </a:r>
          </a:p>
        </p:txBody>
      </p:sp>
    </p:spTree>
    <p:extLst>
      <p:ext uri="{BB962C8B-B14F-4D97-AF65-F5344CB8AC3E}">
        <p14:creationId xmlns:p14="http://schemas.microsoft.com/office/powerpoint/2010/main" val="251519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6612" y="6286119"/>
            <a:ext cx="727695" cy="556671"/>
          </a:xfrm>
          <a:prstGeom prst="rect">
            <a:avLst/>
          </a:prstGeom>
        </p:spPr>
      </p:pic>
      <p:pic>
        <p:nvPicPr>
          <p:cNvPr id="10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1524" y="6286120"/>
            <a:ext cx="785292" cy="55667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509128" y="466037"/>
            <a:ext cx="63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8"/>
          <p:cNvSpPr/>
          <p:nvPr/>
        </p:nvSpPr>
        <p:spPr>
          <a:xfrm>
            <a:off x="11576228" y="8794"/>
            <a:ext cx="471067" cy="436223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14</a:t>
            </a:r>
            <a:endParaRPr lang="mk-MK" sz="1200" b="1" dirty="0">
              <a:solidFill>
                <a:schemeClr val="bg1"/>
              </a:solidFill>
            </a:endParaRPr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155208" y="818652"/>
            <a:ext cx="8550642" cy="438636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</a:rPr>
              <a:t>Графический способ записи алгоритма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62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Основы алгоритмизации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и программирования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38087" y="1246172"/>
            <a:ext cx="119092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ru-RU" sz="1600" b="1" dirty="0">
                <a:solidFill>
                  <a:srgbClr val="C00000"/>
                </a:solidFill>
              </a:rPr>
              <a:t>Графический способ </a:t>
            </a:r>
            <a:r>
              <a:rPr lang="ru-RU" sz="1600" b="1" dirty="0"/>
              <a:t>представления алгоритмов является более компактным и наглядным по сравнению со словесным</a:t>
            </a:r>
            <a:r>
              <a:rPr lang="ru-RU" sz="1600" b="1" dirty="0" smtClean="0"/>
              <a:t>.</a:t>
            </a:r>
            <a:r>
              <a:rPr lang="en-US" sz="1600" b="1" dirty="0" smtClean="0"/>
              <a:t> </a:t>
            </a:r>
          </a:p>
          <a:p>
            <a:pPr lvl="0" algn="just"/>
            <a:endParaRPr lang="en-US" sz="800" b="1" dirty="0"/>
          </a:p>
          <a:p>
            <a:pPr lvl="0" algn="just"/>
            <a:r>
              <a:rPr lang="ru-RU" sz="1600" b="1" dirty="0" smtClean="0"/>
              <a:t>При </a:t>
            </a:r>
            <a:r>
              <a:rPr lang="ru-RU" sz="1600" b="1" dirty="0"/>
              <a:t>графическом представлении алгоритм изображается в виде последовательности связанных между собой функциональных блоков, каждый из которых соответствует выполнению одного или нескольких действий</a:t>
            </a:r>
            <a:r>
              <a:rPr lang="ru-RU" sz="1600" b="1" dirty="0" smtClean="0"/>
              <a:t>.</a:t>
            </a:r>
            <a:r>
              <a:rPr lang="en-US" sz="1600" b="1" dirty="0" smtClean="0"/>
              <a:t> </a:t>
            </a:r>
            <a:r>
              <a:rPr lang="ru-RU" sz="1600" b="1" dirty="0" smtClean="0"/>
              <a:t>Такое </a:t>
            </a:r>
            <a:r>
              <a:rPr lang="ru-RU" sz="1600" b="1" dirty="0"/>
              <a:t>графическое представление называется </a:t>
            </a:r>
            <a:r>
              <a:rPr lang="ru-RU" sz="1600" b="1" dirty="0">
                <a:solidFill>
                  <a:srgbClr val="C00000"/>
                </a:solidFill>
              </a:rPr>
              <a:t>схемой алгоритма или блок-схемой</a:t>
            </a:r>
            <a:r>
              <a:rPr lang="ru-RU" sz="1600" b="1" dirty="0"/>
              <a:t>.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382688"/>
              </p:ext>
            </p:extLst>
          </p:nvPr>
        </p:nvGraphicFramePr>
        <p:xfrm>
          <a:off x="245218" y="2597774"/>
          <a:ext cx="11802076" cy="362538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790374">
                  <a:extLst>
                    <a:ext uri="{9D8B030D-6E8A-4147-A177-3AD203B41FA5}">
                      <a16:colId xmlns:a16="http://schemas.microsoft.com/office/drawing/2014/main" val="3839909555"/>
                    </a:ext>
                  </a:extLst>
                </a:gridCol>
                <a:gridCol w="2527951">
                  <a:extLst>
                    <a:ext uri="{9D8B030D-6E8A-4147-A177-3AD203B41FA5}">
                      <a16:colId xmlns:a16="http://schemas.microsoft.com/office/drawing/2014/main" val="1750707377"/>
                    </a:ext>
                  </a:extLst>
                </a:gridCol>
                <a:gridCol w="6483751">
                  <a:extLst>
                    <a:ext uri="{9D8B030D-6E8A-4147-A177-3AD203B41FA5}">
                      <a16:colId xmlns:a16="http://schemas.microsoft.com/office/drawing/2014/main" val="3928070993"/>
                    </a:ext>
                  </a:extLst>
                </a:gridCol>
              </a:tblGrid>
              <a:tr h="242645">
                <a:tc>
                  <a:txBody>
                    <a:bodyPr/>
                    <a:lstStyle/>
                    <a:p>
                      <a:pPr indent="2159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Наименование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Символ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Выполняемые действия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3204442"/>
                  </a:ext>
                </a:extLst>
              </a:tr>
              <a:tr h="895968">
                <a:tc>
                  <a:txBody>
                    <a:bodyPr/>
                    <a:lstStyle/>
                    <a:p>
                      <a:pPr indent="2159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Терминатор (пуск-останов)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159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159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Элемент отображает вход из внешней среды или выход из нее (наиболее частое применение − начало и конец алгоритма). 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5202313"/>
                  </a:ext>
                </a:extLst>
              </a:tr>
              <a:tr h="922376">
                <a:tc>
                  <a:txBody>
                    <a:bodyPr/>
                    <a:lstStyle/>
                    <a:p>
                      <a:pPr indent="2159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Данные (ввод-вывод)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159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159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Преобразование данных в форму, пригодную для обработки (ввод) или отображения результатов обработки (вывод). 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5914003"/>
                  </a:ext>
                </a:extLst>
              </a:tr>
              <a:tr h="1514434">
                <a:tc>
                  <a:txBody>
                    <a:bodyPr/>
                    <a:lstStyle/>
                    <a:p>
                      <a:pPr indent="2159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Процесс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159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159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Выполнение одной или нескольких операций, обработка данных любого вида (изменение значения данных, формы представления, расположения). Внутри фигуры записывают непосредственно сами операции. 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3701416"/>
                  </a:ext>
                </a:extLst>
              </a:tr>
            </a:tbl>
          </a:graphicData>
        </a:graphic>
      </p:graphicFrame>
      <p:pic>
        <p:nvPicPr>
          <p:cNvPr id="17" name="Рисунок 16"/>
          <p:cNvPicPr/>
          <p:nvPr/>
        </p:nvPicPr>
        <p:blipFill>
          <a:blip r:embed="rId5"/>
          <a:stretch>
            <a:fillRect/>
          </a:stretch>
        </p:blipFill>
        <p:spPr>
          <a:xfrm>
            <a:off x="3485652" y="2989172"/>
            <a:ext cx="1676400" cy="666750"/>
          </a:xfrm>
          <a:prstGeom prst="rect">
            <a:avLst/>
          </a:prstGeom>
        </p:spPr>
      </p:pic>
      <p:pic>
        <p:nvPicPr>
          <p:cNvPr id="18" name="Рисунок 17"/>
          <p:cNvPicPr/>
          <p:nvPr/>
        </p:nvPicPr>
        <p:blipFill>
          <a:blip r:embed="rId6"/>
          <a:stretch>
            <a:fillRect/>
          </a:stretch>
        </p:blipFill>
        <p:spPr>
          <a:xfrm>
            <a:off x="3485652" y="3929637"/>
            <a:ext cx="1676400" cy="666750"/>
          </a:xfrm>
          <a:prstGeom prst="rect">
            <a:avLst/>
          </a:prstGeom>
        </p:spPr>
      </p:pic>
      <p:pic>
        <p:nvPicPr>
          <p:cNvPr id="19" name="Рисунок 18"/>
          <p:cNvPicPr/>
          <p:nvPr/>
        </p:nvPicPr>
        <p:blipFill>
          <a:blip r:embed="rId7"/>
          <a:stretch>
            <a:fillRect/>
          </a:stretch>
        </p:blipFill>
        <p:spPr>
          <a:xfrm>
            <a:off x="3485652" y="4907613"/>
            <a:ext cx="167640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46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6612" y="6286119"/>
            <a:ext cx="727695" cy="556671"/>
          </a:xfrm>
          <a:prstGeom prst="rect">
            <a:avLst/>
          </a:prstGeom>
        </p:spPr>
      </p:pic>
      <p:pic>
        <p:nvPicPr>
          <p:cNvPr id="10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1524" y="6286120"/>
            <a:ext cx="785292" cy="55667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509128" y="466037"/>
            <a:ext cx="63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8"/>
          <p:cNvSpPr/>
          <p:nvPr/>
        </p:nvSpPr>
        <p:spPr>
          <a:xfrm>
            <a:off x="11576228" y="8794"/>
            <a:ext cx="471067" cy="436223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15</a:t>
            </a:r>
            <a:endParaRPr lang="mk-MK" sz="1200" b="1" dirty="0">
              <a:solidFill>
                <a:schemeClr val="bg1"/>
              </a:solidFill>
            </a:endParaRPr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155208" y="818652"/>
            <a:ext cx="8550642" cy="438636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</a:rPr>
              <a:t>Графический способ записи алгоритма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62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Основы алгоритмизации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и программирования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798462"/>
              </p:ext>
            </p:extLst>
          </p:nvPr>
        </p:nvGraphicFramePr>
        <p:xfrm>
          <a:off x="155933" y="1375620"/>
          <a:ext cx="11892087" cy="475456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416992">
                  <a:extLst>
                    <a:ext uri="{9D8B030D-6E8A-4147-A177-3AD203B41FA5}">
                      <a16:colId xmlns:a16="http://schemas.microsoft.com/office/drawing/2014/main" val="396346675"/>
                    </a:ext>
                  </a:extLst>
                </a:gridCol>
                <a:gridCol w="2941893">
                  <a:extLst>
                    <a:ext uri="{9D8B030D-6E8A-4147-A177-3AD203B41FA5}">
                      <a16:colId xmlns:a16="http://schemas.microsoft.com/office/drawing/2014/main" val="1658490449"/>
                    </a:ext>
                  </a:extLst>
                </a:gridCol>
                <a:gridCol w="6533202">
                  <a:extLst>
                    <a:ext uri="{9D8B030D-6E8A-4147-A177-3AD203B41FA5}">
                      <a16:colId xmlns:a16="http://schemas.microsoft.com/office/drawing/2014/main" val="3758930080"/>
                    </a:ext>
                  </a:extLst>
                </a:gridCol>
              </a:tblGrid>
              <a:tr h="1243272">
                <a:tc>
                  <a:txBody>
                    <a:bodyPr/>
                    <a:lstStyle/>
                    <a:p>
                      <a:pPr indent="2159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Решение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32" marR="58932" marT="0" marB="0"/>
                </a:tc>
                <a:tc>
                  <a:txBody>
                    <a:bodyPr/>
                    <a:lstStyle/>
                    <a:p>
                      <a:pPr indent="2159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58932" marR="58932" marT="0" marB="0"/>
                </a:tc>
                <a:tc>
                  <a:txBody>
                    <a:bodyPr/>
                    <a:lstStyle/>
                    <a:p>
                      <a:pPr indent="2159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Отображает решение или функцию переключательного типа с одним входом и двумя или более альтернативными выходами, из которых только один может быть выбран после вычисления условий, определенных внутри этого элемента. </a:t>
                      </a:r>
                    </a:p>
                  </a:txBody>
                  <a:tcPr marL="58932" marR="58932" marT="0" marB="0"/>
                </a:tc>
                <a:extLst>
                  <a:ext uri="{0D108BD9-81ED-4DB2-BD59-A6C34878D82A}">
                    <a16:rowId xmlns:a16="http://schemas.microsoft.com/office/drawing/2014/main" val="2038037016"/>
                  </a:ext>
                </a:extLst>
              </a:tr>
              <a:tr h="707182">
                <a:tc>
                  <a:txBody>
                    <a:bodyPr/>
                    <a:lstStyle/>
                    <a:p>
                      <a:pPr indent="2159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Начало и конец цикла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32" marR="58932" marT="0" marB="0"/>
                </a:tc>
                <a:tc>
                  <a:txBody>
                    <a:bodyPr/>
                    <a:lstStyle/>
                    <a:p>
                      <a:pPr indent="2159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58932" marR="58932" marT="0" marB="0"/>
                </a:tc>
                <a:tc>
                  <a:txBody>
                    <a:bodyPr/>
                    <a:lstStyle/>
                    <a:p>
                      <a:pPr indent="2159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Символы начала и конца цикла содержат имя и условие. Условие может отсутствовать в одном из символов пары. Расположение условия, определяет тип оператора, соответствующего символам на языке высокого уровня — оператор с предусловием (while) или постусловием (do … while).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32" marR="58932" marT="0" marB="0"/>
                </a:tc>
                <a:extLst>
                  <a:ext uri="{0D108BD9-81ED-4DB2-BD59-A6C34878D82A}">
                    <a16:rowId xmlns:a16="http://schemas.microsoft.com/office/drawing/2014/main" val="4019496071"/>
                  </a:ext>
                </a:extLst>
              </a:tr>
              <a:tr h="424309">
                <a:tc>
                  <a:txBody>
                    <a:bodyPr/>
                    <a:lstStyle/>
                    <a:p>
                      <a:pPr indent="2159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Подготовка данных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32" marR="58932" marT="0" marB="0"/>
                </a:tc>
                <a:tc>
                  <a:txBody>
                    <a:bodyPr/>
                    <a:lstStyle/>
                    <a:p>
                      <a:pPr indent="2159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32" marR="58932" marT="0" marB="0"/>
                </a:tc>
                <a:tc>
                  <a:txBody>
                    <a:bodyPr/>
                    <a:lstStyle/>
                    <a:p>
                      <a:pPr indent="2159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Символ «подготовка данных» в произвольной форме (в ГОСТ нет ни пояснений, ни примеров), задает входные значения. Используется обычно для задания циклов со счетчиком.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32" marR="58932" marT="0" marB="0"/>
                </a:tc>
                <a:extLst>
                  <a:ext uri="{0D108BD9-81ED-4DB2-BD59-A6C34878D82A}">
                    <a16:rowId xmlns:a16="http://schemas.microsoft.com/office/drawing/2014/main" val="3775656739"/>
                  </a:ext>
                </a:extLst>
              </a:tr>
              <a:tr h="565745">
                <a:tc>
                  <a:txBody>
                    <a:bodyPr/>
                    <a:lstStyle/>
                    <a:p>
                      <a:pPr indent="2159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Предопределенный процесс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32" marR="58932" marT="0" marB="0"/>
                </a:tc>
                <a:tc>
                  <a:txBody>
                    <a:bodyPr/>
                    <a:lstStyle/>
                    <a:p>
                      <a:pPr indent="2159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58932" marR="58932" marT="0" marB="0"/>
                </a:tc>
                <a:tc>
                  <a:txBody>
                    <a:bodyPr/>
                    <a:lstStyle/>
                    <a:p>
                      <a:pPr indent="2159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Символ отображает выполнение процесса, состоящего из одной или нескольких операций, который определен в другом месте программы (в подпрограмме, модуле). Внутри символа записывается название процесса и передаваемые в него данные.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32" marR="58932" marT="0" marB="0"/>
                </a:tc>
                <a:extLst>
                  <a:ext uri="{0D108BD9-81ED-4DB2-BD59-A6C34878D82A}">
                    <a16:rowId xmlns:a16="http://schemas.microsoft.com/office/drawing/2014/main" val="3253375923"/>
                  </a:ext>
                </a:extLst>
              </a:tr>
            </a:tbl>
          </a:graphicData>
        </a:graphic>
      </p:graphicFrame>
      <p:pic>
        <p:nvPicPr>
          <p:cNvPr id="7174" name="Рисунок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267" y="1612789"/>
            <a:ext cx="167640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Рисунок 2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873" y="2641489"/>
            <a:ext cx="16764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Рисунок 2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491" y="4144928"/>
            <a:ext cx="167640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Рисунок 2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456" y="5145608"/>
            <a:ext cx="167640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27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6612" y="6286119"/>
            <a:ext cx="727695" cy="556671"/>
          </a:xfrm>
          <a:prstGeom prst="rect">
            <a:avLst/>
          </a:prstGeom>
        </p:spPr>
      </p:pic>
      <p:pic>
        <p:nvPicPr>
          <p:cNvPr id="10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1524" y="6286120"/>
            <a:ext cx="785292" cy="55667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509128" y="466037"/>
            <a:ext cx="63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8"/>
          <p:cNvSpPr/>
          <p:nvPr/>
        </p:nvSpPr>
        <p:spPr>
          <a:xfrm>
            <a:off x="11576228" y="8794"/>
            <a:ext cx="471067" cy="436223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16</a:t>
            </a:r>
            <a:endParaRPr lang="mk-MK" sz="1200" b="1" dirty="0">
              <a:solidFill>
                <a:schemeClr val="bg1"/>
              </a:solidFill>
            </a:endParaRPr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155208" y="818652"/>
            <a:ext cx="8550642" cy="438636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</a:rPr>
              <a:t>Графический способ записи алгоритма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62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Основы алгоритмизации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и программирования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170" name="Рисунок 2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436" y="1757071"/>
            <a:ext cx="104775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69" name="Рисунок 3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839" y="3068952"/>
            <a:ext cx="16764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999333"/>
              </p:ext>
            </p:extLst>
          </p:nvPr>
        </p:nvGraphicFramePr>
        <p:xfrm>
          <a:off x="160007" y="1397649"/>
          <a:ext cx="7196162" cy="351129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15417">
                  <a:extLst>
                    <a:ext uri="{9D8B030D-6E8A-4147-A177-3AD203B41FA5}">
                      <a16:colId xmlns:a16="http://schemas.microsoft.com/office/drawing/2014/main" val="3932905961"/>
                    </a:ext>
                  </a:extLst>
                </a:gridCol>
                <a:gridCol w="1551764">
                  <a:extLst>
                    <a:ext uri="{9D8B030D-6E8A-4147-A177-3AD203B41FA5}">
                      <a16:colId xmlns:a16="http://schemas.microsoft.com/office/drawing/2014/main" val="2498844452"/>
                    </a:ext>
                  </a:extLst>
                </a:gridCol>
                <a:gridCol w="4028981">
                  <a:extLst>
                    <a:ext uri="{9D8B030D-6E8A-4147-A177-3AD203B41FA5}">
                      <a16:colId xmlns:a16="http://schemas.microsoft.com/office/drawing/2014/main" val="4281162984"/>
                    </a:ext>
                  </a:extLst>
                </a:gridCol>
              </a:tblGrid>
              <a:tr h="565745">
                <a:tc>
                  <a:txBody>
                    <a:bodyPr/>
                    <a:lstStyle/>
                    <a:p>
                      <a:pPr indent="2159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Соединитель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32" marR="58932" marT="0" marB="0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58932" marR="58932" marT="0" marB="0"/>
                </a:tc>
                <a:tc>
                  <a:txBody>
                    <a:bodyPr/>
                    <a:lstStyle/>
                    <a:p>
                      <a:pPr indent="2159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Используется для обрыва линии и продолжения ее в другом месте (пример: разделение блок-схемы, не помещающейся на листе). Соответствующие соединительные символы должны иметь одно (при том уникальное) обозначение.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32" marR="58932" marT="0" marB="0"/>
                </a:tc>
                <a:extLst>
                  <a:ext uri="{0D108BD9-81ED-4DB2-BD59-A6C34878D82A}">
                    <a16:rowId xmlns:a16="http://schemas.microsoft.com/office/drawing/2014/main" val="753036215"/>
                  </a:ext>
                </a:extLst>
              </a:tr>
              <a:tr h="565745">
                <a:tc>
                  <a:txBody>
                    <a:bodyPr/>
                    <a:lstStyle/>
                    <a:p>
                      <a:pPr indent="2159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Комментарий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32" marR="58932" marT="0" marB="0"/>
                </a:tc>
                <a:tc>
                  <a:txBody>
                    <a:bodyPr/>
                    <a:lstStyle/>
                    <a:p>
                      <a:pPr indent="2159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58932" marR="58932" marT="0" marB="0"/>
                </a:tc>
                <a:tc>
                  <a:txBody>
                    <a:bodyPr/>
                    <a:lstStyle/>
                    <a:p>
                      <a:pPr indent="2159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Позволяет включать в схемы алгоритмов пояснения к функциональным блокам. Частое использование комментариев нежелательно, т. к. это усложняет (загромождает) схему, делает ее менее наглядной.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32" marR="58932" marT="0" marB="0"/>
                </a:tc>
                <a:extLst>
                  <a:ext uri="{0D108BD9-81ED-4DB2-BD59-A6C34878D82A}">
                    <a16:rowId xmlns:a16="http://schemas.microsoft.com/office/drawing/2014/main" val="1631862885"/>
                  </a:ext>
                </a:extLst>
              </a:tr>
            </a:tbl>
          </a:graphicData>
        </a:graphic>
      </p:graphicFrame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969724" y="99867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6981533"/>
              </p:ext>
            </p:extLst>
          </p:nvPr>
        </p:nvGraphicFramePr>
        <p:xfrm>
          <a:off x="7511118" y="1196944"/>
          <a:ext cx="4165625" cy="496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Visio" r:id="rId8" imgW="3781628" imgH="4486369" progId="Visio.Drawing.15">
                  <p:embed/>
                </p:oleObj>
              </mc:Choice>
              <mc:Fallback>
                <p:oleObj name="Visio" r:id="rId8" imgW="3781628" imgH="4486369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1118" y="1196944"/>
                        <a:ext cx="4165625" cy="49621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631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6612" y="6286119"/>
            <a:ext cx="727695" cy="556671"/>
          </a:xfrm>
          <a:prstGeom prst="rect">
            <a:avLst/>
          </a:prstGeom>
        </p:spPr>
      </p:pic>
      <p:pic>
        <p:nvPicPr>
          <p:cNvPr id="10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1524" y="6286120"/>
            <a:ext cx="785292" cy="55667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509128" y="466037"/>
            <a:ext cx="63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8"/>
          <p:cNvSpPr/>
          <p:nvPr/>
        </p:nvSpPr>
        <p:spPr>
          <a:xfrm>
            <a:off x="11576228" y="8794"/>
            <a:ext cx="471067" cy="436223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17</a:t>
            </a:r>
            <a:endParaRPr lang="mk-MK" sz="1200" b="1" dirty="0">
              <a:solidFill>
                <a:schemeClr val="bg1"/>
              </a:solidFill>
            </a:endParaRPr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155208" y="818652"/>
            <a:ext cx="8550642" cy="438636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</a:rPr>
              <a:t>Запись алгоритма псевдокодом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62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Основы алгоритмизации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и программирования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55207" y="1448736"/>
            <a:ext cx="1189208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>
                <a:solidFill>
                  <a:srgbClr val="C00000"/>
                </a:solidFill>
              </a:rPr>
              <a:t>Псевдокод</a:t>
            </a:r>
            <a:r>
              <a:rPr lang="ru-RU" sz="1600" b="1" dirty="0"/>
              <a:t> представляет собой систему обозначений и правил, предназначенную для единообразной записи алгоритмов.</a:t>
            </a:r>
          </a:p>
          <a:p>
            <a:pPr algn="just"/>
            <a:endParaRPr lang="en-US" sz="1600" b="1" dirty="0"/>
          </a:p>
          <a:p>
            <a:pPr algn="just"/>
            <a:r>
              <a:rPr lang="ru-RU" sz="1600" b="1" dirty="0"/>
              <a:t>Псевдокод занимает промежуточное место между естественным и формальным языками. </a:t>
            </a:r>
          </a:p>
          <a:p>
            <a:pPr algn="just"/>
            <a:r>
              <a:rPr lang="ru-RU" sz="1600" b="1" dirty="0"/>
              <a:t>В псевдокоде </a:t>
            </a:r>
            <a:r>
              <a:rPr lang="ru-RU" sz="1600" b="1" dirty="0">
                <a:solidFill>
                  <a:srgbClr val="C00000"/>
                </a:solidFill>
              </a:rPr>
              <a:t>не приняты строгие синтаксические правила для записи команд</a:t>
            </a:r>
            <a:r>
              <a:rPr lang="ru-RU" sz="1600" b="1" dirty="0"/>
              <a:t>, присущие формальным языкам, что облегчает запись алгоритма на стадии его проектирования и дает возможность использовать более широкий набор команд, </a:t>
            </a:r>
            <a:r>
              <a:rPr lang="ru-RU" sz="1600" b="1" dirty="0">
                <a:solidFill>
                  <a:srgbClr val="C00000"/>
                </a:solidFill>
              </a:rPr>
              <a:t>рассчитанный на абстрактного исполнителя</a:t>
            </a:r>
            <a:r>
              <a:rPr lang="ru-RU" sz="1600" b="1" dirty="0"/>
              <a:t>. </a:t>
            </a:r>
            <a:endParaRPr lang="en-US" sz="1600" b="1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299947"/>
              </p:ext>
            </p:extLst>
          </p:nvPr>
        </p:nvGraphicFramePr>
        <p:xfrm>
          <a:off x="482658" y="3209844"/>
          <a:ext cx="11341512" cy="204825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132428">
                  <a:extLst>
                    <a:ext uri="{9D8B030D-6E8A-4147-A177-3AD203B41FA5}">
                      <a16:colId xmlns:a16="http://schemas.microsoft.com/office/drawing/2014/main" val="1330817335"/>
                    </a:ext>
                  </a:extLst>
                </a:gridCol>
                <a:gridCol w="2476587">
                  <a:extLst>
                    <a:ext uri="{9D8B030D-6E8A-4147-A177-3AD203B41FA5}">
                      <a16:colId xmlns:a16="http://schemas.microsoft.com/office/drawing/2014/main" val="1728682214"/>
                    </a:ext>
                  </a:extLst>
                </a:gridCol>
                <a:gridCol w="1816087">
                  <a:extLst>
                    <a:ext uri="{9D8B030D-6E8A-4147-A177-3AD203B41FA5}">
                      <a16:colId xmlns:a16="http://schemas.microsoft.com/office/drawing/2014/main" val="4061799077"/>
                    </a:ext>
                  </a:extLst>
                </a:gridCol>
                <a:gridCol w="1974514">
                  <a:extLst>
                    <a:ext uri="{9D8B030D-6E8A-4147-A177-3AD203B41FA5}">
                      <a16:colId xmlns:a16="http://schemas.microsoft.com/office/drawing/2014/main" val="2134406113"/>
                    </a:ext>
                  </a:extLst>
                </a:gridCol>
                <a:gridCol w="1941896">
                  <a:extLst>
                    <a:ext uri="{9D8B030D-6E8A-4147-A177-3AD203B41FA5}">
                      <a16:colId xmlns:a16="http://schemas.microsoft.com/office/drawing/2014/main" val="1294338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2159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алг (алгоритм)</a:t>
                      </a:r>
                      <a:endParaRPr lang="ru-RU" sz="16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159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сим (символьный)</a:t>
                      </a:r>
                      <a:endParaRPr lang="ru-RU" sz="16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159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effectLst/>
                        </a:rPr>
                        <a:t>дано</a:t>
                      </a:r>
                      <a:endParaRPr lang="ru-RU" sz="16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159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effectLst/>
                        </a:rPr>
                        <a:t>для</a:t>
                      </a:r>
                      <a:endParaRPr lang="ru-RU" sz="16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159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effectLst/>
                        </a:rPr>
                        <a:t>да</a:t>
                      </a:r>
                      <a:endParaRPr lang="ru-RU" sz="16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8045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159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арг (аргумент)</a:t>
                      </a:r>
                      <a:endParaRPr lang="ru-RU" sz="16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159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лит (литерный)</a:t>
                      </a:r>
                      <a:endParaRPr lang="ru-RU" sz="16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159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effectLst/>
                        </a:rPr>
                        <a:t>надо</a:t>
                      </a:r>
                      <a:endParaRPr lang="ru-RU" sz="16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159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effectLst/>
                        </a:rPr>
                        <a:t>от</a:t>
                      </a:r>
                      <a:endParaRPr lang="ru-RU" sz="16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159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effectLst/>
                        </a:rPr>
                        <a:t>нет</a:t>
                      </a:r>
                      <a:endParaRPr lang="ru-RU" sz="16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92162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159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effectLst/>
                        </a:rPr>
                        <a:t>рез (результат)</a:t>
                      </a:r>
                      <a:endParaRPr lang="ru-RU" sz="16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159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лог (логический)</a:t>
                      </a:r>
                      <a:endParaRPr lang="ru-RU" sz="16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159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если</a:t>
                      </a:r>
                      <a:endParaRPr lang="ru-RU" sz="16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159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effectLst/>
                        </a:rPr>
                        <a:t>до</a:t>
                      </a:r>
                      <a:endParaRPr lang="ru-RU" sz="16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159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effectLst/>
                        </a:rPr>
                        <a:t>при</a:t>
                      </a:r>
                      <a:endParaRPr lang="ru-RU" sz="16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33406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159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effectLst/>
                        </a:rPr>
                        <a:t>нач (начало)</a:t>
                      </a:r>
                      <a:endParaRPr lang="ru-RU" sz="16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159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effectLst/>
                        </a:rPr>
                        <a:t>таб (таблица)</a:t>
                      </a:r>
                      <a:endParaRPr lang="ru-RU" sz="16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159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то</a:t>
                      </a:r>
                      <a:endParaRPr lang="ru-RU" sz="16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159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знач</a:t>
                      </a:r>
                      <a:endParaRPr lang="ru-RU" sz="16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159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effectLst/>
                        </a:rPr>
                        <a:t>выбор</a:t>
                      </a:r>
                      <a:endParaRPr lang="ru-RU" sz="16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0962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159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effectLst/>
                        </a:rPr>
                        <a:t>кон (конец)</a:t>
                      </a:r>
                      <a:endParaRPr lang="ru-RU" sz="16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159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effectLst/>
                        </a:rPr>
                        <a:t>нц (начало цикла)</a:t>
                      </a:r>
                      <a:endParaRPr lang="ru-RU" sz="16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159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иначе</a:t>
                      </a:r>
                      <a:endParaRPr lang="ru-RU" sz="16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159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и</a:t>
                      </a:r>
                      <a:endParaRPr lang="ru-RU" sz="16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159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effectLst/>
                        </a:rPr>
                        <a:t>ввод</a:t>
                      </a:r>
                      <a:endParaRPr lang="ru-RU" sz="16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9777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159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effectLst/>
                        </a:rPr>
                        <a:t>цел (целый)</a:t>
                      </a:r>
                      <a:endParaRPr lang="ru-RU" sz="16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159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effectLst/>
                        </a:rPr>
                        <a:t>кц (конец цикла)</a:t>
                      </a:r>
                      <a:endParaRPr lang="ru-RU" sz="16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159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effectLst/>
                        </a:rPr>
                        <a:t>все</a:t>
                      </a:r>
                      <a:endParaRPr lang="ru-RU" sz="16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159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или</a:t>
                      </a:r>
                      <a:endParaRPr lang="ru-RU" sz="16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159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вывод</a:t>
                      </a:r>
                      <a:endParaRPr lang="ru-RU" sz="16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29266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159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вещ (вещественный)</a:t>
                      </a:r>
                      <a:endParaRPr lang="ru-RU" sz="16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159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длин (длина)</a:t>
                      </a:r>
                      <a:endParaRPr lang="ru-RU" sz="16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159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пока</a:t>
                      </a:r>
                      <a:endParaRPr lang="ru-RU" sz="16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159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не</a:t>
                      </a:r>
                      <a:endParaRPr lang="ru-RU" sz="16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159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утв</a:t>
                      </a:r>
                      <a:endParaRPr lang="ru-RU" sz="16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6197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552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6612" y="6286119"/>
            <a:ext cx="727695" cy="556671"/>
          </a:xfrm>
          <a:prstGeom prst="rect">
            <a:avLst/>
          </a:prstGeom>
        </p:spPr>
      </p:pic>
      <p:pic>
        <p:nvPicPr>
          <p:cNvPr id="10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1524" y="6286120"/>
            <a:ext cx="785292" cy="55667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509128" y="466037"/>
            <a:ext cx="63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8"/>
          <p:cNvSpPr/>
          <p:nvPr/>
        </p:nvSpPr>
        <p:spPr>
          <a:xfrm>
            <a:off x="11576228" y="8794"/>
            <a:ext cx="471067" cy="436223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18</a:t>
            </a:r>
            <a:endParaRPr lang="mk-MK" sz="1200" b="1" dirty="0">
              <a:solidFill>
                <a:schemeClr val="bg1"/>
              </a:solidFill>
            </a:endParaRPr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155208" y="818652"/>
            <a:ext cx="8550642" cy="438636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</a:rPr>
              <a:t>Запись алгоритма псевдокодом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62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Основы алгоритмизации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и программирования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5208" y="1351373"/>
            <a:ext cx="5375904" cy="363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15900" algn="just">
              <a:lnSpc>
                <a:spcPct val="120000"/>
              </a:lnSpc>
              <a:spcAft>
                <a:spcPts val="0"/>
              </a:spcAft>
            </a:pPr>
            <a:r>
              <a:rPr lang="ru-RU" sz="16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Примеры </a:t>
            </a:r>
            <a:r>
              <a:rPr lang="ru-RU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записи </a:t>
            </a:r>
            <a:r>
              <a:rPr lang="ru-RU" sz="16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алгоритмов в псевдокоде:</a:t>
            </a:r>
            <a:endParaRPr lang="ru-RU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15900" algn="just">
              <a:lnSpc>
                <a:spcPct val="120000"/>
              </a:lnSpc>
              <a:spcAft>
                <a:spcPts val="0"/>
              </a:spcAft>
            </a:pPr>
            <a:r>
              <a:rPr lang="ru-RU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indent="215900" algn="just">
              <a:lnSpc>
                <a:spcPct val="120000"/>
              </a:lnSpc>
              <a:spcAft>
                <a:spcPts val="0"/>
              </a:spcAft>
            </a:pPr>
            <a:r>
              <a:rPr lang="ru-RU" sz="16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алг</a:t>
            </a:r>
            <a:r>
              <a:rPr lang="ru-RU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Сумма квадратов (</a:t>
            </a:r>
            <a:r>
              <a:rPr lang="ru-RU" sz="16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арг цел</a:t>
            </a:r>
            <a:r>
              <a:rPr lang="ru-RU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n, </a:t>
            </a:r>
            <a:r>
              <a:rPr lang="ru-RU" sz="16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рез цел</a:t>
            </a:r>
            <a:r>
              <a:rPr lang="ru-RU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S)</a:t>
            </a:r>
          </a:p>
          <a:p>
            <a:pPr indent="449580" algn="just">
              <a:lnSpc>
                <a:spcPct val="120000"/>
              </a:lnSpc>
              <a:spcAft>
                <a:spcPts val="0"/>
              </a:spcAft>
            </a:pPr>
            <a:r>
              <a:rPr lang="ru-RU" sz="16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дано</a:t>
            </a:r>
            <a:r>
              <a:rPr lang="ru-RU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| n &gt; 0</a:t>
            </a:r>
          </a:p>
          <a:p>
            <a:pPr indent="449580" algn="just">
              <a:lnSpc>
                <a:spcPct val="120000"/>
              </a:lnSpc>
              <a:spcAft>
                <a:spcPts val="0"/>
              </a:spcAft>
            </a:pPr>
            <a:r>
              <a:rPr lang="ru-RU" sz="16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надо</a:t>
            </a:r>
            <a:r>
              <a:rPr lang="ru-RU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| S = 1*1 + 2*2 + 3*3 + ... + n*n</a:t>
            </a:r>
          </a:p>
          <a:p>
            <a:pPr indent="215900" algn="just">
              <a:lnSpc>
                <a:spcPct val="120000"/>
              </a:lnSpc>
              <a:spcAft>
                <a:spcPts val="0"/>
              </a:spcAft>
            </a:pPr>
            <a:r>
              <a:rPr lang="ru-RU" sz="16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нач</a:t>
            </a:r>
            <a:r>
              <a:rPr lang="ru-RU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цел</a:t>
            </a:r>
            <a:r>
              <a:rPr lang="ru-RU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ru-RU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20000"/>
              </a:lnSpc>
              <a:spcAft>
                <a:spcPts val="0"/>
              </a:spcAft>
            </a:pPr>
            <a:r>
              <a:rPr lang="ru-RU" sz="16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ввод</a:t>
            </a:r>
            <a:r>
              <a:rPr lang="ru-RU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n; S = 0</a:t>
            </a:r>
            <a:endParaRPr lang="ru-RU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20000"/>
              </a:lnSpc>
              <a:spcAft>
                <a:spcPts val="0"/>
              </a:spcAft>
            </a:pPr>
            <a:r>
              <a:rPr lang="ru-RU" sz="16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нц для</a:t>
            </a:r>
            <a:r>
              <a:rPr lang="ru-RU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ru-RU" sz="16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</a:t>
            </a:r>
            <a:r>
              <a:rPr lang="ru-RU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ru-RU" sz="16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</a:t>
            </a:r>
            <a:r>
              <a:rPr lang="ru-RU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</a:t>
            </a:r>
          </a:p>
          <a:p>
            <a:pPr indent="449580" algn="just">
              <a:lnSpc>
                <a:spcPct val="120000"/>
              </a:lnSpc>
              <a:spcAft>
                <a:spcPts val="0"/>
              </a:spcAft>
            </a:pP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 = S + i*i</a:t>
            </a:r>
            <a:endParaRPr lang="ru-RU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20000"/>
              </a:lnSpc>
              <a:spcAft>
                <a:spcPts val="0"/>
              </a:spcAft>
            </a:pPr>
            <a:r>
              <a:rPr lang="ru-RU" sz="16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кц</a:t>
            </a:r>
            <a:endParaRPr lang="ru-RU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20000"/>
              </a:lnSpc>
              <a:spcAft>
                <a:spcPts val="0"/>
              </a:spcAft>
            </a:pPr>
            <a:r>
              <a:rPr lang="ru-RU" sz="16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"S = ", S</a:t>
            </a:r>
            <a:endParaRPr lang="ru-RU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15900" algn="just">
              <a:lnSpc>
                <a:spcPct val="120000"/>
              </a:lnSpc>
              <a:spcAft>
                <a:spcPts val="0"/>
              </a:spcAft>
            </a:pPr>
            <a:r>
              <a:rPr lang="ru-RU" sz="16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кон</a:t>
            </a:r>
            <a:endParaRPr lang="ru-RU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845700" y="1898796"/>
            <a:ext cx="3150420" cy="4228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09295" indent="215900">
              <a:lnSpc>
                <a:spcPct val="120000"/>
              </a:lnSpc>
            </a:pPr>
            <a:r>
              <a:rPr lang="ru-RU" sz="16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начало</a:t>
            </a:r>
            <a:endParaRPr lang="ru-RU" sz="1600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09295" indent="215900">
              <a:lnSpc>
                <a:spcPct val="120000"/>
              </a:lnSpc>
            </a:pPr>
            <a:r>
              <a:rPr lang="ru-RU" sz="16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ввод</a:t>
            </a:r>
            <a:r>
              <a:rPr lang="ru-RU" sz="1600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</a:t>
            </a:r>
            <a:r>
              <a:rPr lang="ru-RU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</a:t>
            </a:r>
            <a:endParaRPr lang="ru-RU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09295" indent="215900">
              <a:lnSpc>
                <a:spcPct val="120000"/>
              </a:lnSpc>
            </a:pPr>
            <a:r>
              <a:rPr lang="ru-RU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проверка условия:</a:t>
            </a:r>
            <a:endParaRPr lang="ru-RU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09295" indent="215900">
              <a:lnSpc>
                <a:spcPct val="120000"/>
              </a:lnSpc>
            </a:pPr>
            <a:r>
              <a:rPr lang="ru-RU" sz="16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если </a:t>
            </a: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r>
              <a:rPr lang="ru-RU" sz="1600" baseline="300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3</a:t>
            </a:r>
            <a:r>
              <a:rPr lang="ru-RU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&lt;</a:t>
            </a: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</a:t>
            </a:r>
            <a:r>
              <a:rPr lang="ru-RU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+</a:t>
            </a: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</a:t>
            </a:r>
            <a:r>
              <a:rPr lang="ru-RU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+</a:t>
            </a: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endParaRPr lang="ru-RU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0" indent="215900">
              <a:lnSpc>
                <a:spcPct val="120000"/>
              </a:lnSpc>
            </a:pPr>
            <a:r>
              <a:rPr lang="ru-RU" sz="16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то </a:t>
            </a: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</a:t>
            </a:r>
            <a:r>
              <a:rPr lang="ru-RU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=</a:t>
            </a: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r>
              <a:rPr lang="ru-RU" sz="1600" baseline="300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3</a:t>
            </a:r>
            <a:endParaRPr lang="ru-RU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0" indent="215900">
              <a:lnSpc>
                <a:spcPct val="120000"/>
              </a:lnSpc>
            </a:pPr>
            <a:r>
              <a:rPr lang="ru-RU" sz="16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иначе </a:t>
            </a: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</a:t>
            </a:r>
            <a:r>
              <a:rPr lang="ru-RU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=</a:t>
            </a: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</a:t>
            </a:r>
            <a:r>
              <a:rPr lang="ru-RU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+</a:t>
            </a: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</a:t>
            </a:r>
            <a:r>
              <a:rPr lang="ru-RU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+</a:t>
            </a: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endParaRPr lang="ru-RU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09295" indent="215900">
              <a:lnSpc>
                <a:spcPct val="120000"/>
              </a:lnSpc>
            </a:pPr>
            <a:r>
              <a:rPr lang="ru-RU" sz="16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конец если</a:t>
            </a:r>
            <a:endParaRPr lang="ru-RU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09295" indent="215900">
              <a:lnSpc>
                <a:spcPct val="120000"/>
              </a:lnSpc>
            </a:pPr>
            <a:r>
              <a:rPr lang="ru-RU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проверка условия:</a:t>
            </a:r>
            <a:endParaRPr lang="ru-RU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09295" indent="215900">
              <a:lnSpc>
                <a:spcPct val="120000"/>
              </a:lnSpc>
            </a:pPr>
            <a:r>
              <a:rPr lang="ru-RU" sz="16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если </a:t>
            </a: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</a:t>
            </a:r>
            <a:r>
              <a:rPr lang="ru-RU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&lt;</a:t>
            </a: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</a:t>
            </a:r>
            <a:r>
              <a:rPr lang="ru-RU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</a:t>
            </a: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</a:t>
            </a:r>
            <a:endParaRPr lang="ru-RU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0" indent="215900">
              <a:lnSpc>
                <a:spcPct val="120000"/>
              </a:lnSpc>
            </a:pPr>
            <a:r>
              <a:rPr lang="ru-RU" sz="16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то </a:t>
            </a: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Z</a:t>
            </a:r>
            <a:r>
              <a:rPr lang="ru-RU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=</a:t>
            </a: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</a:t>
            </a:r>
            <a:r>
              <a:rPr lang="ru-RU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</a:t>
            </a: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</a:t>
            </a:r>
            <a:endParaRPr lang="ru-RU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0" indent="215900">
              <a:lnSpc>
                <a:spcPct val="120000"/>
              </a:lnSpc>
            </a:pPr>
            <a:r>
              <a:rPr lang="ru-RU" sz="16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иначе </a:t>
            </a: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Z</a:t>
            </a:r>
            <a:r>
              <a:rPr lang="ru-RU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=</a:t>
            </a: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</a:t>
            </a:r>
            <a:endParaRPr lang="ru-RU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09295" indent="215900">
              <a:lnSpc>
                <a:spcPct val="120000"/>
              </a:lnSpc>
            </a:pPr>
            <a:r>
              <a:rPr lang="ru-RU" sz="16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конец если</a:t>
            </a:r>
            <a:endParaRPr lang="ru-RU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09295" indent="215900">
              <a:lnSpc>
                <a:spcPct val="120000"/>
              </a:lnSpc>
            </a:pPr>
            <a:r>
              <a:rPr lang="ru-RU" sz="16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вывод</a:t>
            </a:r>
            <a:r>
              <a:rPr lang="ru-RU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Z</a:t>
            </a:r>
            <a:endParaRPr lang="ru-RU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09295" indent="215900">
              <a:lnSpc>
                <a:spcPct val="120000"/>
              </a:lnSpc>
            </a:pPr>
            <a:r>
              <a:rPr lang="ru-RU" sz="16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конец</a:t>
            </a:r>
            <a:endParaRPr lang="ru-RU" sz="16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295693" y="1400677"/>
            <a:ext cx="477063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rgbClr val="C00000"/>
                </a:solidFill>
              </a:rPr>
              <a:t>Общий вид алгоритма:</a:t>
            </a:r>
            <a:r>
              <a:rPr lang="ru-RU" sz="1600" dirty="0">
                <a:solidFill>
                  <a:srgbClr val="C00000"/>
                </a:solidFill>
              </a:rPr>
              <a:t> </a:t>
            </a:r>
            <a:br>
              <a:rPr lang="ru-RU" sz="1600" dirty="0">
                <a:solidFill>
                  <a:srgbClr val="C00000"/>
                </a:solidFill>
              </a:rPr>
            </a:br>
            <a:r>
              <a:rPr lang="ru-RU" sz="1600" b="1" dirty="0"/>
              <a:t>алг</a:t>
            </a:r>
            <a:r>
              <a:rPr lang="ru-RU" sz="1600" dirty="0"/>
              <a:t> название алгоритма (аргументы и результаты)</a:t>
            </a:r>
            <a:br>
              <a:rPr lang="ru-RU" sz="1600" dirty="0"/>
            </a:br>
            <a:r>
              <a:rPr lang="ru-RU" sz="1600" b="1" dirty="0"/>
              <a:t>дано</a:t>
            </a:r>
            <a:r>
              <a:rPr lang="ru-RU" sz="1600" dirty="0"/>
              <a:t> условия применимости алгоритма</a:t>
            </a:r>
            <a:br>
              <a:rPr lang="ru-RU" sz="1600" dirty="0"/>
            </a:br>
            <a:r>
              <a:rPr lang="ru-RU" sz="1600" b="1" dirty="0"/>
              <a:t>надо</a:t>
            </a:r>
            <a:r>
              <a:rPr lang="ru-RU" sz="1600" dirty="0"/>
              <a:t> цель выполнения алгоритма</a:t>
            </a:r>
            <a:br>
              <a:rPr lang="ru-RU" sz="1600" dirty="0"/>
            </a:br>
            <a:r>
              <a:rPr lang="ru-RU" sz="1600" b="1" dirty="0"/>
              <a:t>нач</a:t>
            </a:r>
            <a:r>
              <a:rPr lang="ru-RU" sz="1600" dirty="0"/>
              <a:t> описание промежуточных величин</a:t>
            </a:r>
            <a:br>
              <a:rPr lang="ru-RU" sz="1600" dirty="0"/>
            </a:br>
            <a:r>
              <a:rPr lang="ru-RU" sz="1600" dirty="0"/>
              <a:t>| последовательность команд (тело алгоритма)</a:t>
            </a:r>
            <a:br>
              <a:rPr lang="ru-RU" sz="1600" dirty="0"/>
            </a:br>
            <a:r>
              <a:rPr lang="ru-RU" sz="1600" b="1" dirty="0"/>
              <a:t>кон</a:t>
            </a:r>
            <a:endParaRPr lang="ru-RU" sz="1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295693" y="3328354"/>
            <a:ext cx="44710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/>
              <a:t>Часть алгоритма от слова </a:t>
            </a:r>
            <a:r>
              <a:rPr lang="ru-RU" sz="1600" b="1" dirty="0"/>
              <a:t>алг</a:t>
            </a:r>
            <a:r>
              <a:rPr lang="ru-RU" sz="1600" dirty="0"/>
              <a:t> до слова </a:t>
            </a:r>
            <a:r>
              <a:rPr lang="ru-RU" sz="1600" b="1" dirty="0"/>
              <a:t>нач</a:t>
            </a:r>
            <a:r>
              <a:rPr lang="ru-RU" sz="1600" dirty="0"/>
              <a:t> называется </a:t>
            </a:r>
            <a:r>
              <a:rPr lang="ru-RU" sz="1600" b="1" dirty="0">
                <a:solidFill>
                  <a:srgbClr val="C00000"/>
                </a:solidFill>
              </a:rPr>
              <a:t>заголовком</a:t>
            </a:r>
            <a:r>
              <a:rPr lang="ru-RU" sz="1600" dirty="0"/>
              <a:t>, а часть, заключенная между словами </a:t>
            </a:r>
            <a:r>
              <a:rPr lang="ru-RU" sz="1600" b="1" dirty="0"/>
              <a:t>нач</a:t>
            </a:r>
            <a:r>
              <a:rPr lang="ru-RU" sz="1600" dirty="0"/>
              <a:t> и </a:t>
            </a:r>
            <a:r>
              <a:rPr lang="ru-RU" sz="1600" b="1" dirty="0"/>
              <a:t>кон</a:t>
            </a:r>
            <a:r>
              <a:rPr lang="ru-RU" sz="1600" dirty="0"/>
              <a:t> - </a:t>
            </a:r>
            <a:r>
              <a:rPr lang="ru-RU" sz="1600" b="1" dirty="0">
                <a:solidFill>
                  <a:srgbClr val="C00000"/>
                </a:solidFill>
              </a:rPr>
              <a:t>телом</a:t>
            </a:r>
            <a:r>
              <a:rPr lang="ru-RU" sz="1600" dirty="0"/>
              <a:t> алгоритма. </a:t>
            </a:r>
          </a:p>
        </p:txBody>
      </p:sp>
    </p:spTree>
    <p:extLst>
      <p:ext uri="{BB962C8B-B14F-4D97-AF65-F5344CB8AC3E}">
        <p14:creationId xmlns:p14="http://schemas.microsoft.com/office/powerpoint/2010/main" val="222019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6612" y="6286119"/>
            <a:ext cx="727695" cy="556671"/>
          </a:xfrm>
          <a:prstGeom prst="rect">
            <a:avLst/>
          </a:prstGeom>
        </p:spPr>
      </p:pic>
      <p:pic>
        <p:nvPicPr>
          <p:cNvPr id="10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1524" y="6286120"/>
            <a:ext cx="785292" cy="55667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509128" y="466037"/>
            <a:ext cx="63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8"/>
          <p:cNvSpPr/>
          <p:nvPr/>
        </p:nvSpPr>
        <p:spPr>
          <a:xfrm>
            <a:off x="11576228" y="8794"/>
            <a:ext cx="471067" cy="436223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19</a:t>
            </a:r>
            <a:endParaRPr lang="mk-MK" sz="1200" b="1" dirty="0">
              <a:solidFill>
                <a:schemeClr val="bg1"/>
              </a:solidFill>
            </a:endParaRPr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155208" y="818652"/>
            <a:ext cx="8550642" cy="438636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</a:rPr>
              <a:t>Программная форма записи алгоритма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62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Основы алгоритмизации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и программирования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55208" y="1540204"/>
            <a:ext cx="6096000" cy="4228850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15900" algn="just">
              <a:lnSpc>
                <a:spcPct val="120000"/>
              </a:lnSpc>
              <a:spcAft>
                <a:spcPts val="0"/>
              </a:spcAft>
            </a:pPr>
            <a:r>
              <a:rPr lang="en-US" sz="16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 sortBubble(data) {</a:t>
            </a:r>
            <a:endParaRPr lang="ru-RU" sz="1600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15900" algn="just">
              <a:lnSpc>
                <a:spcPct val="120000"/>
              </a:lnSpc>
              <a:spcAft>
                <a:spcPts val="0"/>
              </a:spcAft>
            </a:pPr>
            <a:r>
              <a:rPr lang="en-US" sz="16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var tmp; </a:t>
            </a:r>
            <a:endParaRPr lang="ru-RU" sz="1600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15900" algn="just">
              <a:lnSpc>
                <a:spcPct val="120000"/>
              </a:lnSpc>
              <a:spcAft>
                <a:spcPts val="0"/>
              </a:spcAft>
            </a:pPr>
            <a:r>
              <a:rPr lang="en-US" sz="16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(var i = data.length - 1; i &gt; 0; i--) {  </a:t>
            </a:r>
            <a:endParaRPr lang="ru-RU" sz="1600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15900" algn="just">
              <a:lnSpc>
                <a:spcPct val="120000"/>
              </a:lnSpc>
              <a:spcAft>
                <a:spcPts val="0"/>
              </a:spcAft>
            </a:pPr>
            <a:r>
              <a:rPr lang="en-US" sz="16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var counter=0;</a:t>
            </a:r>
            <a:endParaRPr lang="ru-RU" sz="1600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15900" algn="just">
              <a:lnSpc>
                <a:spcPct val="120000"/>
              </a:lnSpc>
              <a:spcAft>
                <a:spcPts val="0"/>
              </a:spcAft>
            </a:pPr>
            <a:r>
              <a:rPr lang="en-US" sz="16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 (var j = 0; j &lt; i; j++) {</a:t>
            </a:r>
            <a:endParaRPr lang="ru-RU" sz="1600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15900" algn="just">
              <a:lnSpc>
                <a:spcPct val="120000"/>
              </a:lnSpc>
              <a:spcAft>
                <a:spcPts val="0"/>
              </a:spcAft>
            </a:pPr>
            <a:r>
              <a:rPr lang="en-US" sz="16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(data[j] &gt; data[j+1]) {</a:t>
            </a:r>
            <a:endParaRPr lang="ru-RU" sz="1600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15900" algn="just">
              <a:lnSpc>
                <a:spcPct val="120000"/>
              </a:lnSpc>
              <a:spcAft>
                <a:spcPts val="0"/>
              </a:spcAft>
            </a:pPr>
            <a:r>
              <a:rPr lang="en-US" sz="16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tmp = data[j</a:t>
            </a:r>
            <a:r>
              <a:rPr lang="en-US" sz="16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r>
              <a:rPr lang="ru-RU" sz="16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data[j</a:t>
            </a:r>
            <a:r>
              <a:rPr lang="en-US" sz="16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 data[j+1];</a:t>
            </a:r>
            <a:endParaRPr lang="ru-RU" sz="1600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15900" algn="just">
              <a:lnSpc>
                <a:spcPct val="120000"/>
              </a:lnSpc>
              <a:spcAft>
                <a:spcPts val="0"/>
              </a:spcAft>
            </a:pPr>
            <a:r>
              <a:rPr lang="en-US" sz="16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data[j+1] = tmp</a:t>
            </a:r>
            <a:r>
              <a:rPr lang="en-US" sz="16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sz="16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counter</a:t>
            </a:r>
            <a:r>
              <a:rPr lang="en-US" sz="16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  <a:endParaRPr lang="ru-RU" sz="1600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15900" algn="just">
              <a:lnSpc>
                <a:spcPct val="120000"/>
              </a:lnSpc>
              <a:spcAft>
                <a:spcPts val="0"/>
              </a:spcAft>
            </a:pPr>
            <a:r>
              <a:rPr lang="en-US" sz="16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  <a:endParaRPr lang="ru-RU" sz="1600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15900" algn="just">
              <a:lnSpc>
                <a:spcPct val="120000"/>
              </a:lnSpc>
              <a:spcAft>
                <a:spcPts val="0"/>
              </a:spcAft>
            </a:pPr>
            <a:r>
              <a:rPr lang="en-US" sz="16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  </a:t>
            </a:r>
            <a:endParaRPr lang="ru-RU" sz="1600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15900" algn="just">
              <a:lnSpc>
                <a:spcPct val="120000"/>
              </a:lnSpc>
              <a:spcAft>
                <a:spcPts val="0"/>
              </a:spcAft>
            </a:pPr>
            <a:r>
              <a:rPr lang="en-US" sz="16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if(counter==0</a:t>
            </a:r>
            <a:r>
              <a:rPr lang="en-US" sz="16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r>
              <a:rPr lang="ru-RU" sz="16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break;</a:t>
            </a:r>
            <a:r>
              <a:rPr lang="ru-RU" sz="16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 </a:t>
            </a:r>
            <a:endParaRPr lang="ru-RU" sz="1600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15900" algn="just">
              <a:lnSpc>
                <a:spcPct val="120000"/>
              </a:lnSpc>
              <a:spcAft>
                <a:spcPts val="0"/>
              </a:spcAft>
            </a:pPr>
            <a:r>
              <a:rPr lang="ru-RU" sz="16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indent="215900" algn="just">
              <a:lnSpc>
                <a:spcPct val="120000"/>
              </a:lnSpc>
              <a:spcAft>
                <a:spcPts val="0"/>
              </a:spcAft>
            </a:pPr>
            <a:r>
              <a:rPr lang="ru-RU" sz="16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return data;</a:t>
            </a:r>
          </a:p>
          <a:p>
            <a:pPr indent="215900" algn="just">
              <a:lnSpc>
                <a:spcPct val="120000"/>
              </a:lnSpc>
              <a:spcAft>
                <a:spcPts val="0"/>
              </a:spcAft>
            </a:pPr>
            <a:r>
              <a:rPr lang="ru-RU" sz="16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};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7213314" y="1718772"/>
            <a:ext cx="3498558" cy="334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15900" algn="just">
              <a:lnSpc>
                <a:spcPct val="120000"/>
              </a:lnSpc>
              <a:spcAft>
                <a:spcPts val="0"/>
              </a:spcAft>
            </a:pPr>
            <a:r>
              <a:rPr lang="en-US" sz="16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bubble(int* a, int n</a:t>
            </a:r>
            <a:r>
              <a:rPr lang="en-US" sz="16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16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ru-RU" sz="1600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15900" algn="just">
              <a:lnSpc>
                <a:spcPct val="120000"/>
              </a:lnSpc>
              <a:spcAft>
                <a:spcPts val="0"/>
              </a:spcAft>
            </a:pPr>
            <a:r>
              <a:rPr lang="en-US" sz="16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for (int i = n - 1; i &gt;= 0; i-</a:t>
            </a:r>
            <a:r>
              <a:rPr lang="en-US" sz="16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-)</a:t>
            </a:r>
            <a:r>
              <a:rPr lang="ru-RU" sz="16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ru-RU" sz="1600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15900" algn="just">
              <a:lnSpc>
                <a:spcPct val="120000"/>
              </a:lnSpc>
              <a:spcAft>
                <a:spcPts val="0"/>
              </a:spcAft>
            </a:pPr>
            <a:r>
              <a:rPr lang="en-US" sz="16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(int j = 0; j &lt; i; j</a:t>
            </a:r>
            <a:r>
              <a:rPr lang="en-US" sz="16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r>
              <a:rPr lang="ru-RU" sz="16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ru-RU" sz="1600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15900" algn="just">
              <a:lnSpc>
                <a:spcPct val="120000"/>
              </a:lnSpc>
              <a:spcAft>
                <a:spcPts val="0"/>
              </a:spcAft>
            </a:pPr>
            <a:r>
              <a:rPr lang="en-US" sz="16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if (a[j] &gt; a[j + 1</a:t>
            </a:r>
            <a:r>
              <a:rPr lang="en-US" sz="16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r>
              <a:rPr lang="ru-RU" sz="16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ru-RU" sz="1600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15900" algn="just">
              <a:lnSpc>
                <a:spcPct val="120000"/>
              </a:lnSpc>
              <a:spcAft>
                <a:spcPts val="0"/>
              </a:spcAft>
            </a:pPr>
            <a:r>
              <a:rPr lang="en-US" sz="16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int tmp = a[j];</a:t>
            </a:r>
            <a:endParaRPr lang="ru-RU" sz="1600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15900" algn="just">
              <a:lnSpc>
                <a:spcPct val="120000"/>
              </a:lnSpc>
              <a:spcAft>
                <a:spcPts val="0"/>
              </a:spcAft>
            </a:pPr>
            <a:r>
              <a:rPr lang="en-US" sz="16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sz="16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a[j] = a[j + 1];</a:t>
            </a:r>
          </a:p>
          <a:p>
            <a:pPr indent="215900" algn="just">
              <a:lnSpc>
                <a:spcPct val="120000"/>
              </a:lnSpc>
              <a:spcAft>
                <a:spcPts val="0"/>
              </a:spcAft>
            </a:pPr>
            <a:r>
              <a:rPr lang="ru-RU" sz="16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a[j + 1] = tmp;</a:t>
            </a:r>
          </a:p>
          <a:p>
            <a:pPr indent="215900" algn="just">
              <a:lnSpc>
                <a:spcPct val="120000"/>
              </a:lnSpc>
              <a:spcAft>
                <a:spcPts val="0"/>
              </a:spcAft>
            </a:pPr>
            <a:r>
              <a:rPr lang="ru-RU" sz="16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indent="215900" algn="just">
              <a:lnSpc>
                <a:spcPct val="120000"/>
              </a:lnSpc>
              <a:spcAft>
                <a:spcPts val="0"/>
              </a:spcAft>
            </a:pPr>
            <a:r>
              <a:rPr lang="ru-RU" sz="16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indent="215900" algn="just">
              <a:lnSpc>
                <a:spcPct val="120000"/>
              </a:lnSpc>
              <a:spcAft>
                <a:spcPts val="0"/>
              </a:spcAft>
            </a:pPr>
            <a:r>
              <a:rPr lang="ru-RU" sz="16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 indent="215900" algn="just">
              <a:lnSpc>
                <a:spcPct val="120000"/>
              </a:lnSpc>
              <a:spcAft>
                <a:spcPts val="0"/>
              </a:spcAft>
            </a:pPr>
            <a:r>
              <a:rPr lang="ru-RU" sz="16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845700" y="1540204"/>
            <a:ext cx="16241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JavaScript</a:t>
            </a:r>
            <a:endParaRPr lang="ru-RU" sz="2800" dirty="0">
              <a:solidFill>
                <a:srgbClr val="C00000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0506588" y="1540204"/>
            <a:ext cx="7371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C++</a:t>
            </a:r>
            <a:endParaRPr lang="ru-RU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9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6612" y="6286119"/>
            <a:ext cx="727695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1524" y="6286120"/>
            <a:ext cx="785292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155208" y="818652"/>
            <a:ext cx="8550642" cy="438636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>
                <a:solidFill>
                  <a:schemeClr val="bg1"/>
                </a:solidFill>
                <a:latin typeface="Sansation" pitchFamily="2" charset="0"/>
              </a:rPr>
              <a:t>Содержание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509128" y="466037"/>
            <a:ext cx="63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576228" y="8794"/>
            <a:ext cx="471067" cy="436223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bg1"/>
                </a:solidFill>
              </a:rPr>
              <a:t>2</a:t>
            </a:r>
            <a:endParaRPr lang="mk-MK" sz="12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62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Основы алгоритмизации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и программирования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Text Box 52"/>
          <p:cNvSpPr txBox="1">
            <a:spLocks noChangeArrowheads="1"/>
          </p:cNvSpPr>
          <p:nvPr/>
        </p:nvSpPr>
        <p:spPr bwMode="auto">
          <a:xfrm>
            <a:off x="193664" y="1316665"/>
            <a:ext cx="11663104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ru-RU" sz="1600" b="1" dirty="0" smtClean="0"/>
              <a:t>Понятие  и свойства алгоритма</a:t>
            </a:r>
            <a:endParaRPr lang="ru-RU" sz="1600" b="1" dirty="0"/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ru-RU" sz="1600" b="1" dirty="0" smtClean="0"/>
              <a:t>Машина Тьюринга									</a:t>
            </a:r>
            <a:r>
              <a:rPr lang="ru-RU" sz="1200" b="1" dirty="0" smtClean="0"/>
              <a:t>Задание</a:t>
            </a:r>
            <a:r>
              <a:rPr lang="ru-RU" sz="1200" b="1" dirty="0" smtClean="0">
                <a:solidFill>
                  <a:srgbClr val="C00000"/>
                </a:solidFill>
              </a:rPr>
              <a:t> 1</a:t>
            </a:r>
            <a:endParaRPr lang="ru-RU" sz="1200" b="1" dirty="0">
              <a:solidFill>
                <a:srgbClr val="C00000"/>
              </a:solidFill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ru-RU" sz="1600" b="1" dirty="0" smtClean="0"/>
              <a:t>Формы </a:t>
            </a:r>
            <a:r>
              <a:rPr lang="ru-RU" sz="1600" b="1" dirty="0"/>
              <a:t>записи алгоритмов									</a:t>
            </a:r>
            <a:endParaRPr lang="ru-RU" sz="1200" b="1" dirty="0"/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ru-RU" sz="1600" b="1" dirty="0" smtClean="0"/>
              <a:t>Базовые </a:t>
            </a:r>
            <a:r>
              <a:rPr lang="ru-RU" sz="1600" b="1" dirty="0"/>
              <a:t>алгоритмические </a:t>
            </a:r>
            <a:r>
              <a:rPr lang="ru-RU" sz="1600" b="1" dirty="0" smtClean="0"/>
              <a:t>струткуры</a:t>
            </a:r>
            <a:r>
              <a:rPr lang="en-US" sz="1600" b="1" dirty="0" smtClean="0"/>
              <a:t>								</a:t>
            </a:r>
            <a:r>
              <a:rPr lang="ru-RU" sz="1200" b="1" dirty="0"/>
              <a:t>Задание </a:t>
            </a:r>
            <a:r>
              <a:rPr lang="ru-RU" sz="1200" b="1" dirty="0" smtClean="0">
                <a:solidFill>
                  <a:srgbClr val="C00000"/>
                </a:solidFill>
              </a:rPr>
              <a:t>2, 3</a:t>
            </a:r>
            <a:endParaRPr lang="ru-RU" sz="1200" b="1" dirty="0">
              <a:solidFill>
                <a:srgbClr val="C00000"/>
              </a:solidFill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ru-RU" sz="1600" b="1" dirty="0" smtClean="0"/>
              <a:t>Сложность </a:t>
            </a:r>
            <a:r>
              <a:rPr lang="ru-RU" sz="1600" b="1" dirty="0"/>
              <a:t>алгоритмов									</a:t>
            </a:r>
            <a:endParaRPr lang="ru-RU" sz="1600" b="1" dirty="0" smtClean="0"/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ru-RU" sz="1600" b="1" dirty="0" smtClean="0"/>
              <a:t>Данные. Структуры данных								 	</a:t>
            </a:r>
            <a:r>
              <a:rPr lang="ru-RU" sz="1200" b="1" dirty="0" smtClean="0"/>
              <a:t>Задание </a:t>
            </a:r>
            <a:r>
              <a:rPr lang="ru-RU" sz="1200" b="1" dirty="0" smtClean="0">
                <a:solidFill>
                  <a:srgbClr val="C00000"/>
                </a:solidFill>
              </a:rPr>
              <a:t>4</a:t>
            </a:r>
            <a:endParaRPr lang="ru-RU" sz="1200" b="1" dirty="0" smtClean="0"/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ru-RU" sz="1600" b="1" dirty="0" smtClean="0"/>
              <a:t>Методы разработки алгоритмов</a:t>
            </a:r>
            <a:endParaRPr lang="ru-RU" sz="1600" b="1" dirty="0"/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ru-RU" sz="1600" b="1" dirty="0" smtClean="0"/>
              <a:t>Языки программирования</a:t>
            </a:r>
            <a:endParaRPr lang="en-US" sz="1600" b="1" dirty="0"/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ru-RU" sz="1600" b="1" dirty="0" smtClean="0"/>
              <a:t>Литература</a:t>
            </a:r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86165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 Box 52"/>
          <p:cNvSpPr txBox="1">
            <a:spLocks noChangeArrowheads="1"/>
          </p:cNvSpPr>
          <p:nvPr/>
        </p:nvSpPr>
        <p:spPr bwMode="auto">
          <a:xfrm>
            <a:off x="1567934" y="3106439"/>
            <a:ext cx="86868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ru-RU" sz="2400" dirty="0" smtClean="0"/>
              <a:t>БАЗОВЫЕ АЛГОРИТМИЧЕСКИЕ СТРУКТУРЫ</a:t>
            </a:r>
            <a:endParaRPr lang="ru-RU" sz="2400" dirty="0"/>
          </a:p>
        </p:txBody>
      </p:sp>
      <p:pic>
        <p:nvPicPr>
          <p:cNvPr id="9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6612" y="6286119"/>
            <a:ext cx="727695" cy="556671"/>
          </a:xfrm>
          <a:prstGeom prst="rect">
            <a:avLst/>
          </a:prstGeom>
        </p:spPr>
      </p:pic>
      <p:pic>
        <p:nvPicPr>
          <p:cNvPr id="10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1524" y="6286120"/>
            <a:ext cx="785292" cy="55667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509128" y="466037"/>
            <a:ext cx="63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8"/>
          <p:cNvSpPr/>
          <p:nvPr/>
        </p:nvSpPr>
        <p:spPr>
          <a:xfrm>
            <a:off x="11576228" y="8794"/>
            <a:ext cx="471067" cy="436223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20</a:t>
            </a:r>
            <a:endParaRPr lang="mk-MK" sz="1200" b="1" dirty="0">
              <a:solidFill>
                <a:schemeClr val="bg1"/>
              </a:solidFill>
            </a:endParaRPr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155208" y="818652"/>
            <a:ext cx="8550642" cy="438636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en-US" sz="1600" b="1" dirty="0" smtClean="0">
                <a:solidFill>
                  <a:schemeClr val="bg1"/>
                </a:solidFill>
                <a:latin typeface="Sansation" pitchFamily="2" charset="0"/>
              </a:rPr>
              <a:t>4. --&gt;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62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Основы алгоритмизации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и программирования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56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86612" y="6286119"/>
            <a:ext cx="727695" cy="556671"/>
          </a:xfrm>
          <a:prstGeom prst="rect">
            <a:avLst/>
          </a:prstGeom>
        </p:spPr>
      </p:pic>
      <p:pic>
        <p:nvPicPr>
          <p:cNvPr id="10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31524" y="6286120"/>
            <a:ext cx="785292" cy="55667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509128" y="466037"/>
            <a:ext cx="63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8"/>
          <p:cNvSpPr/>
          <p:nvPr/>
        </p:nvSpPr>
        <p:spPr>
          <a:xfrm>
            <a:off x="11576228" y="8794"/>
            <a:ext cx="471067" cy="436223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21</a:t>
            </a:r>
            <a:endParaRPr lang="mk-MK" sz="1200" b="1" dirty="0">
              <a:solidFill>
                <a:schemeClr val="bg1"/>
              </a:solidFill>
            </a:endParaRPr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155208" y="818652"/>
            <a:ext cx="8550642" cy="438636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</a:rPr>
              <a:t>Базовые алгоритмические структуры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62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Основы алгоритмизации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и программирования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05806" y="2234951"/>
            <a:ext cx="118920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/>
              <a:t>Характерной </a:t>
            </a:r>
            <a:r>
              <a:rPr lang="ru-RU" sz="1600" b="1" dirty="0"/>
              <a:t>особенностью базовых структур является наличие в них </a:t>
            </a:r>
            <a:r>
              <a:rPr lang="ru-RU" sz="1600" b="1" dirty="0">
                <a:solidFill>
                  <a:srgbClr val="C00000"/>
                </a:solidFill>
              </a:rPr>
              <a:t>одного входа и одного выхода</a:t>
            </a:r>
            <a:r>
              <a:rPr lang="ru-RU" sz="1600" b="1" dirty="0" smtClean="0"/>
              <a:t>.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368493"/>
              </p:ext>
            </p:extLst>
          </p:nvPr>
        </p:nvGraphicFramePr>
        <p:xfrm>
          <a:off x="7670712" y="2834755"/>
          <a:ext cx="2070275" cy="994410"/>
        </p:xfrm>
        <a:graphic>
          <a:graphicData uri="http://schemas.openxmlformats.org/drawingml/2006/table">
            <a:tbl>
              <a:tblPr/>
              <a:tblGrid>
                <a:gridCol w="1326942">
                  <a:extLst>
                    <a:ext uri="{9D8B030D-6E8A-4147-A177-3AD203B41FA5}">
                      <a16:colId xmlns:a16="http://schemas.microsoft.com/office/drawing/2014/main" val="6644691"/>
                    </a:ext>
                  </a:extLst>
                </a:gridCol>
                <a:gridCol w="743333">
                  <a:extLst>
                    <a:ext uri="{9D8B030D-6E8A-4147-A177-3AD203B41FA5}">
                      <a16:colId xmlns:a16="http://schemas.microsoft.com/office/drawing/2014/main" val="23946697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действие 1 </a:t>
                      </a:r>
                      <a:endParaRPr lang="ru-RU" sz="1600" dirty="0" smtClean="0"/>
                    </a:p>
                    <a:p>
                      <a:pPr algn="ctr"/>
                      <a:r>
                        <a:rPr lang="ru-RU" sz="1600" dirty="0" smtClean="0"/>
                        <a:t>действие </a:t>
                      </a:r>
                      <a:r>
                        <a:rPr lang="ru-RU" sz="1600" dirty="0"/>
                        <a:t>2 </a:t>
                      </a:r>
                      <a:endParaRPr lang="ru-RU" sz="1600" dirty="0" smtClean="0"/>
                    </a:p>
                    <a:p>
                      <a:pPr algn="ctr"/>
                      <a:r>
                        <a:rPr lang="ru-RU" sz="1600" dirty="0" smtClean="0"/>
                        <a:t>. </a:t>
                      </a:r>
                      <a:r>
                        <a:rPr lang="ru-RU" sz="1600" dirty="0"/>
                        <a:t>. . . . . . . </a:t>
                      </a:r>
                      <a:r>
                        <a:rPr lang="ru-RU" sz="1600" dirty="0" smtClean="0"/>
                        <a:t>.</a:t>
                      </a:r>
                    </a:p>
                    <a:p>
                      <a:pPr algn="ctr"/>
                      <a:r>
                        <a:rPr lang="ru-RU" sz="1600" dirty="0" smtClean="0"/>
                        <a:t> </a:t>
                      </a:r>
                      <a:r>
                        <a:rPr lang="ru-RU" sz="1600" dirty="0"/>
                        <a:t>действие n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5576339"/>
                  </a:ext>
                </a:extLst>
              </a:tr>
            </a:tbl>
          </a:graphicData>
        </a:graphic>
      </p:graphicFrame>
      <p:pic>
        <p:nvPicPr>
          <p:cNvPr id="7169" name="Picture 1" descr="https://studfiles.net/html/2706/1097/html_8D_dkIfFMv.PCEW/img-7mUbbC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8220" y="2612933"/>
            <a:ext cx="1102223" cy="204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205806" y="2747185"/>
            <a:ext cx="72665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Базовая структура «следование». </a:t>
            </a:r>
            <a:r>
              <a:rPr lang="ru-RU" sz="1600" b="1" dirty="0" smtClean="0"/>
              <a:t>Образуется </a:t>
            </a:r>
            <a:r>
              <a:rPr lang="ru-RU" sz="1600" b="1" dirty="0"/>
              <a:t>последовательностью действий, следующих одно за другим: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88355" y="1310322"/>
            <a:ext cx="117584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b="1" dirty="0"/>
              <a:t>В 1969 году известным голландским ученым - программистом </a:t>
            </a:r>
            <a:r>
              <a:rPr lang="ru-RU" altLang="ru-RU" sz="1600" b="1" dirty="0">
                <a:solidFill>
                  <a:srgbClr val="C00000"/>
                </a:solidFill>
              </a:rPr>
              <a:t>Э. </a:t>
            </a:r>
            <a:r>
              <a:rPr lang="ru-RU" altLang="ru-RU" sz="1600" b="1" dirty="0" smtClean="0">
                <a:solidFill>
                  <a:srgbClr val="C00000"/>
                </a:solidFill>
              </a:rPr>
              <a:t>Дейкстрой </a:t>
            </a:r>
            <a:r>
              <a:rPr lang="ru-RU" altLang="ru-RU" sz="1600" b="1" dirty="0"/>
              <a:t>было доказано» что алгоритм для решения любой логической задачи можно составить только из </a:t>
            </a:r>
            <a:r>
              <a:rPr lang="ru-RU" altLang="ru-RU" sz="1600" b="1" dirty="0">
                <a:solidFill>
                  <a:srgbClr val="C00000"/>
                </a:solidFill>
              </a:rPr>
              <a:t>структур следование, ветвление, цикл</a:t>
            </a:r>
            <a:r>
              <a:rPr lang="ru-RU" altLang="ru-RU" sz="1600" b="1" dirty="0"/>
              <a:t>. Их называют </a:t>
            </a:r>
            <a:r>
              <a:rPr lang="ru-RU" altLang="ru-RU" sz="1600" b="1" dirty="0">
                <a:solidFill>
                  <a:srgbClr val="C00000"/>
                </a:solidFill>
              </a:rPr>
              <a:t>базовыми алгоритмическими</a:t>
            </a:r>
            <a:r>
              <a:rPr lang="ru-RU" altLang="ru-RU" sz="1600" b="1" dirty="0"/>
              <a:t> </a:t>
            </a:r>
            <a:r>
              <a:rPr lang="ru-RU" altLang="ru-RU" sz="1600" b="1" dirty="0" smtClean="0">
                <a:solidFill>
                  <a:srgbClr val="C00000"/>
                </a:solidFill>
              </a:rPr>
              <a:t>структурами</a:t>
            </a:r>
            <a:r>
              <a:rPr lang="ru-RU" altLang="ru-RU" sz="1600" b="1" dirty="0" smtClean="0"/>
              <a:t>. </a:t>
            </a:r>
            <a:r>
              <a:rPr lang="ru-RU" altLang="ru-RU" sz="1600" b="1" dirty="0"/>
              <a:t>Методика программирования, основанная на этой теореме называется </a:t>
            </a:r>
            <a:r>
              <a:rPr lang="ru-RU" altLang="ru-RU" sz="1600" b="1" dirty="0">
                <a:solidFill>
                  <a:srgbClr val="C00000"/>
                </a:solidFill>
              </a:rPr>
              <a:t>структурным </a:t>
            </a:r>
            <a:r>
              <a:rPr lang="ru-RU" altLang="ru-RU" sz="1600" b="1" dirty="0" smtClean="0">
                <a:solidFill>
                  <a:srgbClr val="C00000"/>
                </a:solidFill>
              </a:rPr>
              <a:t>программированием</a:t>
            </a:r>
            <a:r>
              <a:rPr lang="ru-RU" altLang="ru-RU" sz="1600" b="1" dirty="0" smtClean="0"/>
              <a:t>. </a:t>
            </a:r>
            <a:endParaRPr lang="ru-RU" altLang="ru-RU" sz="1600" b="1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9227" name="HTMLText1" r:id="rId2" imgW="304920" imgH="228600"/>
        </mc:Choice>
        <mc:Fallback>
          <p:control name="HTMLText1" r:id="rId2" imgW="304920" imgH="228600">
            <p:pic>
              <p:nvPicPr>
                <p:cNvPr id="6" name="HTMLText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8"/>
                <a:srcRect/>
                <a:stretch>
                  <a:fillRect/>
                </a:stretch>
              </p:blipFill>
              <p:spPr bwMode="auto">
                <a:xfrm>
                  <a:off x="-474876" y="4735379"/>
                  <a:ext cx="303213" cy="2286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24439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6612" y="6286119"/>
            <a:ext cx="727695" cy="556671"/>
          </a:xfrm>
          <a:prstGeom prst="rect">
            <a:avLst/>
          </a:prstGeom>
        </p:spPr>
      </p:pic>
      <p:pic>
        <p:nvPicPr>
          <p:cNvPr id="10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1524" y="6286120"/>
            <a:ext cx="785292" cy="55667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509128" y="466037"/>
            <a:ext cx="63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8"/>
          <p:cNvSpPr/>
          <p:nvPr/>
        </p:nvSpPr>
        <p:spPr>
          <a:xfrm>
            <a:off x="11576228" y="8794"/>
            <a:ext cx="471067" cy="436223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22</a:t>
            </a:r>
            <a:endParaRPr lang="mk-MK" sz="1200" b="1" dirty="0">
              <a:solidFill>
                <a:schemeClr val="bg1"/>
              </a:solidFill>
            </a:endParaRPr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155208" y="818652"/>
            <a:ext cx="8550642" cy="438636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</a:rPr>
              <a:t>Следование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62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Основы алгоритмизации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и программирования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3" name="Рисунок 12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628" y="2798916"/>
            <a:ext cx="6057462" cy="3126125"/>
          </a:xfrm>
          <a:prstGeom prst="rect">
            <a:avLst/>
          </a:prstGeom>
        </p:spPr>
      </p:pic>
      <p:sp>
        <p:nvSpPr>
          <p:cNvPr id="43" name="Прямоугольник 42"/>
          <p:cNvSpPr/>
          <p:nvPr/>
        </p:nvSpPr>
        <p:spPr>
          <a:xfrm>
            <a:off x="223420" y="1457320"/>
            <a:ext cx="108094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smtClean="0">
                <a:solidFill>
                  <a:srgbClr val="C00000"/>
                </a:solidFill>
              </a:rPr>
              <a:t>Задание 2</a:t>
            </a:r>
          </a:p>
        </p:txBody>
      </p:sp>
      <p:sp>
        <p:nvSpPr>
          <p:cNvPr id="44" name="Прямоугольник 43"/>
          <p:cNvSpPr/>
          <p:nvPr/>
        </p:nvSpPr>
        <p:spPr>
          <a:xfrm>
            <a:off x="223420" y="1861296"/>
            <a:ext cx="118213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600" b="1" dirty="0" smtClean="0"/>
              <a:t>Почему задача о переправки козы, капусты и волка через реку является примером линейного алгоритма? Сформулируйте ее и опишите ход решения.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422225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6612" y="6286119"/>
            <a:ext cx="727695" cy="556671"/>
          </a:xfrm>
          <a:prstGeom prst="rect">
            <a:avLst/>
          </a:prstGeom>
        </p:spPr>
      </p:pic>
      <p:pic>
        <p:nvPicPr>
          <p:cNvPr id="10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1524" y="6286120"/>
            <a:ext cx="785292" cy="55667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509128" y="466037"/>
            <a:ext cx="63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8"/>
          <p:cNvSpPr/>
          <p:nvPr/>
        </p:nvSpPr>
        <p:spPr>
          <a:xfrm>
            <a:off x="11576228" y="8794"/>
            <a:ext cx="471067" cy="436223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23</a:t>
            </a:r>
            <a:endParaRPr lang="mk-MK" sz="1200" b="1" dirty="0">
              <a:solidFill>
                <a:schemeClr val="bg1"/>
              </a:solidFill>
            </a:endParaRPr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155208" y="818652"/>
            <a:ext cx="8550642" cy="438636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</a:rPr>
              <a:t>Ветвление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62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Основы алгоритмизации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и программирования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55207" y="1323422"/>
            <a:ext cx="1189208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/>
              <a:t>Базовая структура  </a:t>
            </a:r>
            <a:r>
              <a:rPr lang="ru-RU" sz="1600" b="1" dirty="0">
                <a:solidFill>
                  <a:srgbClr val="C00000"/>
                </a:solidFill>
              </a:rPr>
              <a:t> </a:t>
            </a:r>
            <a:r>
              <a:rPr lang="ru-RU" sz="1600" b="1" dirty="0" smtClean="0">
                <a:solidFill>
                  <a:srgbClr val="C00000"/>
                </a:solidFill>
              </a:rPr>
              <a:t>«ветвление»</a:t>
            </a:r>
            <a:r>
              <a:rPr lang="ru-RU" sz="1600" b="1" dirty="0" smtClean="0"/>
              <a:t>. </a:t>
            </a:r>
            <a:r>
              <a:rPr lang="ru-RU" sz="1600" b="1" dirty="0"/>
              <a:t>Обеспечивает в зависимости от результата проверки условия (да или нет) выбор одного из альтернативных путей работы алгоритма. </a:t>
            </a:r>
            <a:endParaRPr lang="ru-RU" sz="1600" b="1" dirty="0" smtClean="0"/>
          </a:p>
          <a:p>
            <a:pPr algn="just"/>
            <a:endParaRPr lang="ru-RU" sz="800" b="1" dirty="0"/>
          </a:p>
          <a:p>
            <a:pPr algn="just"/>
            <a:r>
              <a:rPr lang="ru-RU" sz="1600" b="1" dirty="0" smtClean="0"/>
              <a:t>Каждый </a:t>
            </a:r>
            <a:r>
              <a:rPr lang="ru-RU" sz="1600" b="1" dirty="0"/>
              <a:t>из путей ведет </a:t>
            </a:r>
            <a:r>
              <a:rPr lang="ru-RU" sz="1600" b="1" dirty="0">
                <a:solidFill>
                  <a:srgbClr val="C00000"/>
                </a:solidFill>
              </a:rPr>
              <a:t>к общему выходу</a:t>
            </a:r>
            <a:r>
              <a:rPr lang="ru-RU" sz="1600" b="1" dirty="0"/>
              <a:t>, так что работа алгоритма будет продолжаться независимо от того, какой путь будет выбран. </a:t>
            </a:r>
            <a:endParaRPr lang="ru-RU" sz="1600" b="1" dirty="0" smtClean="0"/>
          </a:p>
          <a:p>
            <a:pPr algn="just"/>
            <a:endParaRPr lang="ru-RU" sz="800" b="1" dirty="0"/>
          </a:p>
          <a:p>
            <a:pPr algn="just"/>
            <a:r>
              <a:rPr lang="ru-RU" sz="1600" b="1" dirty="0" smtClean="0"/>
              <a:t>Структура </a:t>
            </a:r>
            <a:r>
              <a:rPr lang="ru-RU" sz="1600" b="1" dirty="0"/>
              <a:t>ветвление существует в четырех основных вариантах: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C00000"/>
                </a:solidFill>
              </a:rPr>
              <a:t>e</a:t>
            </a:r>
            <a:r>
              <a:rPr lang="ru-RU" sz="1600" b="1" dirty="0" smtClean="0">
                <a:solidFill>
                  <a:srgbClr val="C00000"/>
                </a:solidFill>
              </a:rPr>
              <a:t>сли-то</a:t>
            </a:r>
            <a:r>
              <a:rPr lang="ru-RU" sz="1600" b="1" dirty="0">
                <a:solidFill>
                  <a:srgbClr val="C00000"/>
                </a:solidFill>
              </a:rPr>
              <a:t>;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C00000"/>
                </a:solidFill>
              </a:rPr>
              <a:t>e</a:t>
            </a:r>
            <a:r>
              <a:rPr lang="ru-RU" sz="1600" b="1" dirty="0" smtClean="0">
                <a:solidFill>
                  <a:srgbClr val="C00000"/>
                </a:solidFill>
              </a:rPr>
              <a:t>сли-то-иначе</a:t>
            </a:r>
            <a:r>
              <a:rPr lang="ru-RU" sz="1600" b="1" dirty="0">
                <a:solidFill>
                  <a:srgbClr val="C00000"/>
                </a:solidFill>
              </a:rPr>
              <a:t>;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rgbClr val="C00000"/>
                </a:solidFill>
              </a:rPr>
              <a:t>выбор;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b="1" dirty="0" smtClean="0">
                <a:solidFill>
                  <a:srgbClr val="C00000"/>
                </a:solidFill>
              </a:rPr>
              <a:t>выбор-иначе</a:t>
            </a:r>
            <a:r>
              <a:rPr lang="ru-RU" sz="1600" b="1" dirty="0">
                <a:solidFill>
                  <a:srgbClr val="C00000"/>
                </a:solidFill>
              </a:rPr>
              <a:t>.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755688" y="3030393"/>
            <a:ext cx="16202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/>
              <a:t>если</a:t>
            </a:r>
            <a:r>
              <a:rPr lang="ru-RU" sz="1600" dirty="0"/>
              <a:t> условие</a:t>
            </a:r>
          </a:p>
          <a:p>
            <a:r>
              <a:rPr lang="ru-RU" sz="1600" dirty="0"/>
              <a:t>  </a:t>
            </a:r>
            <a:r>
              <a:rPr lang="ru-RU" sz="1600" b="1" dirty="0"/>
              <a:t>то</a:t>
            </a:r>
            <a:r>
              <a:rPr lang="ru-RU" sz="1600" dirty="0"/>
              <a:t> действия</a:t>
            </a:r>
          </a:p>
          <a:p>
            <a:r>
              <a:rPr lang="ru-RU" sz="1600" b="1" dirty="0"/>
              <a:t>все</a:t>
            </a:r>
            <a:endParaRPr lang="ru-RU" sz="1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904" y="2845853"/>
            <a:ext cx="1729496" cy="117560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7721132" y="2683738"/>
            <a:ext cx="21478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/>
              <a:t>если</a:t>
            </a:r>
            <a:r>
              <a:rPr lang="ru-RU" sz="1600" dirty="0"/>
              <a:t> условие</a:t>
            </a:r>
          </a:p>
          <a:p>
            <a:r>
              <a:rPr lang="ru-RU" sz="1600" dirty="0"/>
              <a:t>  </a:t>
            </a:r>
            <a:r>
              <a:rPr lang="ru-RU" sz="1600" b="1" dirty="0"/>
              <a:t>то</a:t>
            </a:r>
            <a:r>
              <a:rPr lang="ru-RU" sz="1600" dirty="0"/>
              <a:t> действия 1</a:t>
            </a:r>
          </a:p>
          <a:p>
            <a:r>
              <a:rPr lang="ru-RU" sz="1600" dirty="0"/>
              <a:t>  </a:t>
            </a:r>
            <a:r>
              <a:rPr lang="ru-RU" sz="1600" b="1" dirty="0"/>
              <a:t>иначе</a:t>
            </a:r>
            <a:r>
              <a:rPr lang="ru-RU" sz="1600" dirty="0"/>
              <a:t> действия 2</a:t>
            </a:r>
          </a:p>
          <a:p>
            <a:r>
              <a:rPr lang="ru-RU" sz="1600" b="1" dirty="0"/>
              <a:t>все</a:t>
            </a:r>
            <a:endParaRPr lang="ru-RU" sz="16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4288" y="2757627"/>
            <a:ext cx="2051176" cy="929439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1145340" y="4458353"/>
            <a:ext cx="27003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/>
              <a:t>выбор</a:t>
            </a:r>
            <a:endParaRPr lang="ru-RU" sz="1600" dirty="0"/>
          </a:p>
          <a:p>
            <a:r>
              <a:rPr lang="ru-RU" sz="1600" dirty="0"/>
              <a:t>  </a:t>
            </a:r>
            <a:r>
              <a:rPr lang="ru-RU" sz="1600" b="1" dirty="0"/>
              <a:t>при</a:t>
            </a:r>
            <a:r>
              <a:rPr lang="ru-RU" sz="1600" dirty="0"/>
              <a:t> условие 1: действия 1</a:t>
            </a:r>
          </a:p>
          <a:p>
            <a:r>
              <a:rPr lang="ru-RU" sz="1600" dirty="0"/>
              <a:t>  </a:t>
            </a:r>
            <a:r>
              <a:rPr lang="ru-RU" sz="1600" b="1" dirty="0"/>
              <a:t>при</a:t>
            </a:r>
            <a:r>
              <a:rPr lang="ru-RU" sz="1600" dirty="0"/>
              <a:t> условие 2: действия 2</a:t>
            </a:r>
          </a:p>
          <a:p>
            <a:r>
              <a:rPr lang="ru-RU" sz="1600" dirty="0"/>
              <a:t>  . . . . . . . . . . . .</a:t>
            </a:r>
          </a:p>
          <a:p>
            <a:r>
              <a:rPr lang="ru-RU" sz="1600" dirty="0"/>
              <a:t>  </a:t>
            </a:r>
            <a:r>
              <a:rPr lang="ru-RU" sz="1600" b="1" dirty="0"/>
              <a:t>при</a:t>
            </a:r>
            <a:r>
              <a:rPr lang="ru-RU" sz="1600" dirty="0"/>
              <a:t> условие N: действия N</a:t>
            </a:r>
          </a:p>
          <a:p>
            <a:r>
              <a:rPr lang="ru-RU" sz="1600" b="1" dirty="0"/>
              <a:t>все</a:t>
            </a:r>
            <a:endParaRPr lang="ru-RU" sz="1600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720" y="4205998"/>
            <a:ext cx="1950244" cy="1998398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6456048" y="4335242"/>
            <a:ext cx="3048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/>
              <a:t>выбор</a:t>
            </a:r>
            <a:endParaRPr lang="ru-RU" sz="1600" dirty="0"/>
          </a:p>
          <a:p>
            <a:r>
              <a:rPr lang="ru-RU" sz="1600" dirty="0"/>
              <a:t>  </a:t>
            </a:r>
            <a:r>
              <a:rPr lang="ru-RU" sz="1600" b="1" dirty="0"/>
              <a:t>при</a:t>
            </a:r>
            <a:r>
              <a:rPr lang="ru-RU" sz="1600" dirty="0"/>
              <a:t> условие 1: действия 1</a:t>
            </a:r>
          </a:p>
          <a:p>
            <a:r>
              <a:rPr lang="ru-RU" sz="1600" dirty="0"/>
              <a:t>  </a:t>
            </a:r>
            <a:r>
              <a:rPr lang="ru-RU" sz="1600" b="1" dirty="0"/>
              <a:t>при</a:t>
            </a:r>
            <a:r>
              <a:rPr lang="ru-RU" sz="1600" dirty="0"/>
              <a:t> условие 2: действия 2</a:t>
            </a:r>
          </a:p>
          <a:p>
            <a:r>
              <a:rPr lang="ru-RU" sz="1600" dirty="0"/>
              <a:t>  . . . . . . . . . . . .</a:t>
            </a:r>
          </a:p>
          <a:p>
            <a:r>
              <a:rPr lang="ru-RU" sz="1600" dirty="0"/>
              <a:t>  </a:t>
            </a:r>
            <a:r>
              <a:rPr lang="ru-RU" sz="1600" b="1" dirty="0"/>
              <a:t>при</a:t>
            </a:r>
            <a:r>
              <a:rPr lang="ru-RU" sz="1600" dirty="0"/>
              <a:t> условие N: действия N</a:t>
            </a:r>
          </a:p>
          <a:p>
            <a:r>
              <a:rPr lang="ru-RU" sz="1600" dirty="0"/>
              <a:t>  </a:t>
            </a:r>
            <a:r>
              <a:rPr lang="ru-RU" sz="1600" b="1" dirty="0"/>
              <a:t>иначе </a:t>
            </a:r>
            <a:r>
              <a:rPr lang="ru-RU" sz="1600" dirty="0"/>
              <a:t>действия N+1</a:t>
            </a:r>
          </a:p>
          <a:p>
            <a:r>
              <a:rPr lang="ru-RU" sz="1600" b="1" dirty="0"/>
              <a:t>все</a:t>
            </a:r>
            <a:endParaRPr lang="ru-RU" sz="1600" dirty="0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8076" y="4115760"/>
            <a:ext cx="1728148" cy="2089591"/>
          </a:xfrm>
          <a:prstGeom prst="rect">
            <a:avLst/>
          </a:prstGeom>
        </p:spPr>
      </p:pic>
      <p:sp>
        <p:nvSpPr>
          <p:cNvPr id="18" name="Прямоугольник 17"/>
          <p:cNvSpPr/>
          <p:nvPr/>
        </p:nvSpPr>
        <p:spPr>
          <a:xfrm>
            <a:off x="8881067" y="3634864"/>
            <a:ext cx="18015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b="1" dirty="0" smtClean="0">
                <a:solidFill>
                  <a:srgbClr val="C00000"/>
                </a:solidFill>
              </a:rPr>
              <a:t>полное ветвление</a:t>
            </a:r>
            <a:endParaRPr lang="ru-RU" sz="1600" dirty="0">
              <a:solidFill>
                <a:srgbClr val="C00000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4332948" y="3850867"/>
            <a:ext cx="20163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b="1" dirty="0" smtClean="0">
                <a:solidFill>
                  <a:srgbClr val="C00000"/>
                </a:solidFill>
              </a:rPr>
              <a:t>неполное ветвление</a:t>
            </a:r>
            <a:endParaRPr lang="ru-RU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53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6612" y="6286119"/>
            <a:ext cx="727695" cy="556671"/>
          </a:xfrm>
          <a:prstGeom prst="rect">
            <a:avLst/>
          </a:prstGeom>
        </p:spPr>
      </p:pic>
      <p:pic>
        <p:nvPicPr>
          <p:cNvPr id="10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1524" y="6286120"/>
            <a:ext cx="785292" cy="55667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509128" y="466037"/>
            <a:ext cx="63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8"/>
          <p:cNvSpPr/>
          <p:nvPr/>
        </p:nvSpPr>
        <p:spPr>
          <a:xfrm>
            <a:off x="11576228" y="8794"/>
            <a:ext cx="471067" cy="436223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24</a:t>
            </a:r>
            <a:endParaRPr lang="mk-MK" sz="1200" b="1" dirty="0">
              <a:solidFill>
                <a:schemeClr val="bg1"/>
              </a:solidFill>
            </a:endParaRPr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155208" y="818652"/>
            <a:ext cx="8550642" cy="438636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</a:rPr>
              <a:t>Цикл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62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Основы алгоритмизации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и программирования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55208" y="1258036"/>
            <a:ext cx="1189208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/>
              <a:t>Базовая структура  </a:t>
            </a:r>
            <a:r>
              <a:rPr lang="ru-RU" sz="1600" b="1" dirty="0">
                <a:solidFill>
                  <a:srgbClr val="C00000"/>
                </a:solidFill>
              </a:rPr>
              <a:t> </a:t>
            </a:r>
            <a:r>
              <a:rPr lang="ru-RU" sz="1600" b="1" dirty="0" smtClean="0">
                <a:solidFill>
                  <a:srgbClr val="C00000"/>
                </a:solidFill>
              </a:rPr>
              <a:t>«цикл</a:t>
            </a:r>
            <a:r>
              <a:rPr lang="ru-RU" sz="1600" b="1" dirty="0">
                <a:solidFill>
                  <a:srgbClr val="C00000"/>
                </a:solidFill>
              </a:rPr>
              <a:t>»</a:t>
            </a:r>
            <a:r>
              <a:rPr lang="ru-RU" sz="1600" b="1" dirty="0" smtClean="0"/>
              <a:t>. </a:t>
            </a:r>
            <a:r>
              <a:rPr lang="ru-RU" sz="1600" b="1" dirty="0"/>
              <a:t>Обеспечивает многократное выполнение некоторой совокупности действий, которая называется </a:t>
            </a:r>
            <a:r>
              <a:rPr lang="ru-RU" sz="1600" b="1" dirty="0">
                <a:solidFill>
                  <a:srgbClr val="C00000"/>
                </a:solidFill>
              </a:rPr>
              <a:t>телом цикла</a:t>
            </a:r>
            <a:r>
              <a:rPr lang="ru-RU" sz="1600" b="1" dirty="0" smtClean="0"/>
              <a:t>. </a:t>
            </a:r>
          </a:p>
          <a:p>
            <a:pPr algn="just"/>
            <a:endParaRPr lang="ru-RU" sz="800" b="1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425244" y="5049216"/>
            <a:ext cx="333044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/>
              <a:t>нц пока</a:t>
            </a:r>
            <a:r>
              <a:rPr lang="ru-RU" sz="1600" dirty="0"/>
              <a:t> условие</a:t>
            </a:r>
          </a:p>
          <a:p>
            <a:r>
              <a:rPr lang="ru-RU" sz="1600" dirty="0"/>
              <a:t>  тело цикла</a:t>
            </a:r>
          </a:p>
          <a:p>
            <a:r>
              <a:rPr lang="ru-RU" sz="1600" dirty="0"/>
              <a:t>  (последовательность действий)</a:t>
            </a:r>
          </a:p>
          <a:p>
            <a:r>
              <a:rPr lang="ru-RU" sz="1600" b="1" dirty="0"/>
              <a:t>кц</a:t>
            </a:r>
            <a:endParaRPr lang="ru-RU" sz="1600" dirty="0"/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700" y="3668037"/>
            <a:ext cx="1621714" cy="1518748"/>
          </a:xfrm>
          <a:prstGeom prst="rect">
            <a:avLst/>
          </a:prstGeom>
        </p:spPr>
      </p:pic>
      <p:sp>
        <p:nvSpPr>
          <p:cNvPr id="20" name="Прямоугольник 19"/>
          <p:cNvSpPr/>
          <p:nvPr/>
        </p:nvSpPr>
        <p:spPr>
          <a:xfrm>
            <a:off x="6961533" y="5100661"/>
            <a:ext cx="315279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/>
              <a:t>нц для</a:t>
            </a:r>
            <a:r>
              <a:rPr lang="ru-RU" sz="1600" dirty="0"/>
              <a:t> i </a:t>
            </a:r>
            <a:r>
              <a:rPr lang="ru-RU" sz="1600" b="1" dirty="0"/>
              <a:t>от</a:t>
            </a:r>
            <a:r>
              <a:rPr lang="ru-RU" sz="1600" dirty="0"/>
              <a:t> i1</a:t>
            </a:r>
            <a:r>
              <a:rPr lang="ru-RU" sz="1600" b="1" dirty="0"/>
              <a:t> до</a:t>
            </a:r>
            <a:r>
              <a:rPr lang="ru-RU" sz="1600" dirty="0"/>
              <a:t> i2</a:t>
            </a:r>
          </a:p>
          <a:p>
            <a:r>
              <a:rPr lang="ru-RU" sz="1600" dirty="0"/>
              <a:t>  тело цикла</a:t>
            </a:r>
          </a:p>
          <a:p>
            <a:r>
              <a:rPr lang="ru-RU" sz="1600" dirty="0"/>
              <a:t>  (последовательность действий)</a:t>
            </a:r>
          </a:p>
          <a:p>
            <a:r>
              <a:rPr lang="ru-RU" sz="1600" b="1" dirty="0"/>
              <a:t>кц</a:t>
            </a:r>
            <a:endParaRPr lang="ru-RU" sz="1600" dirty="0"/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182" y="3536994"/>
            <a:ext cx="1617279" cy="1482506"/>
          </a:xfrm>
          <a:prstGeom prst="rect">
            <a:avLst/>
          </a:prstGeom>
        </p:spPr>
      </p:pic>
      <p:sp>
        <p:nvSpPr>
          <p:cNvPr id="23" name="Прямоугольник 22"/>
          <p:cNvSpPr/>
          <p:nvPr/>
        </p:nvSpPr>
        <p:spPr>
          <a:xfrm>
            <a:off x="3755688" y="4912419"/>
            <a:ext cx="333044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smtClean="0"/>
              <a:t>нц</a:t>
            </a:r>
            <a:r>
              <a:rPr lang="ru-RU" sz="1600" dirty="0" smtClean="0"/>
              <a:t> </a:t>
            </a:r>
          </a:p>
          <a:p>
            <a:r>
              <a:rPr lang="ru-RU" sz="1600" dirty="0"/>
              <a:t>  тело цикла</a:t>
            </a:r>
          </a:p>
          <a:p>
            <a:r>
              <a:rPr lang="ru-RU" sz="1600" dirty="0"/>
              <a:t>  (последовательность действий</a:t>
            </a:r>
            <a:r>
              <a:rPr lang="ru-RU" sz="1600" dirty="0" smtClean="0"/>
              <a:t>)</a:t>
            </a:r>
          </a:p>
          <a:p>
            <a:r>
              <a:rPr lang="ru-RU" sz="1600" dirty="0"/>
              <a:t> </a:t>
            </a:r>
            <a:r>
              <a:rPr lang="ru-RU" sz="1600" dirty="0" smtClean="0"/>
              <a:t> </a:t>
            </a:r>
            <a:r>
              <a:rPr lang="ru-RU" sz="1600" b="1" dirty="0" smtClean="0"/>
              <a:t>пока</a:t>
            </a:r>
            <a:r>
              <a:rPr lang="ru-RU" sz="1600" dirty="0" smtClean="0"/>
              <a:t> условие</a:t>
            </a:r>
            <a:endParaRPr lang="ru-RU" sz="1600" dirty="0"/>
          </a:p>
          <a:p>
            <a:r>
              <a:rPr lang="ru-RU" sz="1600" b="1" dirty="0"/>
              <a:t>кц</a:t>
            </a:r>
            <a:endParaRPr lang="ru-RU" sz="1600" dirty="0"/>
          </a:p>
        </p:txBody>
      </p:sp>
      <p:grpSp>
        <p:nvGrpSpPr>
          <p:cNvPr id="24" name="Group 90"/>
          <p:cNvGrpSpPr>
            <a:grpSpLocks/>
          </p:cNvGrpSpPr>
          <p:nvPr/>
        </p:nvGrpSpPr>
        <p:grpSpPr bwMode="auto">
          <a:xfrm>
            <a:off x="4772313" y="3628872"/>
            <a:ext cx="1238835" cy="1557913"/>
            <a:chOff x="496" y="1121"/>
            <a:chExt cx="1018" cy="1705"/>
          </a:xfrm>
        </p:grpSpPr>
        <p:sp>
          <p:nvSpPr>
            <p:cNvPr id="25" name="AutoShape 51"/>
            <p:cNvSpPr>
              <a:spLocks noChangeArrowheads="1"/>
            </p:cNvSpPr>
            <p:nvPr/>
          </p:nvSpPr>
          <p:spPr bwMode="auto">
            <a:xfrm>
              <a:off x="754" y="2053"/>
              <a:ext cx="719" cy="499"/>
            </a:xfrm>
            <a:prstGeom prst="diamond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 sz="1200"/>
            </a:p>
          </p:txBody>
        </p:sp>
        <p:sp>
          <p:nvSpPr>
            <p:cNvPr id="26" name="Line 50"/>
            <p:cNvSpPr>
              <a:spLocks noChangeShapeType="1"/>
            </p:cNvSpPr>
            <p:nvPr/>
          </p:nvSpPr>
          <p:spPr bwMode="auto">
            <a:xfrm flipH="1">
              <a:off x="1112" y="1651"/>
              <a:ext cx="0" cy="40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ru-RU" sz="1200"/>
            </a:p>
          </p:txBody>
        </p:sp>
        <p:sp>
          <p:nvSpPr>
            <p:cNvPr id="27" name="Rectangle 49"/>
            <p:cNvSpPr>
              <a:spLocks noChangeArrowheads="1"/>
            </p:cNvSpPr>
            <p:nvPr/>
          </p:nvSpPr>
          <p:spPr bwMode="auto">
            <a:xfrm>
              <a:off x="744" y="1385"/>
              <a:ext cx="719" cy="445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 sz="1200"/>
            </a:p>
          </p:txBody>
        </p:sp>
        <p:sp>
          <p:nvSpPr>
            <p:cNvPr id="28" name="Text Box 48"/>
            <p:cNvSpPr txBox="1">
              <a:spLocks noChangeArrowheads="1"/>
            </p:cNvSpPr>
            <p:nvPr/>
          </p:nvSpPr>
          <p:spPr bwMode="auto">
            <a:xfrm>
              <a:off x="744" y="1341"/>
              <a:ext cx="719" cy="37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ru-RU" sz="1200" dirty="0" smtClean="0">
                  <a:latin typeface="Times New Roman" pitchFamily="18" charset="0"/>
                </a:rPr>
                <a:t>тело цикла</a:t>
              </a:r>
              <a:endParaRPr lang="ru-RU" sz="1200" dirty="0">
                <a:latin typeface="Times New Roman" pitchFamily="18" charset="0"/>
              </a:endParaRPr>
            </a:p>
          </p:txBody>
        </p:sp>
        <p:sp>
          <p:nvSpPr>
            <p:cNvPr id="29" name="Text Box 47"/>
            <p:cNvSpPr txBox="1">
              <a:spLocks noChangeArrowheads="1"/>
            </p:cNvSpPr>
            <p:nvPr/>
          </p:nvSpPr>
          <p:spPr bwMode="auto">
            <a:xfrm>
              <a:off x="775" y="2140"/>
              <a:ext cx="694" cy="32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ru-RU" sz="1200" dirty="0" smtClean="0"/>
                <a:t>условие</a:t>
              </a:r>
              <a:endParaRPr lang="ru-RU" sz="1200" dirty="0"/>
            </a:p>
          </p:txBody>
        </p:sp>
        <p:sp>
          <p:nvSpPr>
            <p:cNvPr id="30" name="Text Box 46"/>
            <p:cNvSpPr txBox="1">
              <a:spLocks noChangeArrowheads="1"/>
            </p:cNvSpPr>
            <p:nvPr/>
          </p:nvSpPr>
          <p:spPr bwMode="auto">
            <a:xfrm>
              <a:off x="496" y="1978"/>
              <a:ext cx="359" cy="23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ru-RU" sz="1400" dirty="0">
                  <a:cs typeface="Times New Roman" pitchFamily="18" charset="0"/>
                </a:rPr>
                <a:t>да</a:t>
              </a:r>
              <a:endParaRPr lang="ru-RU" sz="1400" dirty="0"/>
            </a:p>
          </p:txBody>
        </p:sp>
        <p:sp>
          <p:nvSpPr>
            <p:cNvPr id="31" name="Text Box 45"/>
            <p:cNvSpPr txBox="1">
              <a:spLocks noChangeArrowheads="1"/>
            </p:cNvSpPr>
            <p:nvPr/>
          </p:nvSpPr>
          <p:spPr bwMode="auto">
            <a:xfrm>
              <a:off x="1112" y="2481"/>
              <a:ext cx="402" cy="21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ru-RU" sz="1400" dirty="0">
                  <a:cs typeface="Times New Roman" pitchFamily="18" charset="0"/>
                </a:rPr>
                <a:t>нет</a:t>
              </a:r>
              <a:endParaRPr lang="ru-RU" sz="1400" dirty="0"/>
            </a:p>
          </p:txBody>
        </p:sp>
        <p:sp>
          <p:nvSpPr>
            <p:cNvPr id="32" name="Line 44"/>
            <p:cNvSpPr>
              <a:spLocks noChangeShapeType="1"/>
            </p:cNvSpPr>
            <p:nvPr/>
          </p:nvSpPr>
          <p:spPr bwMode="auto">
            <a:xfrm>
              <a:off x="1112" y="2526"/>
              <a:ext cx="8" cy="3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ru-RU" sz="1200"/>
            </a:p>
          </p:txBody>
        </p:sp>
        <p:sp>
          <p:nvSpPr>
            <p:cNvPr id="33" name="Line 43"/>
            <p:cNvSpPr>
              <a:spLocks noChangeShapeType="1"/>
            </p:cNvSpPr>
            <p:nvPr/>
          </p:nvSpPr>
          <p:spPr bwMode="auto">
            <a:xfrm>
              <a:off x="1112" y="1121"/>
              <a:ext cx="0" cy="2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 sz="1200"/>
            </a:p>
          </p:txBody>
        </p:sp>
        <p:sp>
          <p:nvSpPr>
            <p:cNvPr id="35" name="Line 41"/>
            <p:cNvSpPr>
              <a:spLocks noChangeShapeType="1"/>
            </p:cNvSpPr>
            <p:nvPr/>
          </p:nvSpPr>
          <p:spPr bwMode="auto">
            <a:xfrm flipH="1" flipV="1">
              <a:off x="515" y="1270"/>
              <a:ext cx="0" cy="103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 sz="1200"/>
            </a:p>
          </p:txBody>
        </p:sp>
        <p:sp>
          <p:nvSpPr>
            <p:cNvPr id="36" name="Line 40"/>
            <p:cNvSpPr>
              <a:spLocks noChangeShapeType="1"/>
            </p:cNvSpPr>
            <p:nvPr/>
          </p:nvSpPr>
          <p:spPr bwMode="auto">
            <a:xfrm>
              <a:off x="515" y="1270"/>
              <a:ext cx="59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ru-RU" sz="1200"/>
            </a:p>
          </p:txBody>
        </p:sp>
        <p:sp>
          <p:nvSpPr>
            <p:cNvPr id="37" name="Line 39"/>
            <p:cNvSpPr>
              <a:spLocks noChangeShapeType="1"/>
            </p:cNvSpPr>
            <p:nvPr/>
          </p:nvSpPr>
          <p:spPr bwMode="auto">
            <a:xfrm>
              <a:off x="515" y="2302"/>
              <a:ext cx="23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 sz="1200"/>
            </a:p>
          </p:txBody>
        </p:sp>
      </p:grpSp>
      <p:sp>
        <p:nvSpPr>
          <p:cNvPr id="22" name="Прямоугольник 21"/>
          <p:cNvSpPr/>
          <p:nvPr/>
        </p:nvSpPr>
        <p:spPr>
          <a:xfrm>
            <a:off x="8820756" y="3235652"/>
            <a:ext cx="31260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None/>
            </a:pPr>
            <a:r>
              <a:rPr lang="ru-RU" sz="1600" b="1" dirty="0" smtClean="0"/>
              <a:t>Цикл называется </a:t>
            </a:r>
            <a:r>
              <a:rPr lang="ru-RU" sz="1600" b="1" i="1" dirty="0">
                <a:solidFill>
                  <a:srgbClr val="C00000"/>
                </a:solidFill>
              </a:rPr>
              <a:t>детерминированным (цикл с параметром)</a:t>
            </a:r>
            <a:r>
              <a:rPr lang="ru-RU" sz="1600" b="1" i="1" dirty="0"/>
              <a:t>,</a:t>
            </a:r>
            <a:r>
              <a:rPr lang="ru-RU" sz="1600" b="1" dirty="0"/>
              <a:t> если число повторений тела цикла заранее известно или определено. </a:t>
            </a:r>
          </a:p>
        </p:txBody>
      </p:sp>
      <p:sp>
        <p:nvSpPr>
          <p:cNvPr id="41" name="Прямоугольник 40"/>
          <p:cNvSpPr/>
          <p:nvPr/>
        </p:nvSpPr>
        <p:spPr>
          <a:xfrm>
            <a:off x="8026811" y="1773198"/>
            <a:ext cx="391996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None/>
            </a:pPr>
            <a:r>
              <a:rPr lang="ru-RU" sz="1600" b="1" dirty="0"/>
              <a:t>Цикл называется </a:t>
            </a:r>
            <a:r>
              <a:rPr lang="ru-RU" sz="1600" b="1" i="1" dirty="0">
                <a:solidFill>
                  <a:srgbClr val="C00000"/>
                </a:solidFill>
              </a:rPr>
              <a:t>итерационным (с пред- и постусловием)</a:t>
            </a:r>
            <a:r>
              <a:rPr lang="ru-RU" sz="1600" b="1" i="1" dirty="0"/>
              <a:t>,</a:t>
            </a:r>
            <a:r>
              <a:rPr lang="ru-RU" sz="1600" b="1" dirty="0"/>
              <a:t> если число повторений тела цикла заранее неизвестно, а зависит от значений переменных, участвующих в вычислениях</a:t>
            </a:r>
            <a:r>
              <a:rPr lang="ru-RU" sz="1600" dirty="0"/>
              <a:t>.</a:t>
            </a:r>
          </a:p>
        </p:txBody>
      </p:sp>
      <p:sp>
        <p:nvSpPr>
          <p:cNvPr id="42" name="Прямоугольник 41"/>
          <p:cNvSpPr/>
          <p:nvPr/>
        </p:nvSpPr>
        <p:spPr>
          <a:xfrm>
            <a:off x="143646" y="1769798"/>
            <a:ext cx="789472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/>
              <a:t>Основные разновидности циклов: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rgbClr val="C00000"/>
                </a:solidFill>
              </a:rPr>
              <a:t>Цикл типа пока (с предусловием)</a:t>
            </a:r>
            <a:r>
              <a:rPr lang="ru-RU" sz="1600" b="1" dirty="0"/>
              <a:t>. Предписывает выполнять тело цикла до тех пор, пока выполняется условие, записанное после слова пока.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rgbClr val="C00000"/>
                </a:solidFill>
              </a:rPr>
              <a:t>Цикл типа пока (с постусловием)</a:t>
            </a:r>
            <a:r>
              <a:rPr lang="ru-RU" sz="1600" b="1" dirty="0"/>
              <a:t>. Предписывает выполнять тело цикла до тех пор, пока выполняется условие, записанное в конце цикла.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rgbClr val="C00000"/>
                </a:solidFill>
              </a:rPr>
              <a:t>Цикл типа для</a:t>
            </a:r>
            <a:r>
              <a:rPr lang="ru-RU" sz="1600" b="1" dirty="0"/>
              <a:t>. Предписывает выполнять тело цикла для всех значений некоторой переменной (параметра цикла) в заданном диапазоне.      </a:t>
            </a:r>
          </a:p>
        </p:txBody>
      </p:sp>
    </p:spTree>
    <p:extLst>
      <p:ext uri="{BB962C8B-B14F-4D97-AF65-F5344CB8AC3E}">
        <p14:creationId xmlns:p14="http://schemas.microsoft.com/office/powerpoint/2010/main" val="2037033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6612" y="6286119"/>
            <a:ext cx="727695" cy="556671"/>
          </a:xfrm>
          <a:prstGeom prst="rect">
            <a:avLst/>
          </a:prstGeom>
        </p:spPr>
      </p:pic>
      <p:pic>
        <p:nvPicPr>
          <p:cNvPr id="10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1524" y="6286120"/>
            <a:ext cx="785292" cy="55667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509128" y="466037"/>
            <a:ext cx="63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8"/>
          <p:cNvSpPr/>
          <p:nvPr/>
        </p:nvSpPr>
        <p:spPr>
          <a:xfrm>
            <a:off x="11576228" y="8794"/>
            <a:ext cx="471067" cy="436223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25</a:t>
            </a:r>
            <a:endParaRPr lang="mk-MK" sz="1200" b="1" dirty="0">
              <a:solidFill>
                <a:schemeClr val="bg1"/>
              </a:solidFill>
            </a:endParaRPr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155208" y="818652"/>
            <a:ext cx="8550642" cy="438636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</a:rPr>
              <a:t>Итерационные алгоритмы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62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Основы алгоритмизации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и программирования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55207" y="1323422"/>
            <a:ext cx="118920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/>
              <a:t>Особенностью </a:t>
            </a:r>
            <a:r>
              <a:rPr lang="ru-RU" sz="1600" b="1" dirty="0">
                <a:solidFill>
                  <a:srgbClr val="C00000"/>
                </a:solidFill>
              </a:rPr>
              <a:t>итерационного цикла </a:t>
            </a:r>
            <a:r>
              <a:rPr lang="ru-RU" sz="1600" b="1" dirty="0"/>
              <a:t>является то, что </a:t>
            </a:r>
            <a:r>
              <a:rPr lang="ru-RU" sz="1600" b="1" dirty="0">
                <a:solidFill>
                  <a:srgbClr val="C00000"/>
                </a:solidFill>
              </a:rPr>
              <a:t>число повторений операторов тела цикла заранее неизвестно</a:t>
            </a:r>
            <a:r>
              <a:rPr lang="ru-RU" sz="1600" b="1" dirty="0"/>
              <a:t>. Для его организации используется цикл типа </a:t>
            </a:r>
            <a:r>
              <a:rPr lang="ru-RU" sz="1600" b="1" dirty="0" smtClean="0">
                <a:solidFill>
                  <a:srgbClr val="C00000"/>
                </a:solidFill>
              </a:rPr>
              <a:t>«пока» (</a:t>
            </a:r>
            <a:r>
              <a:rPr lang="en-US" sz="1600" b="1" dirty="0" smtClean="0">
                <a:solidFill>
                  <a:srgbClr val="C00000"/>
                </a:solidFill>
              </a:rPr>
              <a:t>while … do, do … while</a:t>
            </a:r>
            <a:r>
              <a:rPr lang="ru-RU" sz="1600" b="1" dirty="0" smtClean="0">
                <a:solidFill>
                  <a:srgbClr val="C00000"/>
                </a:solidFill>
              </a:rPr>
              <a:t>)</a:t>
            </a:r>
            <a:r>
              <a:rPr lang="ru-RU" sz="1600" b="1" dirty="0" smtClean="0"/>
              <a:t>. </a:t>
            </a:r>
            <a:r>
              <a:rPr lang="ru-RU" sz="1600" b="1" dirty="0"/>
              <a:t>Выход из итерационного цикла осуществляется в случае выполнения заданного условия</a:t>
            </a:r>
            <a:r>
              <a:rPr lang="ru-RU" sz="1600" b="1" dirty="0" smtClean="0"/>
              <a:t>.</a:t>
            </a:r>
            <a:endParaRPr lang="en-US" sz="1600" b="1" dirty="0" smtClean="0"/>
          </a:p>
        </p:txBody>
      </p:sp>
      <p:sp>
        <p:nvSpPr>
          <p:cNvPr id="3" name="Прямоугольник 2"/>
          <p:cNvSpPr/>
          <p:nvPr/>
        </p:nvSpPr>
        <p:spPr>
          <a:xfrm>
            <a:off x="139592" y="2257898"/>
            <a:ext cx="69853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/>
              <a:t>Пример: Составить алгоритм вычисления бесконечной суммы  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988" y="2141978"/>
            <a:ext cx="3380513" cy="548536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24399" y="2633127"/>
            <a:ext cx="21578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b="1" dirty="0"/>
              <a:t>с заданной точностью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624" y="2679054"/>
            <a:ext cx="264320" cy="246699"/>
          </a:xfrm>
          <a:prstGeom prst="rect">
            <a:avLst/>
          </a:prstGeom>
        </p:spPr>
      </p:pic>
      <p:sp>
        <p:nvSpPr>
          <p:cNvPr id="17" name="Прямоугольник 16"/>
          <p:cNvSpPr/>
          <p:nvPr/>
        </p:nvSpPr>
        <p:spPr>
          <a:xfrm>
            <a:off x="2439637" y="2624283"/>
            <a:ext cx="93326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smtClean="0"/>
              <a:t>(для </a:t>
            </a:r>
            <a:r>
              <a:rPr lang="ru-RU" sz="1600" b="1" dirty="0"/>
              <a:t>данной знакочередующейся бесконечной суммы требуемая точность будет достигнута, когда очередное слагаемое станет по абсолютной величине </a:t>
            </a:r>
            <a:r>
              <a:rPr lang="ru-RU" sz="1600" b="1" dirty="0" smtClean="0"/>
              <a:t>меньше       )</a:t>
            </a:r>
            <a:endParaRPr lang="ru-RU" sz="1600" b="1" dirty="0"/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992" y="2925753"/>
            <a:ext cx="264320" cy="246699"/>
          </a:xfrm>
          <a:prstGeom prst="rect">
            <a:avLst/>
          </a:prstGeom>
        </p:spPr>
      </p:pic>
      <p:sp>
        <p:nvSpPr>
          <p:cNvPr id="18" name="Прямоугольник 17"/>
          <p:cNvSpPr/>
          <p:nvPr/>
        </p:nvSpPr>
        <p:spPr>
          <a:xfrm>
            <a:off x="139592" y="3262376"/>
            <a:ext cx="1189208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/>
              <a:t>Решение «в лоб» </a:t>
            </a:r>
            <a:r>
              <a:rPr lang="ru-RU" sz="1600" b="1" dirty="0" smtClean="0">
                <a:solidFill>
                  <a:srgbClr val="C00000"/>
                </a:solidFill>
              </a:rPr>
              <a:t>=</a:t>
            </a:r>
            <a:r>
              <a:rPr lang="en-US" sz="1600" b="1" dirty="0" smtClean="0">
                <a:solidFill>
                  <a:srgbClr val="C00000"/>
                </a:solidFill>
              </a:rPr>
              <a:t>&gt; </a:t>
            </a:r>
            <a:r>
              <a:rPr lang="ru-RU" sz="1600" b="1" dirty="0" smtClean="0"/>
              <a:t>вычисление на каждом</a:t>
            </a:r>
            <a:r>
              <a:rPr lang="ru-RU" sz="1600" b="1" dirty="0"/>
              <a:t> </a:t>
            </a:r>
            <a:r>
              <a:rPr lang="ru-RU" sz="1600" b="1" i="1" dirty="0"/>
              <a:t>i</a:t>
            </a:r>
            <a:r>
              <a:rPr lang="ru-RU" sz="1600" b="1" dirty="0"/>
              <a:t>-ом шаге частичной суммы </a:t>
            </a:r>
            <a:r>
              <a:rPr lang="en-US" sz="1600" b="1" dirty="0" smtClean="0"/>
              <a:t> </a:t>
            </a:r>
            <a:r>
              <a:rPr lang="ru-RU" sz="1600" b="1" dirty="0" smtClean="0"/>
              <a:t>S=S </a:t>
            </a:r>
            <a:r>
              <a:rPr lang="ru-RU" sz="1600" b="1" dirty="0"/>
              <a:t>+ ((-1)**(i-1)) * (x**i) / i </a:t>
            </a:r>
          </a:p>
          <a:p>
            <a:pPr algn="just"/>
            <a:r>
              <a:rPr lang="ru-RU" sz="1600" b="1" dirty="0" smtClean="0"/>
              <a:t>	</a:t>
            </a:r>
            <a:r>
              <a:rPr lang="ru-RU" sz="1600" b="1" dirty="0"/>
              <a:t> </a:t>
            </a:r>
            <a:r>
              <a:rPr lang="ru-RU" sz="1600" b="1" dirty="0" smtClean="0"/>
              <a:t>             </a:t>
            </a:r>
            <a:r>
              <a:rPr lang="ru-RU" sz="1600" b="1" dirty="0" smtClean="0">
                <a:solidFill>
                  <a:srgbClr val="C00000"/>
                </a:solidFill>
              </a:rPr>
              <a:t>=</a:t>
            </a:r>
            <a:r>
              <a:rPr lang="en-US" sz="1600" b="1" dirty="0" smtClean="0">
                <a:solidFill>
                  <a:srgbClr val="C00000"/>
                </a:solidFill>
              </a:rPr>
              <a:t>&gt;</a:t>
            </a:r>
            <a:r>
              <a:rPr lang="en-US" sz="1600" b="1" dirty="0" smtClean="0"/>
              <a:t> </a:t>
            </a:r>
            <a:r>
              <a:rPr lang="ru-RU" sz="1600" b="1" dirty="0" smtClean="0"/>
              <a:t>неэффективный алгоритм</a:t>
            </a:r>
            <a:r>
              <a:rPr lang="en-US" sz="1600" b="1" dirty="0" smtClean="0"/>
              <a:t> (</a:t>
            </a:r>
            <a:r>
              <a:rPr lang="ru-RU" sz="1600" b="1" dirty="0" smtClean="0"/>
              <a:t>большо</a:t>
            </a:r>
            <a:r>
              <a:rPr lang="ru-RU" sz="1600" b="1" dirty="0"/>
              <a:t>е</a:t>
            </a:r>
            <a:r>
              <a:rPr lang="ru-RU" sz="1600" b="1" dirty="0" smtClean="0"/>
              <a:t> число операций). </a:t>
            </a:r>
            <a:endParaRPr lang="en-US" sz="1600" b="1" dirty="0" smtClean="0"/>
          </a:p>
          <a:p>
            <a:pPr algn="just"/>
            <a:endParaRPr lang="en-US" sz="1600" b="1" dirty="0"/>
          </a:p>
          <a:p>
            <a:pPr algn="just"/>
            <a:r>
              <a:rPr lang="ru-RU" sz="1600" b="1" dirty="0" smtClean="0"/>
              <a:t>Обозначить </a:t>
            </a:r>
            <a:r>
              <a:rPr lang="ru-RU" sz="1600" b="1" dirty="0"/>
              <a:t>числитель какого-либо слагаемого буквой  </a:t>
            </a:r>
            <a:r>
              <a:rPr lang="ru-RU" sz="1600" b="1" i="1" dirty="0"/>
              <a:t>р</a:t>
            </a:r>
            <a:r>
              <a:rPr lang="ru-RU" sz="1600" b="1" dirty="0"/>
              <a:t> , то у следующего слагаемого числитель будет равен  </a:t>
            </a:r>
            <a:r>
              <a:rPr lang="ru-RU" sz="1600" b="1" i="1" dirty="0"/>
              <a:t>-</a:t>
            </a:r>
            <a:r>
              <a:rPr lang="ru-RU" sz="1600" b="1" i="1" dirty="0" smtClean="0"/>
              <a:t>р*х</a:t>
            </a:r>
            <a:r>
              <a:rPr lang="ru-RU" sz="1600" b="1" dirty="0" smtClean="0"/>
              <a:t> </a:t>
            </a:r>
            <a:r>
              <a:rPr lang="ru-RU" sz="1600" b="1" dirty="0"/>
              <a:t>  (знак минус обеспечивает чередование знаков слагаемых), а само слагаемое  m  будет равно  </a:t>
            </a:r>
            <a:r>
              <a:rPr lang="ru-RU" sz="1600" b="1" i="1" dirty="0"/>
              <a:t>p/i</a:t>
            </a:r>
            <a:r>
              <a:rPr lang="ru-RU" sz="1600" b="1" dirty="0"/>
              <a:t> , где  </a:t>
            </a:r>
            <a:r>
              <a:rPr lang="ru-RU" sz="1600" b="1" i="1" dirty="0"/>
              <a:t>i</a:t>
            </a:r>
            <a:r>
              <a:rPr lang="ru-RU" sz="1600" b="1" dirty="0"/>
              <a:t>  </a:t>
            </a:r>
            <a:r>
              <a:rPr lang="ru-RU" sz="1600" b="1" dirty="0" smtClean="0"/>
              <a:t>- </a:t>
            </a:r>
            <a:r>
              <a:rPr lang="ru-RU" sz="1600" b="1" dirty="0"/>
              <a:t>номер слагаемого. 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138374" y="4682419"/>
            <a:ext cx="1185645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/>
              <a:t>Алгоритм, в состав которого входит итерационный цикл, называется </a:t>
            </a:r>
            <a:r>
              <a:rPr lang="ru-RU" sz="1600" b="1" dirty="0">
                <a:solidFill>
                  <a:srgbClr val="C00000"/>
                </a:solidFill>
              </a:rPr>
              <a:t>итеpационным алгоpитмом</a:t>
            </a:r>
            <a:r>
              <a:rPr lang="ru-RU" sz="1600" b="1" dirty="0"/>
              <a:t>. Итерационные алгоритмы </a:t>
            </a:r>
            <a:r>
              <a:rPr lang="ru-RU" sz="1600" b="1" dirty="0" smtClean="0"/>
              <a:t>используются </a:t>
            </a:r>
            <a:r>
              <a:rPr lang="ru-RU" sz="1600" b="1" dirty="0"/>
              <a:t>при реализации итерационных численных методов. </a:t>
            </a:r>
            <a:endParaRPr lang="ru-RU" sz="1600" b="1" dirty="0" smtClean="0"/>
          </a:p>
          <a:p>
            <a:pPr algn="just"/>
            <a:endParaRPr lang="ru-RU" sz="800" b="1" dirty="0"/>
          </a:p>
          <a:p>
            <a:pPr algn="just"/>
            <a:r>
              <a:rPr lang="ru-RU" sz="1600" b="1" dirty="0"/>
              <a:t>В итерационных алгоритмах необходимо обеспечить обязательное достижение </a:t>
            </a:r>
            <a:r>
              <a:rPr lang="ru-RU" sz="1600" b="1" dirty="0">
                <a:solidFill>
                  <a:srgbClr val="C00000"/>
                </a:solidFill>
              </a:rPr>
              <a:t>условия выхода из цикла (сходимость итерационного процесса)</a:t>
            </a:r>
            <a:r>
              <a:rPr lang="ru-RU" sz="1600" b="1" dirty="0"/>
              <a:t>. В противном случае произойдет </a:t>
            </a:r>
            <a:r>
              <a:rPr lang="ru-RU" sz="1600" b="1" dirty="0" smtClean="0">
                <a:solidFill>
                  <a:srgbClr val="C00000"/>
                </a:solidFill>
              </a:rPr>
              <a:t>«зацикливание» </a:t>
            </a:r>
            <a:r>
              <a:rPr lang="ru-RU" sz="1600" b="1" dirty="0">
                <a:solidFill>
                  <a:srgbClr val="C00000"/>
                </a:solidFill>
              </a:rPr>
              <a:t>алгоритма</a:t>
            </a:r>
            <a:r>
              <a:rPr lang="ru-RU" sz="1600" b="1" dirty="0"/>
              <a:t>, т.е. не будет выполняться основное свойство алгоритма </a:t>
            </a:r>
            <a:r>
              <a:rPr lang="ru-RU" sz="1600" b="1" dirty="0" smtClean="0"/>
              <a:t>- </a:t>
            </a:r>
            <a:r>
              <a:rPr lang="ru-RU" sz="1600" b="1" dirty="0">
                <a:solidFill>
                  <a:srgbClr val="C00000"/>
                </a:solidFill>
              </a:rPr>
              <a:t>результативность</a:t>
            </a:r>
            <a:r>
              <a:rPr lang="ru-RU" sz="16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728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6612" y="6286119"/>
            <a:ext cx="727695" cy="556671"/>
          </a:xfrm>
          <a:prstGeom prst="rect">
            <a:avLst/>
          </a:prstGeom>
        </p:spPr>
      </p:pic>
      <p:pic>
        <p:nvPicPr>
          <p:cNvPr id="10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1524" y="6286120"/>
            <a:ext cx="785292" cy="55667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509128" y="466037"/>
            <a:ext cx="63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8"/>
          <p:cNvSpPr/>
          <p:nvPr/>
        </p:nvSpPr>
        <p:spPr>
          <a:xfrm>
            <a:off x="11576228" y="8794"/>
            <a:ext cx="471067" cy="436223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26</a:t>
            </a:r>
            <a:endParaRPr lang="mk-MK" sz="1200" b="1" dirty="0">
              <a:solidFill>
                <a:schemeClr val="bg1"/>
              </a:solidFill>
            </a:endParaRPr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155208" y="818652"/>
            <a:ext cx="8550642" cy="438636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</a:rPr>
              <a:t>…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62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Основы алгоритмизации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и программирования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25973" y="1523595"/>
            <a:ext cx="108094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smtClean="0">
                <a:solidFill>
                  <a:srgbClr val="C00000"/>
                </a:solidFill>
              </a:rPr>
              <a:t>Задание 3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225974" y="1862149"/>
            <a:ext cx="118213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600" b="1" dirty="0" smtClean="0"/>
              <a:t>Для рассмотренного примера алгоритма вычисления бесконечной суммы</a:t>
            </a:r>
          </a:p>
          <a:p>
            <a:pPr algn="just">
              <a:lnSpc>
                <a:spcPct val="150000"/>
              </a:lnSpc>
            </a:pPr>
            <a:r>
              <a:rPr lang="ru-RU" sz="1600" b="1" dirty="0" smtClean="0"/>
              <a:t>составить   описание алгоритма на псевдокоде (использовать эффективный метод решения).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1600" b="1" dirty="0" smtClean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383" y="1854188"/>
            <a:ext cx="3380513" cy="54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21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 Box 52"/>
          <p:cNvSpPr txBox="1">
            <a:spLocks noChangeArrowheads="1"/>
          </p:cNvSpPr>
          <p:nvPr/>
        </p:nvSpPr>
        <p:spPr bwMode="auto">
          <a:xfrm>
            <a:off x="1567934" y="3106439"/>
            <a:ext cx="86868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ru-RU" sz="2400" dirty="0" smtClean="0"/>
              <a:t>СЛОЖНОСТЬ АЛГОРИТМОВ</a:t>
            </a:r>
            <a:endParaRPr lang="ru-RU" sz="2400" dirty="0"/>
          </a:p>
        </p:txBody>
      </p:sp>
      <p:pic>
        <p:nvPicPr>
          <p:cNvPr id="9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6612" y="6286119"/>
            <a:ext cx="727695" cy="556671"/>
          </a:xfrm>
          <a:prstGeom prst="rect">
            <a:avLst/>
          </a:prstGeom>
        </p:spPr>
      </p:pic>
      <p:pic>
        <p:nvPicPr>
          <p:cNvPr id="10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1524" y="6286120"/>
            <a:ext cx="785292" cy="55667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509128" y="466037"/>
            <a:ext cx="63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8"/>
          <p:cNvSpPr/>
          <p:nvPr/>
        </p:nvSpPr>
        <p:spPr>
          <a:xfrm>
            <a:off x="11576228" y="8794"/>
            <a:ext cx="471067" cy="436223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27</a:t>
            </a:r>
            <a:endParaRPr lang="mk-MK" sz="1200" b="1" dirty="0">
              <a:solidFill>
                <a:schemeClr val="bg1"/>
              </a:solidFill>
            </a:endParaRPr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155208" y="818652"/>
            <a:ext cx="8550642" cy="438636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en-US" sz="1600" b="1" dirty="0" smtClean="0">
                <a:solidFill>
                  <a:schemeClr val="bg1"/>
                </a:solidFill>
                <a:latin typeface="Sansation" pitchFamily="2" charset="0"/>
              </a:rPr>
              <a:t>5. --&gt;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62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Основы алгоритмизации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и программирования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1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6612" y="6286119"/>
            <a:ext cx="727695" cy="556671"/>
          </a:xfrm>
          <a:prstGeom prst="rect">
            <a:avLst/>
          </a:prstGeom>
        </p:spPr>
      </p:pic>
      <p:pic>
        <p:nvPicPr>
          <p:cNvPr id="10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1524" y="6286120"/>
            <a:ext cx="785292" cy="55667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509128" y="466037"/>
            <a:ext cx="63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8"/>
          <p:cNvSpPr/>
          <p:nvPr/>
        </p:nvSpPr>
        <p:spPr>
          <a:xfrm>
            <a:off x="11576228" y="8794"/>
            <a:ext cx="471067" cy="436223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28</a:t>
            </a:r>
            <a:endParaRPr lang="mk-MK" sz="1200" b="1" dirty="0">
              <a:solidFill>
                <a:schemeClr val="bg1"/>
              </a:solidFill>
            </a:endParaRPr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155208" y="818652"/>
            <a:ext cx="8550642" cy="438636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</a:rPr>
              <a:t>Сложность алгоритмов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62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Основы алгоритмизации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и программирования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 Box 52"/>
          <p:cNvSpPr txBox="1">
            <a:spLocks noChangeArrowheads="1"/>
          </p:cNvSpPr>
          <p:nvPr/>
        </p:nvSpPr>
        <p:spPr bwMode="auto">
          <a:xfrm>
            <a:off x="123196" y="3400772"/>
            <a:ext cx="11909207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tabLst>
                <a:tab pos="182563" algn="l"/>
              </a:tabLst>
            </a:pPr>
            <a:r>
              <a:rPr lang="ru-RU" sz="1600" b="1" dirty="0" smtClean="0">
                <a:solidFill>
                  <a:srgbClr val="C00000"/>
                </a:solidFill>
              </a:rPr>
              <a:t>Временная сложность в худшем случае </a:t>
            </a:r>
            <a:r>
              <a:rPr lang="ru-RU" sz="1600" b="1" dirty="0" smtClean="0"/>
              <a:t>– функция размера входа, равна максимальному количеству операций, выполненных в ходе работы алгоритма при решении задачи данного размера.</a:t>
            </a:r>
          </a:p>
          <a:p>
            <a:pPr algn="just">
              <a:tabLst>
                <a:tab pos="182563" algn="l"/>
              </a:tabLst>
            </a:pPr>
            <a:endParaRPr lang="ru-RU" sz="800" b="1" dirty="0"/>
          </a:p>
          <a:p>
            <a:pPr algn="just">
              <a:tabLst>
                <a:tab pos="182563" algn="l"/>
              </a:tabLst>
            </a:pPr>
            <a:r>
              <a:rPr lang="ru-RU" sz="1600" b="1" dirty="0" smtClean="0">
                <a:solidFill>
                  <a:srgbClr val="C00000"/>
                </a:solidFill>
              </a:rPr>
              <a:t>Емкостная сложность в худшем случае </a:t>
            </a:r>
            <a:r>
              <a:rPr lang="ru-RU" sz="1600" b="1" dirty="0" smtClean="0"/>
              <a:t>– функция размера входа, равна максимальному количеству ячеек памяти, к которым было обращение при решении задач данного размера.</a:t>
            </a:r>
          </a:p>
          <a:p>
            <a:pPr algn="just">
              <a:tabLst>
                <a:tab pos="182563" algn="l"/>
              </a:tabLst>
            </a:pPr>
            <a:endParaRPr lang="ru-RU" sz="800" b="1" dirty="0"/>
          </a:p>
          <a:p>
            <a:pPr algn="just">
              <a:tabLst>
                <a:tab pos="182563" algn="l"/>
              </a:tabLst>
            </a:pPr>
            <a:r>
              <a:rPr lang="ru-RU" sz="1600" b="1" dirty="0" smtClean="0">
                <a:solidFill>
                  <a:srgbClr val="C00000"/>
                </a:solidFill>
              </a:rPr>
              <a:t>Порядок роста сложности (асимптотическая сложность)</a:t>
            </a:r>
            <a:r>
              <a:rPr lang="ru-RU" sz="1600" b="1" dirty="0" smtClean="0"/>
              <a:t> описывается приблизительное поведение функции сложности алгоритма при большом размере входа (нет необходимости рассматривать элементарные операции, достаточно рассмотреть шаги алгоритма).</a:t>
            </a:r>
          </a:p>
          <a:p>
            <a:pPr algn="just">
              <a:tabLst>
                <a:tab pos="182563" algn="l"/>
              </a:tabLst>
            </a:pPr>
            <a:endParaRPr lang="ru-RU" sz="800" b="1" dirty="0"/>
          </a:p>
          <a:p>
            <a:pPr algn="just">
              <a:tabLst>
                <a:tab pos="182563" algn="l"/>
              </a:tabLst>
            </a:pPr>
            <a:r>
              <a:rPr lang="ru-RU" sz="1600" b="1" dirty="0" smtClean="0">
                <a:solidFill>
                  <a:srgbClr val="C00000"/>
                </a:solidFill>
              </a:rPr>
              <a:t>Шаг алгоритма </a:t>
            </a:r>
            <a:r>
              <a:rPr lang="ru-RU" sz="1600" b="1" dirty="0" smtClean="0"/>
              <a:t>– совокупность последовательно-расположенных элементарных операций, время выполнения которых не зависит от размера входа, т.е. </a:t>
            </a:r>
            <a:r>
              <a:rPr lang="ru-RU" sz="1600" b="1" dirty="0" smtClean="0">
                <a:solidFill>
                  <a:srgbClr val="C00000"/>
                </a:solidFill>
              </a:rPr>
              <a:t>ограничена сверху константой</a:t>
            </a:r>
            <a:r>
              <a:rPr lang="ru-RU" sz="1600" b="1" dirty="0" smtClean="0"/>
              <a:t>. </a:t>
            </a:r>
            <a:endParaRPr lang="ru-RU" sz="1600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23196" y="1323422"/>
            <a:ext cx="86874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182563" algn="l"/>
              </a:tabLst>
            </a:pPr>
            <a:r>
              <a:rPr lang="ru-RU" sz="1600" b="1" dirty="0"/>
              <a:t>Основным показателем сложности алгоритма является </a:t>
            </a:r>
            <a:r>
              <a:rPr lang="ru-RU" sz="1600" b="1" dirty="0">
                <a:solidFill>
                  <a:srgbClr val="C00000"/>
                </a:solidFill>
              </a:rPr>
              <a:t>время</a:t>
            </a:r>
            <a:r>
              <a:rPr lang="ru-RU" sz="1600" b="1" dirty="0"/>
              <a:t>, необходимое для решения задачи и </a:t>
            </a:r>
            <a:r>
              <a:rPr lang="ru-RU" sz="1600" b="1" dirty="0">
                <a:solidFill>
                  <a:srgbClr val="C00000"/>
                </a:solidFill>
              </a:rPr>
              <a:t>объём требуемой </a:t>
            </a:r>
            <a:r>
              <a:rPr lang="ru-RU" sz="1600" b="1" dirty="0" smtClean="0">
                <a:solidFill>
                  <a:srgbClr val="C00000"/>
                </a:solidFill>
              </a:rPr>
              <a:t>памяти</a:t>
            </a:r>
            <a:r>
              <a:rPr lang="ru-RU" sz="1600" b="1" dirty="0" smtClean="0"/>
              <a:t>.</a:t>
            </a:r>
          </a:p>
          <a:p>
            <a:pPr algn="just">
              <a:tabLst>
                <a:tab pos="182563" algn="l"/>
              </a:tabLst>
            </a:pPr>
            <a:endParaRPr lang="ru-RU" sz="800" b="1" dirty="0"/>
          </a:p>
          <a:p>
            <a:pPr algn="just">
              <a:tabLst>
                <a:tab pos="182563" algn="l"/>
              </a:tabLst>
            </a:pPr>
            <a:r>
              <a:rPr lang="ru-RU" sz="1600" b="1" dirty="0"/>
              <a:t>При анализе сложности определяется некоторое число, характеризующее объем данных – </a:t>
            </a:r>
            <a:r>
              <a:rPr lang="ru-RU" sz="1600" b="1" dirty="0">
                <a:solidFill>
                  <a:srgbClr val="C00000"/>
                </a:solidFill>
              </a:rPr>
              <a:t>размер входа </a:t>
            </a:r>
            <a:r>
              <a:rPr lang="en-US" sz="1600" b="1" dirty="0">
                <a:solidFill>
                  <a:srgbClr val="C00000"/>
                </a:solidFill>
              </a:rPr>
              <a:t>n</a:t>
            </a:r>
            <a:r>
              <a:rPr lang="ru-RU" sz="1600" b="1" dirty="0"/>
              <a:t>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9126739" y="1243339"/>
            <a:ext cx="26417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182563" algn="l"/>
              </a:tabLst>
            </a:pPr>
            <a:r>
              <a:rPr lang="ru-RU" sz="1600" b="1" dirty="0">
                <a:solidFill>
                  <a:srgbClr val="C00000"/>
                </a:solidFill>
              </a:rPr>
              <a:t>Сложность алгоритма </a:t>
            </a:r>
            <a:r>
              <a:rPr lang="ru-RU" sz="1600" b="1" dirty="0"/>
              <a:t>– функция размера входа </a:t>
            </a:r>
            <a:r>
              <a:rPr lang="en-US" sz="1600" b="1" dirty="0">
                <a:solidFill>
                  <a:srgbClr val="C00000"/>
                </a:solidFill>
              </a:rPr>
              <a:t>f(n)</a:t>
            </a:r>
            <a:r>
              <a:rPr lang="ru-RU" sz="1600" b="1" dirty="0"/>
              <a:t>.</a:t>
            </a:r>
            <a:endParaRPr lang="en-US" sz="16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949379" y="2362084"/>
            <a:ext cx="81010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182563" algn="l"/>
              </a:tabLst>
            </a:pPr>
            <a:r>
              <a:rPr lang="ru-RU" sz="1600" b="1" dirty="0"/>
              <a:t>Сложность алгоритмов может быть различной при одном и том же размере входа, но различных входных данных</a:t>
            </a:r>
            <a:r>
              <a:rPr lang="ru-RU" sz="1600" b="1" dirty="0" smtClean="0"/>
              <a:t>. Рассматриваются </a:t>
            </a:r>
            <a:r>
              <a:rPr lang="ru-RU" sz="1600" b="1" dirty="0">
                <a:solidFill>
                  <a:srgbClr val="C00000"/>
                </a:solidFill>
              </a:rPr>
              <a:t>худший</a:t>
            </a:r>
            <a:r>
              <a:rPr lang="ru-RU" sz="1600" b="1" dirty="0"/>
              <a:t>, </a:t>
            </a:r>
            <a:r>
              <a:rPr lang="ru-RU" sz="1600" b="1" dirty="0">
                <a:solidFill>
                  <a:srgbClr val="C00000"/>
                </a:solidFill>
              </a:rPr>
              <a:t>средний</a:t>
            </a:r>
            <a:r>
              <a:rPr lang="ru-RU" sz="1600" b="1" dirty="0"/>
              <a:t> и </a:t>
            </a:r>
            <a:r>
              <a:rPr lang="ru-RU" sz="1600" b="1" dirty="0">
                <a:solidFill>
                  <a:srgbClr val="C00000"/>
                </a:solidFill>
              </a:rPr>
              <a:t>лучший</a:t>
            </a:r>
            <a:r>
              <a:rPr lang="ru-RU" sz="1600" b="1" dirty="0"/>
              <a:t> случаи. Обычно оценка производится в </a:t>
            </a:r>
            <a:r>
              <a:rPr lang="ru-RU" sz="1600" b="1" dirty="0">
                <a:solidFill>
                  <a:srgbClr val="C00000"/>
                </a:solidFill>
              </a:rPr>
              <a:t>худшем случае</a:t>
            </a:r>
            <a:r>
              <a:rPr lang="ru-RU" sz="16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545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6612" y="6286119"/>
            <a:ext cx="727695" cy="556671"/>
          </a:xfrm>
          <a:prstGeom prst="rect">
            <a:avLst/>
          </a:prstGeom>
        </p:spPr>
      </p:pic>
      <p:pic>
        <p:nvPicPr>
          <p:cNvPr id="10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1524" y="6286120"/>
            <a:ext cx="785292" cy="55667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509128" y="466037"/>
            <a:ext cx="63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8"/>
          <p:cNvSpPr/>
          <p:nvPr/>
        </p:nvSpPr>
        <p:spPr>
          <a:xfrm>
            <a:off x="11576228" y="8794"/>
            <a:ext cx="471067" cy="436223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29</a:t>
            </a:r>
            <a:endParaRPr lang="mk-MK" sz="1200" b="1" dirty="0">
              <a:solidFill>
                <a:schemeClr val="bg1"/>
              </a:solidFill>
            </a:endParaRPr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155208" y="818652"/>
            <a:ext cx="8550642" cy="438636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</a:rPr>
              <a:t>Виды асимптотических оценок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62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Основы алгоритмизации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и программирования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42800" y="1323422"/>
            <a:ext cx="72133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rgbClr val="C00000"/>
                </a:solidFill>
              </a:rPr>
              <a:t>O – оценка для худшего </a:t>
            </a:r>
            <a:r>
              <a:rPr lang="ru-RU" sz="1600" b="1" dirty="0" smtClean="0">
                <a:solidFill>
                  <a:srgbClr val="C00000"/>
                </a:solidFill>
              </a:rPr>
              <a:t>случая</a:t>
            </a:r>
          </a:p>
          <a:p>
            <a:r>
              <a:rPr lang="ru-RU" sz="1600" b="1" dirty="0" smtClean="0"/>
              <a:t>Рассмотрим </a:t>
            </a:r>
            <a:r>
              <a:rPr lang="ru-RU" sz="1600" b="1" dirty="0"/>
              <a:t>сложность </a:t>
            </a:r>
            <a:r>
              <a:rPr lang="ru-RU" sz="1600" b="1" i="1" dirty="0"/>
              <a:t>f(n) &gt; 0</a:t>
            </a:r>
            <a:r>
              <a:rPr lang="ru-RU" sz="1600" b="1" dirty="0"/>
              <a:t>, функцию того же порядка </a:t>
            </a:r>
            <a:r>
              <a:rPr lang="ru-RU" sz="1600" b="1" i="1" dirty="0"/>
              <a:t>g(n) &gt; 0</a:t>
            </a:r>
            <a:r>
              <a:rPr lang="ru-RU" sz="1600" b="1" dirty="0"/>
              <a:t>, размер входа </a:t>
            </a:r>
            <a:r>
              <a:rPr lang="ru-RU" sz="1600" b="1" i="1" dirty="0"/>
              <a:t>n &gt; 0</a:t>
            </a:r>
            <a:r>
              <a:rPr lang="ru-RU" sz="1600" b="1" dirty="0"/>
              <a:t>.</a:t>
            </a:r>
            <a:br>
              <a:rPr lang="ru-RU" sz="1600" b="1" dirty="0"/>
            </a:br>
            <a:r>
              <a:rPr lang="ru-RU" sz="1600" b="1" dirty="0" smtClean="0"/>
              <a:t>Если </a:t>
            </a:r>
            <a:r>
              <a:rPr lang="ru-RU" sz="1600" b="1" i="1" dirty="0"/>
              <a:t>f(n) = O(g(n))</a:t>
            </a:r>
            <a:r>
              <a:rPr lang="ru-RU" sz="1600" b="1" dirty="0"/>
              <a:t> и существуют константы </a:t>
            </a:r>
            <a:r>
              <a:rPr lang="ru-RU" sz="1600" b="1" i="1" dirty="0"/>
              <a:t>c &gt; 0</a:t>
            </a:r>
            <a:r>
              <a:rPr lang="ru-RU" sz="1600" b="1" dirty="0"/>
              <a:t>, </a:t>
            </a:r>
            <a:r>
              <a:rPr lang="ru-RU" sz="1600" b="1" i="1" dirty="0"/>
              <a:t>n</a:t>
            </a:r>
            <a:r>
              <a:rPr lang="ru-RU" sz="1600" b="1" i="1" baseline="-25000" dirty="0"/>
              <a:t>0</a:t>
            </a:r>
            <a:r>
              <a:rPr lang="ru-RU" sz="1600" b="1" i="1" dirty="0"/>
              <a:t> &gt; 0</a:t>
            </a:r>
            <a:r>
              <a:rPr lang="ru-RU" sz="1600" b="1" dirty="0"/>
              <a:t>, </a:t>
            </a:r>
            <a:r>
              <a:rPr lang="ru-RU" sz="1600" b="1" dirty="0" smtClean="0"/>
              <a:t>то </a:t>
            </a:r>
            <a:r>
              <a:rPr lang="ru-RU" sz="1600" b="1" i="1" dirty="0" smtClean="0"/>
              <a:t>0 </a:t>
            </a:r>
            <a:r>
              <a:rPr lang="ru-RU" sz="1600" b="1" i="1" dirty="0"/>
              <a:t>&lt; f(n) &lt; c*g(n</a:t>
            </a:r>
            <a:r>
              <a:rPr lang="ru-RU" sz="1600" b="1" i="1" dirty="0" smtClean="0"/>
              <a:t>), </a:t>
            </a:r>
            <a:r>
              <a:rPr lang="ru-RU" sz="1600" b="1" dirty="0" smtClean="0"/>
              <a:t>для </a:t>
            </a:r>
            <a:r>
              <a:rPr lang="ru-RU" sz="1600" b="1" i="1" dirty="0"/>
              <a:t>n &gt; n</a:t>
            </a:r>
            <a:r>
              <a:rPr lang="ru-RU" sz="1600" b="1" i="1" baseline="-25000" dirty="0"/>
              <a:t>0</a:t>
            </a:r>
            <a:r>
              <a:rPr lang="ru-RU" sz="1600" b="1" dirty="0" smtClean="0"/>
              <a:t>.</a:t>
            </a:r>
            <a:endParaRPr lang="ru-RU" sz="16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305" y="1498725"/>
            <a:ext cx="1863849" cy="1671037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42800" y="2605446"/>
            <a:ext cx="76634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rgbClr val="C00000"/>
                </a:solidFill>
              </a:rPr>
              <a:t>Функция g(n) в данном случае асимптотически-точная оценка f(n)</a:t>
            </a:r>
            <a:r>
              <a:rPr lang="ru-RU" sz="1600" b="1" dirty="0"/>
              <a:t>. Если f(n) – функция сложности алгоритма, то порядок сложности определяется как </a:t>
            </a:r>
            <a:r>
              <a:rPr lang="ru-RU" sz="1600" b="1" dirty="0">
                <a:solidFill>
                  <a:srgbClr val="C00000"/>
                </a:solidFill>
              </a:rPr>
              <a:t>f(n) – O(g(n))</a:t>
            </a:r>
            <a:r>
              <a:rPr lang="ru-RU" sz="1600" b="1" dirty="0"/>
              <a:t>.</a:t>
            </a:r>
          </a:p>
          <a:p>
            <a:endParaRPr lang="ru-RU" sz="800" b="1" dirty="0" smtClean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684973"/>
              </p:ext>
            </p:extLst>
          </p:nvPr>
        </p:nvGraphicFramePr>
        <p:xfrm>
          <a:off x="9758081" y="2985352"/>
          <a:ext cx="2490340" cy="1676400"/>
        </p:xfrm>
        <a:graphic>
          <a:graphicData uri="http://schemas.openxmlformats.org/drawingml/2006/table">
            <a:tbl>
              <a:tblPr/>
              <a:tblGrid>
                <a:gridCol w="1245170">
                  <a:extLst>
                    <a:ext uri="{9D8B030D-6E8A-4147-A177-3AD203B41FA5}">
                      <a16:colId xmlns:a16="http://schemas.microsoft.com/office/drawing/2014/main" val="4209148527"/>
                    </a:ext>
                  </a:extLst>
                </a:gridCol>
                <a:gridCol w="1245170">
                  <a:extLst>
                    <a:ext uri="{9D8B030D-6E8A-4147-A177-3AD203B41FA5}">
                      <a16:colId xmlns:a16="http://schemas.microsoft.com/office/drawing/2014/main" val="39820369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C00000"/>
                          </a:solidFill>
                        </a:rPr>
                        <a:t>F(n)</a:t>
                      </a:r>
                      <a:endParaRPr lang="ru-RU" sz="1600" b="1" dirty="0" smtClean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C00000"/>
                          </a:solidFill>
                        </a:rPr>
                        <a:t>G(n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8293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1" dirty="0"/>
                        <a:t>2n</a:t>
                      </a:r>
                      <a:r>
                        <a:rPr lang="en-US" sz="1600" b="1" baseline="30000" dirty="0"/>
                        <a:t>2</a:t>
                      </a:r>
                      <a:r>
                        <a:rPr lang="en-US" sz="1600" b="1" dirty="0"/>
                        <a:t> + 7n </a:t>
                      </a:r>
                      <a:r>
                        <a:rPr lang="ru-RU" sz="1600" b="1" dirty="0" smtClean="0"/>
                        <a:t>-</a:t>
                      </a:r>
                      <a:r>
                        <a:rPr lang="en-US" sz="1600" b="1" dirty="0" smtClean="0"/>
                        <a:t> </a:t>
                      </a:r>
                      <a:r>
                        <a:rPr lang="en-US" sz="1600" b="1" dirty="0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n</a:t>
                      </a:r>
                      <a:r>
                        <a:rPr lang="en-US" sz="1600" b="1" baseline="30000" dirty="0"/>
                        <a:t>2</a:t>
                      </a:r>
                      <a:endParaRPr lang="en-US" sz="16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9785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1" dirty="0"/>
                        <a:t>98n*ln(n)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n*ln(n)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1993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1" dirty="0"/>
                        <a:t>5n + 2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3719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600" b="1" dirty="0"/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1</a:t>
                      </a:r>
                      <a:endParaRPr lang="en-US" sz="16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7560987"/>
                  </a:ext>
                </a:extLst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142800" y="3830755"/>
            <a:ext cx="54131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rgbClr val="C00000"/>
                </a:solidFill>
              </a:rPr>
              <a:t>Ω – оценка для лучшего случая</a:t>
            </a:r>
          </a:p>
          <a:p>
            <a:r>
              <a:rPr lang="ru-RU" sz="1600" b="1" dirty="0"/>
              <a:t>Определение схоже с определением оценки для худшего случая, </a:t>
            </a:r>
            <a:r>
              <a:rPr lang="ru-RU" sz="1600" b="1" dirty="0" smtClean="0"/>
              <a:t>однако </a:t>
            </a:r>
            <a:r>
              <a:rPr lang="ru-RU" sz="1600" b="1" i="1" dirty="0" smtClean="0"/>
              <a:t>f(n</a:t>
            </a:r>
            <a:r>
              <a:rPr lang="ru-RU" sz="1600" b="1" i="1" dirty="0"/>
              <a:t>) = Ω(g(n))</a:t>
            </a:r>
            <a:r>
              <a:rPr lang="ru-RU" sz="1600" b="1" dirty="0"/>
              <a:t>, </a:t>
            </a:r>
            <a:r>
              <a:rPr lang="ru-RU" sz="1600" b="1" dirty="0" smtClean="0"/>
              <a:t>если </a:t>
            </a:r>
            <a:r>
              <a:rPr lang="ru-RU" sz="1600" b="1" i="1" dirty="0" smtClean="0"/>
              <a:t>0 </a:t>
            </a:r>
            <a:r>
              <a:rPr lang="ru-RU" sz="1600" b="1" i="1" dirty="0"/>
              <a:t>&lt; c*g(n) &lt; f(n</a:t>
            </a:r>
            <a:r>
              <a:rPr lang="ru-RU" sz="1600" b="1" i="1" dirty="0" smtClean="0"/>
              <a:t>)</a:t>
            </a:r>
            <a:endParaRPr lang="ru-RU" sz="16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32" y="4776645"/>
            <a:ext cx="1555591" cy="1394668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2135472" y="4740945"/>
            <a:ext cx="27374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i="1" dirty="0"/>
              <a:t>Ω(g(n))</a:t>
            </a:r>
            <a:r>
              <a:rPr lang="ru-RU" sz="1600" b="1" dirty="0"/>
              <a:t> определяет класс функций, которые растут не медленнее, чем функция </a:t>
            </a:r>
            <a:r>
              <a:rPr lang="ru-RU" sz="1600" b="1" i="1" dirty="0"/>
              <a:t>g(n)</a:t>
            </a:r>
            <a:r>
              <a:rPr lang="ru-RU" sz="1600" b="1" dirty="0"/>
              <a:t> с точностью до константного множителя</a:t>
            </a:r>
            <a:r>
              <a:rPr lang="ru-RU" sz="1600" b="1" dirty="0" smtClean="0"/>
              <a:t>.</a:t>
            </a:r>
            <a:endParaRPr lang="ru-RU" sz="1600" b="1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9331629" y="1498725"/>
            <a:ext cx="252274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/>
              <a:t>O(g(n)) определяет класс функций, которые растут не быстрее, чем g(n) с точностью до константного множителя.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5958275" y="4107206"/>
            <a:ext cx="30369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b="1" dirty="0">
                <a:solidFill>
                  <a:srgbClr val="C00000"/>
                </a:solidFill>
              </a:rPr>
              <a:t>Θ – оценка для среднего случая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5958275" y="4355861"/>
            <a:ext cx="355547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/>
              <a:t>Стоит лишь упомянуть, что в данном случае функция </a:t>
            </a:r>
            <a:r>
              <a:rPr lang="ru-RU" sz="1600" b="1" i="1" dirty="0"/>
              <a:t>f(n)</a:t>
            </a:r>
            <a:r>
              <a:rPr lang="ru-RU" sz="1600" b="1" dirty="0"/>
              <a:t> при </a:t>
            </a:r>
            <a:r>
              <a:rPr lang="ru-RU" sz="1600" b="1" i="1" dirty="0"/>
              <a:t>n &gt; n</a:t>
            </a:r>
            <a:r>
              <a:rPr lang="ru-RU" sz="1600" b="1" i="1" baseline="-25000" dirty="0"/>
              <a:t>0</a:t>
            </a:r>
            <a:r>
              <a:rPr lang="ru-RU" sz="1600" b="1" dirty="0"/>
              <a:t> всюду находится между </a:t>
            </a:r>
            <a:r>
              <a:rPr lang="ru-RU" sz="1600" b="1" i="1" dirty="0"/>
              <a:t>c</a:t>
            </a:r>
            <a:r>
              <a:rPr lang="ru-RU" sz="1600" b="1" i="1" baseline="-25000" dirty="0"/>
              <a:t>1</a:t>
            </a:r>
            <a:r>
              <a:rPr lang="ru-RU" sz="1600" b="1" i="1" dirty="0"/>
              <a:t>*g(n)</a:t>
            </a:r>
            <a:r>
              <a:rPr lang="ru-RU" sz="1600" b="1" dirty="0"/>
              <a:t> и </a:t>
            </a:r>
            <a:r>
              <a:rPr lang="ru-RU" sz="1600" b="1" i="1" dirty="0"/>
              <a:t>c</a:t>
            </a:r>
            <a:r>
              <a:rPr lang="ru-RU" sz="1600" b="1" i="1" baseline="-25000" dirty="0"/>
              <a:t>2</a:t>
            </a:r>
            <a:r>
              <a:rPr lang="ru-RU" sz="1600" b="1" i="1" dirty="0"/>
              <a:t>*g(n)</a:t>
            </a:r>
            <a:r>
              <a:rPr lang="ru-RU" sz="1600" b="1" dirty="0"/>
              <a:t>, где c – константный множитель.</a:t>
            </a:r>
            <a:br>
              <a:rPr lang="ru-RU" sz="1600" b="1" dirty="0"/>
            </a:br>
            <a:r>
              <a:rPr lang="ru-RU" sz="1600" b="1" dirty="0"/>
              <a:t>Например, при </a:t>
            </a:r>
            <a:r>
              <a:rPr lang="ru-RU" sz="1600" b="1" i="1" dirty="0"/>
              <a:t>f(n) = n</a:t>
            </a:r>
            <a:r>
              <a:rPr lang="ru-RU" sz="1600" b="1" i="1" baseline="30000" dirty="0"/>
              <a:t>2</a:t>
            </a:r>
            <a:r>
              <a:rPr lang="ru-RU" sz="1600" b="1" i="1" dirty="0"/>
              <a:t> + n</a:t>
            </a:r>
            <a:r>
              <a:rPr lang="ru-RU" sz="1600" b="1" dirty="0"/>
              <a:t>; </a:t>
            </a:r>
            <a:r>
              <a:rPr lang="ru-RU" sz="1600" b="1" i="1" dirty="0"/>
              <a:t>g(n) = n</a:t>
            </a:r>
            <a:r>
              <a:rPr lang="ru-RU" sz="1600" b="1" i="1" baseline="30000" dirty="0"/>
              <a:t>2</a:t>
            </a:r>
            <a:r>
              <a:rPr lang="ru-RU" sz="1600" b="1" dirty="0" smtClean="0"/>
              <a:t>.</a:t>
            </a:r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425696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 Box 52"/>
          <p:cNvSpPr txBox="1">
            <a:spLocks noChangeArrowheads="1"/>
          </p:cNvSpPr>
          <p:nvPr/>
        </p:nvSpPr>
        <p:spPr bwMode="auto">
          <a:xfrm>
            <a:off x="1567934" y="3106439"/>
            <a:ext cx="86868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ru-RU" sz="2400" dirty="0" smtClean="0"/>
              <a:t>ПОНЯТИЕ И СВОЙСТВА АЛГОРИТМА</a:t>
            </a:r>
            <a:endParaRPr lang="ru-RU" sz="2400" dirty="0"/>
          </a:p>
        </p:txBody>
      </p:sp>
      <p:pic>
        <p:nvPicPr>
          <p:cNvPr id="9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6612" y="6286119"/>
            <a:ext cx="727695" cy="556671"/>
          </a:xfrm>
          <a:prstGeom prst="rect">
            <a:avLst/>
          </a:prstGeom>
        </p:spPr>
      </p:pic>
      <p:pic>
        <p:nvPicPr>
          <p:cNvPr id="10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1524" y="6286120"/>
            <a:ext cx="785292" cy="55667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509128" y="466037"/>
            <a:ext cx="63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8"/>
          <p:cNvSpPr/>
          <p:nvPr/>
        </p:nvSpPr>
        <p:spPr>
          <a:xfrm>
            <a:off x="11576228" y="8794"/>
            <a:ext cx="471067" cy="436223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3</a:t>
            </a:r>
            <a:endParaRPr lang="mk-MK" sz="1200" b="1" dirty="0">
              <a:solidFill>
                <a:schemeClr val="bg1"/>
              </a:solidFill>
            </a:endParaRPr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155208" y="818652"/>
            <a:ext cx="8550642" cy="438636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en-US" sz="1600" b="1" dirty="0" smtClean="0">
                <a:solidFill>
                  <a:schemeClr val="bg1"/>
                </a:solidFill>
                <a:latin typeface="Sansation" pitchFamily="2" charset="0"/>
              </a:rPr>
              <a:t>1.--&gt;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62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Основы алгоритмизации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и программирования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48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6612" y="6286119"/>
            <a:ext cx="727695" cy="556671"/>
          </a:xfrm>
          <a:prstGeom prst="rect">
            <a:avLst/>
          </a:prstGeom>
        </p:spPr>
      </p:pic>
      <p:pic>
        <p:nvPicPr>
          <p:cNvPr id="10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1524" y="6286120"/>
            <a:ext cx="785292" cy="55667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509128" y="466037"/>
            <a:ext cx="63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8"/>
          <p:cNvSpPr/>
          <p:nvPr/>
        </p:nvSpPr>
        <p:spPr>
          <a:xfrm>
            <a:off x="11576228" y="8794"/>
            <a:ext cx="471067" cy="436223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30</a:t>
            </a:r>
            <a:endParaRPr lang="mk-MK" sz="1200" b="1" dirty="0">
              <a:solidFill>
                <a:schemeClr val="bg1"/>
              </a:solidFill>
            </a:endParaRPr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155208" y="818652"/>
            <a:ext cx="8550642" cy="438636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</a:rPr>
              <a:t>Критерии оценки сложности алгоритмов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62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Основы алгоритмизации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и программирования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55207" y="1323422"/>
            <a:ext cx="1189208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>
                <a:solidFill>
                  <a:srgbClr val="C00000"/>
                </a:solidFill>
              </a:rPr>
              <a:t>Равномерный весовой критерий (РВК)</a:t>
            </a:r>
            <a:r>
              <a:rPr lang="ru-RU" sz="1600" b="1" dirty="0"/>
              <a:t> предполагает, что каждый шаг алгоритма выполняется за одну единицу времени, а ячейка </a:t>
            </a:r>
            <a:r>
              <a:rPr lang="ru-RU" sz="1600" b="1" dirty="0" smtClean="0"/>
              <a:t>памяти принимается </a:t>
            </a:r>
            <a:r>
              <a:rPr lang="ru-RU" sz="1600" b="1" dirty="0"/>
              <a:t>за одну единицу объёма (с точностью до константы</a:t>
            </a:r>
            <a:r>
              <a:rPr lang="ru-RU" sz="1600" b="1" dirty="0" smtClean="0"/>
              <a:t>).</a:t>
            </a:r>
          </a:p>
          <a:p>
            <a:pPr algn="just"/>
            <a:r>
              <a:rPr lang="ru-RU" sz="1600" b="1" dirty="0"/>
              <a:t/>
            </a:r>
            <a:br>
              <a:rPr lang="ru-RU" sz="1600" b="1" dirty="0"/>
            </a:br>
            <a:r>
              <a:rPr lang="ru-RU" sz="1600" b="1" dirty="0" smtClean="0">
                <a:solidFill>
                  <a:srgbClr val="C00000"/>
                </a:solidFill>
              </a:rPr>
              <a:t>Логарифмический </a:t>
            </a:r>
            <a:r>
              <a:rPr lang="ru-RU" sz="1600" b="1" dirty="0">
                <a:solidFill>
                  <a:srgbClr val="C00000"/>
                </a:solidFill>
              </a:rPr>
              <a:t>весовой критерий (ЛВК) </a:t>
            </a:r>
            <a:r>
              <a:rPr lang="ru-RU" sz="1600" b="1" dirty="0"/>
              <a:t>учитывает размер операнда, который обрабатывается той или иной операцией и значения, хранимого в ячейке памяти</a:t>
            </a:r>
            <a:r>
              <a:rPr lang="ru-RU" sz="1600" b="1" dirty="0" smtClean="0"/>
              <a:t>.</a:t>
            </a:r>
            <a:endParaRPr lang="ru-RU" sz="16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399" y="2671425"/>
            <a:ext cx="2591162" cy="590632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875305" y="3429000"/>
            <a:ext cx="111719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rgbClr val="C00000"/>
                </a:solidFill>
              </a:rPr>
              <a:t>Временная сложность</a:t>
            </a:r>
            <a:r>
              <a:rPr lang="ru-RU" sz="1600" b="1" i="1" dirty="0"/>
              <a:t> </a:t>
            </a:r>
            <a:r>
              <a:rPr lang="ru-RU" sz="1600" b="1" dirty="0">
                <a:solidFill>
                  <a:srgbClr val="C00000"/>
                </a:solidFill>
              </a:rPr>
              <a:t>при ЛВК </a:t>
            </a:r>
            <a:r>
              <a:rPr lang="ru-RU" sz="1600" b="1" dirty="0"/>
              <a:t>определяется значением </a:t>
            </a:r>
            <a:r>
              <a:rPr lang="ru-RU" sz="1600" b="1" i="1" dirty="0"/>
              <a:t>l(</a:t>
            </a:r>
            <a:r>
              <a:rPr lang="ru-RU" sz="1600" b="1" i="1" dirty="0" err="1"/>
              <a:t>O</a:t>
            </a:r>
            <a:r>
              <a:rPr lang="ru-RU" sz="1600" b="1" i="1" baseline="-25000" dirty="0" err="1"/>
              <a:t>p</a:t>
            </a:r>
            <a:r>
              <a:rPr lang="ru-RU" sz="1600" b="1" i="1" dirty="0"/>
              <a:t>)</a:t>
            </a:r>
            <a:r>
              <a:rPr lang="ru-RU" sz="1600" b="1" dirty="0"/>
              <a:t>, где </a:t>
            </a:r>
            <a:r>
              <a:rPr lang="ru-RU" sz="1600" b="1" i="1" dirty="0" err="1"/>
              <a:t>O</a:t>
            </a:r>
            <a:r>
              <a:rPr lang="ru-RU" sz="1600" b="1" i="1" baseline="-25000" dirty="0" err="1"/>
              <a:t>p</a:t>
            </a:r>
            <a:r>
              <a:rPr lang="ru-RU" sz="1600" b="1" dirty="0"/>
              <a:t> – величина операнда</a:t>
            </a:r>
            <a:r>
              <a:rPr lang="ru-RU" sz="1600" b="1" dirty="0" smtClean="0"/>
              <a:t>.</a:t>
            </a:r>
          </a:p>
          <a:p>
            <a:r>
              <a:rPr lang="ru-RU" sz="1600" b="1" dirty="0"/>
              <a:t/>
            </a:r>
            <a:br>
              <a:rPr lang="ru-RU" sz="1600" b="1" dirty="0"/>
            </a:br>
            <a:r>
              <a:rPr lang="ru-RU" sz="1600" b="1" dirty="0">
                <a:solidFill>
                  <a:srgbClr val="C00000"/>
                </a:solidFill>
              </a:rPr>
              <a:t>Ёмкостная сложность при ЛВК </a:t>
            </a:r>
            <a:r>
              <a:rPr lang="ru-RU" sz="1600" b="1" dirty="0"/>
              <a:t>определяется значением </a:t>
            </a:r>
            <a:r>
              <a:rPr lang="ru-RU" sz="1600" b="1" i="1" dirty="0"/>
              <a:t>l(M)</a:t>
            </a:r>
            <a:r>
              <a:rPr lang="ru-RU" sz="1600" b="1" dirty="0"/>
              <a:t>, где </a:t>
            </a:r>
            <a:r>
              <a:rPr lang="ru-RU" sz="1600" b="1" i="1" dirty="0"/>
              <a:t>M</a:t>
            </a:r>
            <a:r>
              <a:rPr lang="ru-RU" sz="1600" b="1" dirty="0"/>
              <a:t> – величина ячейки памяти</a:t>
            </a:r>
            <a:r>
              <a:rPr lang="ru-RU" sz="1600" b="1" dirty="0" smtClean="0"/>
              <a:t>.</a:t>
            </a:r>
            <a:endParaRPr lang="ru-RU" sz="16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107490" y="4356757"/>
            <a:ext cx="3706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 </a:t>
            </a:r>
            <a:r>
              <a:rPr lang="ru-RU" b="1" dirty="0" smtClean="0"/>
              <a:t>Класс </a:t>
            </a:r>
            <a:r>
              <a:rPr lang="en-US" b="1" i="1" dirty="0" smtClean="0">
                <a:solidFill>
                  <a:srgbClr val="C00000"/>
                </a:solidFill>
              </a:rPr>
              <a:t>P</a:t>
            </a:r>
            <a:r>
              <a:rPr lang="en-US" b="1" i="1" dirty="0" smtClean="0"/>
              <a:t> </a:t>
            </a:r>
            <a:r>
              <a:rPr lang="en-US" b="1" dirty="0" smtClean="0"/>
              <a:t>                                  </a:t>
            </a:r>
            <a:r>
              <a:rPr lang="ru-RU" b="1" dirty="0" smtClean="0"/>
              <a:t>Класс </a:t>
            </a:r>
            <a:r>
              <a:rPr lang="en-US" b="1" i="1" dirty="0" smtClean="0">
                <a:solidFill>
                  <a:srgbClr val="C00000"/>
                </a:solidFill>
              </a:rPr>
              <a:t>NP</a:t>
            </a:r>
            <a:endParaRPr lang="ru-RU" i="1" dirty="0">
              <a:solidFill>
                <a:srgbClr val="C0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79394" y="4725942"/>
            <a:ext cx="558074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>
                <a:solidFill>
                  <a:srgbClr val="C00000"/>
                </a:solidFill>
              </a:rPr>
              <a:t>P</a:t>
            </a:r>
            <a:r>
              <a:rPr lang="en-US" sz="1600" b="1" dirty="0">
                <a:solidFill>
                  <a:srgbClr val="C00000"/>
                </a:solidFill>
              </a:rPr>
              <a:t> </a:t>
            </a:r>
            <a:r>
              <a:rPr lang="ru-RU" sz="1600" b="1" dirty="0">
                <a:solidFill>
                  <a:srgbClr val="C00000"/>
                </a:solidFill>
              </a:rPr>
              <a:t>–</a:t>
            </a:r>
            <a:r>
              <a:rPr lang="en-US" sz="1600" b="1" dirty="0">
                <a:solidFill>
                  <a:srgbClr val="C00000"/>
                </a:solidFill>
              </a:rPr>
              <a:t> </a:t>
            </a:r>
            <a:r>
              <a:rPr lang="ru-RU" sz="1600" b="1" dirty="0">
                <a:solidFill>
                  <a:srgbClr val="C00000"/>
                </a:solidFill>
              </a:rPr>
              <a:t>класс задач</a:t>
            </a:r>
            <a:r>
              <a:rPr lang="ru-RU" sz="1600" b="1" dirty="0"/>
              <a:t>, решаемых за полиномиальное (от размера входа) время. Примеры таких задач: задача о существовании пути в графе, задача о взаимно простых числах и т.д.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6243426" y="4725942"/>
            <a:ext cx="580386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NP</a:t>
            </a:r>
            <a:r>
              <a:rPr lang="en-US" sz="1600" b="1" dirty="0" smtClean="0">
                <a:solidFill>
                  <a:srgbClr val="C00000"/>
                </a:solidFill>
              </a:rPr>
              <a:t> </a:t>
            </a:r>
            <a:r>
              <a:rPr lang="ru-RU" sz="1600" b="1" dirty="0" smtClean="0">
                <a:solidFill>
                  <a:srgbClr val="C00000"/>
                </a:solidFill>
              </a:rPr>
              <a:t>–</a:t>
            </a:r>
            <a:r>
              <a:rPr lang="en-US" sz="1600" b="1" dirty="0" smtClean="0">
                <a:solidFill>
                  <a:srgbClr val="C00000"/>
                </a:solidFill>
              </a:rPr>
              <a:t> </a:t>
            </a:r>
            <a:r>
              <a:rPr lang="ru-RU" sz="1600" b="1" dirty="0" smtClean="0">
                <a:solidFill>
                  <a:srgbClr val="C00000"/>
                </a:solidFill>
              </a:rPr>
              <a:t>класс </a:t>
            </a:r>
            <a:r>
              <a:rPr lang="ru-RU" sz="1600" b="1" dirty="0">
                <a:solidFill>
                  <a:srgbClr val="C00000"/>
                </a:solidFill>
              </a:rPr>
              <a:t>задач</a:t>
            </a:r>
            <a:r>
              <a:rPr lang="ru-RU" sz="1600" b="1" dirty="0"/>
              <a:t>, </a:t>
            </a:r>
            <a:r>
              <a:rPr lang="en-US" sz="1600" b="1" dirty="0" smtClean="0"/>
              <a:t> </a:t>
            </a:r>
            <a:r>
              <a:rPr lang="ru-RU" sz="1600" b="1" dirty="0" smtClean="0"/>
              <a:t>верифицируемых </a:t>
            </a:r>
            <a:r>
              <a:rPr lang="ru-RU" sz="1600" b="1" dirty="0"/>
              <a:t>(проверяемых) за полиномиальное </a:t>
            </a:r>
            <a:r>
              <a:rPr lang="ru-RU" sz="1600" b="1" dirty="0" smtClean="0"/>
              <a:t>время</a:t>
            </a:r>
            <a:r>
              <a:rPr lang="ru-RU" sz="1600" b="1" dirty="0"/>
              <a:t>. Альтернативное определение: класс задач, решаемых за </a:t>
            </a:r>
            <a:r>
              <a:rPr lang="ru-RU" sz="1600" b="1" dirty="0" smtClean="0"/>
              <a:t>полиномиальное </a:t>
            </a:r>
            <a:r>
              <a:rPr lang="ru-RU" sz="1600" b="1" dirty="0"/>
              <a:t>время на </a:t>
            </a:r>
            <a:r>
              <a:rPr lang="ru-RU" sz="1600" b="1" dirty="0">
                <a:solidFill>
                  <a:srgbClr val="C00000"/>
                </a:solidFill>
              </a:rPr>
              <a:t>недетерминированной машине Тьюринга</a:t>
            </a:r>
            <a:r>
              <a:rPr lang="ru-RU" sz="1600" b="1" dirty="0" smtClean="0"/>
              <a:t>.</a:t>
            </a:r>
            <a:r>
              <a:rPr lang="en-US" sz="1600" b="1" dirty="0" smtClean="0"/>
              <a:t> </a:t>
            </a:r>
            <a:r>
              <a:rPr lang="ru-RU" sz="1600" b="1" dirty="0" smtClean="0"/>
              <a:t>Примеры </a:t>
            </a:r>
            <a:r>
              <a:rPr lang="ru-RU" sz="1600" b="1" dirty="0"/>
              <a:t>таких задач: задача о </a:t>
            </a:r>
            <a:r>
              <a:rPr lang="en-US" sz="1600" b="1" dirty="0" smtClean="0"/>
              <a:t> </a:t>
            </a:r>
            <a:r>
              <a:rPr lang="ru-RU" sz="1600" b="1" dirty="0" smtClean="0"/>
              <a:t>выполнимости</a:t>
            </a:r>
            <a:r>
              <a:rPr lang="en-US" sz="1600" b="1" dirty="0" smtClean="0"/>
              <a:t> </a:t>
            </a:r>
            <a:r>
              <a:rPr lang="ru-RU" sz="1600" b="1" dirty="0" smtClean="0"/>
              <a:t>булевой </a:t>
            </a:r>
            <a:r>
              <a:rPr lang="ru-RU" sz="1600" b="1" dirty="0"/>
              <a:t>формулы, </a:t>
            </a:r>
            <a:r>
              <a:rPr lang="en-US" sz="1600" b="1" dirty="0" smtClean="0"/>
              <a:t> </a:t>
            </a:r>
            <a:r>
              <a:rPr lang="ru-RU" sz="1600" b="1" dirty="0" smtClean="0"/>
              <a:t>задача </a:t>
            </a:r>
            <a:r>
              <a:rPr lang="ru-RU" sz="1600" b="1" dirty="0"/>
              <a:t>о </a:t>
            </a:r>
            <a:r>
              <a:rPr lang="ru-RU" sz="1600" b="1" dirty="0" smtClean="0"/>
              <a:t>вершинном покрытии</a:t>
            </a:r>
            <a:r>
              <a:rPr lang="en-US" sz="1600" b="1" dirty="0" smtClean="0"/>
              <a:t> </a:t>
            </a:r>
            <a:r>
              <a:rPr lang="ru-RU" sz="1600" b="1" dirty="0" smtClean="0"/>
              <a:t>и т.д.</a:t>
            </a:r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208422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6612" y="6286119"/>
            <a:ext cx="727695" cy="556671"/>
          </a:xfrm>
          <a:prstGeom prst="rect">
            <a:avLst/>
          </a:prstGeom>
        </p:spPr>
      </p:pic>
      <p:pic>
        <p:nvPicPr>
          <p:cNvPr id="10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1524" y="6286120"/>
            <a:ext cx="785292" cy="55667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509128" y="466037"/>
            <a:ext cx="63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8"/>
          <p:cNvSpPr/>
          <p:nvPr/>
        </p:nvSpPr>
        <p:spPr>
          <a:xfrm>
            <a:off x="11576228" y="8794"/>
            <a:ext cx="471067" cy="436223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31</a:t>
            </a:r>
            <a:endParaRPr lang="mk-MK" sz="1200" b="1" dirty="0">
              <a:solidFill>
                <a:schemeClr val="bg1"/>
              </a:solidFill>
            </a:endParaRPr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155208" y="818652"/>
            <a:ext cx="8550642" cy="438636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</a:rPr>
              <a:t>Пример анализа сложности алгоритма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62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Основы алгоритмизации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и программирования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55208" y="1299033"/>
            <a:ext cx="117915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smtClean="0"/>
              <a:t>Проанализировать </a:t>
            </a:r>
            <a:r>
              <a:rPr lang="ru-RU" sz="1600" b="1" dirty="0"/>
              <a:t>сложность алгоритма вычисление </a:t>
            </a:r>
            <a:r>
              <a:rPr lang="ru-RU" sz="1600" b="1" dirty="0" smtClean="0"/>
              <a:t>факториала</a:t>
            </a:r>
            <a:endParaRPr lang="ru-RU" sz="1600" b="1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58990" y="1679332"/>
            <a:ext cx="213411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600" b="1" dirty="0"/>
              <a:t>void main()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600" b="1" dirty="0"/>
              <a:t>    int result = 1;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600" b="1" dirty="0"/>
              <a:t>    int i;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600" b="1" dirty="0"/>
              <a:t>    const n = ...;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600" b="1" dirty="0"/>
              <a:t>    for (i = 2; i &lt;= n; i++)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600" b="1" dirty="0"/>
              <a:t>        result = result * n;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600" b="1" dirty="0"/>
              <a:t>}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790893" y="1606534"/>
            <a:ext cx="88211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smtClean="0">
                <a:solidFill>
                  <a:srgbClr val="C00000"/>
                </a:solidFill>
              </a:rPr>
              <a:t>Определение временной сложности </a:t>
            </a:r>
            <a:r>
              <a:rPr lang="ru-RU" sz="1600" b="1" dirty="0">
                <a:solidFill>
                  <a:srgbClr val="C00000"/>
                </a:solidFill>
              </a:rPr>
              <a:t>при равномерном весовом </a:t>
            </a:r>
            <a:r>
              <a:rPr lang="ru-RU" sz="1600" b="1" dirty="0" smtClean="0">
                <a:solidFill>
                  <a:srgbClr val="C00000"/>
                </a:solidFill>
              </a:rPr>
              <a:t>критерии (РВК).</a:t>
            </a:r>
            <a:endParaRPr lang="ru-RU" sz="1600" b="1" dirty="0">
              <a:solidFill>
                <a:srgbClr val="C00000"/>
              </a:solidFill>
            </a:endParaRPr>
          </a:p>
          <a:p>
            <a:r>
              <a:rPr lang="ru-RU" sz="1600" b="1" dirty="0"/>
              <a:t>Достаточно просто определить, что размер входа данной задачи – </a:t>
            </a:r>
            <a:r>
              <a:rPr lang="ru-RU" sz="1600" b="1" i="1" dirty="0"/>
              <a:t>n</a:t>
            </a:r>
            <a:r>
              <a:rPr lang="ru-RU" sz="1600" b="1" dirty="0"/>
              <a:t>.</a:t>
            </a:r>
            <a:br>
              <a:rPr lang="ru-RU" sz="1600" b="1" dirty="0"/>
            </a:br>
            <a:r>
              <a:rPr lang="ru-RU" sz="1600" b="1" dirty="0"/>
              <a:t>Количество шагов – </a:t>
            </a:r>
            <a:r>
              <a:rPr lang="ru-RU" sz="1600" b="1" i="1" dirty="0"/>
              <a:t>(n </a:t>
            </a:r>
            <a:r>
              <a:rPr lang="ru-RU" sz="1600" b="1" i="1" dirty="0" smtClean="0"/>
              <a:t>- </a:t>
            </a:r>
            <a:r>
              <a:rPr lang="ru-RU" sz="1600" b="1" i="1" dirty="0"/>
              <a:t>1</a:t>
            </a:r>
            <a:r>
              <a:rPr lang="ru-RU" sz="1600" b="1" i="1" dirty="0" smtClean="0"/>
              <a:t>)</a:t>
            </a:r>
            <a:r>
              <a:rPr lang="ru-RU" sz="1600" b="1" dirty="0" smtClean="0"/>
              <a:t>. Таким </a:t>
            </a:r>
            <a:r>
              <a:rPr lang="ru-RU" sz="1600" b="1" dirty="0"/>
              <a:t>образом, временная сложность при РВК равна </a:t>
            </a:r>
            <a:r>
              <a:rPr lang="ru-RU" sz="1600" b="1" i="1" dirty="0"/>
              <a:t>O(n</a:t>
            </a:r>
            <a:r>
              <a:rPr lang="ru-RU" sz="1600" b="1" i="1" dirty="0" smtClean="0"/>
              <a:t>)</a:t>
            </a:r>
            <a:r>
              <a:rPr lang="ru-RU" sz="1600" b="1" dirty="0" smtClean="0"/>
              <a:t>.</a:t>
            </a:r>
            <a:endParaRPr lang="ru-RU" sz="1600" b="1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790893" y="2366391"/>
            <a:ext cx="8975863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</a:rPr>
              <a:t>Определение временной сложности при логарифмическом весовом критерии (ЛВК).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Итак, в данной задаче выделяется три операции: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</a:pPr>
            <a:r>
              <a:rPr kumimoji="0" lang="ru-RU" altLang="ru-RU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 &lt;= n 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На i-м шаге получится </a:t>
            </a:r>
            <a:r>
              <a:rPr kumimoji="0" lang="ru-RU" altLang="ru-RU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log(n)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Так как шагов </a:t>
            </a:r>
            <a:r>
              <a:rPr kumimoji="0" lang="ru-RU" altLang="ru-RU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(n-1)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сложность данной операции составит </a:t>
            </a:r>
            <a:r>
              <a:rPr kumimoji="0" lang="ru-RU" altLang="ru-RU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(n-1)*log(n)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</a:pPr>
            <a:endParaRPr kumimoji="0" lang="ru-RU" altLang="ru-RU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</a:pP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2) i = i + 1 На i-м шаге получится </a:t>
            </a:r>
            <a:r>
              <a:rPr kumimoji="0" lang="ru-RU" altLang="ru-RU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log(i)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Таким образом, получается сумма  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</a:pPr>
            <a:endParaRPr kumimoji="0" lang="ru-RU" altLang="ru-RU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</a:pP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3) result = result * i На i-м шаге получится </a:t>
            </a:r>
            <a:r>
              <a:rPr kumimoji="0" lang="ru-RU" altLang="ru-RU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log((i-1)!)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Таким образом, получается сумма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16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Если сложить все получившиеся значения и отбросить слагаемые, которые заведомо растут медленнее с увеличением </a:t>
            </a:r>
            <a:r>
              <a:rPr kumimoji="0" lang="ru-RU" altLang="ru-RU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n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получим конечное выражение   </a:t>
            </a:r>
          </a:p>
        </p:txBody>
      </p:sp>
      <p:pic>
        <p:nvPicPr>
          <p:cNvPr id="4099" name="Picture 3" descr="Оценка сложности алгоритмов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4821" y="3495214"/>
            <a:ext cx="1847850" cy="685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Оценка сложности алгоритмов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6055" y="4419132"/>
            <a:ext cx="33147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Оценка сложности алгоритмов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6324" y="5567683"/>
            <a:ext cx="19907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155208" y="5320472"/>
            <a:ext cx="25590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smtClean="0">
                <a:solidFill>
                  <a:srgbClr val="C00000"/>
                </a:solidFill>
              </a:rPr>
              <a:t>Ёмкостная </a:t>
            </a:r>
            <a:r>
              <a:rPr lang="ru-RU" sz="1600" b="1" dirty="0">
                <a:solidFill>
                  <a:srgbClr val="C00000"/>
                </a:solidFill>
              </a:rPr>
              <a:t>сложность при </a:t>
            </a:r>
            <a:r>
              <a:rPr lang="ru-RU" sz="1600" b="1" dirty="0" smtClean="0">
                <a:solidFill>
                  <a:srgbClr val="C00000"/>
                </a:solidFill>
              </a:rPr>
              <a:t>ЛВК </a:t>
            </a:r>
            <a:r>
              <a:rPr lang="ru-RU" sz="1600" b="1" dirty="0" smtClean="0"/>
              <a:t>- равна </a:t>
            </a:r>
            <a:r>
              <a:rPr lang="ru-RU" sz="1600" b="1" i="1" dirty="0"/>
              <a:t>O(log(n</a:t>
            </a:r>
            <a:r>
              <a:rPr lang="ru-RU" sz="1600" b="1" i="1" dirty="0" smtClean="0"/>
              <a:t>!))</a:t>
            </a:r>
            <a:r>
              <a:rPr lang="ru-RU" sz="1600" b="1" dirty="0" smtClean="0"/>
              <a:t>.</a:t>
            </a:r>
            <a:endParaRPr lang="ru-RU" sz="16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69847" y="3623013"/>
            <a:ext cx="248696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>
                <a:solidFill>
                  <a:srgbClr val="C00000"/>
                </a:solidFill>
              </a:rPr>
              <a:t>Ёмкостная сложность при </a:t>
            </a:r>
            <a:r>
              <a:rPr lang="ru-RU" sz="1600" b="1" dirty="0" smtClean="0">
                <a:solidFill>
                  <a:srgbClr val="C00000"/>
                </a:solidFill>
              </a:rPr>
              <a:t>РВК </a:t>
            </a:r>
            <a:r>
              <a:rPr lang="ru-RU" sz="1600" b="1" dirty="0" smtClean="0"/>
              <a:t>- </a:t>
            </a:r>
            <a:r>
              <a:rPr lang="ru-RU" sz="1600" b="1" dirty="0"/>
              <a:t>так как количество переменных не зависит от размера входа, сложность будет равна </a:t>
            </a:r>
            <a:r>
              <a:rPr lang="ru-RU" sz="1600" b="1" i="1" dirty="0"/>
              <a:t>O(1)</a:t>
            </a:r>
            <a:r>
              <a:rPr lang="ru-RU" sz="16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957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 Box 52"/>
          <p:cNvSpPr txBox="1">
            <a:spLocks noChangeArrowheads="1"/>
          </p:cNvSpPr>
          <p:nvPr/>
        </p:nvSpPr>
        <p:spPr bwMode="auto">
          <a:xfrm>
            <a:off x="1567934" y="3106439"/>
            <a:ext cx="86868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ru-RU" sz="2400" dirty="0" smtClean="0"/>
              <a:t>ДАННЫЕ. СТРУКТУРЫ ДАННЫХ</a:t>
            </a:r>
            <a:endParaRPr lang="ru-RU" sz="2400" dirty="0"/>
          </a:p>
        </p:txBody>
      </p:sp>
      <p:pic>
        <p:nvPicPr>
          <p:cNvPr id="9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6612" y="6286119"/>
            <a:ext cx="727695" cy="556671"/>
          </a:xfrm>
          <a:prstGeom prst="rect">
            <a:avLst/>
          </a:prstGeom>
        </p:spPr>
      </p:pic>
      <p:pic>
        <p:nvPicPr>
          <p:cNvPr id="10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1524" y="6286120"/>
            <a:ext cx="785292" cy="55667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509128" y="466037"/>
            <a:ext cx="63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8"/>
          <p:cNvSpPr/>
          <p:nvPr/>
        </p:nvSpPr>
        <p:spPr>
          <a:xfrm>
            <a:off x="11576228" y="8794"/>
            <a:ext cx="471067" cy="436223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32</a:t>
            </a:r>
            <a:endParaRPr lang="mk-MK" sz="1200" b="1" dirty="0">
              <a:solidFill>
                <a:schemeClr val="bg1"/>
              </a:solidFill>
            </a:endParaRPr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155208" y="818652"/>
            <a:ext cx="8550642" cy="438636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en-US" sz="1600" b="1" dirty="0" smtClean="0">
                <a:solidFill>
                  <a:schemeClr val="bg1"/>
                </a:solidFill>
                <a:latin typeface="Sansation" pitchFamily="2" charset="0"/>
              </a:rPr>
              <a:t>6. --&gt;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62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Основы алгоритмизации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и программирования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90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6612" y="6286119"/>
            <a:ext cx="727695" cy="556671"/>
          </a:xfrm>
          <a:prstGeom prst="rect">
            <a:avLst/>
          </a:prstGeom>
        </p:spPr>
      </p:pic>
      <p:pic>
        <p:nvPicPr>
          <p:cNvPr id="10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1524" y="6286120"/>
            <a:ext cx="785292" cy="55667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509128" y="466037"/>
            <a:ext cx="63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8"/>
          <p:cNvSpPr/>
          <p:nvPr/>
        </p:nvSpPr>
        <p:spPr>
          <a:xfrm>
            <a:off x="11576228" y="8794"/>
            <a:ext cx="471067" cy="436223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33</a:t>
            </a:r>
            <a:endParaRPr lang="mk-MK" sz="1200" b="1" dirty="0">
              <a:solidFill>
                <a:schemeClr val="bg1"/>
              </a:solidFill>
            </a:endParaRPr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155208" y="818652"/>
            <a:ext cx="8550642" cy="438636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</a:rPr>
              <a:t>Понятие данных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62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Основы алгоритмизации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и программирования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73116" y="1329918"/>
            <a:ext cx="10367005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b="1" dirty="0" smtClean="0">
                <a:solidFill>
                  <a:srgbClr val="C00000"/>
                </a:solidFill>
              </a:rPr>
              <a:t>Данные</a:t>
            </a:r>
            <a:r>
              <a:rPr lang="ru-RU" sz="1600" b="1" dirty="0" smtClean="0"/>
              <a:t> – это сообщения в некотором заданном алфавите.</a:t>
            </a:r>
          </a:p>
          <a:p>
            <a:endParaRPr lang="ru-RU" sz="1600" b="1" dirty="0"/>
          </a:p>
          <a:p>
            <a:r>
              <a:rPr lang="ru-RU" sz="1600" b="1" dirty="0" smtClean="0"/>
              <a:t>Текущее состояние данных называют текущим </a:t>
            </a:r>
            <a:r>
              <a:rPr lang="ru-RU" sz="1600" b="1" dirty="0" smtClean="0">
                <a:solidFill>
                  <a:srgbClr val="C00000"/>
                </a:solidFill>
              </a:rPr>
              <a:t>значением данных </a:t>
            </a:r>
            <a:r>
              <a:rPr lang="ru-RU" sz="1600" b="1" dirty="0" smtClean="0"/>
              <a:t>или просто </a:t>
            </a:r>
            <a:r>
              <a:rPr lang="ru-RU" sz="1600" b="1" dirty="0" smtClean="0">
                <a:solidFill>
                  <a:srgbClr val="C00000"/>
                </a:solidFill>
              </a:rPr>
              <a:t>значением</a:t>
            </a:r>
            <a:r>
              <a:rPr lang="ru-RU" sz="1600" b="1" dirty="0" smtClean="0"/>
              <a:t>.</a:t>
            </a:r>
          </a:p>
          <a:p>
            <a:endParaRPr lang="ru-RU" sz="1600" b="1" dirty="0"/>
          </a:p>
          <a:p>
            <a:r>
              <a:rPr lang="ru-RU" sz="1600" b="1" dirty="0" smtClean="0"/>
              <a:t>Тип данных характеризуется областью определения значений данных.</a:t>
            </a:r>
          </a:p>
          <a:p>
            <a:endParaRPr lang="ru-RU" sz="1600" b="1" dirty="0"/>
          </a:p>
          <a:p>
            <a:r>
              <a:rPr lang="ru-RU" sz="1600" b="1" dirty="0" smtClean="0"/>
              <a:t>Типы данных задаются: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 smtClean="0"/>
              <a:t>Простым перечислением значений типа, например, как в </a:t>
            </a:r>
            <a:r>
              <a:rPr lang="ru-RU" sz="1600" b="1" dirty="0" smtClean="0">
                <a:solidFill>
                  <a:srgbClr val="C00000"/>
                </a:solidFill>
              </a:rPr>
              <a:t>простых типах данных</a:t>
            </a:r>
            <a:r>
              <a:rPr lang="ru-RU" sz="1600" b="1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 smtClean="0"/>
              <a:t>Объединением (структурированием) ранее определенных каких-то типов – </a:t>
            </a:r>
            <a:r>
              <a:rPr lang="ru-RU" sz="1600" b="1" dirty="0" smtClean="0">
                <a:solidFill>
                  <a:srgbClr val="C00000"/>
                </a:solidFill>
              </a:rPr>
              <a:t>структурированные типы данных</a:t>
            </a:r>
            <a:r>
              <a:rPr lang="ru-RU" sz="1600" b="1" dirty="0" smtClean="0"/>
              <a:t>.</a:t>
            </a:r>
            <a:endParaRPr lang="ru-RU" sz="16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267710" y="4151047"/>
            <a:ext cx="57084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b="1" dirty="0" smtClean="0"/>
              <a:t>Выделяют несколько наиболее часто используемых структур:</a:t>
            </a:r>
            <a:endParaRPr lang="ru-RU" sz="16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609850" y="4500016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+mj-lt"/>
              <a:buAutoNum type="arabicPeriod"/>
            </a:pPr>
            <a:r>
              <a:rPr lang="ru-RU" sz="1600" b="1" dirty="0" smtClean="0"/>
              <a:t> </a:t>
            </a:r>
            <a:r>
              <a:rPr lang="ru-RU" sz="1600" b="1" dirty="0" smtClean="0">
                <a:solidFill>
                  <a:srgbClr val="C00000"/>
                </a:solidFill>
              </a:rPr>
              <a:t>Массив</a:t>
            </a:r>
            <a:r>
              <a:rPr lang="ru-RU" sz="1600" b="1" dirty="0" smtClean="0"/>
              <a:t> </a:t>
            </a:r>
            <a:r>
              <a:rPr lang="ru-RU" sz="1600" b="1" dirty="0"/>
              <a:t>(</a:t>
            </a:r>
            <a:r>
              <a:rPr lang="en-US" sz="1600" b="1" dirty="0"/>
              <a:t>Array)</a:t>
            </a:r>
          </a:p>
          <a:p>
            <a:pPr>
              <a:buFont typeface="+mj-lt"/>
              <a:buAutoNum type="arabicPeriod"/>
            </a:pPr>
            <a:r>
              <a:rPr lang="ru-RU" sz="1600" b="1" dirty="0" smtClean="0"/>
              <a:t> </a:t>
            </a:r>
            <a:r>
              <a:rPr lang="ru-RU" sz="1600" b="1" dirty="0" smtClean="0">
                <a:solidFill>
                  <a:srgbClr val="C00000"/>
                </a:solidFill>
              </a:rPr>
              <a:t>Стек</a:t>
            </a:r>
            <a:r>
              <a:rPr lang="ru-RU" sz="1600" b="1" dirty="0" smtClean="0"/>
              <a:t> </a:t>
            </a:r>
            <a:r>
              <a:rPr lang="ru-RU" sz="1600" b="1" dirty="0"/>
              <a:t>(</a:t>
            </a:r>
            <a:r>
              <a:rPr lang="en-US" sz="1600" b="1" dirty="0"/>
              <a:t>Stack)</a:t>
            </a:r>
          </a:p>
          <a:p>
            <a:pPr>
              <a:buFont typeface="+mj-lt"/>
              <a:buAutoNum type="arabicPeriod"/>
            </a:pPr>
            <a:r>
              <a:rPr lang="ru-RU" sz="1600" b="1" dirty="0" smtClean="0"/>
              <a:t> </a:t>
            </a:r>
            <a:r>
              <a:rPr lang="ru-RU" sz="1600" b="1" dirty="0" smtClean="0">
                <a:solidFill>
                  <a:srgbClr val="C00000"/>
                </a:solidFill>
              </a:rPr>
              <a:t>Очередь</a:t>
            </a:r>
            <a:r>
              <a:rPr lang="ru-RU" sz="1600" b="1" dirty="0" smtClean="0"/>
              <a:t> </a:t>
            </a:r>
            <a:r>
              <a:rPr lang="ru-RU" sz="1600" b="1" dirty="0"/>
              <a:t>(</a:t>
            </a:r>
            <a:r>
              <a:rPr lang="en-US" sz="1600" b="1" dirty="0"/>
              <a:t>Queue)</a:t>
            </a:r>
          </a:p>
          <a:p>
            <a:pPr>
              <a:buFont typeface="+mj-lt"/>
              <a:buAutoNum type="arabicPeriod"/>
            </a:pPr>
            <a:r>
              <a:rPr lang="ru-RU" sz="1600" b="1" dirty="0" smtClean="0"/>
              <a:t> </a:t>
            </a:r>
            <a:r>
              <a:rPr lang="ru-RU" sz="1600" b="1" dirty="0" smtClean="0">
                <a:solidFill>
                  <a:srgbClr val="C00000"/>
                </a:solidFill>
              </a:rPr>
              <a:t>Связный </a:t>
            </a:r>
            <a:r>
              <a:rPr lang="ru-RU" sz="1600" b="1" dirty="0">
                <a:solidFill>
                  <a:srgbClr val="C00000"/>
                </a:solidFill>
              </a:rPr>
              <a:t>список</a:t>
            </a:r>
            <a:r>
              <a:rPr lang="ru-RU" sz="1600" b="1" dirty="0"/>
              <a:t> (</a:t>
            </a:r>
            <a:r>
              <a:rPr lang="en-US" sz="1600" b="1" dirty="0"/>
              <a:t>Linked List</a:t>
            </a:r>
            <a:r>
              <a:rPr lang="en-US" sz="1600" b="1" dirty="0" smtClean="0"/>
              <a:t>)</a:t>
            </a:r>
            <a:endParaRPr lang="en-US" sz="16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569955" y="4489601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600" b="1" dirty="0" smtClean="0"/>
              <a:t>5. </a:t>
            </a:r>
            <a:r>
              <a:rPr lang="ru-RU" sz="1600" b="1" dirty="0" smtClean="0">
                <a:solidFill>
                  <a:srgbClr val="C00000"/>
                </a:solidFill>
              </a:rPr>
              <a:t>Дерево</a:t>
            </a:r>
            <a:r>
              <a:rPr lang="ru-RU" sz="1600" b="1" dirty="0" smtClean="0"/>
              <a:t> </a:t>
            </a:r>
            <a:r>
              <a:rPr lang="ru-RU" sz="1600" b="1" dirty="0"/>
              <a:t>(</a:t>
            </a:r>
            <a:r>
              <a:rPr lang="en-US" sz="1600" b="1" dirty="0"/>
              <a:t>Tree)</a:t>
            </a:r>
          </a:p>
          <a:p>
            <a:r>
              <a:rPr lang="ru-RU" sz="1600" b="1" dirty="0" smtClean="0"/>
              <a:t>6. </a:t>
            </a:r>
            <a:r>
              <a:rPr lang="ru-RU" sz="1600" b="1" dirty="0" smtClean="0">
                <a:solidFill>
                  <a:srgbClr val="C00000"/>
                </a:solidFill>
              </a:rPr>
              <a:t>Граф</a:t>
            </a:r>
            <a:r>
              <a:rPr lang="ru-RU" sz="1600" b="1" dirty="0" smtClean="0"/>
              <a:t> </a:t>
            </a:r>
            <a:r>
              <a:rPr lang="ru-RU" sz="1600" b="1" dirty="0"/>
              <a:t>(</a:t>
            </a:r>
            <a:r>
              <a:rPr lang="en-US" sz="1600" b="1" dirty="0"/>
              <a:t>Graph)</a:t>
            </a:r>
          </a:p>
          <a:p>
            <a:r>
              <a:rPr lang="ru-RU" sz="1600" b="1" dirty="0" smtClean="0"/>
              <a:t>7. </a:t>
            </a:r>
            <a:r>
              <a:rPr lang="ru-RU" sz="1600" b="1" dirty="0" smtClean="0">
                <a:solidFill>
                  <a:srgbClr val="C00000"/>
                </a:solidFill>
              </a:rPr>
              <a:t>Префиксное </a:t>
            </a:r>
            <a:r>
              <a:rPr lang="ru-RU" sz="1600" b="1" dirty="0">
                <a:solidFill>
                  <a:srgbClr val="C00000"/>
                </a:solidFill>
              </a:rPr>
              <a:t>дерево </a:t>
            </a:r>
            <a:r>
              <a:rPr lang="ru-RU" sz="1600" b="1" dirty="0"/>
              <a:t>(</a:t>
            </a:r>
            <a:r>
              <a:rPr lang="en-US" sz="1600" b="1" dirty="0"/>
              <a:t>Trie)</a:t>
            </a:r>
          </a:p>
          <a:p>
            <a:r>
              <a:rPr lang="ru-RU" sz="1600" b="1" dirty="0" smtClean="0"/>
              <a:t>8. </a:t>
            </a:r>
            <a:r>
              <a:rPr lang="ru-RU" sz="1600" b="1" dirty="0" smtClean="0">
                <a:solidFill>
                  <a:srgbClr val="C00000"/>
                </a:solidFill>
              </a:rPr>
              <a:t>Хэш-таблица</a:t>
            </a:r>
            <a:r>
              <a:rPr lang="ru-RU" sz="1600" b="1" dirty="0" smtClean="0"/>
              <a:t> </a:t>
            </a:r>
            <a:r>
              <a:rPr lang="ru-RU" sz="1600" b="1" dirty="0"/>
              <a:t>(</a:t>
            </a:r>
            <a:r>
              <a:rPr lang="en-US" sz="1600" b="1" dirty="0"/>
              <a:t>Hash Table)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8810640" y="2191692"/>
            <a:ext cx="31718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rgbClr val="C00000"/>
                </a:solidFill>
              </a:rPr>
              <a:t>выбрать оптимальную для реализации структуру данных</a:t>
            </a:r>
            <a:endParaRPr lang="ru-RU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32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6612" y="6286119"/>
            <a:ext cx="727695" cy="556671"/>
          </a:xfrm>
          <a:prstGeom prst="rect">
            <a:avLst/>
          </a:prstGeom>
        </p:spPr>
      </p:pic>
      <p:pic>
        <p:nvPicPr>
          <p:cNvPr id="10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1524" y="6286120"/>
            <a:ext cx="785292" cy="55667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509128" y="466037"/>
            <a:ext cx="63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8"/>
          <p:cNvSpPr/>
          <p:nvPr/>
        </p:nvSpPr>
        <p:spPr>
          <a:xfrm>
            <a:off x="11576228" y="8794"/>
            <a:ext cx="471067" cy="436223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34</a:t>
            </a:r>
            <a:endParaRPr lang="mk-MK" sz="1200" b="1" dirty="0">
              <a:solidFill>
                <a:schemeClr val="bg1"/>
              </a:solidFill>
            </a:endParaRPr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155208" y="818652"/>
            <a:ext cx="8550642" cy="438636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</a:rPr>
              <a:t>Массивы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62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Основы алгоритмизации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и программирования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73116" y="1329918"/>
            <a:ext cx="118838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b="1" dirty="0">
                <a:solidFill>
                  <a:srgbClr val="C00000"/>
                </a:solidFill>
              </a:rPr>
              <a:t>Массив</a:t>
            </a:r>
            <a:r>
              <a:rPr lang="ru-RU" sz="1600" b="1" dirty="0"/>
              <a:t> – это самая простая и наиболее широко используемая из структур. Стеки и очереди являются производными от массивов</a:t>
            </a:r>
            <a:r>
              <a:rPr lang="ru-RU" sz="1600" b="1" dirty="0" smtClean="0"/>
              <a:t>.</a:t>
            </a:r>
            <a:endParaRPr lang="ru-RU" sz="16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55208" y="3017385"/>
            <a:ext cx="117896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/>
              <a:t>Каждому из них присваивается неотрицательное числовое значение – </a:t>
            </a:r>
            <a:r>
              <a:rPr lang="ru-RU" sz="1600" b="1" dirty="0">
                <a:solidFill>
                  <a:srgbClr val="C00000"/>
                </a:solidFill>
              </a:rPr>
              <a:t>индекс</a:t>
            </a:r>
            <a:r>
              <a:rPr lang="ru-RU" sz="1600" b="1" dirty="0"/>
              <a:t>, который соответствует позиции этого элемента в массиве. Большинство языков определяют начальный индекс массива как 0.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217525" y="3644578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600" b="1" dirty="0">
                <a:solidFill>
                  <a:srgbClr val="C00000"/>
                </a:solidFill>
              </a:rPr>
              <a:t>Существует два типа массивов: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/>
              <a:t>Одномерные массивы </a:t>
            </a:r>
            <a:r>
              <a:rPr lang="ru-RU" sz="1600" b="1" dirty="0" smtClean="0"/>
              <a:t>(вектора).</a:t>
            </a:r>
            <a:endParaRPr lang="ru-RU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/>
              <a:t>Многомерные массивы (массивы массивов).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5457894" y="3702252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600" b="1" dirty="0">
                <a:solidFill>
                  <a:srgbClr val="C00000"/>
                </a:solidFill>
              </a:rPr>
              <a:t>Основные операции с </a:t>
            </a:r>
            <a:r>
              <a:rPr lang="ru-RU" sz="1600" b="1" dirty="0" smtClean="0">
                <a:solidFill>
                  <a:srgbClr val="C00000"/>
                </a:solidFill>
              </a:rPr>
              <a:t>массивами:</a:t>
            </a:r>
            <a:endParaRPr lang="ru-RU" sz="1600" b="1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/>
              <a:t>Insert – вставка.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/>
              <a:t>Get – получение элемента.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/>
              <a:t>Delete – удаление.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/>
              <a:t>Size – получение общего количества элементов в массиве.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235294" y="4708446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600" b="1" dirty="0">
                <a:solidFill>
                  <a:srgbClr val="C00000"/>
                </a:solidFill>
              </a:rPr>
              <a:t>Частые </a:t>
            </a:r>
            <a:r>
              <a:rPr lang="ru-RU" sz="1600" b="1" dirty="0" smtClean="0">
                <a:solidFill>
                  <a:srgbClr val="C00000"/>
                </a:solidFill>
              </a:rPr>
              <a:t>задачи с массивами:</a:t>
            </a:r>
            <a:endParaRPr lang="ru-RU" sz="1600" b="1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/>
              <a:t>Найти второй минимальный элемент.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/>
              <a:t>Первые не повторяющиеся целые числа</a:t>
            </a:r>
            <a:r>
              <a:rPr lang="ru-RU" sz="1600" b="1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 smtClean="0"/>
              <a:t>Объединить два отсортированных массива</a:t>
            </a:r>
            <a:endParaRPr lang="ru-RU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 smtClean="0"/>
              <a:t>Переставить </a:t>
            </a:r>
            <a:r>
              <a:rPr lang="ru-RU" sz="1600" b="1" dirty="0"/>
              <a:t>положительные и отрицательные значения.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5724" y="1602036"/>
            <a:ext cx="3809524" cy="1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0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6612" y="6286119"/>
            <a:ext cx="727695" cy="556671"/>
          </a:xfrm>
          <a:prstGeom prst="rect">
            <a:avLst/>
          </a:prstGeom>
        </p:spPr>
      </p:pic>
      <p:pic>
        <p:nvPicPr>
          <p:cNvPr id="10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1524" y="6286120"/>
            <a:ext cx="785292" cy="55667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509128" y="466037"/>
            <a:ext cx="63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8"/>
          <p:cNvSpPr/>
          <p:nvPr/>
        </p:nvSpPr>
        <p:spPr>
          <a:xfrm>
            <a:off x="11576228" y="8794"/>
            <a:ext cx="471067" cy="436223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35</a:t>
            </a:r>
            <a:endParaRPr lang="mk-MK" sz="1200" b="1" dirty="0">
              <a:solidFill>
                <a:schemeClr val="bg1"/>
              </a:solidFill>
            </a:endParaRPr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155208" y="818652"/>
            <a:ext cx="8550642" cy="438636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</a:rPr>
              <a:t>Стеки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62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Основы алгоритмизации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и программирования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55207" y="1257756"/>
            <a:ext cx="1189208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Стек</a:t>
            </a:r>
            <a:r>
              <a:rPr lang="ru-RU" sz="1600" b="1" dirty="0" smtClean="0"/>
              <a:t> -  структура для хранения элементов, таким образом, что последний сохраненный элемент является первым. </a:t>
            </a:r>
          </a:p>
          <a:p>
            <a:pPr algn="just"/>
            <a:endParaRPr lang="ru-RU" sz="1600" b="1" dirty="0"/>
          </a:p>
          <a:p>
            <a:pPr algn="just"/>
            <a:r>
              <a:rPr lang="ru-RU" sz="1600" b="1" dirty="0" smtClean="0"/>
              <a:t>Для доступа к элементам стека, нужно извлекать верхние элементы. </a:t>
            </a:r>
            <a:endParaRPr lang="en-US" sz="1600" b="1" dirty="0" smtClean="0"/>
          </a:p>
          <a:p>
            <a:pPr algn="just"/>
            <a:r>
              <a:rPr lang="ru-RU" sz="1600" b="1" dirty="0" smtClean="0"/>
              <a:t>Так </a:t>
            </a:r>
            <a:r>
              <a:rPr lang="ru-RU" sz="1600" b="1" dirty="0"/>
              <a:t>работает метод </a:t>
            </a:r>
            <a:r>
              <a:rPr lang="ru-RU" sz="1600" b="1" dirty="0">
                <a:solidFill>
                  <a:srgbClr val="C00000"/>
                </a:solidFill>
              </a:rPr>
              <a:t>LIFO (</a:t>
            </a:r>
            <a:r>
              <a:rPr lang="ru-RU" sz="1600" b="1" dirty="0" err="1">
                <a:solidFill>
                  <a:srgbClr val="C00000"/>
                </a:solidFill>
              </a:rPr>
              <a:t>Last</a:t>
            </a:r>
            <a:r>
              <a:rPr lang="ru-RU" sz="1600" b="1" dirty="0">
                <a:solidFill>
                  <a:srgbClr val="C00000"/>
                </a:solidFill>
              </a:rPr>
              <a:t> In First Out, последним пришел – первым ушел</a:t>
            </a:r>
            <a:r>
              <a:rPr lang="ru-RU" sz="1600" b="1" dirty="0" smtClean="0">
                <a:solidFill>
                  <a:srgbClr val="C00000"/>
                </a:solidFill>
              </a:rPr>
              <a:t>)</a:t>
            </a:r>
            <a:r>
              <a:rPr lang="ru-RU" sz="1600" b="1" dirty="0" smtClean="0"/>
              <a:t>.</a:t>
            </a:r>
            <a:endParaRPr lang="ru-RU" sz="16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954459" y="2535309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600" b="1" dirty="0" smtClean="0">
                <a:solidFill>
                  <a:srgbClr val="C00000"/>
                </a:solidFill>
              </a:rPr>
              <a:t>Основные операции со стеками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 smtClean="0"/>
              <a:t>Push – вставка элемента наверх стека.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 smtClean="0"/>
              <a:t>Pop – получение верхнего элемента и его удаление.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 smtClean="0"/>
              <a:t>isEmpty – возвращает true, если стек пуст.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 smtClean="0"/>
              <a:t>Top – получение верхнего элемента без удаления.</a:t>
            </a:r>
            <a:endParaRPr lang="ru-RU" sz="16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590612" y="4165054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600" b="1" dirty="0" smtClean="0">
                <a:solidFill>
                  <a:srgbClr val="C00000"/>
                </a:solidFill>
              </a:rPr>
              <a:t>Частые задачи со стеками</a:t>
            </a:r>
            <a:endParaRPr lang="ru-RU" sz="1600" b="1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/>
              <a:t>Вычисление постфиксного выражения с помощью стека.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/>
              <a:t>Сортировка значений в стеке</a:t>
            </a:r>
            <a:r>
              <a:rPr lang="ru-RU" sz="1600" b="1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 smtClean="0"/>
              <a:t>Проверка сбалансированности скобок в выражении.</a:t>
            </a:r>
            <a:endParaRPr lang="ru-RU" sz="16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80" y="2572174"/>
            <a:ext cx="3420456" cy="281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62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6612" y="6286119"/>
            <a:ext cx="727695" cy="556671"/>
          </a:xfrm>
          <a:prstGeom prst="rect">
            <a:avLst/>
          </a:prstGeom>
        </p:spPr>
      </p:pic>
      <p:pic>
        <p:nvPicPr>
          <p:cNvPr id="10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1524" y="6286120"/>
            <a:ext cx="785292" cy="55667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509128" y="466037"/>
            <a:ext cx="63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8"/>
          <p:cNvSpPr/>
          <p:nvPr/>
        </p:nvSpPr>
        <p:spPr>
          <a:xfrm>
            <a:off x="11576228" y="8794"/>
            <a:ext cx="471067" cy="436223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36</a:t>
            </a:r>
            <a:endParaRPr lang="mk-MK" sz="1200" b="1" dirty="0">
              <a:solidFill>
                <a:schemeClr val="bg1"/>
              </a:solidFill>
            </a:endParaRPr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155208" y="818652"/>
            <a:ext cx="8550642" cy="438636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</a:rPr>
              <a:t>Очереди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62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Основы алгоритмизации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и программирования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90926" y="1323422"/>
            <a:ext cx="117558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rgbClr val="C00000"/>
                </a:solidFill>
              </a:rPr>
              <a:t>О</a:t>
            </a:r>
            <a:r>
              <a:rPr lang="ru-RU" sz="1600" b="1" dirty="0" smtClean="0">
                <a:solidFill>
                  <a:srgbClr val="C00000"/>
                </a:solidFill>
              </a:rPr>
              <a:t>чередь</a:t>
            </a:r>
            <a:r>
              <a:rPr lang="ru-RU" sz="1600" b="1" dirty="0" smtClean="0"/>
              <a:t> </a:t>
            </a:r>
            <a:r>
              <a:rPr lang="ru-RU" sz="1600" b="1" dirty="0"/>
              <a:t>– это линейная структура данных, которая хранит элементы последовательно. </a:t>
            </a:r>
            <a:endParaRPr lang="ru-RU" sz="1600" b="1" dirty="0" smtClean="0"/>
          </a:p>
          <a:p>
            <a:r>
              <a:rPr lang="ru-RU" sz="1600" b="1" dirty="0" smtClean="0"/>
              <a:t>Единственное </a:t>
            </a:r>
            <a:r>
              <a:rPr lang="ru-RU" sz="1600" b="1" dirty="0"/>
              <a:t>существенное различие заключается в том, что вместо использования метода LIFO, очередь реализует </a:t>
            </a:r>
            <a:r>
              <a:rPr lang="ru-RU" sz="1600" b="1" dirty="0">
                <a:solidFill>
                  <a:srgbClr val="C00000"/>
                </a:solidFill>
              </a:rPr>
              <a:t>метод FIFO (First in First Out, первым пришел – первым ушел</a:t>
            </a:r>
            <a:r>
              <a:rPr lang="ru-RU" sz="1600" b="1" dirty="0" smtClean="0">
                <a:solidFill>
                  <a:srgbClr val="C00000"/>
                </a:solidFill>
              </a:rPr>
              <a:t>)</a:t>
            </a:r>
            <a:r>
              <a:rPr lang="ru-RU" sz="1600" b="1" dirty="0" smtClean="0"/>
              <a:t>.</a:t>
            </a:r>
            <a:endParaRPr lang="ru-RU" sz="16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632354" y="2139341"/>
            <a:ext cx="630084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/>
              <a:t>Идеальный пример этих структур в реальной жизни – очереди людей в билетную кассу. Если придет новый человек, он присоединится к линии с конца, а не с начала. А человек, стоящий впереди, первым получит билет и, следовательно, покинет очередь</a:t>
            </a:r>
            <a:r>
              <a:rPr lang="ru-RU" sz="1600" b="1" dirty="0" smtClean="0"/>
              <a:t>.</a:t>
            </a:r>
            <a:endParaRPr lang="ru-RU" sz="16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95280" y="4408927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600" b="1" dirty="0">
                <a:solidFill>
                  <a:srgbClr val="C00000"/>
                </a:solidFill>
              </a:rPr>
              <a:t>Основные операции с очередями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/>
              <a:t>Enqueue – вставка в конец.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/>
              <a:t>Dequeue –  удаление из начала.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/>
              <a:t>isEmpty – возвращает true, если очередь пуста.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/>
              <a:t>Top – получение первого элемента.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870413" y="4408927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600" b="1" dirty="0" smtClean="0">
                <a:solidFill>
                  <a:srgbClr val="C00000"/>
                </a:solidFill>
              </a:rPr>
              <a:t> Частые задачи с очередями</a:t>
            </a:r>
            <a:endParaRPr lang="ru-RU" sz="1600" b="1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/>
              <a:t>Реализация стека с помощью очереди.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/>
              <a:t>Развернуть первые k элементов.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/>
              <a:t>Генерация двоичных чисел от 1 до n с помощью очереди.</a:t>
            </a: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29" y="2241722"/>
            <a:ext cx="5193525" cy="194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53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6612" y="6286119"/>
            <a:ext cx="727695" cy="556671"/>
          </a:xfrm>
          <a:prstGeom prst="rect">
            <a:avLst/>
          </a:prstGeom>
        </p:spPr>
      </p:pic>
      <p:pic>
        <p:nvPicPr>
          <p:cNvPr id="10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1524" y="6286120"/>
            <a:ext cx="785292" cy="55667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509128" y="466037"/>
            <a:ext cx="63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8"/>
          <p:cNvSpPr/>
          <p:nvPr/>
        </p:nvSpPr>
        <p:spPr>
          <a:xfrm>
            <a:off x="11576228" y="8794"/>
            <a:ext cx="471067" cy="436223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37</a:t>
            </a:r>
            <a:endParaRPr lang="mk-MK" sz="1200" b="1" dirty="0">
              <a:solidFill>
                <a:schemeClr val="bg1"/>
              </a:solidFill>
            </a:endParaRPr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155208" y="818652"/>
            <a:ext cx="8550642" cy="438636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</a:rPr>
              <a:t>Связный список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62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Основы алгоритмизации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и программирования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58842" y="1330131"/>
            <a:ext cx="1169792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smtClean="0">
                <a:solidFill>
                  <a:srgbClr val="C00000"/>
                </a:solidFill>
              </a:rPr>
              <a:t>Связный </a:t>
            </a:r>
            <a:r>
              <a:rPr lang="ru-RU" sz="1600" b="1" dirty="0">
                <a:solidFill>
                  <a:srgbClr val="C00000"/>
                </a:solidFill>
              </a:rPr>
              <a:t>список </a:t>
            </a:r>
            <a:r>
              <a:rPr lang="ru-RU" sz="1600" b="1" dirty="0"/>
              <a:t>– это сеть узлов, каждый из которых содержит данные и указатель на следующий узел в цепочке. </a:t>
            </a:r>
            <a:endParaRPr lang="en-US" sz="1600" b="1" dirty="0" smtClean="0"/>
          </a:p>
          <a:p>
            <a:endParaRPr lang="en-US" sz="1600" b="1" dirty="0"/>
          </a:p>
          <a:p>
            <a:r>
              <a:rPr lang="ru-RU" sz="1600" b="1" dirty="0" smtClean="0"/>
              <a:t>Также </a:t>
            </a:r>
            <a:r>
              <a:rPr lang="ru-RU" sz="1600" b="1" dirty="0"/>
              <a:t>есть указатель на первый элемент – </a:t>
            </a:r>
            <a:r>
              <a:rPr lang="ru-RU" sz="1600" b="1" dirty="0">
                <a:solidFill>
                  <a:srgbClr val="C00000"/>
                </a:solidFill>
              </a:rPr>
              <a:t>head</a:t>
            </a:r>
            <a:r>
              <a:rPr lang="ru-RU" sz="1600" b="1" dirty="0"/>
              <a:t>. Если список пуст, то он указывает на </a:t>
            </a:r>
            <a:r>
              <a:rPr lang="ru-RU" sz="1600" b="1" dirty="0">
                <a:solidFill>
                  <a:srgbClr val="C00000"/>
                </a:solidFill>
              </a:rPr>
              <a:t>null</a:t>
            </a:r>
            <a:r>
              <a:rPr lang="ru-RU" sz="1600" b="1" dirty="0"/>
              <a:t>.</a:t>
            </a:r>
          </a:p>
          <a:p>
            <a:endParaRPr lang="en-US" sz="1600" b="1" dirty="0" smtClean="0"/>
          </a:p>
          <a:p>
            <a:r>
              <a:rPr lang="ru-RU" sz="1600" b="1" dirty="0" smtClean="0"/>
              <a:t>Связные </a:t>
            </a:r>
            <a:r>
              <a:rPr lang="ru-RU" sz="1600" b="1" dirty="0"/>
              <a:t>списки используются для реализации </a:t>
            </a:r>
            <a:r>
              <a:rPr lang="ru-RU" sz="1600" b="1" dirty="0">
                <a:solidFill>
                  <a:srgbClr val="C00000"/>
                </a:solidFill>
              </a:rPr>
              <a:t>файловых систем, хэш-таблиц и списков смежности</a:t>
            </a:r>
            <a:r>
              <a:rPr lang="ru-RU" sz="1600" b="1" dirty="0" smtClean="0"/>
              <a:t>.</a:t>
            </a:r>
            <a:r>
              <a:rPr lang="en-US" sz="1600" b="1" dirty="0" smtClean="0"/>
              <a:t> </a:t>
            </a:r>
            <a:endParaRPr lang="ru-RU" sz="1600" b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92" y="2904741"/>
            <a:ext cx="6457950" cy="1009650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8199825" y="2972634"/>
            <a:ext cx="27003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smtClean="0">
                <a:solidFill>
                  <a:srgbClr val="C00000"/>
                </a:solidFill>
              </a:rPr>
              <a:t>Типы связных списков:</a:t>
            </a:r>
            <a:endParaRPr lang="ru-RU" sz="1600" b="1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/>
              <a:t>Однонаправленный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/>
              <a:t>Двунаправленный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245220" y="4059084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600" b="1" dirty="0">
                <a:solidFill>
                  <a:srgbClr val="C00000"/>
                </a:solidFill>
              </a:rPr>
              <a:t>Основные операции со связными списками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/>
              <a:t>InsertAtEnd – вставка в конец.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/>
              <a:t>InsertAtHead – вставка в начало.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/>
              <a:t>Delete – удаление указанного элемента.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/>
              <a:t>DeleteAtHead – удаление первого элемента.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/>
              <a:t>Search – получение указанного элемента.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/>
              <a:t>isEmpty – возвращает true, если связный список пуст.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5657850" y="3987234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600" b="1" dirty="0">
                <a:solidFill>
                  <a:srgbClr val="C00000"/>
                </a:solidFill>
              </a:rPr>
              <a:t>Часто задаваемые вопросы о связных списках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/>
              <a:t>Разворот связного списка.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/>
              <a:t>Обнаружение цикла.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/>
              <a:t>Получение N-го узла с конца.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/>
              <a:t>Удаление дубликатов.</a:t>
            </a:r>
          </a:p>
        </p:txBody>
      </p:sp>
    </p:spTree>
    <p:extLst>
      <p:ext uri="{BB962C8B-B14F-4D97-AF65-F5344CB8AC3E}">
        <p14:creationId xmlns:p14="http://schemas.microsoft.com/office/powerpoint/2010/main" val="59012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6612" y="6286119"/>
            <a:ext cx="727695" cy="556671"/>
          </a:xfrm>
          <a:prstGeom prst="rect">
            <a:avLst/>
          </a:prstGeom>
        </p:spPr>
      </p:pic>
      <p:pic>
        <p:nvPicPr>
          <p:cNvPr id="10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1524" y="6286120"/>
            <a:ext cx="785292" cy="55667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509128" y="466037"/>
            <a:ext cx="63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8"/>
          <p:cNvSpPr/>
          <p:nvPr/>
        </p:nvSpPr>
        <p:spPr>
          <a:xfrm>
            <a:off x="11576228" y="8794"/>
            <a:ext cx="471067" cy="436223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38</a:t>
            </a:r>
            <a:endParaRPr lang="mk-MK" sz="1200" b="1" dirty="0">
              <a:solidFill>
                <a:schemeClr val="bg1"/>
              </a:solidFill>
            </a:endParaRPr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155208" y="818652"/>
            <a:ext cx="8550642" cy="438636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</a:rPr>
              <a:t>Графы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62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Основы алгоритмизации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и программирования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55208" y="1346173"/>
            <a:ext cx="1170155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rgbClr val="C00000"/>
                </a:solidFill>
              </a:rPr>
              <a:t>Граф</a:t>
            </a:r>
            <a:r>
              <a:rPr lang="ru-RU" sz="1600" b="1" dirty="0"/>
              <a:t> </a:t>
            </a:r>
            <a:r>
              <a:rPr lang="en-US" sz="1600" b="1" dirty="0" smtClean="0"/>
              <a:t>- </a:t>
            </a:r>
            <a:r>
              <a:rPr lang="ru-RU" sz="1600" b="1" dirty="0" smtClean="0"/>
              <a:t>представляет </a:t>
            </a:r>
            <a:r>
              <a:rPr lang="ru-RU" sz="1600" b="1" dirty="0"/>
              <a:t>собой набор узлов, соединенных друг с другом в виде сети. </a:t>
            </a:r>
            <a:endParaRPr lang="en-US" sz="1600" b="1" dirty="0" smtClean="0"/>
          </a:p>
          <a:p>
            <a:endParaRPr lang="en-US" sz="800" b="1" dirty="0"/>
          </a:p>
          <a:p>
            <a:r>
              <a:rPr lang="ru-RU" sz="1600" b="1" dirty="0" smtClean="0"/>
              <a:t>Узлы </a:t>
            </a:r>
            <a:r>
              <a:rPr lang="ru-RU" sz="1600" b="1" dirty="0"/>
              <a:t>также называются </a:t>
            </a:r>
            <a:r>
              <a:rPr lang="ru-RU" sz="1600" b="1" dirty="0">
                <a:solidFill>
                  <a:srgbClr val="C00000"/>
                </a:solidFill>
              </a:rPr>
              <a:t>вершинами</a:t>
            </a:r>
            <a:r>
              <a:rPr lang="ru-RU" sz="1600" b="1" dirty="0"/>
              <a:t>. Пара (x, y) называется ребром, которое указывает, что вершина x соединена с вершиной y. </a:t>
            </a:r>
            <a:r>
              <a:rPr lang="ru-RU" sz="1600" b="1" dirty="0">
                <a:solidFill>
                  <a:srgbClr val="C00000"/>
                </a:solidFill>
              </a:rPr>
              <a:t>Ребро</a:t>
            </a:r>
            <a:r>
              <a:rPr lang="ru-RU" sz="1600" b="1" dirty="0"/>
              <a:t> может содержать вес/стоимость, показывая, сколько затрат требуется, чтобы пройти от x до y.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296778" y="2407737"/>
            <a:ext cx="24955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rgbClr val="C00000"/>
                </a:solidFill>
              </a:rPr>
              <a:t>Типы графов: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/>
              <a:t>Неориентированный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/>
              <a:t>Ориентированный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55208" y="5455122"/>
            <a:ext cx="72009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/>
              <a:t>В языке программирования графы могут быть представлены в двух формах: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rgbClr val="C00000"/>
                </a:solidFill>
              </a:rPr>
              <a:t>Список смежности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 smtClean="0">
                <a:solidFill>
                  <a:srgbClr val="C00000"/>
                </a:solidFill>
              </a:rPr>
              <a:t>Матрица смежности</a:t>
            </a:r>
            <a:endParaRPr lang="ru-RU" sz="1600" b="1" dirty="0">
              <a:solidFill>
                <a:srgbClr val="C0000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356168" y="4767649"/>
            <a:ext cx="454498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smtClean="0">
                <a:solidFill>
                  <a:srgbClr val="C00000"/>
                </a:solidFill>
              </a:rPr>
              <a:t>Частые задачи с графами</a:t>
            </a:r>
            <a:endParaRPr lang="ru-RU" sz="1600" b="1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/>
              <a:t>Реализовать поиск по ширине и глубине.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/>
              <a:t>Проверка, является ли граф деревом.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/>
              <a:t>Количество ребер в графе.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/>
              <a:t>Кратчайший путь между двумя вершинами.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947" y="3295263"/>
            <a:ext cx="2543183" cy="134162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8801" y="2423391"/>
            <a:ext cx="6447619" cy="140000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7076" y="3905559"/>
            <a:ext cx="6495238" cy="1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6612" y="6286119"/>
            <a:ext cx="727695" cy="556671"/>
          </a:xfrm>
          <a:prstGeom prst="rect">
            <a:avLst/>
          </a:prstGeom>
        </p:spPr>
      </p:pic>
      <p:pic>
        <p:nvPicPr>
          <p:cNvPr id="10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1524" y="6286120"/>
            <a:ext cx="785292" cy="55667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509128" y="466037"/>
            <a:ext cx="63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8"/>
          <p:cNvSpPr/>
          <p:nvPr/>
        </p:nvSpPr>
        <p:spPr>
          <a:xfrm>
            <a:off x="11576228" y="8794"/>
            <a:ext cx="471067" cy="436223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39</a:t>
            </a:r>
            <a:endParaRPr lang="mk-MK" sz="1200" b="1" dirty="0">
              <a:solidFill>
                <a:schemeClr val="bg1"/>
              </a:solidFill>
            </a:endParaRPr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155208" y="818652"/>
            <a:ext cx="8550642" cy="438636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</a:rPr>
              <a:t>…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62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Основы алгоритмизации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и программирования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25973" y="1523595"/>
            <a:ext cx="108094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smtClean="0">
                <a:solidFill>
                  <a:srgbClr val="C00000"/>
                </a:solidFill>
              </a:rPr>
              <a:t>Задание 4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225974" y="1862149"/>
            <a:ext cx="118213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600" b="1" dirty="0" smtClean="0"/>
              <a:t>На рисунке представлен неориентированный граф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1600" b="1" dirty="0" smtClean="0"/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366318"/>
              </p:ext>
            </p:extLst>
          </p:nvPr>
        </p:nvGraphicFramePr>
        <p:xfrm>
          <a:off x="4115736" y="2285390"/>
          <a:ext cx="33020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Image" r:id="rId6" imgW="3301560" imgH="1752120" progId="Photoshop.Image.10">
                  <p:embed/>
                </p:oleObj>
              </mc:Choice>
              <mc:Fallback>
                <p:oleObj name="Image" r:id="rId6" imgW="3301560" imgH="1752120" progId="Photoshop.Image.1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15736" y="2285390"/>
                        <a:ext cx="3302000" cy="175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Прямоугольник 16"/>
          <p:cNvSpPr/>
          <p:nvPr/>
        </p:nvSpPr>
        <p:spPr>
          <a:xfrm>
            <a:off x="279428" y="4037990"/>
            <a:ext cx="118213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600" b="1" dirty="0" smtClean="0"/>
              <a:t>Требуется составить список и матрицу смежности для данного графа.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377829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6612" y="6286119"/>
            <a:ext cx="727695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1524" y="6286120"/>
            <a:ext cx="785292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155208" y="818652"/>
            <a:ext cx="8550642" cy="438636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Понятие алгоритма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509128" y="466037"/>
            <a:ext cx="63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576228" y="8794"/>
            <a:ext cx="471067" cy="436223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4</a:t>
            </a:r>
            <a:endParaRPr lang="mk-MK" sz="12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62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Основы алгоритмизации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и программирования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55207" y="1323422"/>
            <a:ext cx="118920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>
                <a:solidFill>
                  <a:srgbClr val="C00000"/>
                </a:solidFill>
              </a:rPr>
              <a:t>Алгоритм</a:t>
            </a:r>
            <a:r>
              <a:rPr lang="ru-RU" sz="1600" b="1" dirty="0"/>
              <a:t> - заранее заданное понятное и точное предписание возможному исполнителю </a:t>
            </a:r>
            <a:r>
              <a:rPr lang="ru-RU" sz="1600" b="1" dirty="0" smtClean="0"/>
              <a:t>совершить </a:t>
            </a:r>
            <a:r>
              <a:rPr lang="ru-RU" sz="1600" b="1" dirty="0"/>
              <a:t>определенную последовательность действий для получения решения задачи за </a:t>
            </a:r>
            <a:r>
              <a:rPr lang="ru-RU" sz="1600" b="1" dirty="0" smtClean="0"/>
              <a:t>конечное </a:t>
            </a:r>
            <a:r>
              <a:rPr lang="ru-RU" sz="1600" b="1" dirty="0"/>
              <a:t>число шагов.</a:t>
            </a:r>
          </a:p>
        </p:txBody>
      </p:sp>
      <p:pic>
        <p:nvPicPr>
          <p:cNvPr id="12" name="Рисунок 11"/>
          <p:cNvPicPr/>
          <p:nvPr/>
        </p:nvPicPr>
        <p:blipFill>
          <a:blip r:embed="rId6"/>
          <a:stretch>
            <a:fillRect/>
          </a:stretch>
        </p:blipFill>
        <p:spPr>
          <a:xfrm>
            <a:off x="4925844" y="2605110"/>
            <a:ext cx="7064563" cy="3027169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52444" y="1977261"/>
            <a:ext cx="118379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>
                <a:solidFill>
                  <a:srgbClr val="C00000"/>
                </a:solidFill>
              </a:rPr>
              <a:t>Исполнителем алгоритма </a:t>
            </a:r>
            <a:r>
              <a:rPr lang="ru-RU" sz="1600" b="1" dirty="0"/>
              <a:t>предстает некоторая абстрактная или реальная (техническая, биологическая или биотехническая) система, которая способна выполнить действия, предписываемые алгоритмом.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52444" y="2645728"/>
            <a:ext cx="47734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smtClean="0"/>
              <a:t>Исполнители характеризуются:</a:t>
            </a:r>
            <a:endParaRPr lang="ru-RU" sz="1600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b="1" dirty="0" smtClean="0"/>
              <a:t>средой или обстановкой;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b="1" dirty="0" smtClean="0"/>
              <a:t>системой команд с условиями применимости относительно среды;</a:t>
            </a:r>
            <a:endParaRPr lang="ru-RU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b="1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b="1" dirty="0" smtClean="0"/>
              <a:t>элементарными действиями после вызова команды;</a:t>
            </a:r>
            <a:endParaRPr lang="ru-RU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b="1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b="1" dirty="0" smtClean="0"/>
              <a:t>отказами, если команда вызывается при недопустимом состоянии среды.</a:t>
            </a:r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34597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6612" y="6286119"/>
            <a:ext cx="727695" cy="556671"/>
          </a:xfrm>
          <a:prstGeom prst="rect">
            <a:avLst/>
          </a:prstGeom>
        </p:spPr>
      </p:pic>
      <p:pic>
        <p:nvPicPr>
          <p:cNvPr id="10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1524" y="6286120"/>
            <a:ext cx="785292" cy="55667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509128" y="466037"/>
            <a:ext cx="63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8"/>
          <p:cNvSpPr/>
          <p:nvPr/>
        </p:nvSpPr>
        <p:spPr>
          <a:xfrm>
            <a:off x="11576228" y="8794"/>
            <a:ext cx="471067" cy="436223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40</a:t>
            </a:r>
            <a:endParaRPr lang="mk-MK" sz="1200" b="1" dirty="0">
              <a:solidFill>
                <a:schemeClr val="bg1"/>
              </a:solidFill>
            </a:endParaRPr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155208" y="818652"/>
            <a:ext cx="8550642" cy="438636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</a:rPr>
              <a:t>Деревья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62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Основы алгоритмизации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и программирования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58841" y="1323422"/>
            <a:ext cx="1188845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>
                <a:solidFill>
                  <a:srgbClr val="C00000"/>
                </a:solidFill>
              </a:rPr>
              <a:t>Дерево</a:t>
            </a:r>
            <a:r>
              <a:rPr lang="ru-RU" sz="1600" b="1" dirty="0"/>
              <a:t> – это иерархическая структура данных, состоящая из вершин (узлов) и ребер, соединяющих их. Они похожи на графы, но есть одно важное отличие: </a:t>
            </a:r>
            <a:r>
              <a:rPr lang="ru-RU" sz="1600" b="1" dirty="0">
                <a:solidFill>
                  <a:srgbClr val="C00000"/>
                </a:solidFill>
              </a:rPr>
              <a:t>в дереве не может быть цикла</a:t>
            </a:r>
            <a:r>
              <a:rPr lang="ru-RU" sz="1600" b="1" dirty="0" smtClean="0"/>
              <a:t>.</a:t>
            </a:r>
          </a:p>
          <a:p>
            <a:endParaRPr lang="ru-RU" sz="1600" b="1" dirty="0"/>
          </a:p>
          <a:p>
            <a:pPr algn="just"/>
            <a:r>
              <a:rPr lang="ru-RU" sz="1600" b="1" dirty="0"/>
              <a:t>Деревья широко используются в искусственном интеллекте и сложных алгоритмах для обеспечения эффективного механизма хранения данных</a:t>
            </a:r>
            <a:r>
              <a:rPr lang="ru-RU" sz="1600" b="1" dirty="0" smtClean="0"/>
              <a:t>.</a:t>
            </a:r>
            <a:endParaRPr lang="ru-RU" sz="16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65" y="2866884"/>
            <a:ext cx="5353050" cy="272415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5413128" y="2413077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600" b="1" dirty="0">
                <a:solidFill>
                  <a:srgbClr val="C00000"/>
                </a:solidFill>
              </a:rPr>
              <a:t>Типы деревьев: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/>
              <a:t>N-</a:t>
            </a:r>
            <a:r>
              <a:rPr lang="ru-RU" sz="1600" b="1" dirty="0" err="1"/>
              <a:t>арное</a:t>
            </a:r>
            <a:r>
              <a:rPr lang="ru-RU" sz="1600" b="1" dirty="0"/>
              <a:t> дерево;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/>
              <a:t>сбалансированное дерево;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/>
              <a:t>бинарное </a:t>
            </a:r>
            <a:r>
              <a:rPr lang="ru-RU" sz="1600" b="1" dirty="0" smtClean="0"/>
              <a:t>дерево (бинарное </a:t>
            </a:r>
            <a:r>
              <a:rPr lang="ru-RU" sz="1600" b="1" dirty="0"/>
              <a:t>дерево </a:t>
            </a:r>
            <a:r>
              <a:rPr lang="ru-RU" sz="1600" b="1" dirty="0" smtClean="0"/>
              <a:t>поиска);</a:t>
            </a:r>
            <a:endParaRPr lang="ru-RU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/>
              <a:t>дерево AVL;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/>
              <a:t>красно-чёрное дерево;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/>
              <a:t>2-3 дерево.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395126" y="4593024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600" b="1" dirty="0" smtClean="0">
                <a:solidFill>
                  <a:srgbClr val="C00000"/>
                </a:solidFill>
              </a:rPr>
              <a:t>Частые задачи с деревьями</a:t>
            </a:r>
            <a:endParaRPr lang="ru-RU" sz="1600" b="1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/>
              <a:t>Высота бинарного дерева.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/>
              <a:t>Найти k-ое максимальное значение в дереве бинарного поиска.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/>
              <a:t>Узлы на расстоянии k от корня.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/>
              <a:t>Предки заданного узла в бинарном дереве.</a:t>
            </a:r>
          </a:p>
        </p:txBody>
      </p:sp>
    </p:spTree>
    <p:extLst>
      <p:ext uri="{BB962C8B-B14F-4D97-AF65-F5344CB8AC3E}">
        <p14:creationId xmlns:p14="http://schemas.microsoft.com/office/powerpoint/2010/main" val="176999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6612" y="6286119"/>
            <a:ext cx="727695" cy="556671"/>
          </a:xfrm>
          <a:prstGeom prst="rect">
            <a:avLst/>
          </a:prstGeom>
        </p:spPr>
      </p:pic>
      <p:pic>
        <p:nvPicPr>
          <p:cNvPr id="10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1524" y="6286120"/>
            <a:ext cx="785292" cy="55667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509128" y="466037"/>
            <a:ext cx="63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8"/>
          <p:cNvSpPr/>
          <p:nvPr/>
        </p:nvSpPr>
        <p:spPr>
          <a:xfrm>
            <a:off x="11576228" y="8794"/>
            <a:ext cx="471067" cy="436223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41</a:t>
            </a:r>
            <a:endParaRPr lang="mk-MK" sz="1200" b="1" dirty="0">
              <a:solidFill>
                <a:schemeClr val="bg1"/>
              </a:solidFill>
            </a:endParaRPr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155208" y="818652"/>
            <a:ext cx="8550642" cy="438636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</a:rPr>
              <a:t>Префиксное дерево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62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Основы алгоритмизации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и программирования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55207" y="1323422"/>
            <a:ext cx="1189208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>
                <a:solidFill>
                  <a:srgbClr val="C00000"/>
                </a:solidFill>
              </a:rPr>
              <a:t>Префиксные деревья (</a:t>
            </a:r>
            <a:r>
              <a:rPr lang="ru-RU" sz="1600" b="1" dirty="0" err="1">
                <a:solidFill>
                  <a:srgbClr val="C00000"/>
                </a:solidFill>
              </a:rPr>
              <a:t>tries</a:t>
            </a:r>
            <a:r>
              <a:rPr lang="ru-RU" sz="1600" b="1" dirty="0">
                <a:solidFill>
                  <a:srgbClr val="C00000"/>
                </a:solidFill>
              </a:rPr>
              <a:t>) </a:t>
            </a:r>
            <a:r>
              <a:rPr lang="ru-RU" sz="1600" b="1" dirty="0"/>
              <a:t>– древовидные структуры данных, эффективные для решения задач со строками. Они обеспечивают быстрый поиск и используются преимущественно для поиска слов в словаре, автодополнения в поисковых системах и даже для IP-маршрутизации</a:t>
            </a:r>
            <a:r>
              <a:rPr lang="ru-RU" sz="1600" b="1" dirty="0" smtClean="0"/>
              <a:t>.</a:t>
            </a:r>
          </a:p>
          <a:p>
            <a:endParaRPr lang="ru-RU" sz="1600" b="1" dirty="0"/>
          </a:p>
          <a:p>
            <a:r>
              <a:rPr lang="ru-RU" sz="1600" b="1" dirty="0"/>
              <a:t>Вот иллюстрация того, как три слова top, thus и their хранятся в префиксном дереве: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132" y="2712995"/>
            <a:ext cx="1780509" cy="3380560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3053250" y="2874840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600" b="1" dirty="0" smtClean="0">
                <a:solidFill>
                  <a:srgbClr val="C00000"/>
                </a:solidFill>
              </a:rPr>
              <a:t>Частые задачи с префиксными деревьями</a:t>
            </a:r>
            <a:endParaRPr lang="ru-RU" sz="1600" b="1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/>
              <a:t>Общее количество слов.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/>
              <a:t>Вывод всех слов.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/>
              <a:t>Сортировка элементов массива.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/>
              <a:t>Формирование слов из словаря.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/>
              <a:t>Создание словаря T9.</a:t>
            </a:r>
          </a:p>
        </p:txBody>
      </p:sp>
    </p:spTree>
    <p:extLst>
      <p:ext uri="{BB962C8B-B14F-4D97-AF65-F5344CB8AC3E}">
        <p14:creationId xmlns:p14="http://schemas.microsoft.com/office/powerpoint/2010/main" val="368627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6612" y="6286119"/>
            <a:ext cx="727695" cy="556671"/>
          </a:xfrm>
          <a:prstGeom prst="rect">
            <a:avLst/>
          </a:prstGeom>
        </p:spPr>
      </p:pic>
      <p:pic>
        <p:nvPicPr>
          <p:cNvPr id="10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1524" y="6286120"/>
            <a:ext cx="785292" cy="55667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509128" y="466037"/>
            <a:ext cx="63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8"/>
          <p:cNvSpPr/>
          <p:nvPr/>
        </p:nvSpPr>
        <p:spPr>
          <a:xfrm>
            <a:off x="11576228" y="8794"/>
            <a:ext cx="471067" cy="436223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42</a:t>
            </a:r>
            <a:endParaRPr lang="mk-MK" sz="1200" b="1" dirty="0">
              <a:solidFill>
                <a:schemeClr val="bg1"/>
              </a:solidFill>
            </a:endParaRPr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155208" y="818652"/>
            <a:ext cx="8550642" cy="438636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</a:rPr>
              <a:t>Хэш-таблица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62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Основы алгоритмизации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и программирования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45219" y="1323422"/>
            <a:ext cx="1180207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>
                <a:solidFill>
                  <a:srgbClr val="C00000"/>
                </a:solidFill>
              </a:rPr>
              <a:t>Хеширование</a:t>
            </a:r>
            <a:r>
              <a:rPr lang="ru-RU" sz="1600" b="1" dirty="0"/>
              <a:t> – это процесс, используемый для уникальной идентификации объектов и хранения каждого из них в некотором предварительно вычисленном </a:t>
            </a:r>
            <a:r>
              <a:rPr lang="ru-RU" sz="1600" b="1" dirty="0">
                <a:solidFill>
                  <a:srgbClr val="C00000"/>
                </a:solidFill>
              </a:rPr>
              <a:t>уникальном индексе </a:t>
            </a:r>
            <a:r>
              <a:rPr lang="ru-RU" sz="1600" b="1" dirty="0" smtClean="0">
                <a:solidFill>
                  <a:srgbClr val="C00000"/>
                </a:solidFill>
              </a:rPr>
              <a:t>- </a:t>
            </a:r>
            <a:r>
              <a:rPr lang="ru-RU" sz="1600" b="1" dirty="0">
                <a:solidFill>
                  <a:srgbClr val="C00000"/>
                </a:solidFill>
              </a:rPr>
              <a:t>ключе</a:t>
            </a:r>
            <a:r>
              <a:rPr lang="ru-RU" sz="1600" b="1" dirty="0"/>
              <a:t>. </a:t>
            </a:r>
            <a:endParaRPr lang="ru-RU" sz="1600" b="1" dirty="0" smtClean="0"/>
          </a:p>
          <a:p>
            <a:endParaRPr lang="ru-RU" sz="800" b="1" dirty="0"/>
          </a:p>
          <a:p>
            <a:r>
              <a:rPr lang="ru-RU" sz="1600" b="1" dirty="0" smtClean="0"/>
              <a:t>Объект </a:t>
            </a:r>
            <a:r>
              <a:rPr lang="ru-RU" sz="1600" b="1" dirty="0"/>
              <a:t>хранится в виде </a:t>
            </a:r>
            <a:r>
              <a:rPr lang="ru-RU" sz="1600" b="1" dirty="0">
                <a:solidFill>
                  <a:srgbClr val="C00000"/>
                </a:solidFill>
              </a:rPr>
              <a:t>пары ключ-значение</a:t>
            </a:r>
            <a:r>
              <a:rPr lang="ru-RU" sz="1600" b="1" dirty="0"/>
              <a:t>, а коллекция таких элементов называется </a:t>
            </a:r>
            <a:r>
              <a:rPr lang="ru-RU" sz="1600" b="1" dirty="0">
                <a:solidFill>
                  <a:srgbClr val="C00000"/>
                </a:solidFill>
              </a:rPr>
              <a:t>словарем</a:t>
            </a:r>
            <a:r>
              <a:rPr lang="ru-RU" sz="1600" b="1" dirty="0"/>
              <a:t>. </a:t>
            </a:r>
            <a:endParaRPr lang="ru-RU" sz="1600" b="1" dirty="0" smtClean="0"/>
          </a:p>
          <a:p>
            <a:endParaRPr lang="ru-RU" sz="800" b="1" dirty="0"/>
          </a:p>
          <a:p>
            <a:pPr algn="just"/>
            <a:r>
              <a:rPr lang="ru-RU" sz="1600" b="1" dirty="0" smtClean="0"/>
              <a:t>Каждый </a:t>
            </a:r>
            <a:r>
              <a:rPr lang="ru-RU" sz="1600" b="1" dirty="0"/>
              <a:t>объект можно найти с помощью его ключа. Существует несколько структур, основанных на хешировании, но наиболее часто используется хеш-таблица, которая обычно реализуется с помощью массивов</a:t>
            </a:r>
            <a:r>
              <a:rPr lang="ru-RU" sz="1600" b="1" dirty="0" smtClean="0"/>
              <a:t>.</a:t>
            </a:r>
            <a:endParaRPr lang="ru-RU" sz="16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304" y="2959216"/>
            <a:ext cx="1907547" cy="1988375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3125604" y="2973773"/>
            <a:ext cx="698184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smtClean="0">
                <a:solidFill>
                  <a:srgbClr val="C00000"/>
                </a:solidFill>
              </a:rPr>
              <a:t>Частые задачи с хеш-таблицами</a:t>
            </a:r>
            <a:endParaRPr lang="ru-RU" sz="1600" b="1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/>
              <a:t>Найти симметричные пары.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/>
              <a:t>Определить, является ли массив подмножеством другого массива.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/>
              <a:t>Проверить, являются ли массивы непересекающимися.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872" y="4022570"/>
            <a:ext cx="2900822" cy="222396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070" y="3812630"/>
            <a:ext cx="3333389" cy="243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2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 Box 52"/>
          <p:cNvSpPr txBox="1">
            <a:spLocks noChangeArrowheads="1"/>
          </p:cNvSpPr>
          <p:nvPr/>
        </p:nvSpPr>
        <p:spPr bwMode="auto">
          <a:xfrm>
            <a:off x="1567934" y="3106439"/>
            <a:ext cx="86868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ru-RU" sz="2400" dirty="0" smtClean="0"/>
              <a:t>МЕТОДЫ РАЗРАБОТКИ АЛГОРИТМОВ</a:t>
            </a:r>
            <a:endParaRPr lang="ru-RU" sz="2400" dirty="0"/>
          </a:p>
        </p:txBody>
      </p:sp>
      <p:pic>
        <p:nvPicPr>
          <p:cNvPr id="9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6612" y="6286119"/>
            <a:ext cx="727695" cy="556671"/>
          </a:xfrm>
          <a:prstGeom prst="rect">
            <a:avLst/>
          </a:prstGeom>
        </p:spPr>
      </p:pic>
      <p:pic>
        <p:nvPicPr>
          <p:cNvPr id="10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1524" y="6286120"/>
            <a:ext cx="785292" cy="55667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509128" y="466037"/>
            <a:ext cx="63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8"/>
          <p:cNvSpPr/>
          <p:nvPr/>
        </p:nvSpPr>
        <p:spPr>
          <a:xfrm>
            <a:off x="11576228" y="8794"/>
            <a:ext cx="471067" cy="436223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43</a:t>
            </a:r>
            <a:endParaRPr lang="mk-MK" sz="1200" b="1" dirty="0">
              <a:solidFill>
                <a:schemeClr val="bg1"/>
              </a:solidFill>
            </a:endParaRPr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155208" y="818652"/>
            <a:ext cx="8550642" cy="438636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en-US" sz="1600" b="1" dirty="0" smtClean="0">
                <a:solidFill>
                  <a:schemeClr val="bg1"/>
                </a:solidFill>
                <a:latin typeface="Sansation" pitchFamily="2" charset="0"/>
              </a:rPr>
              <a:t>7. --&gt;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62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Основы алгоритмизации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и программирования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07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6612" y="6286119"/>
            <a:ext cx="727695" cy="556671"/>
          </a:xfrm>
          <a:prstGeom prst="rect">
            <a:avLst/>
          </a:prstGeom>
        </p:spPr>
      </p:pic>
      <p:pic>
        <p:nvPicPr>
          <p:cNvPr id="10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1524" y="6286120"/>
            <a:ext cx="785292" cy="55667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509128" y="466037"/>
            <a:ext cx="63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8"/>
          <p:cNvSpPr/>
          <p:nvPr/>
        </p:nvSpPr>
        <p:spPr>
          <a:xfrm>
            <a:off x="11576228" y="8794"/>
            <a:ext cx="471067" cy="436223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44</a:t>
            </a:r>
            <a:endParaRPr lang="mk-MK" sz="1200" b="1" dirty="0">
              <a:solidFill>
                <a:schemeClr val="bg1"/>
              </a:solidFill>
            </a:endParaRPr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155208" y="818652"/>
            <a:ext cx="8550642" cy="438636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</a:rPr>
              <a:t>Методы разработки алгоритмов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62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Основы алгоритмизации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и программирования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55208" y="1448736"/>
            <a:ext cx="1189208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smtClean="0">
                <a:solidFill>
                  <a:srgbClr val="C00000"/>
                </a:solidFill>
              </a:rPr>
              <a:t>Нисходящий способ проектирования алгоритмов («сверху – вниз»):</a:t>
            </a:r>
          </a:p>
          <a:p>
            <a:endParaRPr lang="ru-RU" sz="16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600" b="1" dirty="0" smtClean="0"/>
              <a:t>Исходная задача (алгоритм) разбивается на ряд вспомогательных подзадач (подалгоритмов), формулируемых и решаемых в терминах более простых и элементарных операций (процедур).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16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600" b="1" dirty="0" smtClean="0"/>
              <a:t>Последние вновь разбиваются на более простые, и так до тех пор, пока не дойдем до команд исполнителя.</a:t>
            </a:r>
            <a:endParaRPr lang="ru-RU" sz="1600" b="1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155208" y="3112300"/>
            <a:ext cx="1189208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smtClean="0">
                <a:solidFill>
                  <a:srgbClr val="C00000"/>
                </a:solidFill>
              </a:rPr>
              <a:t>Восходящий способ проектирования алгоритмов («снизу – вверх»):</a:t>
            </a:r>
          </a:p>
          <a:p>
            <a:endParaRPr lang="ru-RU" sz="1600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1600" b="1" dirty="0" smtClean="0"/>
              <a:t>Опираясь на некоторый, заранее определяемый корректный набор подалгоритмов, троятся функционально завершенные подзадачи более общего назначения, от  них к более общим, и так до тех пор, пока не дойдем до уровня, на котором можно записать решение поставленной задачи.</a:t>
            </a:r>
          </a:p>
        </p:txBody>
      </p:sp>
    </p:spTree>
    <p:extLst>
      <p:ext uri="{BB962C8B-B14F-4D97-AF65-F5344CB8AC3E}">
        <p14:creationId xmlns:p14="http://schemas.microsoft.com/office/powerpoint/2010/main" val="216120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 Box 52"/>
          <p:cNvSpPr txBox="1">
            <a:spLocks noChangeArrowheads="1"/>
          </p:cNvSpPr>
          <p:nvPr/>
        </p:nvSpPr>
        <p:spPr bwMode="auto">
          <a:xfrm>
            <a:off x="1567934" y="3106439"/>
            <a:ext cx="86868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ru-RU" sz="2400" dirty="0" smtClean="0"/>
              <a:t>ЯЗЫКИ ПРОГРАММИРОВАНИЯ</a:t>
            </a:r>
            <a:endParaRPr lang="ru-RU" sz="2400" dirty="0"/>
          </a:p>
        </p:txBody>
      </p:sp>
      <p:pic>
        <p:nvPicPr>
          <p:cNvPr id="9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6612" y="6286119"/>
            <a:ext cx="727695" cy="556671"/>
          </a:xfrm>
          <a:prstGeom prst="rect">
            <a:avLst/>
          </a:prstGeom>
        </p:spPr>
      </p:pic>
      <p:pic>
        <p:nvPicPr>
          <p:cNvPr id="10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1524" y="6286120"/>
            <a:ext cx="785292" cy="55667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509128" y="466037"/>
            <a:ext cx="63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8"/>
          <p:cNvSpPr/>
          <p:nvPr/>
        </p:nvSpPr>
        <p:spPr>
          <a:xfrm>
            <a:off x="11576228" y="8794"/>
            <a:ext cx="471067" cy="436223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45</a:t>
            </a:r>
            <a:endParaRPr lang="mk-MK" sz="1200" b="1" dirty="0">
              <a:solidFill>
                <a:schemeClr val="bg1"/>
              </a:solidFill>
            </a:endParaRPr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155208" y="818652"/>
            <a:ext cx="8550642" cy="438636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en-US" sz="1600" b="1" dirty="0" smtClean="0">
                <a:solidFill>
                  <a:schemeClr val="bg1"/>
                </a:solidFill>
                <a:latin typeface="Sansation" pitchFamily="2" charset="0"/>
              </a:rPr>
              <a:t>8. --&gt;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62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Основы алгоритмизации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и программирования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82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6612" y="6286119"/>
            <a:ext cx="727695" cy="556671"/>
          </a:xfrm>
          <a:prstGeom prst="rect">
            <a:avLst/>
          </a:prstGeom>
        </p:spPr>
      </p:pic>
      <p:pic>
        <p:nvPicPr>
          <p:cNvPr id="10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1524" y="6286120"/>
            <a:ext cx="785292" cy="55667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509128" y="466037"/>
            <a:ext cx="63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8"/>
          <p:cNvSpPr/>
          <p:nvPr/>
        </p:nvSpPr>
        <p:spPr>
          <a:xfrm>
            <a:off x="11576228" y="8794"/>
            <a:ext cx="471067" cy="436223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46</a:t>
            </a:r>
            <a:endParaRPr lang="mk-MK" sz="1200" b="1" dirty="0">
              <a:solidFill>
                <a:schemeClr val="bg1"/>
              </a:solidFill>
            </a:endParaRPr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155208" y="818652"/>
            <a:ext cx="8550642" cy="438636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</a:rPr>
              <a:t>Уровень языка программирования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62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Основы алгоритмизации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и программирования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 Box 52"/>
          <p:cNvSpPr txBox="1">
            <a:spLocks noChangeArrowheads="1"/>
          </p:cNvSpPr>
          <p:nvPr/>
        </p:nvSpPr>
        <p:spPr bwMode="auto">
          <a:xfrm>
            <a:off x="228576" y="1339739"/>
            <a:ext cx="11818719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None/>
            </a:pPr>
            <a:r>
              <a:rPr lang="ru-RU" sz="1600" b="1" dirty="0" smtClean="0"/>
              <a:t>В зависимости от детализации предписаний определяют уровень языка программирования (</a:t>
            </a:r>
            <a:r>
              <a:rPr lang="ru-RU" sz="1600" b="1" dirty="0" smtClean="0">
                <a:solidFill>
                  <a:srgbClr val="C00000"/>
                </a:solidFill>
              </a:rPr>
              <a:t>чем меньше детализация, тем выше уровень</a:t>
            </a:r>
            <a:r>
              <a:rPr lang="ru-RU" sz="1600" b="1" dirty="0" smtClean="0"/>
              <a:t>). </a:t>
            </a:r>
            <a:endParaRPr lang="en-US" sz="1600" b="1" dirty="0" smtClean="0"/>
          </a:p>
          <a:p>
            <a:pPr algn="just">
              <a:buFont typeface="Wingdings" pitchFamily="2" charset="2"/>
              <a:buNone/>
            </a:pPr>
            <a:endParaRPr lang="en-US" sz="800" b="1" dirty="0"/>
          </a:p>
          <a:p>
            <a:pPr algn="just">
              <a:buFont typeface="Wingdings" pitchFamily="2" charset="2"/>
              <a:buNone/>
            </a:pPr>
            <a:r>
              <a:rPr lang="ru-RU" sz="1600" b="1" dirty="0" smtClean="0"/>
              <a:t>По данному критерию различают следующие языки программирования:</a:t>
            </a:r>
          </a:p>
          <a:p>
            <a:pPr marL="609600" indent="-216000" algn="just">
              <a:buFont typeface="Arial" pitchFamily="34" charset="0"/>
              <a:buChar char="•"/>
            </a:pPr>
            <a:r>
              <a:rPr lang="ru-RU" sz="1600" b="1" dirty="0" smtClean="0"/>
              <a:t>машинные (самого низкого уровня);</a:t>
            </a:r>
          </a:p>
          <a:p>
            <a:pPr marL="609600" indent="-216000" algn="just">
              <a:buFont typeface="Arial" pitchFamily="34" charset="0"/>
              <a:buChar char="•"/>
            </a:pPr>
            <a:r>
              <a:rPr lang="ru-RU" sz="1600" b="1" dirty="0" smtClean="0"/>
              <a:t>машинно-ориентированные (ассемблеры);</a:t>
            </a:r>
          </a:p>
          <a:p>
            <a:pPr marL="609600" indent="-216000" algn="just">
              <a:buFont typeface="Arial" pitchFamily="34" charset="0"/>
              <a:buChar char="•"/>
            </a:pPr>
            <a:r>
              <a:rPr lang="ru-RU" sz="1600" b="1" dirty="0" smtClean="0"/>
              <a:t>машинно-независимые (высокого уровня).</a:t>
            </a:r>
          </a:p>
          <a:p>
            <a:pPr marL="609600" indent="-216000" algn="just">
              <a:buFont typeface="Arial" pitchFamily="34" charset="0"/>
              <a:buChar char="•"/>
            </a:pPr>
            <a:endParaRPr lang="ru-RU" sz="800" b="1" dirty="0" smtClean="0"/>
          </a:p>
          <a:p>
            <a:pPr algn="just">
              <a:buFont typeface="Wingdings" pitchFamily="2" charset="2"/>
              <a:buNone/>
            </a:pPr>
            <a:r>
              <a:rPr lang="ru-RU" sz="1600" b="1" dirty="0" smtClean="0"/>
              <a:t>Язык </a:t>
            </a:r>
            <a:r>
              <a:rPr lang="ru-RU" sz="1600" b="1" dirty="0" smtClean="0">
                <a:solidFill>
                  <a:srgbClr val="C00000"/>
                </a:solidFill>
              </a:rPr>
              <a:t>ассемблера</a:t>
            </a:r>
            <a:r>
              <a:rPr lang="ru-RU" sz="1600" b="1" dirty="0" smtClean="0"/>
              <a:t> — это машинно-зависимый язык низкого уровня, в котором отдельным машинным командам соответствуют мнемонические (легко запоминаемые) имена, записываемые в текстовом виде.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28576" y="3730514"/>
            <a:ext cx="1183593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/>
              <a:t>Языки высокого уровня делятся на: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rgbClr val="C00000"/>
                </a:solidFill>
              </a:rPr>
              <a:t>процедурные (алгоритмические)</a:t>
            </a:r>
            <a:r>
              <a:rPr lang="ru-RU" sz="1600" b="1" dirty="0"/>
              <a:t> (Basic, Pascal, C и др.), которые предназначены для однозначного описания алгоритмов; для решения задачи процедурные языки требуют в той или иной форме явно записать процедуру ее решения; </a:t>
            </a:r>
            <a:endParaRPr lang="en-US" sz="1600" b="1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800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rgbClr val="C00000"/>
                </a:solidFill>
              </a:rPr>
              <a:t>логические</a:t>
            </a:r>
            <a:r>
              <a:rPr lang="ru-RU" sz="1600" b="1" dirty="0"/>
              <a:t> (Prolog, Lisp и др.), которые ориентированы не на разработку алгоритма решения задачи, а на систематическое и формализованное описание задачи с тем, чтобы решение следовало из составленного описания; </a:t>
            </a:r>
            <a:endParaRPr lang="en-US" sz="1600" b="1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800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rgbClr val="C00000"/>
                </a:solidFill>
              </a:rPr>
              <a:t>объектно-ориентированные</a:t>
            </a:r>
            <a:r>
              <a:rPr lang="ru-RU" sz="1600" b="1" dirty="0"/>
              <a:t> (Object Pascal, C++, Java и др.), в основе которых лежит понятие объекта, сочетающего в себе данные и действия над нами. Программа на объектно-ориентированном языке, решая некоторую задачу, по сути описывает часть мира, относящуюся к этой задаче. Описание действительности в форме системы взаимодействующих объектов естественнее, чем в форме взаимодействующих процедур. </a:t>
            </a:r>
          </a:p>
        </p:txBody>
      </p:sp>
    </p:spTree>
    <p:extLst>
      <p:ext uri="{BB962C8B-B14F-4D97-AF65-F5344CB8AC3E}">
        <p14:creationId xmlns:p14="http://schemas.microsoft.com/office/powerpoint/2010/main" val="86460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6612" y="6286119"/>
            <a:ext cx="727695" cy="556671"/>
          </a:xfrm>
          <a:prstGeom prst="rect">
            <a:avLst/>
          </a:prstGeom>
        </p:spPr>
      </p:pic>
      <p:pic>
        <p:nvPicPr>
          <p:cNvPr id="10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1524" y="6286120"/>
            <a:ext cx="785292" cy="55667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509128" y="466037"/>
            <a:ext cx="63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8"/>
          <p:cNvSpPr/>
          <p:nvPr/>
        </p:nvSpPr>
        <p:spPr>
          <a:xfrm>
            <a:off x="11576228" y="8794"/>
            <a:ext cx="471067" cy="436223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47</a:t>
            </a:r>
            <a:endParaRPr lang="mk-MK" sz="1200" b="1" dirty="0">
              <a:solidFill>
                <a:schemeClr val="bg1"/>
              </a:solidFill>
            </a:endParaRP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155208" y="818652"/>
            <a:ext cx="8550642" cy="438636"/>
          </a:xfrm>
          <a:prstGeom prst="rect">
            <a:avLst/>
          </a:prstGeom>
          <a:solidFill>
            <a:srgbClr val="E32C22"/>
          </a:solidFill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ru-RU" sz="1600" b="1" dirty="0" smtClean="0">
                <a:solidFill>
                  <a:schemeClr val="bg1"/>
                </a:solidFill>
              </a:rPr>
              <a:t>Литература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62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Основы алгоритмизации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и программирования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93069" y="1252420"/>
            <a:ext cx="1171206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Стандарты: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6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ГОСТ </a:t>
            </a:r>
            <a:r>
              <a:rPr lang="ru-RU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19781-74. Единая система программной документации. Термины и определения. Утв. пост. Госкомстата № 2051 от 08.05.08.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6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ГОСТ </a:t>
            </a:r>
            <a:r>
              <a:rPr lang="ru-RU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19.701-90. ЕСПД. Схемы алгоритмов, программ, данных систем. Условные обозначения и правила </a:t>
            </a:r>
            <a:r>
              <a:rPr lang="ru-RU" sz="16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выполнения.</a:t>
            </a:r>
            <a:endParaRPr lang="ru-RU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ru-RU" sz="1600" dirty="0" smtClean="0"/>
          </a:p>
          <a:p>
            <a:pPr>
              <a:lnSpc>
                <a:spcPct val="150000"/>
              </a:lnSpc>
            </a:pPr>
            <a:r>
              <a:rPr lang="ru-RU" sz="1600" b="1" dirty="0" smtClean="0"/>
              <a:t>Печатные издания: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600" dirty="0" smtClean="0"/>
              <a:t>Скиена </a:t>
            </a:r>
            <a:r>
              <a:rPr lang="ru-RU" sz="1600" dirty="0"/>
              <a:t>С. Алгоритмы. Руководство по разработке. 2-е изд.: Пер. с англ. — СПб.: БХВ-Петербург. 2011. — 720 с.: ил. </a:t>
            </a:r>
            <a:endParaRPr lang="ru-RU" sz="16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600" dirty="0" smtClean="0"/>
              <a:t>Дж</a:t>
            </a:r>
            <a:r>
              <a:rPr lang="ru-RU" sz="1600" dirty="0"/>
              <a:t>. Макконелл Анализ алгоритмов. Активный обучающий подход. — 3-е дополненное издание. М: Техносфера, 2009. -416с.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600" dirty="0" smtClean="0"/>
              <a:t>Миллер</a:t>
            </a:r>
            <a:r>
              <a:rPr lang="ru-RU" sz="1600" dirty="0"/>
              <a:t>, Р. Последовательные и параллельные алгоритмы: Общий подход / Р. Миллер, Л. Бок-сер ; пер. с англ. — М. : БИНОМ. Лаборатория знаний, 2006. — 406 с</a:t>
            </a:r>
            <a:r>
              <a:rPr lang="ru-RU" sz="16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600" dirty="0"/>
              <a:t>Кормен Т и др. Алгоритмы: построение и анализ. – М.: МЦНМО, 2000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57029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-1"/>
            <a:ext cx="12192000" cy="62341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55208" y="6399396"/>
            <a:ext cx="4693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</a:rPr>
              <a:t>Чесноков Сергей Евгеньевич, </a:t>
            </a:r>
            <a:r>
              <a:rPr lang="en-US" sz="1600" dirty="0">
                <a:solidFill>
                  <a:schemeClr val="bg1"/>
                </a:solidFill>
              </a:rPr>
              <a:t>shesnokov@gmail.com</a:t>
            </a:r>
            <a:endParaRPr lang="ru-RU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566968" y="1619240"/>
            <a:ext cx="6243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THANKS</a:t>
            </a:r>
            <a:r>
              <a:rPr lang="en-US" sz="5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FOR</a:t>
            </a:r>
            <a:endParaRPr lang="mk-MK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66968" y="2234206"/>
            <a:ext cx="6243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COMING</a:t>
            </a:r>
            <a:endParaRPr lang="mk-MK" sz="5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22315" y="3059714"/>
            <a:ext cx="8550642" cy="712788"/>
          </a:xfrm>
          <a:prstGeom prst="rect">
            <a:avLst/>
          </a:prstGeom>
          <a:solidFill>
            <a:srgbClr val="E32C22"/>
          </a:solidFill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 b="1" dirty="0">
                <a:solidFill>
                  <a:schemeClr val="bg1"/>
                </a:solidFill>
                <a:latin typeface="Sansation" pitchFamily="2" charset="0"/>
              </a:rPr>
              <a:t>See you soon</a:t>
            </a:r>
            <a:endParaRPr lang="mk-MK" sz="20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5208" y="6399396"/>
            <a:ext cx="4693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</a:rPr>
              <a:t>Чесноков Сергей Евгеньевич, </a:t>
            </a:r>
            <a:r>
              <a:rPr lang="en-US" sz="1600" dirty="0">
                <a:solidFill>
                  <a:schemeClr val="bg1"/>
                </a:solidFill>
              </a:rPr>
              <a:t>shesnokov@gmail.com</a:t>
            </a:r>
            <a:endParaRPr lang="ru-RU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6612" y="6286119"/>
            <a:ext cx="727695" cy="556671"/>
          </a:xfrm>
          <a:prstGeom prst="rect">
            <a:avLst/>
          </a:prstGeom>
        </p:spPr>
      </p:pic>
      <p:pic>
        <p:nvPicPr>
          <p:cNvPr id="10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1524" y="6286120"/>
            <a:ext cx="785292" cy="55667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509128" y="466037"/>
            <a:ext cx="63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8"/>
          <p:cNvSpPr/>
          <p:nvPr/>
        </p:nvSpPr>
        <p:spPr>
          <a:xfrm>
            <a:off x="11576228" y="8794"/>
            <a:ext cx="471067" cy="436223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5</a:t>
            </a:r>
            <a:endParaRPr lang="mk-MK" sz="1200" b="1" dirty="0">
              <a:solidFill>
                <a:schemeClr val="bg1"/>
              </a:solidFill>
            </a:endParaRPr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155208" y="818652"/>
            <a:ext cx="8550642" cy="438636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</a:rPr>
              <a:t>Свойства алгоритма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62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Основы алгоритмизации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и программирования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5208" y="1400401"/>
            <a:ext cx="1170156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AutoNum type="arabicPeriod"/>
            </a:pPr>
            <a:r>
              <a:rPr lang="ru-RU" sz="1600" b="1" dirty="0" smtClean="0">
                <a:solidFill>
                  <a:srgbClr val="C00000"/>
                </a:solidFill>
              </a:rPr>
              <a:t>Понятность </a:t>
            </a:r>
            <a:r>
              <a:rPr lang="ru-RU" sz="1600" b="1" dirty="0">
                <a:solidFill>
                  <a:srgbClr val="C00000"/>
                </a:solidFill>
              </a:rPr>
              <a:t>для исполнителя </a:t>
            </a:r>
            <a:r>
              <a:rPr lang="ru-RU" sz="1600" b="1" dirty="0"/>
              <a:t>- исполнитель алгоритма должен понимать, как его выполнять. </a:t>
            </a:r>
            <a:endParaRPr lang="ru-RU" sz="1600" b="1" dirty="0" smtClean="0"/>
          </a:p>
          <a:p>
            <a:pPr marL="342900" indent="-342900">
              <a:buAutoNum type="arabicPeriod"/>
            </a:pPr>
            <a:endParaRPr lang="ru-RU" sz="1600" b="1" dirty="0"/>
          </a:p>
          <a:p>
            <a:pPr marL="342900" indent="-342900" algn="just">
              <a:buAutoNum type="arabicPeriod" startAt="2"/>
            </a:pPr>
            <a:r>
              <a:rPr lang="ru-RU" sz="1600" b="1" dirty="0" smtClean="0">
                <a:solidFill>
                  <a:srgbClr val="C00000"/>
                </a:solidFill>
              </a:rPr>
              <a:t>Дискретность </a:t>
            </a:r>
            <a:r>
              <a:rPr lang="ru-RU" sz="1600" b="1" dirty="0">
                <a:solidFill>
                  <a:srgbClr val="C00000"/>
                </a:solidFill>
              </a:rPr>
              <a:t>(прерывность, раздельность) </a:t>
            </a:r>
            <a:r>
              <a:rPr lang="ru-RU" sz="1600" b="1" dirty="0"/>
              <a:t>- алгоритм должен представлять процесс </a:t>
            </a:r>
            <a:r>
              <a:rPr lang="ru-RU" sz="1600" b="1" dirty="0" smtClean="0"/>
              <a:t>решения </a:t>
            </a:r>
            <a:r>
              <a:rPr lang="ru-RU" sz="1600" b="1" dirty="0"/>
              <a:t>задачи как последовательное выполнение простых (или ранее определённых) шагов (</a:t>
            </a:r>
            <a:r>
              <a:rPr lang="ru-RU" sz="1600" b="1" dirty="0" smtClean="0"/>
              <a:t>этапов).</a:t>
            </a:r>
          </a:p>
          <a:p>
            <a:pPr marL="342900" indent="-342900">
              <a:buAutoNum type="arabicPeriod" startAt="2"/>
            </a:pPr>
            <a:endParaRPr lang="ru-RU" sz="1600" b="1" dirty="0"/>
          </a:p>
          <a:p>
            <a:pPr marL="342900" indent="-342900" algn="just">
              <a:buAutoNum type="arabicPeriod" startAt="3"/>
            </a:pPr>
            <a:r>
              <a:rPr lang="ru-RU" sz="1600" b="1" dirty="0" smtClean="0">
                <a:solidFill>
                  <a:srgbClr val="C00000"/>
                </a:solidFill>
              </a:rPr>
              <a:t>Определённость</a:t>
            </a:r>
            <a:r>
              <a:rPr lang="ru-RU" sz="1600" b="1" dirty="0" smtClean="0"/>
              <a:t> </a:t>
            </a:r>
            <a:r>
              <a:rPr lang="ru-RU" sz="1600" b="1" dirty="0"/>
              <a:t>- каждое правило алгоритма должно быть четким, однозначным и не </a:t>
            </a:r>
            <a:r>
              <a:rPr lang="ru-RU" sz="1600" b="1" dirty="0" smtClean="0"/>
              <a:t>оставлять </a:t>
            </a:r>
            <a:r>
              <a:rPr lang="ru-RU" sz="1600" b="1" dirty="0"/>
              <a:t>места для произвола. </a:t>
            </a:r>
            <a:endParaRPr lang="ru-RU" sz="1600" b="1" dirty="0" smtClean="0"/>
          </a:p>
          <a:p>
            <a:pPr marL="342900" indent="-342900" algn="just">
              <a:buAutoNum type="arabicPeriod" startAt="3"/>
            </a:pPr>
            <a:endParaRPr lang="ru-RU" sz="1600" b="1" dirty="0"/>
          </a:p>
          <a:p>
            <a:pPr marL="342900" indent="-342900" algn="just">
              <a:buAutoNum type="arabicPeriod" startAt="4"/>
            </a:pPr>
            <a:r>
              <a:rPr lang="ru-RU" sz="1600" b="1" dirty="0" smtClean="0">
                <a:solidFill>
                  <a:srgbClr val="C00000"/>
                </a:solidFill>
              </a:rPr>
              <a:t>Результативность </a:t>
            </a:r>
            <a:r>
              <a:rPr lang="ru-RU" sz="1600" b="1" dirty="0">
                <a:solidFill>
                  <a:srgbClr val="C00000"/>
                </a:solidFill>
              </a:rPr>
              <a:t>(или конечность) </a:t>
            </a:r>
            <a:r>
              <a:rPr lang="ru-RU" sz="1600" b="1" dirty="0"/>
              <a:t>состоит в том, что за конечное число шагов алгоритм </a:t>
            </a:r>
            <a:r>
              <a:rPr lang="ru-RU" sz="1600" b="1" dirty="0" smtClean="0"/>
              <a:t>либо </a:t>
            </a:r>
            <a:r>
              <a:rPr lang="ru-RU" sz="1600" b="1" dirty="0"/>
              <a:t>должен приводить к решению задачи, либо после конечного числа шагов останавливаться из-за невозможности получить решение с выдачей соответствующего сообщения, либо </a:t>
            </a:r>
            <a:r>
              <a:rPr lang="ru-RU" sz="1600" b="1" dirty="0" smtClean="0"/>
              <a:t>неограниченно </a:t>
            </a:r>
            <a:r>
              <a:rPr lang="ru-RU" sz="1600" b="1" dirty="0"/>
              <a:t>продолжаться в течение времени, отведенного для исполнения алгоритма, с выдачей промежуточных результатов</a:t>
            </a:r>
            <a:r>
              <a:rPr lang="ru-RU" sz="1600" b="1" dirty="0" smtClean="0"/>
              <a:t>.</a:t>
            </a:r>
          </a:p>
          <a:p>
            <a:pPr marL="342900" indent="-342900">
              <a:buAutoNum type="arabicPeriod" startAt="4"/>
            </a:pPr>
            <a:endParaRPr lang="ru-RU" sz="1600" b="1" dirty="0"/>
          </a:p>
          <a:p>
            <a:pPr marL="342900" indent="-342900" algn="just">
              <a:buAutoNum type="arabicPeriod" startAt="5"/>
            </a:pPr>
            <a:r>
              <a:rPr lang="ru-RU" sz="1600" b="1" dirty="0" smtClean="0">
                <a:solidFill>
                  <a:srgbClr val="C00000"/>
                </a:solidFill>
              </a:rPr>
              <a:t>Массовость</a:t>
            </a:r>
            <a:r>
              <a:rPr lang="ru-RU" sz="1600" b="1" dirty="0" smtClean="0"/>
              <a:t> </a:t>
            </a:r>
            <a:r>
              <a:rPr lang="ru-RU" sz="1600" b="1" dirty="0"/>
              <a:t>означает, что алгоритм решения задачи разрабатывается в общем виде, т.е. он должен быть пpименим для некотоpого класса задач, различающихся лишь исходными </a:t>
            </a:r>
            <a:r>
              <a:rPr lang="ru-RU" sz="1600" b="1" dirty="0" smtClean="0"/>
              <a:t>данными</a:t>
            </a:r>
            <a:r>
              <a:rPr lang="ru-RU" sz="1600" b="1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2398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 Box 52"/>
          <p:cNvSpPr txBox="1">
            <a:spLocks noChangeArrowheads="1"/>
          </p:cNvSpPr>
          <p:nvPr/>
        </p:nvSpPr>
        <p:spPr bwMode="auto">
          <a:xfrm>
            <a:off x="1567934" y="3106439"/>
            <a:ext cx="86868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ru-RU" sz="2400" dirty="0" smtClean="0"/>
              <a:t>МАШИНА ТЬЮРИНГА</a:t>
            </a:r>
            <a:endParaRPr lang="ru-RU" sz="2400" dirty="0"/>
          </a:p>
        </p:txBody>
      </p:sp>
      <p:pic>
        <p:nvPicPr>
          <p:cNvPr id="9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6612" y="6286119"/>
            <a:ext cx="727695" cy="556671"/>
          </a:xfrm>
          <a:prstGeom prst="rect">
            <a:avLst/>
          </a:prstGeom>
        </p:spPr>
      </p:pic>
      <p:pic>
        <p:nvPicPr>
          <p:cNvPr id="10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1524" y="6286120"/>
            <a:ext cx="785292" cy="55667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509128" y="466037"/>
            <a:ext cx="63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8"/>
          <p:cNvSpPr/>
          <p:nvPr/>
        </p:nvSpPr>
        <p:spPr>
          <a:xfrm>
            <a:off x="11576228" y="8794"/>
            <a:ext cx="471067" cy="436223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6</a:t>
            </a:r>
            <a:endParaRPr lang="mk-MK" sz="1200" b="1" dirty="0">
              <a:solidFill>
                <a:schemeClr val="bg1"/>
              </a:solidFill>
            </a:endParaRPr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155208" y="818652"/>
            <a:ext cx="8550642" cy="438636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2</a:t>
            </a:r>
            <a:r>
              <a:rPr lang="en-US" sz="1600" b="1" dirty="0" smtClean="0">
                <a:solidFill>
                  <a:schemeClr val="bg1"/>
                </a:solidFill>
                <a:latin typeface="Sansation" pitchFamily="2" charset="0"/>
              </a:rPr>
              <a:t>. --&gt;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62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Основы алгоритмизации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и программирования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86612" y="6286119"/>
            <a:ext cx="727695" cy="556671"/>
          </a:xfrm>
          <a:prstGeom prst="rect">
            <a:avLst/>
          </a:prstGeom>
        </p:spPr>
      </p:pic>
      <p:pic>
        <p:nvPicPr>
          <p:cNvPr id="10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31524" y="6286120"/>
            <a:ext cx="785292" cy="55667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509128" y="466037"/>
            <a:ext cx="63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8"/>
          <p:cNvSpPr/>
          <p:nvPr/>
        </p:nvSpPr>
        <p:spPr>
          <a:xfrm>
            <a:off x="11576228" y="8794"/>
            <a:ext cx="471067" cy="436223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7</a:t>
            </a:r>
            <a:endParaRPr lang="mk-MK" sz="1200" b="1" dirty="0">
              <a:solidFill>
                <a:schemeClr val="bg1"/>
              </a:solidFill>
            </a:endParaRPr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155208" y="818652"/>
            <a:ext cx="8550642" cy="438636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</a:rPr>
              <a:t>Машина Тьюринга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62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Основы алгоритмизации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и программирования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5208" y="1323422"/>
            <a:ext cx="1189208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/>
              <a:t>В 1936 г. Аланом Тьюрингом </a:t>
            </a:r>
            <a:r>
              <a:rPr lang="ru-RU" sz="1600" b="1" dirty="0" smtClean="0"/>
              <a:t>(английский математик, логик, криптограф) для </a:t>
            </a:r>
            <a:r>
              <a:rPr lang="ru-RU" sz="1600" b="1" dirty="0"/>
              <a:t>уточнения понятия алгоритма был предложен </a:t>
            </a:r>
            <a:r>
              <a:rPr lang="ru-RU" sz="1600" b="1" dirty="0">
                <a:solidFill>
                  <a:srgbClr val="C00000"/>
                </a:solidFill>
              </a:rPr>
              <a:t>абстрактный универсальный </a:t>
            </a:r>
            <a:r>
              <a:rPr lang="ru-RU" sz="1600" b="1" dirty="0" smtClean="0">
                <a:solidFill>
                  <a:srgbClr val="C00000"/>
                </a:solidFill>
              </a:rPr>
              <a:t>исполнитель</a:t>
            </a:r>
            <a:r>
              <a:rPr lang="ru-RU" sz="1600" b="1" dirty="0"/>
              <a:t>. Этот абстрактный исполнитель является расширением конечного </a:t>
            </a:r>
            <a:r>
              <a:rPr lang="ru-RU" sz="1600" b="1" dirty="0" smtClean="0"/>
              <a:t>автомата</a:t>
            </a:r>
            <a:r>
              <a:rPr lang="ru-RU" sz="1600" b="1" dirty="0"/>
              <a:t>. Термин «универсальный исполнитель» говорит о том, что </a:t>
            </a:r>
            <a:r>
              <a:rPr lang="ru-RU" sz="1600" b="1" dirty="0">
                <a:solidFill>
                  <a:srgbClr val="C00000"/>
                </a:solidFill>
              </a:rPr>
              <a:t>данный исполнитель может имитировать </a:t>
            </a:r>
            <a:r>
              <a:rPr lang="ru-RU" sz="1600" b="1" dirty="0" smtClean="0">
                <a:solidFill>
                  <a:srgbClr val="C00000"/>
                </a:solidFill>
              </a:rPr>
              <a:t>любого другого исполнителя</a:t>
            </a:r>
            <a:r>
              <a:rPr lang="ru-RU" sz="1600" b="1" dirty="0" smtClean="0"/>
              <a:t>. </a:t>
            </a:r>
            <a:endParaRPr lang="ru-RU" sz="1600" b="1" dirty="0"/>
          </a:p>
          <a:p>
            <a:pPr algn="just"/>
            <a:endParaRPr lang="ru-RU" sz="800" b="1" dirty="0"/>
          </a:p>
          <a:p>
            <a:pPr algn="just"/>
            <a:endParaRPr lang="ru-RU" sz="800" b="1" dirty="0" smtClean="0"/>
          </a:p>
          <a:p>
            <a:pPr algn="ctr"/>
            <a:endParaRPr lang="en-US" sz="1600" b="1" dirty="0" smtClean="0"/>
          </a:p>
          <a:p>
            <a:pPr algn="ctr"/>
            <a:endParaRPr lang="en-US" sz="1600" b="1" dirty="0"/>
          </a:p>
          <a:p>
            <a:pPr algn="ctr"/>
            <a:endParaRPr lang="en-US" sz="1600" b="1" dirty="0" smtClean="0"/>
          </a:p>
          <a:p>
            <a:pPr algn="ctr"/>
            <a:endParaRPr lang="en-US" sz="1600" b="1" dirty="0"/>
          </a:p>
          <a:p>
            <a:pPr algn="ctr"/>
            <a:endParaRPr lang="en-US" sz="1600" b="1" dirty="0" smtClean="0"/>
          </a:p>
          <a:p>
            <a:pPr algn="ctr"/>
            <a:endParaRPr lang="en-US" sz="1600" b="1" dirty="0"/>
          </a:p>
          <a:p>
            <a:pPr algn="ctr"/>
            <a:endParaRPr lang="en-US" sz="1600" b="1" dirty="0" smtClean="0"/>
          </a:p>
          <a:p>
            <a:pPr algn="ctr"/>
            <a:endParaRPr lang="ru-RU" sz="16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5673" y="2324097"/>
            <a:ext cx="2880384" cy="1620216"/>
          </a:xfrm>
          <a:prstGeom prst="rect">
            <a:avLst/>
          </a:prstGeom>
        </p:spPr>
      </p:pic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8601335"/>
              </p:ext>
            </p:extLst>
          </p:nvPr>
        </p:nvGraphicFramePr>
        <p:xfrm>
          <a:off x="3556522" y="2268745"/>
          <a:ext cx="1616664" cy="17689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Image" r:id="rId8" imgW="1752120" imgH="1917360" progId="Photoshop.Image.10">
                  <p:embed/>
                </p:oleObj>
              </mc:Choice>
              <mc:Fallback>
                <p:oleObj name="Image" r:id="rId8" imgW="1752120" imgH="1917360" progId="Photoshop.Image.1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556522" y="2268745"/>
                        <a:ext cx="1616664" cy="17689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Прямоугольник 15"/>
          <p:cNvSpPr/>
          <p:nvPr/>
        </p:nvSpPr>
        <p:spPr>
          <a:xfrm>
            <a:off x="106062" y="4908726"/>
            <a:ext cx="1182132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b="1" dirty="0" smtClean="0"/>
              <a:t>Машина Тьюринга – математически </a:t>
            </a:r>
            <a:r>
              <a:rPr lang="ru-RU" sz="1600" b="1" dirty="0" smtClean="0">
                <a:solidFill>
                  <a:srgbClr val="C00000"/>
                </a:solidFill>
              </a:rPr>
              <a:t>строгий аналог понятия «алгоритм»</a:t>
            </a:r>
            <a:r>
              <a:rPr lang="ru-RU" sz="1600" b="1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b="1" dirty="0" smtClean="0"/>
              <a:t>Принцип работы машины Тьюринга </a:t>
            </a:r>
            <a:r>
              <a:rPr lang="ru-RU" sz="1600" b="1" dirty="0" smtClean="0">
                <a:solidFill>
                  <a:srgbClr val="C00000"/>
                </a:solidFill>
              </a:rPr>
              <a:t>лежит в основе всех современных ЭВМ</a:t>
            </a:r>
            <a:r>
              <a:rPr lang="ru-RU" sz="1600" b="1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b="1" dirty="0" smtClean="0"/>
              <a:t> </a:t>
            </a:r>
            <a:r>
              <a:rPr lang="ru-RU" sz="1600" b="1" dirty="0"/>
              <a:t>Машина Тьюринга - </a:t>
            </a:r>
            <a:r>
              <a:rPr lang="ru-RU" sz="1600" b="1" dirty="0" smtClean="0"/>
              <a:t>это вычислительная машина </a:t>
            </a:r>
            <a:r>
              <a:rPr lang="ru-RU" sz="1600" b="1" dirty="0"/>
              <a:t>с линейной памятью, </a:t>
            </a:r>
            <a:endParaRPr lang="ru-RU" sz="1600" b="1" dirty="0" smtClean="0"/>
          </a:p>
          <a:p>
            <a:pPr algn="just"/>
            <a:r>
              <a:rPr lang="ru-RU" sz="1600" b="1" dirty="0" smtClean="0"/>
              <a:t>       которая </a:t>
            </a:r>
            <a:r>
              <a:rPr lang="ru-RU" sz="1600" b="1" dirty="0">
                <a:solidFill>
                  <a:srgbClr val="C00000"/>
                </a:solidFill>
              </a:rPr>
              <a:t>согласно формальным правилам преобразует входные данные </a:t>
            </a:r>
            <a:endParaRPr lang="ru-RU" sz="1600" b="1" dirty="0" smtClean="0">
              <a:solidFill>
                <a:srgbClr val="C00000"/>
              </a:solidFill>
            </a:endParaRPr>
          </a:p>
          <a:p>
            <a:pPr algn="just"/>
            <a:r>
              <a:rPr lang="ru-RU" sz="1600" b="1" dirty="0">
                <a:solidFill>
                  <a:srgbClr val="C00000"/>
                </a:solidFill>
              </a:rPr>
              <a:t> </a:t>
            </a:r>
            <a:r>
              <a:rPr lang="ru-RU" sz="1600" b="1" dirty="0" smtClean="0">
                <a:solidFill>
                  <a:srgbClr val="C00000"/>
                </a:solidFill>
              </a:rPr>
              <a:t>      с </a:t>
            </a:r>
            <a:r>
              <a:rPr lang="ru-RU" sz="1600" b="1" dirty="0">
                <a:solidFill>
                  <a:srgbClr val="C00000"/>
                </a:solidFill>
              </a:rPr>
              <a:t>помощью последовательности элементарных действий</a:t>
            </a:r>
            <a:r>
              <a:rPr lang="ru-RU" sz="1600" b="1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1600" b="1" dirty="0" smtClean="0"/>
          </a:p>
        </p:txBody>
      </p:sp>
      <p:sp>
        <p:nvSpPr>
          <p:cNvPr id="6" name="Прямоугольник 5"/>
          <p:cNvSpPr/>
          <p:nvPr/>
        </p:nvSpPr>
        <p:spPr>
          <a:xfrm>
            <a:off x="-75308" y="4144156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1600" b="1" dirty="0">
                <a:solidFill>
                  <a:srgbClr val="C00000"/>
                </a:solidFill>
              </a:rPr>
              <a:t>Логическая вычислительная конструкция (воображаемая машина, а не физическая)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31269" y="3500119"/>
            <a:ext cx="4400084" cy="2655223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5288307" y="2156206"/>
            <a:ext cx="67289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>
                <a:solidFill>
                  <a:srgbClr val="C00000"/>
                </a:solidFill>
              </a:rPr>
              <a:t>Конечный автомат (или попросту FSM — Finite-state machine)</a:t>
            </a:r>
            <a:r>
              <a:rPr lang="ru-RU" sz="1600" b="1" dirty="0"/>
              <a:t> </a:t>
            </a:r>
            <a:r>
              <a:rPr lang="ru-RU" sz="1600" b="1" dirty="0" smtClean="0"/>
              <a:t>- это </a:t>
            </a:r>
            <a:r>
              <a:rPr lang="ru-RU" sz="1600" b="1" dirty="0"/>
              <a:t>модель вычислений, основанная на гипотетической машине состояний. В один момент времени только одно состояние может быть активным. Следовательно, для выполнения каких-либо действий машина должна менять свое состояние.</a:t>
            </a:r>
          </a:p>
        </p:txBody>
      </p:sp>
    </p:spTree>
    <p:extLst>
      <p:ext uri="{BB962C8B-B14F-4D97-AF65-F5344CB8AC3E}">
        <p14:creationId xmlns:p14="http://schemas.microsoft.com/office/powerpoint/2010/main" val="112883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6612" y="6286119"/>
            <a:ext cx="727695" cy="556671"/>
          </a:xfrm>
          <a:prstGeom prst="rect">
            <a:avLst/>
          </a:prstGeom>
        </p:spPr>
      </p:pic>
      <p:pic>
        <p:nvPicPr>
          <p:cNvPr id="10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1524" y="6286120"/>
            <a:ext cx="785292" cy="55667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509128" y="466037"/>
            <a:ext cx="63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8"/>
          <p:cNvSpPr/>
          <p:nvPr/>
        </p:nvSpPr>
        <p:spPr>
          <a:xfrm>
            <a:off x="11576228" y="8794"/>
            <a:ext cx="471067" cy="436223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8</a:t>
            </a:r>
            <a:endParaRPr lang="mk-MK" sz="1200" b="1" dirty="0">
              <a:solidFill>
                <a:schemeClr val="bg1"/>
              </a:solidFill>
            </a:endParaRPr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155208" y="818652"/>
            <a:ext cx="8550642" cy="438636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</a:rPr>
              <a:t>Устройство машины Тьюринга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62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Основы алгоритмизации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и программирования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5208" y="2834102"/>
            <a:ext cx="26103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Внешний алфавит</a:t>
            </a:r>
            <a:endParaRPr lang="en-US" sz="1600" b="1" dirty="0" smtClean="0">
              <a:solidFill>
                <a:srgbClr val="C00000"/>
              </a:solidFill>
            </a:endParaRPr>
          </a:p>
          <a:p>
            <a:pPr algn="just"/>
            <a:r>
              <a:rPr lang="en-US" sz="1600" b="1" dirty="0" smtClean="0"/>
              <a:t>A = { a</a:t>
            </a:r>
            <a:r>
              <a:rPr lang="en-US" sz="1600" b="1" baseline="-25000" dirty="0" smtClean="0"/>
              <a:t>i</a:t>
            </a:r>
            <a:r>
              <a:rPr lang="en-US" sz="1600" b="1" dirty="0" smtClean="0"/>
              <a:t> }, i = 0, n</a:t>
            </a:r>
            <a:endParaRPr lang="ru-RU" sz="1600" b="1" dirty="0" smtClean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5952" y="2768218"/>
            <a:ext cx="4705828" cy="1785000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2225484" y="2838263"/>
            <a:ext cx="26103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Внутренний алфавит</a:t>
            </a:r>
            <a:endParaRPr lang="en-US" sz="1600" b="1" dirty="0" smtClean="0">
              <a:solidFill>
                <a:srgbClr val="C00000"/>
              </a:solidFill>
            </a:endParaRPr>
          </a:p>
          <a:p>
            <a:pPr algn="just"/>
            <a:r>
              <a:rPr lang="en-US" sz="1600" b="1" dirty="0" smtClean="0"/>
              <a:t>Q = { q</a:t>
            </a:r>
            <a:r>
              <a:rPr lang="en-US" sz="1600" b="1" baseline="-25000" dirty="0" smtClean="0"/>
              <a:t>j</a:t>
            </a:r>
            <a:r>
              <a:rPr lang="en-US" sz="1600" b="1" dirty="0" smtClean="0"/>
              <a:t> }, j = 0, m</a:t>
            </a:r>
            <a:endParaRPr lang="ru-RU" sz="1600" b="1" dirty="0" smtClean="0"/>
          </a:p>
        </p:txBody>
      </p:sp>
      <p:sp>
        <p:nvSpPr>
          <p:cNvPr id="16" name="Прямоугольник 15"/>
          <p:cNvSpPr/>
          <p:nvPr/>
        </p:nvSpPr>
        <p:spPr>
          <a:xfrm>
            <a:off x="868257" y="3687077"/>
            <a:ext cx="486064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Лента: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b="1" dirty="0" smtClean="0"/>
              <a:t>Потенциально бесконечная;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b="1" dirty="0" smtClean="0"/>
              <a:t>В одной ячейке – один символ;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b="1" dirty="0" smtClean="0"/>
              <a:t>Пустая ячейка заполнена символом  </a:t>
            </a:r>
            <a:r>
              <a:rPr lang="en-US" sz="1600" b="1" dirty="0" smtClean="0"/>
              <a:t>a</a:t>
            </a:r>
            <a:r>
              <a:rPr lang="en-US" sz="1600" b="1" baseline="-25000" dirty="0"/>
              <a:t>0</a:t>
            </a:r>
            <a:r>
              <a:rPr lang="ru-RU" sz="1600" b="1" dirty="0" smtClean="0"/>
              <a:t> 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868257" y="5001342"/>
            <a:ext cx="822498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Читающая головка: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b="1" dirty="0" smtClean="0"/>
              <a:t>В каждый момент времени находится только в одном внутреннем состоянии;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b="1" dirty="0" smtClean="0"/>
              <a:t>Начальное состояние – </a:t>
            </a:r>
            <a:r>
              <a:rPr lang="en-US" sz="1600" b="1" dirty="0" smtClean="0"/>
              <a:t>q</a:t>
            </a:r>
            <a:r>
              <a:rPr lang="en-US" sz="1600" b="1" baseline="-25000" dirty="0" smtClean="0"/>
              <a:t>1</a:t>
            </a:r>
            <a:r>
              <a:rPr lang="ru-RU" sz="1600" b="1" dirty="0" smtClean="0"/>
              <a:t>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b="1" dirty="0" smtClean="0"/>
              <a:t>Конечное состояние – </a:t>
            </a:r>
            <a:r>
              <a:rPr lang="en-US" sz="1600" b="1" dirty="0" smtClean="0"/>
              <a:t>q</a:t>
            </a:r>
            <a:r>
              <a:rPr lang="en-US" sz="1600" b="1" baseline="-25000" dirty="0" smtClean="0"/>
              <a:t>0</a:t>
            </a:r>
            <a:endParaRPr lang="ru-RU" sz="1600" b="1" baseline="-25000" dirty="0" smtClean="0"/>
          </a:p>
        </p:txBody>
      </p:sp>
      <p:sp>
        <p:nvSpPr>
          <p:cNvPr id="18" name="Прямоугольник 17"/>
          <p:cNvSpPr/>
          <p:nvPr/>
        </p:nvSpPr>
        <p:spPr>
          <a:xfrm>
            <a:off x="106558" y="2007486"/>
            <a:ext cx="119407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Тезис </a:t>
            </a:r>
            <a:r>
              <a:rPr lang="ru-RU" sz="1600" b="1" dirty="0" err="1" smtClean="0">
                <a:solidFill>
                  <a:srgbClr val="C00000"/>
                </a:solidFill>
              </a:rPr>
              <a:t>Чёрча</a:t>
            </a:r>
            <a:r>
              <a:rPr lang="ru-RU" sz="1600" b="1" dirty="0" smtClean="0">
                <a:solidFill>
                  <a:srgbClr val="C00000"/>
                </a:solidFill>
              </a:rPr>
              <a:t>-Тьюринга</a:t>
            </a:r>
            <a:r>
              <a:rPr lang="ru-RU" sz="1600" b="1" dirty="0" smtClean="0"/>
              <a:t> - машина </a:t>
            </a:r>
            <a:r>
              <a:rPr lang="ru-RU" sz="1600" b="1" dirty="0"/>
              <a:t>Тьюринга способна имитировать (при наличии соответствующей программы) любую машину, действие которой заключается в переходе от одного дискретного состояния к другому.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106558" y="1334265"/>
            <a:ext cx="119407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Тезис Тьюринга </a:t>
            </a:r>
            <a:r>
              <a:rPr lang="ru-RU" sz="1600" b="1" dirty="0" smtClean="0"/>
              <a:t>- для нахождения значений функции тогда и только тогда существует какой-нибудь алгоритм, когда существует машина Тьюринга, вычисляющая данную функцию.</a:t>
            </a:r>
          </a:p>
        </p:txBody>
      </p:sp>
    </p:spTree>
    <p:extLst>
      <p:ext uri="{BB962C8B-B14F-4D97-AF65-F5344CB8AC3E}">
        <p14:creationId xmlns:p14="http://schemas.microsoft.com/office/powerpoint/2010/main" val="340834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6612" y="6286119"/>
            <a:ext cx="727695" cy="556671"/>
          </a:xfrm>
          <a:prstGeom prst="rect">
            <a:avLst/>
          </a:prstGeom>
        </p:spPr>
      </p:pic>
      <p:pic>
        <p:nvPicPr>
          <p:cNvPr id="10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1524" y="6286120"/>
            <a:ext cx="785292" cy="55667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509128" y="466037"/>
            <a:ext cx="63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8"/>
          <p:cNvSpPr/>
          <p:nvPr/>
        </p:nvSpPr>
        <p:spPr>
          <a:xfrm>
            <a:off x="11576228" y="8794"/>
            <a:ext cx="471067" cy="436223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9</a:t>
            </a:r>
            <a:endParaRPr lang="mk-MK" sz="1200" b="1" dirty="0">
              <a:solidFill>
                <a:schemeClr val="bg1"/>
              </a:solidFill>
            </a:endParaRPr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155208" y="818652"/>
            <a:ext cx="8550642" cy="438636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</a:rPr>
              <a:t>Работа машины Тьюринга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62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Основы алгоритмизации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и программирования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61949" y="1313966"/>
            <a:ext cx="72603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 smtClean="0"/>
              <a:t>1)</a:t>
            </a:r>
            <a:r>
              <a:rPr lang="ru-RU" sz="1600" b="1" dirty="0" smtClean="0"/>
              <a:t> Изменить / не изменить символ, записанный на ленте</a:t>
            </a:r>
            <a:r>
              <a:rPr lang="en-US" sz="1600" b="1" dirty="0" smtClean="0"/>
              <a:t> </a:t>
            </a:r>
            <a:endParaRPr lang="ru-RU" sz="1600" b="1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949" y="1628760"/>
            <a:ext cx="7080439" cy="790465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361948" y="2447534"/>
            <a:ext cx="72603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/>
              <a:t>2</a:t>
            </a:r>
            <a:r>
              <a:rPr lang="en-US" sz="1600" b="1" dirty="0" smtClean="0"/>
              <a:t>)</a:t>
            </a:r>
            <a:r>
              <a:rPr lang="ru-RU" sz="1600" b="1" dirty="0" smtClean="0"/>
              <a:t> Изменить / не изменить свое внутреннее состояние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1949" y="2716019"/>
            <a:ext cx="7080439" cy="1206499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346333" y="3775899"/>
            <a:ext cx="72603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/>
              <a:t>3</a:t>
            </a:r>
            <a:r>
              <a:rPr lang="en-US" sz="1600" b="1" dirty="0" smtClean="0"/>
              <a:t>)</a:t>
            </a:r>
            <a:r>
              <a:rPr lang="ru-RU" sz="1600" b="1" dirty="0" smtClean="0"/>
              <a:t> Переместить головку по ленте влево / вправо / не перемещать головку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6333" y="4065760"/>
            <a:ext cx="7080439" cy="1213432"/>
          </a:xfrm>
          <a:prstGeom prst="rect">
            <a:avLst/>
          </a:prstGeom>
        </p:spPr>
      </p:pic>
      <p:sp>
        <p:nvSpPr>
          <p:cNvPr id="18" name="Прямоугольник 17"/>
          <p:cNvSpPr/>
          <p:nvPr/>
        </p:nvSpPr>
        <p:spPr>
          <a:xfrm>
            <a:off x="7622280" y="1350731"/>
            <a:ext cx="442501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Команда</a:t>
            </a:r>
            <a:r>
              <a:rPr lang="ru-RU" sz="1600" b="1" dirty="0" smtClean="0"/>
              <a:t> – выражение вида </a:t>
            </a:r>
            <a:r>
              <a:rPr lang="en-US" sz="1600" b="1" dirty="0" smtClean="0"/>
              <a:t>q</a:t>
            </a:r>
            <a:r>
              <a:rPr lang="en-US" sz="1600" b="1" baseline="-25000" dirty="0" smtClean="0"/>
              <a:t>i</a:t>
            </a:r>
            <a:r>
              <a:rPr lang="en-US" sz="1600" b="1" dirty="0" smtClean="0"/>
              <a:t>a</a:t>
            </a:r>
            <a:r>
              <a:rPr lang="en-US" sz="1600" b="1" baseline="-25000" dirty="0" smtClean="0"/>
              <a:t>j</a:t>
            </a:r>
            <a:r>
              <a:rPr lang="en-US" sz="1600" b="1" dirty="0" smtClean="0"/>
              <a:t> → q</a:t>
            </a:r>
            <a:r>
              <a:rPr lang="en-US" sz="1600" b="1" baseline="-25000" dirty="0" smtClean="0"/>
              <a:t>k</a:t>
            </a:r>
            <a:r>
              <a:rPr lang="en-US" sz="1600" b="1" dirty="0" smtClean="0"/>
              <a:t>a</a:t>
            </a:r>
            <a:r>
              <a:rPr lang="en-US" sz="1600" b="1" baseline="-25000" dirty="0" smtClean="0"/>
              <a:t>l</a:t>
            </a:r>
            <a:r>
              <a:rPr lang="en-US" sz="1600" b="1" dirty="0" smtClean="0"/>
              <a:t>{S|R|L}, </a:t>
            </a:r>
            <a:r>
              <a:rPr lang="ru-RU" sz="1600" b="1" dirty="0" smtClean="0"/>
              <a:t>определяющее действие машины, находящийся в состоянии </a:t>
            </a:r>
            <a:r>
              <a:rPr lang="en-US" sz="1600" b="1" dirty="0" smtClean="0"/>
              <a:t>q</a:t>
            </a:r>
            <a:r>
              <a:rPr lang="en-US" sz="1600" b="1" baseline="-25000" dirty="0" smtClean="0"/>
              <a:t>i</a:t>
            </a:r>
            <a:r>
              <a:rPr lang="en-US" sz="1600" b="1" dirty="0" smtClean="0"/>
              <a:t> </a:t>
            </a:r>
            <a:r>
              <a:rPr lang="ru-RU" sz="1600" b="1" dirty="0" smtClean="0"/>
              <a:t>при чтении символа </a:t>
            </a:r>
            <a:r>
              <a:rPr lang="en-US" sz="1600" b="1" dirty="0" smtClean="0"/>
              <a:t>a</a:t>
            </a:r>
            <a:r>
              <a:rPr lang="en-US" sz="1600" b="1" baseline="-25000" dirty="0" smtClean="0"/>
              <a:t>j</a:t>
            </a:r>
            <a:r>
              <a:rPr lang="ru-RU" sz="1600" b="1" dirty="0" smtClean="0"/>
              <a:t>.</a:t>
            </a:r>
            <a:r>
              <a:rPr lang="en-US" sz="1600" b="1" dirty="0" smtClean="0"/>
              <a:t> </a:t>
            </a:r>
            <a:endParaRPr lang="ru-RU" sz="1600" b="1" dirty="0" smtClean="0"/>
          </a:p>
          <a:p>
            <a:pPr algn="just"/>
            <a:endParaRPr lang="ru-RU" sz="800" b="1" dirty="0"/>
          </a:p>
          <a:p>
            <a:pPr algn="just"/>
            <a:r>
              <a:rPr lang="ru-RU" sz="1600" b="1" dirty="0" smtClean="0"/>
              <a:t>Пример: </a:t>
            </a:r>
            <a:r>
              <a:rPr lang="en-US" sz="1600" b="1" dirty="0"/>
              <a:t>q</a:t>
            </a:r>
            <a:r>
              <a:rPr lang="en-US" sz="1600" b="1" baseline="-25000" dirty="0"/>
              <a:t>1</a:t>
            </a:r>
            <a:r>
              <a:rPr lang="en-US" sz="1600" b="1" dirty="0"/>
              <a:t>1 </a:t>
            </a:r>
            <a:r>
              <a:rPr lang="en-US" sz="1600" b="1" dirty="0" smtClean="0"/>
              <a:t>→ q</a:t>
            </a:r>
            <a:r>
              <a:rPr lang="en-US" sz="1600" b="1" baseline="-25000" dirty="0" smtClean="0"/>
              <a:t>2</a:t>
            </a:r>
            <a:r>
              <a:rPr lang="en-US" sz="1600" b="1" dirty="0" smtClean="0"/>
              <a:t> 0R – </a:t>
            </a:r>
            <a:r>
              <a:rPr lang="ru-RU" sz="1600" b="1" dirty="0" smtClean="0"/>
              <a:t>при чтении символа «1» в состоянии </a:t>
            </a:r>
            <a:r>
              <a:rPr lang="en-US" sz="1600" b="1" dirty="0" smtClean="0"/>
              <a:t>q</a:t>
            </a:r>
            <a:r>
              <a:rPr lang="en-US" sz="1600" b="1" baseline="-25000" dirty="0" smtClean="0"/>
              <a:t>1</a:t>
            </a:r>
            <a:r>
              <a:rPr lang="en-US" sz="1600" b="1" dirty="0" smtClean="0"/>
              <a:t>, </a:t>
            </a:r>
            <a:r>
              <a:rPr lang="ru-RU" sz="1600" b="1" dirty="0" smtClean="0"/>
              <a:t>заменить его на символ «0», перейти в состояние </a:t>
            </a:r>
            <a:r>
              <a:rPr lang="en-US" sz="1600" b="1" dirty="0" smtClean="0"/>
              <a:t>q</a:t>
            </a:r>
            <a:r>
              <a:rPr lang="en-US" sz="1600" b="1" baseline="-25000" dirty="0" smtClean="0"/>
              <a:t>2</a:t>
            </a:r>
            <a:r>
              <a:rPr lang="en-US" sz="1600" b="1" dirty="0" smtClean="0"/>
              <a:t> </a:t>
            </a:r>
            <a:r>
              <a:rPr lang="ru-RU" sz="1600" b="1" dirty="0" smtClean="0"/>
              <a:t>и передвинуться по ленте вправо.</a:t>
            </a:r>
          </a:p>
          <a:p>
            <a:pPr algn="just"/>
            <a:endParaRPr lang="ru-RU" sz="800" b="1" dirty="0"/>
          </a:p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Программа</a:t>
            </a:r>
            <a:r>
              <a:rPr lang="ru-RU" sz="1600" b="1" dirty="0" smtClean="0"/>
              <a:t> – совокупность всех команд машины.</a:t>
            </a:r>
          </a:p>
          <a:p>
            <a:pPr algn="just"/>
            <a:endParaRPr lang="ru-RU" sz="800" b="1" dirty="0"/>
          </a:p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Конфигурация</a:t>
            </a:r>
            <a:r>
              <a:rPr lang="ru-RU" sz="1600" b="1" dirty="0" smtClean="0"/>
              <a:t> – слово вида </a:t>
            </a:r>
            <a:r>
              <a:rPr lang="en-US" sz="1600" b="1" dirty="0" smtClean="0"/>
              <a:t>Pq</a:t>
            </a:r>
            <a:r>
              <a:rPr lang="en-US" sz="1600" b="1" baseline="-25000" dirty="0" smtClean="0"/>
              <a:t>s</a:t>
            </a:r>
            <a:r>
              <a:rPr lang="en-US" sz="1600" b="1" dirty="0" smtClean="0"/>
              <a:t>Q</a:t>
            </a:r>
            <a:r>
              <a:rPr lang="ru-RU" sz="1600" b="1" dirty="0" smtClean="0"/>
              <a:t>, где </a:t>
            </a:r>
            <a:r>
              <a:rPr lang="en-US" sz="1600" b="1" dirty="0" smtClean="0"/>
              <a:t>P </a:t>
            </a:r>
            <a:r>
              <a:rPr lang="ru-RU" sz="1600" b="1" dirty="0" smtClean="0"/>
              <a:t>и </a:t>
            </a:r>
            <a:r>
              <a:rPr lang="en-US" sz="1600" b="1" dirty="0" smtClean="0"/>
              <a:t>Q – </a:t>
            </a:r>
            <a:r>
              <a:rPr lang="ru-RU" sz="1600" b="1" dirty="0" smtClean="0"/>
              <a:t>набор символов алфавита А. Конфигурация отображает текущее состояние машины.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50606" y="5124561"/>
            <a:ext cx="4206390" cy="1226315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55928" y="5624225"/>
            <a:ext cx="2271215" cy="645469"/>
          </a:xfrm>
          <a:prstGeom prst="rect">
            <a:avLst/>
          </a:prstGeom>
        </p:spPr>
      </p:pic>
      <p:sp>
        <p:nvSpPr>
          <p:cNvPr id="20" name="Прямоугольник 19"/>
          <p:cNvSpPr/>
          <p:nvPr/>
        </p:nvSpPr>
        <p:spPr>
          <a:xfrm>
            <a:off x="3877914" y="5728778"/>
            <a:ext cx="1710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Конфигурация: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810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8304</TotalTime>
  <Words>4552</Words>
  <Application>Microsoft Office PowerPoint</Application>
  <PresentationFormat>Широкоэкранный</PresentationFormat>
  <Paragraphs>758</Paragraphs>
  <Slides>49</Slides>
  <Notes>49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49</vt:i4>
      </vt:variant>
    </vt:vector>
  </HeadingPairs>
  <TitlesOfParts>
    <vt:vector size="57" baseType="lpstr">
      <vt:lpstr>Arial</vt:lpstr>
      <vt:lpstr>Calibri</vt:lpstr>
      <vt:lpstr>Sansation</vt:lpstr>
      <vt:lpstr>Times New Roman</vt:lpstr>
      <vt:lpstr>Wingdings</vt:lpstr>
      <vt:lpstr>Office Theme</vt:lpstr>
      <vt:lpstr>Image</vt:lpstr>
      <vt:lpstr>Visio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Сергей Чесноков</dc:creator>
  <cp:lastModifiedBy>serji</cp:lastModifiedBy>
  <cp:revision>953</cp:revision>
  <dcterms:created xsi:type="dcterms:W3CDTF">2011-02-07T16:44:09Z</dcterms:created>
  <dcterms:modified xsi:type="dcterms:W3CDTF">2018-11-15T04:58:47Z</dcterms:modified>
</cp:coreProperties>
</file>