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65" r:id="rId3"/>
    <p:sldId id="366" r:id="rId4"/>
    <p:sldId id="316" r:id="rId5"/>
    <p:sldId id="315" r:id="rId6"/>
    <p:sldId id="367" r:id="rId7"/>
    <p:sldId id="330" r:id="rId8"/>
    <p:sldId id="368" r:id="rId9"/>
    <p:sldId id="369" r:id="rId10"/>
    <p:sldId id="370" r:id="rId11"/>
    <p:sldId id="326" r:id="rId12"/>
    <p:sldId id="328" r:id="rId13"/>
    <p:sldId id="327" r:id="rId14"/>
    <p:sldId id="310" r:id="rId15"/>
    <p:sldId id="344" r:id="rId16"/>
    <p:sldId id="331" r:id="rId17"/>
    <p:sldId id="346" r:id="rId18"/>
    <p:sldId id="335" r:id="rId19"/>
    <p:sldId id="336" r:id="rId20"/>
    <p:sldId id="371" r:id="rId21"/>
    <p:sldId id="372" r:id="rId22"/>
    <p:sldId id="373" r:id="rId23"/>
    <p:sldId id="337" r:id="rId24"/>
    <p:sldId id="338" r:id="rId25"/>
    <p:sldId id="374" r:id="rId26"/>
    <p:sldId id="356" r:id="rId27"/>
    <p:sldId id="353" r:id="rId28"/>
    <p:sldId id="357" r:id="rId29"/>
    <p:sldId id="358" r:id="rId30"/>
    <p:sldId id="340" r:id="rId31"/>
    <p:sldId id="359" r:id="rId32"/>
    <p:sldId id="354" r:id="rId33"/>
    <p:sldId id="376" r:id="rId34"/>
    <p:sldId id="388" r:id="rId35"/>
    <p:sldId id="377" r:id="rId36"/>
    <p:sldId id="381" r:id="rId37"/>
    <p:sldId id="382" r:id="rId38"/>
    <p:sldId id="378" r:id="rId39"/>
    <p:sldId id="347" r:id="rId40"/>
    <p:sldId id="288" r:id="rId41"/>
    <p:sldId id="262" r:id="rId42"/>
    <p:sldId id="287" r:id="rId43"/>
    <p:sldId id="289" r:id="rId44"/>
    <p:sldId id="355" r:id="rId45"/>
    <p:sldId id="360" r:id="rId46"/>
    <p:sldId id="361" r:id="rId47"/>
    <p:sldId id="362" r:id="rId48"/>
    <p:sldId id="290" r:id="rId49"/>
    <p:sldId id="379" r:id="rId50"/>
    <p:sldId id="383" r:id="rId51"/>
    <p:sldId id="349" r:id="rId52"/>
    <p:sldId id="307" r:id="rId53"/>
    <p:sldId id="306" r:id="rId54"/>
    <p:sldId id="363" r:id="rId55"/>
    <p:sldId id="386" r:id="rId56"/>
    <p:sldId id="387" r:id="rId57"/>
    <p:sldId id="350" r:id="rId58"/>
    <p:sldId id="380" r:id="rId59"/>
    <p:sldId id="384" r:id="rId60"/>
    <p:sldId id="352" r:id="rId61"/>
    <p:sldId id="385" r:id="rId62"/>
    <p:sldId id="364" r:id="rId63"/>
    <p:sldId id="270" r:id="rId64"/>
    <p:sldId id="272" r:id="rId65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4" d="100"/>
          <a:sy n="74" d="100"/>
        </p:scale>
        <p:origin x="-1290" y="-9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49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50</a:t>
            </a:fld>
            <a:endParaRPr lang="mk-MK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51</a:t>
            </a:fld>
            <a:endParaRPr lang="mk-MK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52</a:t>
            </a:fld>
            <a:endParaRPr lang="mk-MK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53</a:t>
            </a:fld>
            <a:endParaRPr lang="mk-MK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54</a:t>
            </a:fld>
            <a:endParaRPr lang="mk-MK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55</a:t>
            </a:fld>
            <a:endParaRPr lang="mk-MK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56</a:t>
            </a:fld>
            <a:endParaRPr lang="mk-MK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57</a:t>
            </a:fld>
            <a:endParaRPr lang="mk-MK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58</a:t>
            </a:fld>
            <a:endParaRPr lang="mk-MK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59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60</a:t>
            </a:fld>
            <a:endParaRPr lang="mk-MK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61</a:t>
            </a:fld>
            <a:endParaRPr lang="mk-MK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62</a:t>
            </a:fld>
            <a:endParaRPr lang="mk-MK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63</a:t>
            </a:fld>
            <a:endParaRPr lang="mk-MK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64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jpeg"/><Relationship Id="rId5" Type="http://schemas.openxmlformats.org/officeDocument/2006/relationships/image" Target="../media/image4.png"/><Relationship Id="rId10" Type="http://schemas.openxmlformats.org/officeDocument/2006/relationships/image" Target="../media/image25.wmf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1. Информационные процессы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Представление, хранение и передача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Язык</a:t>
            </a:r>
            <a:r>
              <a:rPr lang="ru-RU" b="1" dirty="0"/>
              <a:t> – определенная знаковая система представления информации. Существуют:</a:t>
            </a:r>
          </a:p>
          <a:p>
            <a:pPr algn="just"/>
            <a:endParaRPr lang="ru-RU" sz="1000" b="1" dirty="0" smtClean="0"/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Естественные </a:t>
            </a:r>
            <a:r>
              <a:rPr lang="ru-RU" b="1" dirty="0">
                <a:solidFill>
                  <a:srgbClr val="C00000"/>
                </a:solidFill>
              </a:rPr>
              <a:t>языки</a:t>
            </a:r>
            <a:r>
              <a:rPr lang="ru-RU" b="1" dirty="0"/>
              <a:t> – разговорные языки в устной и письменной форме. В некоторых случаях разговорную речь могут заменить язык мимики и жестов, язык специальных знаков (например, дорожных);</a:t>
            </a:r>
          </a:p>
          <a:p>
            <a:pPr algn="just"/>
            <a:endParaRPr lang="ru-RU" b="1" dirty="0" smtClean="0"/>
          </a:p>
          <a:p>
            <a:pPr algn="just"/>
            <a:endParaRPr lang="ru-RU" b="1" dirty="0" smtClean="0">
              <a:solidFill>
                <a:srgbClr val="C00000"/>
              </a:solidFill>
            </a:endParaRPr>
          </a:p>
          <a:p>
            <a:pPr algn="just"/>
            <a:endParaRPr lang="ru-RU" b="1" dirty="0">
              <a:solidFill>
                <a:srgbClr val="C00000"/>
              </a:solidFill>
            </a:endParaRPr>
          </a:p>
          <a:p>
            <a:pPr algn="just"/>
            <a:endParaRPr lang="ru-RU" b="1" dirty="0" smtClean="0">
              <a:solidFill>
                <a:srgbClr val="C00000"/>
              </a:solidFill>
            </a:endParaRPr>
          </a:p>
          <a:p>
            <a:pPr algn="just"/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Формальные </a:t>
            </a:r>
            <a:r>
              <a:rPr lang="ru-RU" b="1" dirty="0">
                <a:solidFill>
                  <a:srgbClr val="C00000"/>
                </a:solidFill>
              </a:rPr>
              <a:t>языки </a:t>
            </a:r>
            <a:r>
              <a:rPr lang="ru-RU" b="1" dirty="0"/>
              <a:t>– специальные языки для различных областей человеческой деятельности, которые характеризуются жестко зафиксированным алфавитом, более строгими правилами грамматики и синтаксиса. Это язык музыки (ноты), язык математики (цифры, математические знаки), системы счисления, языки программирования и т.д.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В </a:t>
            </a:r>
            <a:r>
              <a:rPr lang="ru-RU" b="1" dirty="0"/>
              <a:t>основе любого языка лежит </a:t>
            </a:r>
            <a:r>
              <a:rPr lang="ru-RU" b="1" dirty="0">
                <a:solidFill>
                  <a:srgbClr val="C00000"/>
                </a:solidFill>
              </a:rPr>
              <a:t>алфавит</a:t>
            </a:r>
            <a:r>
              <a:rPr lang="ru-RU" b="1" dirty="0"/>
              <a:t> – набор символов/знаков. Полное число символов алфавита принято называть </a:t>
            </a:r>
            <a:r>
              <a:rPr lang="ru-RU" b="1" dirty="0">
                <a:solidFill>
                  <a:srgbClr val="C00000"/>
                </a:solidFill>
              </a:rPr>
              <a:t>мощностью алфавита</a:t>
            </a:r>
            <a:r>
              <a:rPr lang="ru-RU" b="1" dirty="0"/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7334" y="2348856"/>
            <a:ext cx="3595965" cy="154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96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Материальна или не материальна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Информация </a:t>
            </a:r>
            <a:r>
              <a:rPr lang="ru-RU" b="1" dirty="0" smtClean="0">
                <a:solidFill>
                  <a:srgbClr val="C00000"/>
                </a:solidFill>
              </a:rPr>
              <a:t>не материальна</a:t>
            </a:r>
            <a:r>
              <a:rPr lang="ru-RU" b="1" dirty="0" smtClean="0"/>
              <a:t>, но информация является свойством материи и не может существовать без своего </a:t>
            </a:r>
            <a:r>
              <a:rPr lang="ru-RU" b="1" dirty="0" smtClean="0">
                <a:solidFill>
                  <a:srgbClr val="C00000"/>
                </a:solidFill>
              </a:rPr>
              <a:t>материального носителя</a:t>
            </a:r>
            <a:r>
              <a:rPr lang="ru-RU" b="1" dirty="0" smtClean="0"/>
              <a:t> – средства переноса информации в пространстве и во времени.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>
                <a:solidFill>
                  <a:srgbClr val="C00000"/>
                </a:solidFill>
              </a:rPr>
              <a:t>Носители информации </a:t>
            </a:r>
            <a:r>
              <a:rPr lang="ru-RU" b="1" dirty="0"/>
              <a:t>– среда или физическое тело для передачи, хранения и воспроизведения информации. (Это электрические, световые, тепловые, звуковые, радио сигналы, магнитные и лазерные диски, печатные издания, фотографии и </a:t>
            </a:r>
            <a:r>
              <a:rPr lang="ru-RU" b="1" dirty="0" smtClean="0"/>
              <a:t>т.д</a:t>
            </a:r>
            <a:r>
              <a:rPr lang="ru-RU" b="1" dirty="0"/>
              <a:t>.) </a:t>
            </a:r>
          </a:p>
        </p:txBody>
      </p:sp>
      <p:sp>
        <p:nvSpPr>
          <p:cNvPr id="96258" name="AutoShape 2" descr="data:image/jpeg;base64,/9j/4AAQSkZJRgABAQAAAQABAAD/2wCEAAkGBhQSEBUUEhQWFBUVGRgYGBgYGBgYGBgXFRcYGBcaGBgXHyYeGBojGRcXIC8gIycqLCwsFx8xNTAqNSYrLCkBCQoKDgwOFw8PGiwkHBwsKSksKSwpKSkpLSkpKSkpLCksLykpKSwsKSksKSksLSksKSwuKSwpLCkpLCkpLiwpKf/AABEIAJ0BQQMBIgACEQEDEQH/xAAcAAABBAMBAAAAAAAAAAAAAAAGAAQFBwECAwj/xABJEAACAQIDBAYFCAcGBgMBAAABAgMAEQQSIQUGMUEHEyJRYXEygZGhsRQjQlJicsHRJDOCkqKy8AgVU2PS4RYXNEODk3Pi8VT/xAAaAQEBAQEBAQEAAAAAAAAAAAAAAQIDBAUG/8QAKREAAgIBBAEDAwUBAAAAAAAAAAECEQMEEiExQQUTUSJhoSMygZHwFP/aAAwDAQACEQMRAD8AvGsXrjjcRkjZ7Xygm3fYVBYXecmOYsoLRtlABsGv6N+7n7KEboI70r0B70b/AE2DRT1JleT0I0Vr5Ra7M2uUagcLmtNh7/zYiIydV1bKbPHIpDAkEqQ30kYA2NuKkcqtE3B/es002bjetjDWtfiO6nRNQ0ZpXof3g39wWCbJiZ1R7ZslmZreSg0HbR/tAYJL9VFNN42VF9rG/uoC0L0r1RWM/tA4qQ2w2EjU/aLyt7FCimTbzbw4v0FljU/ViWFbfefX13rLkl2wlZ6CzUga834jZG2sH+mtM5aP0vnjIQotfMp7LL3gVb3Rfvydp4VnkRUlifI4X0TdQwYA8L3OneDSM4y/a7K012GdKlSrRBUqwTWpkHPSgN6VYBrNAKlWKV6AzSrF6xmoDalTXFbSjjBMjqgHMkCs4DaMcyB4nV0N7MpuDY2NiPGgHNKlWKAzSpVigM0qxetXlA4kDz0oDelWoask0BmlWjyganTz0FReN3swsX6yeMeGYE+wa0BL1i9BuL6VMIuidZKfsrYfxEH3VDYvpZc6RwAfeYn3ACuscM5dJktFl3rN6DNj76GWAO5VWuQwFiwK3Ldm/DKLgi9+6i3Dzh1DKbggEHvBFx7q5tNOmU7UqVKoBUqVKgGO2VJgdRoWGUX4XYgfjQnh9nyxmYhBIGZXXXKrWY3BZuHnY0V7bPzDnut8RQxjcQmdPTJiNxlJAvltY24itxVo5ysabb2TLiUS7CGRBYMrB9NLgqVsRz0sePlTXZuxJcPEVW07sbszOiFiBZQBYBVFzYa8Sb66PsRtoKLZJDmFrqDcesaisRbfz3+akFuZUi9+69bo51Kgg2HtBVQI46tzwU8LnkG4N6qnDQFjNqKYntcFQGA7yrA+2jfAyZo1PhXOSo7Rdooz+0Bs/LjYJeAkiyk+KPz9T+6i3Y/R7gYY1tAkjBdZJO2S2hJ7Ryi4PACm/wDaC2dnwcEltUly+qRSPiBU3urjOuwWHk4looifvZQp96mvma+UoxTi6R6cCTfI8hwqxi0YRBqOyFXxHD2V0K3Pn6+I/Otus/A8T32NaE8dO/u5V8OUt3bPclRwxmG6yNkP/cUqf2lKn41Xf9n3HGPF4rDNpmQMB9qJih9z+6rKPgOfw1HCqe3P2kkO8142BjkmljuOBEubh+3b2V9T0xu5RPNqfDLl3334XZyIWiaQyFgLEKBlFzdj8LVXeL6dcQ9+qhjjFyO0Wci1x4D3UU9NuBz7NEgGsUinyVgVPxWqf2fgYJpQkUUrZvRaWTq4xa5NyBqMoPOvstpK2eMlsf0p46TjiSg7kCr8BeoZtr4iWz5p5TfRhnbtDXQ94GulGkO66IqmSbCQKLhTHE8rKSQL5mtcDNz5G+tqY47BJJaKLFYhWBy5iqRoFJKvlVRdeNiSdQCNbCufvR4rya2vkOujDfTE4h3w2LWzpGsiMdGKNYDNbidb8j30cY3bUMRCySKrNwUntHyUan2VVG5WwVwOOwrrI79fmiYudO0hKgW4dpVHrqW6SsMUx+HkW46+GaC4ve9rqARw4geuujJBKbSDjF70YeIXeRV8yF/mINQmK6TcOP1eaTWwyIzC/dcAC/rqvDhsFfMzWv8AQNiQCtwQ6XzC7Aa66GtBt6CCTNAptldSgFkYMQUJvzW55fRFeSWZo+/j9Mg+lJv+kFOM6VZTGZIsO2S+XMSBqBfUDMeHjWcLtfFYpbjExIcubIqsxHDRixsO7gaEMXvlmR0WFMjnUML9nXTTz4+AqFxG8E0MTGNljJ+kFAZr6cTqdDUxzlkmoR5bO2bS49Pi3ziotdW7scYnfWQTB3lYgODkvfs3FwQAARa9Wn0TzhYsVh/8DEPl+5L21/GqT3OwEeIeWGYFmdGMZvwdR38SfAm1WR0VbStjhc/9ThEJ8ZMOxib19k19Wek9iHLt+T4eq1a1Eltikl1RcNYvVT789NL4PFTYaHDqzQgXeRiAb29FRx9Ic6rjaXTNtSf0ZREDyjQD+I3NcIwlLpHlPT96wzV48k23i3kEj4mYuDcMZGuD6jpXoPoj3lxOJgkjxhzSwlCGIF3jkzZWNtDqjC/hW54ZwVyVE3Igdr794l5nVHaNLnKFsNL2AvxvUG20nl1aR35asePl76cbw7O6vGyjgFZh+9qPcaYQQBeF+N/KvrYoR2ppELt3ZxnWYOF+9AD5rofhQfv/AL6GMTQpL1LBQY3Fxme4urOdAAb3A104ipfo2xebB5fqOR6jqKrHpowMaYvPIDlY8vtBXtpyLZ/Ya+VKFZHH7l8EftfGlIIcRPPJLHNnyNmZgShsw/GhfFbzRnSKNj48PzNNm23CFChCwXgGuQPIMSB6qZ4nbRI7KhR/XdXreRJUq/hGaCrdDeFWkSOYAWYWDeiycwfECj/+/YIlXIqOwGuSLKpZWUobsARax5cz4VQbSkm99antl73Olll7a8L/AEh6+frrrh1EZVHL4MuHwHeIxgM5kANs4ezWJve51Hr4d9XFuPis+DjF75Lp/wCtio/hC+2qKgxiyLmRrj+tCORq2OirG3ikQ8mVv30AP8SGteowjtjOJYB/SpUq+OdBUqVKgI7b5/R29X8wqm9u7LxGJxE79cyQxyCJVDZQSVDG9iLmxJ9VXFvAfmD95B7WFVBiMRMZXRQOqkmnLntAAjIq3Kn8DxrcbrgsEnLkZLuJniXK+KaTTrPnEyC6lrLc3v6NgfHWtF6PplAs+IUgEtlcGxLdlV1UEgcbH8qJd2dozNC7yiMESFXN5GLNlQRkans5TY+Q8akk2yMgYlNSbWEnAcb3GhuDXREa8A1svZuJhMkczySJJE5j6y2ZWSwvozWBLDnyNW3uzNmw0RPEqt/MqL1XuK2kskyBWUkCUaZuHzZ+kNfRNHW5j3wcf3V+FYmToi+lrZ/W7IxHMoBIP2GBPuvVWbldJsWFwYgnSQmMtkKAG6MxaxuRlIYnvFiKvbbWD67DyxHXrI3X2qR8a8iSLbQ8RofMV58mKOSO2SNxk4u0Wdj+mwaiHC9+sj95+qg5edDe0OlzHv6LRwjX0IwT+8+Y0IE11i2bK3ooxHfaw99clp8MPCOsfdyOo2zrtDerFzfrcTM4PIuwH7osKb7KxpinilGhjdH/AHWB/Cn67m4jsllyhxdb3Nx4ZQf6NcttbuSYZUZw2V7gEqVFxa4F+OhroskE9qas6T0maMN8lSPT2+mHGI2XiLWN4jIvmgEg/lFVthMNnRSoGuRgDexGlxextdSR66sXcHHfKdk4ZjrmhCN5qCh+FBuy9lSPggsRImiPVjiLmGXL2rDS6rx8a6tJqmeGSfaHcGHKqOxFcc3zylSAqi5dgt7KOWlcto4uMD9InDcHcdlVNySGIQC4ujcSeHjWJ9y8zKcQ7o8hDGNWsmZQAQC3aKnjw+kb99O9k7tYPIotGxQdUSyO+ZlFm0sEN7627zxrCwpLrojk2+WNdp4hWw0eJiNxC6SXt/hSjP5WXNUx0swfocWIH/Ymjf8AZJsfwqV2lu4owsiLYAqVyhQq9sWPDnrfzpjj4zjNgMDqzYa+vHPGuvruh9tdDcfp6KZ2lH1c8icArsAfsk3X+EisQoh9KVVHkzH2AVttftiKT/FhjPf2kHVt70qMEBY2AufBCfxr2r0fDkSnuas+yvX9RGO2kS2J2pho1tCjTSfXewRfJR+J9VDGOnZzmY3J9nqHdUzPsKdYeuaGQRG1nKkrrwIA0HLU6a1DTr/X5n8BX1dFocGnX6fL+T4uq1WXUS3ZGP8AdDaIhxaFuDdgnmM+gIKkEa24EUZbCk+S46C9x8nxjxG+p6rFoGW5OpFw/tqsw5BuOI1HmNasHeCfMS6AAS4aOdCBYl8M4Y38QjMPKmvhab+TjjY86aNhr/eQcuEaWJSucHIxS6sCw9A+jxFtaFcI6QokcmBjeUMzGSRnKyK1soAQgG3AWJGtWB01Q/KNn4HFrrqAT4SoCP4lqvtjYwhAhGZddGBZNbcuXPUWrhpPrwr7FnOEHc+iW3c2a+0Z1SaOKHDRsGYRRqmY62RXGrX11voPG1WPu/iBFtZVACrLHJCAvo2hyyRWHLslxbwOlQW6WHKgOyKiL6KIAFH3Rc3JPeeApxtfGiPHxTBSoSaFuFgVJMTsvDQrJr5GvPml7jlFdJfk+f8A9G6cZff8DjpDwuXGFuToresXU/hQtarC6TcJ+pk8XQ+sBh8DVeo1wD31100rxo+qw56LcTaSaPvAYerj8ahen7Z14Vk8B7Y2t8Jv4a6biYnq8dH3OCvtGnwFF/SlhFl2XOrLclbIbXIYkEeWoArwaqNZL+SnlDMeVOIcA75bD0tBcgXvwp5sLCtMHgjUvI4uqi1yYwWPH7IOlS8uwsSqxHqQzlEK2N7Jl6xWPIXU6615d0vB6YQx8OTBjF4NozZu4EeRpvRwNxcZiJFzJGLa5esW+Wwkbhc6KwNuNmFqf43cTCxNKXkZUbO0Yy9pI4miZiGYi7lJBYEai/Oqm6OeTbuezoBdl7SaFww4cxyIq8eibag+UgA3WWI2842DD3O3sqtMVPDgAr4ORZZgzK5bLIlgdLIy+CsG7iRyqR6K9tMuLiJvYTrw7p8yMPawPqrqsr2OD67OVHpwVmtI2uBW9cSipUqVARm8A+Z/aT+cVR2N2momYAXMc02Y/OAglgVAZdOV/MeOl5bf/U/tp/OtebMfAx2hOACfnJD6luWOvdW10E2nwGG7++EMMbJJIiXd29CdiwIAVjoQvA3FTEO/2FPGdb35Rz8P3aqYpxNja5F/Hz8qeYMMqlggKjKWJIBBOmnO2vG1dEOfJZcu8cM8kQikViC/BZBYMgtcsov6J4d1H245/RE8vxNUNuef0lef+yt+dXtuJ/0aeX4msTJ5CI15Q3xwYw+0cShBypO9wDa6Fs1r+KmvWFec+mvZDDazlEZuujjcZVJu1jG3DieyPaK5lIOWTAR3sYWuOSzTNre3afIL+Nra+FH26OzIpMFh5Uw6ysyWYu9gGQ5SbGhnZvRkJYTlwuMZ2XsswEYVrIe11lgdcw0voBVhbpdHE8eHEcrNCFZiqCTOcrWPaZdL3vwr53qOGeXGlDuz06fPLE3TqzouHkT6cMI7gt7DgACbaWsOHK1C3Srhs+zr5+saKRXvp6L3Q2toBwqyMJ0fQK2Zsztc6sSSLkm2vIXqTl3VwzxmN4ldG4q2oNjfh518zBoM8cscjfXz/mdMmdSTTAjoB2n1mzGi5wysP2XAYe8miLdz5rG42I3/AFvWDS+kyq1/3s9EWz9lRQJkhjSJe5FCi/kKAOkTD4+PFrLs+IydbGFewuQYy1je4A7LEeo1+kPEGuOwkUhV5YlJW9jIVAW/gb+21cn2zDELdZGgWwst2t+7y9VVTHuVt7E6yyJCLc3F7H7gJBHnT7D9A0kmuLxzv3hQTp5uePuqkpBTtXpKwKBlacE6i11IB8QlyR4U46NtqR4nByCM3RZplHI5HYsLjlcMajtndB+zo7Z1kmP23IHsW1GeyNhQ4VMmHjWNSbkLzNrXPfUKUvsDBxpPHFiEDpBiMRAVKl9G7UfZGrdoHTxouwccceLwzhE6vFrJAbwiJ4zHm7IA4Am97/VGtD+9mDki2niVjgnkExinQwg5lkUcb2I1NwfOtn3c2liyrSYW5XRWxUxNr9yJaxPlXqU00rZih3jQRs6SKfFQ55WyMJHVckEDEKsca3LOcvv8KD9p7tYfqSMMMRPLdcrdWyoBftcQFQW53o4wXRVi73fExQd/URC/751qXw/Q/hTriJJ8QftyHL7BXTHqva/aHGyiju4yn52aCLwMgdv3YsxvRDhZs/VhFlxJiR0VYYGRT1kfVnMzsWA0GgUXt41eWz9xcDD+rwsQPeVzH2tepyOBVFlAA7gLD2Crl12TJwwoJFZy7HmO7PV4iMrLAgfKw1tDJnGn3AfbUJsXdqCSOFvnJetzq/VkKISq57kW7Vl99XFjMKJI2Rh2XUqfJgQfcapzZnR/tpLxJLHDGD6Yc9qwyhuyM1yBw0rGDLti1uo8+fDvknVhF/c6rHCYUyAgXDHLo0atc5jZiDmBItbQUx3n2fJJhgwF0VJFLXvY37J1Oq3AN7cr86dYDogkvfEY12PEiNQNSbntOSdTztRJh+jjCADrBJiLf40juP3LhfdVedLrk8q0Tbb6GW3pvlOx45+eSKX3AN/MardFtcdxPvq88TsxHgMOW0ZXJYaWW1hbutpUZgtysLGbiIMe9tfjpUwahY4tM+pRVmzZSk0bAE5XU6a8/CrT3yUtgJioJITPw45CGt7BUvDgY09FFXyUCuksdwQRcEEeGumtc8+b3WnXQR45GIODxxZb3hkbLY2OhOUg+w1K43pHxEgIyxKGBDdkkMCX0IJtbt+4VZG1+goTYp5ZcSIxIc2SOJmt4DuFu+pPZnQZgUtmjxE573YRqfUNa4FKNn3nxDXvKwzBAQDYERqFThzCgC/gK5QYTE4luyksx8A7/nXqHZ3R1hIbdXg8MlubKZG/iogg2ZlFg2UdyKqD3CoDzFs7of2pNwwrRjvlZUt6mOb3VZW53RpJg41Ms0CSg3GW8pVgwKmx0Jtpw51a42Wn0gW+8SfdwpxHh1X0VA8gB8KA0wjAqCL28QQfYda71i1ZoBUqVKgIzeD9QfBk/nFUVZBtOTML5Zm9I9nMXvw7uAtV7bwj9GfwsfYwqpWwOHOOxAmAzGdCSWtZCEYi3PNwPgTXSPRYtJ8jbauDimw7lxEjl1Iksc7LdyL2uTroSdLL4VG4bZiKrRnLM2QnNYXUL6LdqxBUqNOYA76sqPZ2A692vAVKqMpdCtwSWIUnTgB761GxMGcejK8QQQ3MalcjHMVBbw7YIH2als774fBWmytnqmMVkPZKu3uUHTzJ9VXRuKv6FH90e+greeLDLjP0cRgLhmJMdrFjKO7nlT30e7pRZcJGO5V/lFJPg4SacrRM1rkF786Ybe2t8nizhc5uFVQbXLcKhm3gxJbL1eVrejluR7zWCBTSoGxs20L5g7oOYKoB6uddNlJipEJOL1U2Nxfx5AC1KAbUqCbzNe2LY6kaC2o42u3fXJopeeLk9v8A96UA7vSNV4MVJnyjFy35A310uNQ/gfO1djipx/33PrP43q0UPL1mq/l3iljy58QVzNlGbLqTwHDj7KmMFisW/oyxt95fyFKAUXrNQWwtsyvLLDiI1SSPKwKm6ujaA68NanRUIalKQWtqxegFalam2M2lHELyyIg72YD40P4jpIwamyu8p/yo2f32oAqpUHjpEzehgsY3/jA+JrJ3+celgMYo78in4GgC4ilahKLpPweYLKZICdPnUKj26iinDYlZFDIwZTqCCCD5EUB0tStWaVAavIALk2A76x1w7x7RQzv1gmxMPyZGyl+0SOQQj1G55UCL0c4wAWxCkLcXOcn8QLdwqpELh64d49ora9U+dy8UkdziIwNO2TIePDX+rU6O6G0jb9OcWXL6R58QO4G3nRoFq0qq1d09o8DjnOltSxtrysRy86z/AMHY/njm/j/OlAtKsZxVWLubjDp8ufTj6f8AqrVtwcUTc4xr/t/6/GlCy1r1mq82FsnGYOVXM/XREhZFObQMbZhmJ1BIqwVNQptSpUqAVKlSoBnteLNBIPsn3C9VLt/YiPjDLqC2RiMocEhQVax4Eai/Owq43W4t31Wm0sM3XIFRnOUXy2sqxtlZmuRoPC9biZZAYfd2NxmzKOK3KqT3m9nuDfvqQg2HbRSCAFF+rH0b5RbrASdOIolj2Wg0u/sHfW8mDVQWAckDmBrbgLk6Vp/YzGfyB027qQCR1JLuMp0ygBjoAuttfE3zVbOyY8sSjuFV3OTLIqlHQmVAVcANYAPfQkWsBzqy8OlkA8KxI0gb3yxQ6zCx/WmUnyWorGM7Y85CdRYAG3Ig083vweXFYWQE9qTtDldV0PhppUPJjbYwHxFPBom9s4o4fDEyEmzd4PpEDS3AWvUdsTFnrZEBsWW6nxHA+w1w3/xd4VX6xJ9gA/GmW7k13w794yH2FfyqIoQ7D2RJBHkDKRmdu0Tf5xs1jpyvbjrUgyS/Y9p/KnqRV0EdUgMw7vv8oaeQi5REAW9gEub6gakmwHC19daBd6XKYmVZ84OnVWYhQuljbgfPvvVuzkKCTwAzfgB7aGNrRK2UyxiWRiAiEDVm4C59EfgKAjN1Z1kw6fKVBYHssY87ED0WudARci9qnesl9LDNFNbUxsvVv6iKY43Y6IgfFYgKOAAbqox4Io7TedNItlZbS4aUyLfSzhxfuVuKt9lqFJfZG21l2jGcrRu0LxvG3EOjKwv39kk3o0vQYZlZsPi7ASRyLFKeF0lGW59bA+2pzb+MdUSOI2lmbIrfVFru4HMhQSPEissgsft8KWSICR0F3N8scY/zH5achc+HOoyLBYjF9ppXjiPNfmyw+wvFV+05JPcK6YDZySSGFB8xhyM3PrZj2iWP0rXBN+LHuFqJVFQEPhN0cLH/ANlWP1n7bHzL3qUjwyr6KhfIAfConejedMHA0jWZtAqXFyzcNO7Qn1UC/wDNWUnQADuyj871QWrTbH7RjhjMkrhEXiSbf0fCgvZXSjGxtMuUH6Q4DzoL3/21PNODICsIv1IBurD61xxcj1iowEu3uk6CRWRMMJl11ltY+ISxPttQ3udvv8kz9XGTC7X6piyiM/YvewtyoSxElxlHFtPIc6eIbAeH9c6zYL23c3rhxgPVkq49JG9IePcR4ipuqJ3T2mYMXE97DNlbxVtD+Hsq9lNaQIfGf9SD/l29rGm0bsM0cciWBJ1F3QMb20NuZtcDjzrfaj/pBH+UD7HqEbEZDKwte3hy0HvrQH8OM0yJ6CDKL2N8thcm2pqMxuNx126rq7cs1hzGtxrwzcuNqWx27AqQqgi/l2Puv6sC5DcLgW7JUDib2BXTje5qaw2PKgl2uFtc29pt501kNReOnNrA6c6A2xe3ZM7ZTYE8gOF9Kj3xLHUn+vXUimDXqg3ZzEm5ZtFF+yLcq4dm2lj92O48dWt8KEG8eMdfRYiiHd7eKRpQkrZlIsNBoahrKBrcecYt7qeYfCrlLAxm3BgSCDzBHkTQB6DWajNhyXiA4kefA6jjUnWSipUqVAYNDGN3ck6+WSOX9bDIqIw7KSMVOa/dccPGiimc8wDksQFVCSSbAXPEnloDQAc2xNoFbOmGa4sbO4Bvx5Xro+y9oEEWw66W9Jj+FEGH2vCY2kEgygm5J4a2sRxGtvaKbzbaiyCUsMuhVr8SdbADW+nxre5nPYhhhN3r49pGdiAqWTTID1YVmHMk2trReKhcJODOrAghktcG9yD+RFTdZZtAtvmvzmFPdI38tBOOY/KaP961/Unuk+INBmOwt57+NEaG+9jEmEf5bn+ICuW7LfNf/HJf1Gx/Cn+9uG+bw8nIZ0P7QDL8DUfulqZh902/eqeQWZNh2JurZR/+0osPIGGZgRzriZJrKY8hGRdGv6VtTcUz/vWVSbmPjwyvoPNeOoPGqQktpR3QD7aX8swv+FQGOjy41SeAR8otzyj8AaIM3WR6/SHcRryNj461C7YGcKwISZDwPAnu8QR7rVQVj0jYuQ7QcMSFUKEF+CFQRbzN6c9GeIc4iUXYx9US99dVPYPnw9poqx3yacKMREQVFgTmBUdyyKCHW/fTvCSQQQlMLFbNxNmtfkXkYa2108KFObSXixIHFpIQv3zKtqJt5sI5RJoRmkw79YF+utiJEHiVJt42oW2bGpxeGgzZhmaZvtMqkqT4A2t5VYYFZYYLdH20kmhmKm/z8pN+PbOZb+Njb1UUk0I7e2PJhWfGYFbyHWaH6MyjiQPoyDU3HGmg6R4MTg5WhkaHEIpPVkDrAy8QFbRhfQ1CApvfjRi9oOCAseHVg5Fr9g9rXmeQ7vCoDdrfpJMQIY8OEQmwbi3DQtcU32LtHLIxk1z5g9/t8b1PbvbkYeF+vhzuTfLdgQt+OWwGvmb0B22ptLC9Z1bLd/8ALXUezQ+VdNhxJLfDseshmBy/ZdQSCPqnTh3iq/3r2RMuLJQSBrkgqCeelrUXbgQtG0SObumeSTW+Vn0VSe+3H11ADe0tmPBinRz6Gi68QdQbeIrdGqS6QdoRtigUzNlTtslmCgMR2xbSoTCTBhdSGA420I81P4VASKPa3eSAPMkCvRkHojyHwqhuj/d98bjFYgiGEhmPiNQPMm3qq+6qAO7Vb9MHjCfjUDtNbJKRz09kgqV3gxIGKBB4RlT4G9D8u0M5lj+8R68h/mvWwPNiHsVJ1GbF9CtNrbd6mREEZcuC3pKoAXTmNa2lfRPBIyGoySPMe/Xlzv8A1rXGDb/WtJG0ZQrG7+kraAEEaDjUTvpt44bDKsZtLMLKfqINGI+0T2R3Zb0aadCxvvDvimHcxxhZZF4i/wA2h7rcz386gZd+sU+pxPUi/oRqFPIcRqfMnl5UMRx/7mm8kxvYfl/uatGeX0Fab4YkC646QsBfK92BIHDtXB176ktkdIZzfpK8T+sjABHDio0YevnwNACzG/G/rv7jThDcXFWhyi/9g7SF1dWBVrarqpUnl3akacjRitee+j/ePqZxBIfmpTYX+hIdFYcteB77jmKv/CtdF8hXJqjSZ2pVilUKI1GY9wolLKWXJqALlgFJIA5njpUmajdoMwD5LZrHLm4Xy6ZvC9r1URg5htoRnCv821rsbBw7M2YWYShiNOzds3ZynupvNiojhlbq2X0dA6qRfN2utDBcpF+1fXMPrU4w82J6kgoua5sCqoQNL3RSVJ9OwvrpeuUjzjDjhmsL6LcLz7N8ue2XnbStJGWP8BiFzRlFydqxW1rXQEaeQorBoNhlfsdZYkMuoOhOo4HhxNGKcBUkWIO784kRYdZGBISRCba2BuL0HrvDhpHBEqjwa6n+LT31Z2KwqyKUdQynQqRcGh2bo3wLG/UZfuswHxqGiLneKaExllZWA9FluCNQR3EGofYeyGglcllZWUAEc9eY5e2ij/lfgP8ACP77fnWf+WWB/wAJv/Y/50BiDafZA8B7q7DaVbp0fYIcIbftv+dbruNhBwjb/wBkn+qlg5pj60xJV+I176djczDfUb/2Sf6qTbn4XnGT/wCST/VVsEMwZeDAgfWFyPX+dQO822ZI1Rc4Oa/IBQBa2nM68+VGn/CGC5xD99/9VaHcbAf/AM8ftb86jYBHoyg6zFyzElskeXNxuzkHj35R76s8UxwGBhw6ZYlSNBrYWA8ST+dOvlC/WHtFQNnQigfe/o+62T5ThMiYjiysPm5dOdtUf7Q9dGjYhQLlhYanUaAcSfCgnaHTNs6KTIJHksbFkQlR6za/qp2CvMdsu75JkbDTj6Ljj4q3oyL4g1wjwGKhPzZP7LWv6jVy7O2vgtpwnIY8Qg4qwBKnxVtVPjUdiujPDn9TJNB4K+ZR5K96lArLqMdLo8jKp49rX2LxqT2dhOqXq4VLtxYganzPACiTE9EsrcNoygf/ABp+FqWz+iKSL0do4gXNza2vtJqcgpreZtoYaZ5JVaETGy2ykHJwCsL6jn363pvu1szETYtWDgtJIAWZrXZjx1GtWh0gdE2JlETYeWTElSxYSutwCBbILAa0LbI6NtpBwPk7RjMLklSB3HRtQONTkF9bB2KmFhWJABbVj9Zj6TH11JGquZcXAxG0sRi1jv2ZcPlMVvtFVLr6xUpFFDk6zD7XYW1vJLG6/tK1jWgOd5NkSNOTEjNoC1tdTfh7Khv+H5736lrkWvbW3nRZuZts4vDmRgpZXZC6A5JMhsHS/wBEiiGrYK9w2eEWkjcer865YzCLiGUmOUkaDKB33HG9jVj2pWrSk0SiuY92HjVzHBNmZHUXK/SX1c7VW+/+LzY+RR6MVo18ohl+IY+uvRxrznvfBkx+MQ2BZnIvz+cL6eJDCqm2+SMHp5bJbnz9Z/2NNXW9dcSt9OGYAjzFNEm5HQjlXaLSCNxHrXcWH9d+h99clmA510tcDvYiw8BqPz9dHRGzsFINxfska92oI8v9q9M7qY4zYKCQm5aNSfO1j7xXm+PmvEsyKNe7Qm3Mcdda9C7gQldm4YEWul/3iT+NcZFQQUqzSrBowaidqC+YAlSQRmHEXFrgnQEcakcXi0jXNI6ov1mYKNeGp0qIxqmZyMPiIrgKWTKJCAwuD2XBUEcKqI0Q8WyskDRhyC2t1zaHS9sxJ1sSdeLHhXCXZdoerVu4658pAJJW2bN1etrXvYcaezwSIWV8XhlZQGYMgBVSbAsDLoLkC/jWkGDkmJEWMw0hAvZYwxA4XIWXhW9yMUzlHHlRRcnLk1Op0ZaM4D2R5UNQ7szkjrJky3BISIqxsQbXLtYGw5cPbRNGtgB3VmTNRTXZvSpXpVk0KlSpUAqVKlQCod3rmdmgwyO0fXs+d1NnWONCzBG+ixNhfkL0RVC7zbEbERqYn6qaJs8T2uA2UqQ6/SRgxBHj4UB5r3OiEu0oI5bvGz2ZSzWYANxsb8qt/aWA2TASr4Y5l0spkP0M/wBfuoX2J0U4/D4mGfqIyYtWAnHbbW5FxZdDa3DSjOfZGLcln2fEzFcpJmiLZeNrleFGQj4YtmHOFw4IQLpa987KgtdtdXFO8NgNjy+lDEDre4dbEk3UkGxOnKt/7qxQVh/dseoAI62GzAWsOGtrD2VsMNjFtbZq6ai0sOmU2FtNP9qgBnpM2dgYNnJLg4UBnfIHBe4U3ZrAtzI51VGDwRkub2FXNvdu7jcbg1gXAdV1bZ0tNFlGW4K5QOYJ4VTT9Zh3ZHUowNiri3A24Hyrti2J/X0c8ilT2khu1tqTA42OVGsVYBhyZCQGU94ty77V6uSvMm4G5s20MWhKsIUYPLIR2bA3yr3k2y2HDjXptRWJ1fHRuN1ybUqVKsmjFqVqzSoDUrUVid0cHI2Z8LAzd5iS/wAKl6VAc4YFUBVAVRoAAAB5AV0pUqAVKlSoDBqnulrYjxYhcVGLhiP31Fip+8g0+7VxU02nsyPERNFKoZGFiD8R3HxqpkZ5excKkAqbo3aXUXXvUjiCDUfIp+kL+NHO+3RtPg3aSMGSHjnAuQO6QDg32hoedqCBixzBBromZNI2A4Lr46/E06gFjcnX3CtJsUlxlvwHHv58OVPtg7DnxsgSGNmHO2g8y3BR48aoJbdrZRxOJjiiuVvl7xc6StppZRfXvK34V6Nw0ARVVRZVAAHgBYUM7jbjpgUuSGmYAMwFlVRwRPDx4k60V1zbNJCpUqVZKDu/E5jw6uBcpIGHZLdoK+W6gE+llHrqtcPheqKraVZAkl1AIWOTrY1EbMxCMqxpJkLH0cp41ddqVqAo9lsBnilObEGSIydZfKxRIS81usaBTGWIXUZU4A3raASiRBK87sokyHPmjsXjuZHDekwDEK5CDKg1NybutStQFLJK9pLtiLX0uZr5erjt8nucxHXdfbJfXL9G1cUxDZV/XLYJ2h8qzAdSA7XzWz/KQNbaagCxNXfas2oCp9p7alxraRSxyKmVR88b5EkklIC5VzmyJrexOlzapbcqctjBq5ASRQC8jDqgYzGWzaKxzNoe0LG/dVg2pWoDNKlSoBUqVKgFSpUqAxalas0qAxalas0qAxameM2NDKQZYo5COBZFY+0intKgOUOHVFCqoVRwAFgPUNK60qVAKlSpUAqVKlQCpUqVAKlSpUAqVKlQCpUqVAasl6gdp7hYHEG8mGjJ7wMp9q2ogpUAK4bov2cjXGGQ/eLMPYTRHhcEka5Y0VFHJQAPdXelQCpUqVAKlS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6262" name="Picture 6" descr="http://informat444.narod.ru/museum/picture/rev_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424" y="5046552"/>
            <a:ext cx="1101088" cy="958895"/>
          </a:xfrm>
          <a:prstGeom prst="rect">
            <a:avLst/>
          </a:prstGeom>
          <a:noFill/>
        </p:spPr>
      </p:pic>
      <p:pic>
        <p:nvPicPr>
          <p:cNvPr id="96264" name="Picture 8" descr="http://informat444.narod.ru/museum/picture/card_ru_3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2334" y="4133186"/>
            <a:ext cx="1501156" cy="675521"/>
          </a:xfrm>
          <a:prstGeom prst="rect">
            <a:avLst/>
          </a:prstGeom>
          <a:noFill/>
        </p:spPr>
      </p:pic>
      <p:pic>
        <p:nvPicPr>
          <p:cNvPr id="96266" name="Picture 10" descr="http://informat444.narod.ru/museum/picture/p_len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4876" y="5195027"/>
            <a:ext cx="1256072" cy="866434"/>
          </a:xfrm>
          <a:prstGeom prst="rect">
            <a:avLst/>
          </a:prstGeom>
          <a:noFill/>
        </p:spPr>
      </p:pic>
      <p:pic>
        <p:nvPicPr>
          <p:cNvPr id="96268" name="Picture 12" descr="http://informat444.narod.ru/museum/picture/m_lent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5591" y="3872596"/>
            <a:ext cx="814754" cy="992518"/>
          </a:xfrm>
          <a:prstGeom prst="rect">
            <a:avLst/>
          </a:prstGeom>
          <a:noFill/>
        </p:spPr>
      </p:pic>
      <p:pic>
        <p:nvPicPr>
          <p:cNvPr id="96270" name="Picture 14" descr="http://informat444.narod.ru/museum/picture/compact_cassett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15460" y="3951132"/>
            <a:ext cx="1383160" cy="913982"/>
          </a:xfrm>
          <a:prstGeom prst="rect">
            <a:avLst/>
          </a:prstGeom>
          <a:noFill/>
        </p:spPr>
      </p:pic>
      <p:pic>
        <p:nvPicPr>
          <p:cNvPr id="96272" name="Picture 16" descr="http://informat444.narod.ru/museum/picture/streamer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82045" y="5115823"/>
            <a:ext cx="1316575" cy="1053260"/>
          </a:xfrm>
          <a:prstGeom prst="rect">
            <a:avLst/>
          </a:prstGeom>
          <a:noFill/>
        </p:spPr>
      </p:pic>
      <p:pic>
        <p:nvPicPr>
          <p:cNvPr id="96274" name="Picture 18" descr="http://informat444.narod.ru/museum/picture/magnetic_drum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36368" y="4572651"/>
            <a:ext cx="1306371" cy="742256"/>
          </a:xfrm>
          <a:prstGeom prst="rect">
            <a:avLst/>
          </a:prstGeom>
          <a:noFill/>
        </p:spPr>
      </p:pic>
      <p:pic>
        <p:nvPicPr>
          <p:cNvPr id="96276" name="Picture 20" descr="http://informat444.narod.ru/museum/picture/disk_3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42611" y="3951132"/>
            <a:ext cx="1390639" cy="927094"/>
          </a:xfrm>
          <a:prstGeom prst="rect">
            <a:avLst/>
          </a:prstGeom>
          <a:noFill/>
        </p:spPr>
      </p:pic>
      <p:pic>
        <p:nvPicPr>
          <p:cNvPr id="96278" name="Picture 22" descr="http://informat444.narod.ru/museum/picture/m_disk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22060" y="5115822"/>
            <a:ext cx="1170156" cy="1044782"/>
          </a:xfrm>
          <a:prstGeom prst="rect">
            <a:avLst/>
          </a:prstGeom>
          <a:noFill/>
        </p:spPr>
      </p:pic>
      <p:pic>
        <p:nvPicPr>
          <p:cNvPr id="96280" name="Picture 24" descr="http://informat444.narod.ru/museum/picture/cd_disk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09523" y="3821331"/>
            <a:ext cx="1164493" cy="873370"/>
          </a:xfrm>
          <a:prstGeom prst="rect">
            <a:avLst/>
          </a:prstGeom>
          <a:noFill/>
        </p:spPr>
      </p:pic>
      <p:pic>
        <p:nvPicPr>
          <p:cNvPr id="96282" name="Picture 26" descr="http://informat444.narod.ru/museum/picture/f_karta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88567" y="4943779"/>
            <a:ext cx="1285449" cy="106166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Появление сигналов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Человека окружают </a:t>
            </a:r>
            <a:r>
              <a:rPr lang="ru-RU" b="1" dirty="0" smtClean="0">
                <a:solidFill>
                  <a:srgbClr val="C00000"/>
                </a:solidFill>
              </a:rPr>
              <a:t>физические объекты</a:t>
            </a:r>
            <a:r>
              <a:rPr lang="ru-RU" b="1" dirty="0" smtClean="0"/>
              <a:t>, которые находятся в состоянии непрерывного движения и изменения.</a:t>
            </a:r>
            <a:endParaRPr lang="ru-RU" dirty="0" smtClean="0"/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Процессы движения и изменения сопровождаются </a:t>
            </a:r>
            <a:r>
              <a:rPr lang="ru-RU" b="1" dirty="0" smtClean="0">
                <a:solidFill>
                  <a:srgbClr val="C00000"/>
                </a:solidFill>
              </a:rPr>
              <a:t>обменом энергией.</a:t>
            </a:r>
            <a:r>
              <a:rPr lang="ru-RU" b="1" dirty="0" smtClean="0"/>
              <a:t> Все виды энергообмена сопровождаются появлением </a:t>
            </a:r>
            <a:r>
              <a:rPr lang="ru-RU" b="1" dirty="0" smtClean="0">
                <a:solidFill>
                  <a:srgbClr val="C00000"/>
                </a:solidFill>
              </a:rPr>
              <a:t>сигналов</a:t>
            </a:r>
            <a:r>
              <a:rPr lang="ru-RU" b="1" dirty="0" smtClean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При взаимодействии сигналов с физическими телами в последних возникают определенные </a:t>
            </a:r>
            <a:r>
              <a:rPr lang="ru-RU" b="1" dirty="0" smtClean="0">
                <a:solidFill>
                  <a:srgbClr val="C00000"/>
                </a:solidFill>
              </a:rPr>
              <a:t>изменения свойств</a:t>
            </a:r>
            <a:r>
              <a:rPr lang="ru-RU" b="1" dirty="0" smtClean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Изменения свойств тел можно </a:t>
            </a:r>
            <a:r>
              <a:rPr lang="ru-RU" b="1" dirty="0" smtClean="0">
                <a:solidFill>
                  <a:srgbClr val="C00000"/>
                </a:solidFill>
              </a:rPr>
              <a:t>регистрировать</a:t>
            </a:r>
            <a:r>
              <a:rPr lang="ru-RU" b="1" dirty="0" smtClean="0"/>
              <a:t>. Через регистрацию изменения свойств производится </a:t>
            </a:r>
            <a:r>
              <a:rPr lang="ru-RU" b="1" dirty="0" smtClean="0">
                <a:solidFill>
                  <a:srgbClr val="C00000"/>
                </a:solidFill>
              </a:rPr>
              <a:t>регистрация сигналов</a:t>
            </a:r>
            <a:r>
              <a:rPr lang="ru-RU" b="1" dirty="0" smtClean="0"/>
              <a:t>.</a:t>
            </a:r>
            <a:endParaRPr lang="ru-RU" dirty="0" smtClean="0"/>
          </a:p>
        </p:txBody>
      </p:sp>
      <p:sp>
        <p:nvSpPr>
          <p:cNvPr id="110594" name="AutoShape 2" descr="https://encrypted-tbn3.gstatic.com/images?q=tbn:ANd9GcQdqwob0WNvoy4fk-DgRoKkyv8l2i2N1fLP_k3iZ5MryiYuGa6H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Получение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Зарегистрированные сигналы – </a:t>
            </a:r>
            <a:r>
              <a:rPr lang="en-US" b="1" dirty="0" smtClean="0"/>
              <a:t> </a:t>
            </a:r>
            <a:r>
              <a:rPr lang="ru-RU" b="1" dirty="0" smtClean="0"/>
              <a:t>это </a:t>
            </a:r>
            <a:r>
              <a:rPr lang="ru-RU" b="1" dirty="0" smtClean="0">
                <a:solidFill>
                  <a:srgbClr val="C00000"/>
                </a:solidFill>
              </a:rPr>
              <a:t>данные</a:t>
            </a:r>
            <a:r>
              <a:rPr lang="ru-RU" b="1" dirty="0" smtClean="0"/>
              <a:t>.</a:t>
            </a:r>
            <a:endParaRPr lang="ru-RU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Данные</a:t>
            </a:r>
            <a:r>
              <a:rPr lang="ru-RU" b="1" dirty="0" smtClean="0"/>
              <a:t> несут в себе информацию о событиях, произошедших в материальном мире. Однако данные не тождественны информации, это лишь </a:t>
            </a:r>
            <a:r>
              <a:rPr lang="ru-RU" b="1" dirty="0" smtClean="0">
                <a:solidFill>
                  <a:srgbClr val="C00000"/>
                </a:solidFill>
              </a:rPr>
              <a:t>составляющая часть информации</a:t>
            </a:r>
            <a:r>
              <a:rPr lang="ru-RU" b="1" dirty="0" smtClean="0"/>
              <a:t>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b="1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Данные всегда </a:t>
            </a:r>
            <a:r>
              <a:rPr lang="ru-RU" b="1" dirty="0" smtClean="0">
                <a:solidFill>
                  <a:srgbClr val="C00000"/>
                </a:solidFill>
              </a:rPr>
              <a:t>объективны</a:t>
            </a:r>
            <a:r>
              <a:rPr lang="ru-RU" b="1" dirty="0" smtClean="0"/>
              <a:t>. Данные всегда можно воспроизвести каким-либо образом, так как есть средства их зарегистрировать.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Информация </a:t>
            </a:r>
            <a:r>
              <a:rPr lang="ru-RU" b="1" dirty="0" smtClean="0">
                <a:solidFill>
                  <a:srgbClr val="C00000"/>
                </a:solidFill>
              </a:rPr>
              <a:t>– продукт взаимодействия данных </a:t>
            </a:r>
            <a:r>
              <a:rPr lang="ru-RU" b="1" dirty="0" smtClean="0"/>
              <a:t>и адекватных им </a:t>
            </a:r>
            <a:r>
              <a:rPr lang="ru-RU" b="1" dirty="0" smtClean="0">
                <a:solidFill>
                  <a:srgbClr val="C00000"/>
                </a:solidFill>
              </a:rPr>
              <a:t>методов</a:t>
            </a:r>
            <a:r>
              <a:rPr lang="ru-RU" b="1" dirty="0" smtClean="0"/>
              <a:t>.</a:t>
            </a:r>
            <a:endParaRPr lang="ru-RU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Данные</a:t>
            </a:r>
            <a:r>
              <a:rPr lang="ru-RU" b="1" dirty="0" smtClean="0"/>
              <a:t> являются </a:t>
            </a:r>
            <a:r>
              <a:rPr lang="ru-RU" b="1" dirty="0" smtClean="0">
                <a:solidFill>
                  <a:srgbClr val="C00000"/>
                </a:solidFill>
              </a:rPr>
              <a:t>объективной</a:t>
            </a:r>
            <a:r>
              <a:rPr lang="ru-RU" b="1" dirty="0" smtClean="0"/>
              <a:t> составляющей информации.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Методы</a:t>
            </a:r>
            <a:r>
              <a:rPr lang="ru-RU" b="1" dirty="0" smtClean="0"/>
              <a:t> извлечения данных – </a:t>
            </a:r>
            <a:r>
              <a:rPr lang="ru-RU" b="1" dirty="0" smtClean="0">
                <a:solidFill>
                  <a:srgbClr val="C00000"/>
                </a:solidFill>
              </a:rPr>
              <a:t>субъективная</a:t>
            </a:r>
            <a:r>
              <a:rPr lang="ru-RU" b="1" dirty="0" smtClean="0"/>
              <a:t> составляющая информации.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Информация и сигнал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28576" y="1347776"/>
            <a:ext cx="868684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/>
            <a:r>
              <a:rPr lang="ru-RU" b="1" dirty="0" smtClean="0"/>
              <a:t>Сигнал является материальным носителем информации, которая передается </a:t>
            </a:r>
            <a:r>
              <a:rPr lang="ru-RU" b="1" dirty="0" smtClean="0">
                <a:solidFill>
                  <a:srgbClr val="C00000"/>
                </a:solidFill>
              </a:rPr>
              <a:t>от источника к потребителю</a:t>
            </a:r>
            <a:r>
              <a:rPr lang="ru-RU" b="1" dirty="0" smtClean="0"/>
              <a:t>. Он может быть </a:t>
            </a:r>
            <a:r>
              <a:rPr lang="ru-RU" b="1" dirty="0" smtClean="0">
                <a:solidFill>
                  <a:srgbClr val="C00000"/>
                </a:solidFill>
              </a:rPr>
              <a:t>дискретным</a:t>
            </a:r>
            <a:r>
              <a:rPr lang="ru-RU" b="1" dirty="0" smtClean="0"/>
              <a:t> и </a:t>
            </a:r>
            <a:r>
              <a:rPr lang="ru-RU" b="1" dirty="0" smtClean="0">
                <a:solidFill>
                  <a:srgbClr val="C00000"/>
                </a:solidFill>
              </a:rPr>
              <a:t>непрерывным</a:t>
            </a:r>
            <a:r>
              <a:rPr lang="ru-RU" b="1" dirty="0" smtClean="0"/>
              <a:t> (аналоговым).</a:t>
            </a:r>
          </a:p>
          <a:p>
            <a:pPr indent="266700" algn="just"/>
            <a:endParaRPr lang="ru-RU" dirty="0" smtClean="0"/>
          </a:p>
          <a:p>
            <a:pPr indent="266700" algn="just"/>
            <a:r>
              <a:rPr lang="ru-RU" b="1" dirty="0" smtClean="0">
                <a:solidFill>
                  <a:srgbClr val="C00000"/>
                </a:solidFill>
              </a:rPr>
              <a:t>Дискретный сигнал </a:t>
            </a:r>
            <a:r>
              <a:rPr lang="ru-RU" b="1" dirty="0" smtClean="0"/>
              <a:t>слагается из счетного множества (т.е. такого множества, элементы которого можно пересчитать) элементов.</a:t>
            </a:r>
          </a:p>
          <a:p>
            <a:pPr indent="266700" algn="just"/>
            <a:r>
              <a:rPr lang="ru-RU" b="1" dirty="0" smtClean="0"/>
              <a:t>Набор самых «мелких» элементов дискретного сигнала называется </a:t>
            </a:r>
            <a:r>
              <a:rPr lang="ru-RU" b="1" dirty="0" smtClean="0">
                <a:solidFill>
                  <a:srgbClr val="C00000"/>
                </a:solidFill>
              </a:rPr>
              <a:t>алфавитом</a:t>
            </a:r>
            <a:r>
              <a:rPr lang="ru-RU" b="1" dirty="0" smtClean="0"/>
              <a:t>, а сам дискретный сигнал называют также </a:t>
            </a:r>
            <a:r>
              <a:rPr lang="ru-RU" b="1" dirty="0" smtClean="0">
                <a:solidFill>
                  <a:srgbClr val="C00000"/>
                </a:solidFill>
              </a:rPr>
              <a:t>сообщением</a:t>
            </a:r>
            <a:r>
              <a:rPr lang="ru-RU" b="1" dirty="0" smtClean="0"/>
              <a:t>. </a:t>
            </a:r>
          </a:p>
          <a:p>
            <a:pPr indent="266700" algn="just"/>
            <a:endParaRPr lang="ru-RU" b="1" dirty="0" smtClean="0"/>
          </a:p>
          <a:p>
            <a:pPr indent="266700" algn="just"/>
            <a:r>
              <a:rPr lang="ru-RU" b="1" dirty="0" smtClean="0">
                <a:solidFill>
                  <a:srgbClr val="C00000"/>
                </a:solidFill>
              </a:rPr>
              <a:t>Непрерывный сигнал </a:t>
            </a:r>
            <a:r>
              <a:rPr lang="ru-RU" b="1" dirty="0" smtClean="0"/>
              <a:t>– отражается некоторой физической величиной, изменяющейся в заданном интервале времени, например, тембром или силой звука. </a:t>
            </a:r>
          </a:p>
          <a:p>
            <a:pPr indent="266700" algn="just"/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информационные процессы?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Информационные процессы </a:t>
            </a:r>
            <a:r>
              <a:rPr lang="ru-RU" b="1" dirty="0"/>
              <a:t>- это процессы, связанные с </a:t>
            </a:r>
            <a:r>
              <a:rPr lang="ru-RU" b="1" dirty="0">
                <a:solidFill>
                  <a:srgbClr val="C00000"/>
                </a:solidFill>
              </a:rPr>
              <a:t>получением</a:t>
            </a:r>
            <a:r>
              <a:rPr lang="ru-RU" b="1" dirty="0"/>
              <a:t>, </a:t>
            </a:r>
            <a:r>
              <a:rPr lang="ru-RU" b="1" dirty="0">
                <a:solidFill>
                  <a:srgbClr val="C00000"/>
                </a:solidFill>
              </a:rPr>
              <a:t>хранением</a:t>
            </a:r>
            <a:r>
              <a:rPr lang="ru-RU" b="1" dirty="0"/>
              <a:t>, </a:t>
            </a:r>
            <a:r>
              <a:rPr lang="ru-RU" b="1" dirty="0">
                <a:solidFill>
                  <a:srgbClr val="C00000"/>
                </a:solidFill>
              </a:rPr>
              <a:t>обработкой</a:t>
            </a:r>
            <a:r>
              <a:rPr lang="ru-RU" b="1" dirty="0"/>
              <a:t> и </a:t>
            </a:r>
            <a:r>
              <a:rPr lang="ru-RU" b="1" dirty="0">
                <a:solidFill>
                  <a:srgbClr val="C00000"/>
                </a:solidFill>
              </a:rPr>
              <a:t>передачей</a:t>
            </a:r>
            <a:r>
              <a:rPr lang="ru-RU" b="1" dirty="0"/>
              <a:t> информации (т.е. действия, выполняемые с информацией). Т.е. это процессы, в ходе которых </a:t>
            </a:r>
            <a:r>
              <a:rPr lang="ru-RU" b="1" dirty="0">
                <a:solidFill>
                  <a:srgbClr val="C00000"/>
                </a:solidFill>
              </a:rPr>
              <a:t>изменяется содержание информации </a:t>
            </a:r>
            <a:r>
              <a:rPr lang="ru-RU" b="1" dirty="0"/>
              <a:t>или </a:t>
            </a:r>
            <a:r>
              <a:rPr lang="ru-RU" b="1" dirty="0">
                <a:solidFill>
                  <a:srgbClr val="C00000"/>
                </a:solidFill>
              </a:rPr>
              <a:t>форма её представления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Информационные процессы являются </a:t>
            </a:r>
            <a:r>
              <a:rPr lang="ru-RU" b="1" dirty="0" smtClean="0">
                <a:solidFill>
                  <a:srgbClr val="C00000"/>
                </a:solidFill>
              </a:rPr>
              <a:t>общими</a:t>
            </a:r>
            <a:r>
              <a:rPr lang="ru-RU" b="1" dirty="0" smtClean="0"/>
              <a:t> для вещества, энергии и информации.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Передача информации — это </a:t>
            </a:r>
            <a:r>
              <a:rPr lang="ru-RU" b="1" dirty="0" smtClean="0">
                <a:solidFill>
                  <a:srgbClr val="C00000"/>
                </a:solidFill>
              </a:rPr>
              <a:t>физический процесс</a:t>
            </a:r>
            <a:r>
              <a:rPr lang="ru-RU" b="1" dirty="0" smtClean="0"/>
              <a:t>, посредством которого осуществляется </a:t>
            </a:r>
            <a:r>
              <a:rPr lang="ru-RU" b="1" dirty="0" smtClean="0">
                <a:solidFill>
                  <a:srgbClr val="C00000"/>
                </a:solidFill>
              </a:rPr>
              <a:t>перемещение информации </a:t>
            </a:r>
            <a:r>
              <a:rPr lang="ru-RU" b="1" dirty="0" smtClean="0"/>
              <a:t>в пространстве.</a:t>
            </a:r>
          </a:p>
          <a:p>
            <a:r>
              <a:rPr lang="ru-RU" b="1" dirty="0" smtClean="0"/>
              <a:t>- источник</a:t>
            </a:r>
          </a:p>
          <a:p>
            <a:r>
              <a:rPr lang="ru-RU" b="1" dirty="0" smtClean="0"/>
              <a:t>- приемник</a:t>
            </a:r>
          </a:p>
          <a:p>
            <a:r>
              <a:rPr lang="ru-RU" b="1" dirty="0" smtClean="0"/>
              <a:t>- носитель информации</a:t>
            </a:r>
          </a:p>
          <a:p>
            <a:pPr>
              <a:buFontTx/>
              <a:buChar char="-"/>
            </a:pPr>
            <a:r>
              <a:rPr lang="ru-RU" b="1" dirty="0" smtClean="0"/>
              <a:t> среда передачи</a:t>
            </a:r>
          </a:p>
          <a:p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охватывают информационные процессы?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Sansation" pitchFamily="2" charset="0"/>
              </a:rPr>
              <a:t>15</a:t>
            </a:r>
            <a:endParaRPr lang="mk-MK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Информационные процессы представляются в виде </a:t>
            </a:r>
            <a:r>
              <a:rPr lang="ru-RU" b="1" dirty="0" smtClean="0">
                <a:solidFill>
                  <a:srgbClr val="C00000"/>
                </a:solidFill>
              </a:rPr>
              <a:t>информационных процедур</a:t>
            </a:r>
            <a:r>
              <a:rPr lang="ru-RU" b="1" dirty="0" smtClean="0"/>
              <a:t>:</a:t>
            </a:r>
          </a:p>
          <a:p>
            <a:endParaRPr lang="ru-RU" b="1" dirty="0" smtClean="0"/>
          </a:p>
          <a:p>
            <a:r>
              <a:rPr lang="ru-RU" b="1" dirty="0" smtClean="0"/>
              <a:t>- Сбор (восприятие информации)</a:t>
            </a:r>
          </a:p>
          <a:p>
            <a:r>
              <a:rPr lang="ru-RU" b="1" dirty="0" smtClean="0"/>
              <a:t>- Подготовка (ввод, преобразование) информации</a:t>
            </a:r>
          </a:p>
          <a:p>
            <a:r>
              <a:rPr lang="ru-RU" b="1" dirty="0" smtClean="0"/>
              <a:t>- Передача информации</a:t>
            </a:r>
          </a:p>
          <a:p>
            <a:pPr>
              <a:buFontTx/>
              <a:buChar char="-"/>
            </a:pPr>
            <a:r>
              <a:rPr lang="ru-RU" b="1" dirty="0" smtClean="0"/>
              <a:t> Обработка (преобразование) информации</a:t>
            </a:r>
          </a:p>
          <a:p>
            <a:pPr>
              <a:buFontTx/>
              <a:buChar char="-"/>
            </a:pPr>
            <a:r>
              <a:rPr lang="ru-RU" b="1" dirty="0" smtClean="0"/>
              <a:t> Хранение (накопление) информации</a:t>
            </a:r>
          </a:p>
          <a:p>
            <a:pPr>
              <a:buFontTx/>
              <a:buChar char="-"/>
            </a:pPr>
            <a:r>
              <a:rPr lang="ru-RU" b="1" dirty="0" smtClean="0"/>
              <a:t> Отображение (вывод, воспроизведение) информации</a:t>
            </a:r>
          </a:p>
          <a:p>
            <a:pPr>
              <a:buFontTx/>
              <a:buChar char="-"/>
            </a:pPr>
            <a:endParaRPr lang="ru-RU" b="1" dirty="0" smtClean="0"/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Информационная система </a:t>
            </a:r>
            <a:r>
              <a:rPr lang="ru-RU" b="1" dirty="0" smtClean="0"/>
              <a:t>-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Информационные системы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16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170" name="Picture 2" descr="http://rudocs.exdat.com/pars_docs/tw_refs/20/19914/19914_html_7f51658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5168" y="1257288"/>
            <a:ext cx="5700744" cy="490697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8088" y="1347776"/>
            <a:ext cx="3167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Бизнес-логика </a:t>
            </a:r>
            <a:r>
              <a:rPr lang="ru-RU" b="1" dirty="0" smtClean="0"/>
              <a:t>—совокупность правил, </a:t>
            </a:r>
          </a:p>
          <a:p>
            <a:r>
              <a:rPr lang="ru-RU" b="1" dirty="0" smtClean="0"/>
              <a:t>принципов, зависимостей </a:t>
            </a:r>
          </a:p>
          <a:p>
            <a:r>
              <a:rPr lang="ru-RU" b="1" dirty="0" smtClean="0"/>
              <a:t>поведения объектов предметной области (</a:t>
            </a:r>
            <a:r>
              <a:rPr lang="ru-RU" b="1" dirty="0" err="1" smtClean="0"/>
              <a:t>области</a:t>
            </a:r>
            <a:r>
              <a:rPr lang="ru-RU" b="1" dirty="0" smtClean="0"/>
              <a:t> человеческой деятельности, которую система поддерживает). </a:t>
            </a:r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C00000"/>
                </a:solidFill>
              </a:rPr>
              <a:t>Бизнес-логика </a:t>
            </a:r>
            <a:r>
              <a:rPr lang="ru-RU" b="1" dirty="0" smtClean="0"/>
              <a:t>— это реализация правил и ограничений автоматизируемых операций.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Как измерить информацию?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Sansation" pitchFamily="2" charset="0"/>
              </a:rPr>
              <a:t>17</a:t>
            </a:r>
            <a:endParaRPr lang="mk-MK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Информация обладает </a:t>
            </a:r>
            <a:r>
              <a:rPr lang="ru-RU" b="1" dirty="0" smtClean="0">
                <a:solidFill>
                  <a:srgbClr val="C00000"/>
                </a:solidFill>
              </a:rPr>
              <a:t>качественными</a:t>
            </a:r>
            <a:r>
              <a:rPr lang="ru-RU" b="1" dirty="0" smtClean="0"/>
              <a:t> и </a:t>
            </a:r>
            <a:r>
              <a:rPr lang="ru-RU" b="1" dirty="0" smtClean="0">
                <a:solidFill>
                  <a:srgbClr val="C00000"/>
                </a:solidFill>
              </a:rPr>
              <a:t>количественными</a:t>
            </a:r>
            <a:r>
              <a:rPr lang="ru-RU" b="1" dirty="0" smtClean="0"/>
              <a:t> характеристиками.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Для того чтобы дать количественную характеристику  необходимо качественные показатели отбросить.</a:t>
            </a:r>
          </a:p>
          <a:p>
            <a:pPr algn="just">
              <a:buFontTx/>
              <a:buChar char="-"/>
            </a:pPr>
            <a:endParaRPr lang="ru-RU" b="1" dirty="0" smtClean="0"/>
          </a:p>
          <a:p>
            <a:pPr algn="just"/>
            <a:r>
              <a:rPr lang="ru-RU" b="1" dirty="0" smtClean="0"/>
              <a:t>Количественное определение информации - американский инженер </a:t>
            </a:r>
            <a:r>
              <a:rPr lang="ru-RU" b="1" dirty="0" smtClean="0">
                <a:solidFill>
                  <a:srgbClr val="C00000"/>
                </a:solidFill>
              </a:rPr>
              <a:t>Ральф Хартли.</a:t>
            </a:r>
          </a:p>
          <a:p>
            <a:endParaRPr lang="ru-RU" i="1" dirty="0" smtClean="0"/>
          </a:p>
          <a:p>
            <a:pPr algn="just"/>
            <a:r>
              <a:rPr lang="ru-RU" b="1" dirty="0" smtClean="0"/>
              <a:t>Хартли предложил рассматривать информацию как </a:t>
            </a:r>
            <a:r>
              <a:rPr lang="ru-RU" b="1" dirty="0" smtClean="0">
                <a:solidFill>
                  <a:srgbClr val="C00000"/>
                </a:solidFill>
              </a:rPr>
              <a:t>устраненную неопределенность.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Формула Хартли для 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 точки зрения на информацию, как на снятую </a:t>
            </a:r>
            <a:r>
              <a:rPr lang="ru-RU" b="1" dirty="0" err="1"/>
              <a:t>неопределеность</a:t>
            </a:r>
            <a:r>
              <a:rPr lang="ru-RU" b="1" dirty="0"/>
              <a:t>, количество информации в сообщении о каком-то событии зависит от вероятности совершения данного события.</a:t>
            </a:r>
          </a:p>
          <a:p>
            <a:endParaRPr lang="ru-RU" b="1" dirty="0" smtClean="0"/>
          </a:p>
          <a:p>
            <a:r>
              <a:rPr lang="ru-RU" b="1" dirty="0" smtClean="0"/>
              <a:t>Научный </a:t>
            </a:r>
            <a:r>
              <a:rPr lang="ru-RU" b="1" dirty="0"/>
              <a:t>подход к оценке сообщений был предложен еще в 1928 году Р. Хартли. </a:t>
            </a:r>
            <a:endParaRPr lang="ru-RU" b="1" dirty="0" smtClean="0"/>
          </a:p>
          <a:p>
            <a:r>
              <a:rPr lang="ru-RU" b="1" dirty="0" smtClean="0"/>
              <a:t>Расчетная </a:t>
            </a:r>
            <a:r>
              <a:rPr lang="ru-RU" b="1" dirty="0"/>
              <a:t>формула Хартли для равновероятностных событий имеет вид: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N</a:t>
            </a:r>
            <a:r>
              <a:rPr lang="ru-RU" b="1" dirty="0"/>
              <a:t>   или   </a:t>
            </a:r>
            <a:r>
              <a:rPr lang="ru-RU" b="1" dirty="0">
                <a:solidFill>
                  <a:srgbClr val="C00000"/>
                </a:solidFill>
              </a:rPr>
              <a:t>2</a:t>
            </a:r>
            <a:r>
              <a:rPr lang="ru-RU" b="1" baseline="30000" dirty="0">
                <a:solidFill>
                  <a:srgbClr val="C00000"/>
                </a:solidFill>
              </a:rPr>
              <a:t>I</a:t>
            </a:r>
            <a:r>
              <a:rPr lang="ru-RU" b="1" dirty="0">
                <a:solidFill>
                  <a:srgbClr val="C00000"/>
                </a:solidFill>
              </a:rPr>
              <a:t> = N</a:t>
            </a:r>
            <a:r>
              <a:rPr lang="ru-RU" b="1" dirty="0"/>
              <a:t>,</a:t>
            </a:r>
          </a:p>
          <a:p>
            <a:r>
              <a:rPr lang="ru-RU" b="1" dirty="0"/>
              <a:t>где N - количество равновероятных событий (число возможных выборов), </a:t>
            </a:r>
            <a:endParaRPr lang="ru-RU" b="1" dirty="0" smtClean="0"/>
          </a:p>
          <a:p>
            <a:r>
              <a:rPr lang="ru-RU" b="1" dirty="0" smtClean="0"/>
              <a:t>I </a:t>
            </a:r>
            <a:r>
              <a:rPr lang="ru-RU" b="1" dirty="0"/>
              <a:t>- количество информации.</a:t>
            </a:r>
          </a:p>
          <a:p>
            <a:endParaRPr lang="ru-RU" b="1" dirty="0" smtClean="0"/>
          </a:p>
          <a:p>
            <a:r>
              <a:rPr lang="ru-RU" b="1" dirty="0" smtClean="0"/>
              <a:t>Если </a:t>
            </a:r>
            <a:r>
              <a:rPr lang="ru-RU" b="1" dirty="0"/>
              <a:t>N = 2 (выбор из двух возможностей), то I = 1 бит.</a:t>
            </a:r>
          </a:p>
          <a:p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just"/>
            <a:r>
              <a:rPr lang="ru-RU" b="1" dirty="0"/>
              <a:t>Слово «информация» происходит от латинского слова </a:t>
            </a:r>
            <a:r>
              <a:rPr lang="ru-RU" b="1" dirty="0" err="1"/>
              <a:t>informatio</a:t>
            </a:r>
            <a:r>
              <a:rPr lang="ru-RU" b="1" dirty="0"/>
              <a:t>, что в переводе означает разъяснение, ознакомление. </a:t>
            </a:r>
          </a:p>
          <a:p>
            <a:pPr indent="365125" algn="just"/>
            <a:endParaRPr lang="ru-RU" u="sng" dirty="0" smtClean="0"/>
          </a:p>
          <a:p>
            <a:pPr indent="365125" algn="just"/>
            <a:r>
              <a:rPr lang="ru-RU" b="1" dirty="0" smtClean="0"/>
              <a:t>Выделяют два подхода к определению термина «Информация»:</a:t>
            </a:r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C00000"/>
                </a:solidFill>
              </a:rPr>
              <a:t>традиционный </a:t>
            </a:r>
            <a:r>
              <a:rPr lang="ru-RU" b="1" dirty="0">
                <a:solidFill>
                  <a:srgbClr val="C00000"/>
                </a:solidFill>
              </a:rPr>
              <a:t>(обыденный) </a:t>
            </a:r>
            <a:r>
              <a:rPr lang="ru-RU" b="1" dirty="0"/>
              <a:t>- используется в информатике: Информация – это сведения, знания, сообщения о положении дел, которые человек воспринимает из окружающего мира с помощью </a:t>
            </a:r>
            <a:r>
              <a:rPr lang="ru-RU" b="1" dirty="0">
                <a:solidFill>
                  <a:srgbClr val="C00000"/>
                </a:solidFill>
              </a:rPr>
              <a:t>органов чувств </a:t>
            </a:r>
            <a:r>
              <a:rPr lang="ru-RU" b="1" dirty="0"/>
              <a:t>(зрения, слуха, вкуса, обоняния, осязания). </a:t>
            </a:r>
            <a:endParaRPr lang="ru-RU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C00000"/>
                </a:solidFill>
              </a:rPr>
              <a:t>вероятностный</a:t>
            </a:r>
            <a:r>
              <a:rPr lang="ru-RU" b="1" dirty="0" smtClean="0"/>
              <a:t> </a:t>
            </a:r>
            <a:r>
              <a:rPr lang="ru-RU" b="1" dirty="0"/>
              <a:t> - используется в теории об информации: Информация – это сведения об объектах и явлениях окружающей среды, их параметрах, свойствах и состоянии, которые </a:t>
            </a:r>
            <a:r>
              <a:rPr lang="ru-RU" b="1" dirty="0">
                <a:solidFill>
                  <a:srgbClr val="C00000"/>
                </a:solidFill>
              </a:rPr>
              <a:t>уменьшают имеющуюся о них степень неопределённости и неполноты знаний</a:t>
            </a:r>
            <a:r>
              <a:rPr lang="ru-RU" b="1" dirty="0" smtClean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677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Использование формулы Хартли для 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19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Пример 1. 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b="1" dirty="0"/>
          </a:p>
          <a:p>
            <a:pPr algn="just"/>
            <a:r>
              <a:rPr lang="ru-RU" b="1" dirty="0" smtClean="0"/>
              <a:t>Использование </a:t>
            </a:r>
            <a:r>
              <a:rPr lang="ru-RU" b="1" dirty="0"/>
              <a:t>формулы  Хартли  для вычисления количества </a:t>
            </a:r>
            <a:r>
              <a:rPr lang="ru-RU" b="1" dirty="0" smtClean="0"/>
              <a:t>информации</a:t>
            </a:r>
            <a:r>
              <a:rPr lang="ru-RU" b="1" dirty="0"/>
              <a:t>.  Сколько бит информации несет сообщение о том, </a:t>
            </a:r>
            <a:r>
              <a:rPr lang="ru-RU" b="1" dirty="0" smtClean="0"/>
              <a:t>что поезд </a:t>
            </a:r>
            <a:r>
              <a:rPr lang="ru-RU" b="1" dirty="0"/>
              <a:t>прибывает на один из 8 путей?              </a:t>
            </a:r>
            <a:endParaRPr lang="ru-RU" b="1" dirty="0" smtClean="0"/>
          </a:p>
          <a:p>
            <a:pPr algn="just"/>
            <a:r>
              <a:rPr lang="ru-RU" b="1" dirty="0"/>
              <a:t>                  </a:t>
            </a:r>
          </a:p>
          <a:p>
            <a:pPr algn="ctr"/>
            <a:r>
              <a:rPr lang="ru-RU" b="1" dirty="0"/>
              <a:t>Формула Хартли:  </a:t>
            </a:r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N</a:t>
            </a:r>
            <a:r>
              <a:rPr lang="ru-RU" b="1" dirty="0" smtClean="0"/>
              <a:t>,</a:t>
            </a:r>
          </a:p>
          <a:p>
            <a:pPr algn="ctr"/>
            <a:endParaRPr lang="ru-RU" b="1" dirty="0"/>
          </a:p>
          <a:p>
            <a:pPr algn="just"/>
            <a:r>
              <a:rPr lang="ru-RU" b="1" dirty="0"/>
              <a:t>где N – число равновероятностных исходов события, </a:t>
            </a:r>
            <a:r>
              <a:rPr lang="ru-RU" b="1" dirty="0" smtClean="0"/>
              <a:t>о </a:t>
            </a:r>
            <a:r>
              <a:rPr lang="ru-RU" b="1" dirty="0"/>
              <a:t>котором речь идет в сообщении</a:t>
            </a:r>
            <a:r>
              <a:rPr lang="ru-RU" b="1" dirty="0" smtClean="0"/>
              <a:t>,  </a:t>
            </a:r>
            <a:r>
              <a:rPr lang="ru-RU" b="1" dirty="0"/>
              <a:t> I  – количество информации в сообщении.</a:t>
            </a:r>
          </a:p>
          <a:p>
            <a:pPr algn="ctr"/>
            <a:r>
              <a:rPr lang="ru-RU" b="1" dirty="0"/>
              <a:t>  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I </a:t>
            </a:r>
            <a:r>
              <a:rPr lang="ru-RU" b="1" dirty="0">
                <a:solidFill>
                  <a:srgbClr val="C00000"/>
                </a:solidFill>
              </a:rPr>
              <a:t>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8 =  3(бит) Ответ: 3 бита</a:t>
            </a:r>
            <a:r>
              <a:rPr lang="ru-RU" b="1" dirty="0"/>
              <a:t>.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41729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Формула Хартли для неравновероятных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Так как наступление каждого из N возможных событий </a:t>
            </a:r>
            <a:r>
              <a:rPr lang="ru-RU" b="1" dirty="0" smtClean="0"/>
              <a:t>может иметь не </a:t>
            </a:r>
            <a:r>
              <a:rPr lang="ru-RU" b="1" dirty="0"/>
              <a:t>одинаковую </a:t>
            </a:r>
            <a:r>
              <a:rPr lang="ru-RU" b="1" dirty="0" smtClean="0"/>
              <a:t>вероятность p </a:t>
            </a:r>
            <a:r>
              <a:rPr lang="ru-RU" b="1" dirty="0"/>
              <a:t>= 1 / N, то N = 1 / </a:t>
            </a:r>
            <a:r>
              <a:rPr lang="ru-RU" b="1" dirty="0" smtClean="0"/>
              <a:t>p, то </a:t>
            </a:r>
            <a:r>
              <a:rPr lang="ru-RU" b="1" dirty="0"/>
              <a:t>формула имеет вид</a:t>
            </a:r>
          </a:p>
          <a:p>
            <a:pPr algn="ctr"/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I </a:t>
            </a:r>
            <a:r>
              <a:rPr lang="ru-RU" b="1" dirty="0">
                <a:solidFill>
                  <a:srgbClr val="C00000"/>
                </a:solidFill>
              </a:rPr>
              <a:t>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N=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(1/p) = -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p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ctr"/>
            <a:endParaRPr lang="ru-RU" b="1" dirty="0"/>
          </a:p>
          <a:p>
            <a:pPr algn="just"/>
            <a:r>
              <a:rPr lang="ru-RU" b="1" dirty="0"/>
              <a:t>Количественная зависимость между вероятностью события (p) и количеством информации в сообщении о нем (I) выражается формулой</a:t>
            </a:r>
            <a:r>
              <a:rPr lang="ru-RU" b="1" dirty="0" smtClean="0"/>
              <a:t>: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(1/p)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Вероятность </a:t>
            </a:r>
            <a:r>
              <a:rPr lang="ru-RU" b="1" dirty="0"/>
              <a:t>события вычисляется по формуле  p=K/N, K – величина, показывающая, сколько раз произошло интересующее нас событие; N – общее число возможных исходов, событий.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Если </a:t>
            </a:r>
            <a:r>
              <a:rPr lang="ru-RU" b="1" dirty="0">
                <a:solidFill>
                  <a:srgbClr val="C00000"/>
                </a:solidFill>
              </a:rPr>
              <a:t>вероятность уменьшается, то количество информации увеличивается.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399190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Использование формулы Хартли для неравновероятных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Пример 2.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В </a:t>
            </a:r>
            <a:r>
              <a:rPr lang="ru-RU" b="1" dirty="0"/>
              <a:t>классе 30 человек. За контрольную работу по математике получено 6 пятерок, 15 четверок, 8 троек и 1 двойка. Сколько бит информации несет сообщение о том, что Иванов получил четверку?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Количественная зависимость между вероятностью события (p) и количество информации сообщения о нем (I)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 </a:t>
            </a:r>
            <a:r>
              <a:rPr lang="ru-RU" b="1" dirty="0">
                <a:solidFill>
                  <a:srgbClr val="C00000"/>
                </a:solidFill>
              </a:rPr>
              <a:t>(1/p) = -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p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/>
              <a:t>вероятность события   </a:t>
            </a:r>
            <a:r>
              <a:rPr lang="ru-RU" b="1" dirty="0" smtClean="0"/>
              <a:t>15/30</a:t>
            </a:r>
            <a:endParaRPr lang="ru-RU" b="1" dirty="0"/>
          </a:p>
          <a:p>
            <a:pPr algn="just"/>
            <a:endParaRPr lang="ru-RU" b="1" dirty="0"/>
          </a:p>
          <a:p>
            <a:pPr algn="ctr"/>
            <a:r>
              <a:rPr lang="ru-RU" b="1" dirty="0"/>
              <a:t>количество информации в сообщении </a:t>
            </a:r>
            <a:r>
              <a:rPr lang="ru-RU" b="1" dirty="0">
                <a:solidFill>
                  <a:srgbClr val="C00000"/>
                </a:solidFill>
              </a:rPr>
              <a:t>I </a:t>
            </a:r>
            <a:r>
              <a:rPr lang="ru-RU" b="1" dirty="0" smtClean="0">
                <a:solidFill>
                  <a:srgbClr val="C00000"/>
                </a:solidFill>
              </a:rPr>
              <a:t>=</a:t>
            </a:r>
            <a:r>
              <a:rPr lang="ru-RU" b="1" dirty="0">
                <a:solidFill>
                  <a:srgbClr val="C00000"/>
                </a:solidFill>
              </a:rPr>
              <a:t>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(30/15)=log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2=1</a:t>
            </a:r>
            <a:r>
              <a:rPr lang="ru-RU" b="1" dirty="0" smtClean="0">
                <a:solidFill>
                  <a:srgbClr val="C00000"/>
                </a:solidFill>
              </a:rPr>
              <a:t>.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C00000"/>
                </a:solidFill>
              </a:rPr>
              <a:t>Ответ:1 </a:t>
            </a:r>
            <a:r>
              <a:rPr lang="ru-RU" b="1" dirty="0">
                <a:solidFill>
                  <a:srgbClr val="C00000"/>
                </a:solidFill>
              </a:rPr>
              <a:t>бит</a:t>
            </a:r>
            <a:r>
              <a:rPr lang="ru-RU" b="1" dirty="0"/>
              <a:t>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12947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Формула Шеннона для неравновероятных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Общий случай вычисления количества информации в сообщении об одном из N, но уже </a:t>
            </a:r>
            <a:r>
              <a:rPr lang="ru-RU" b="1" dirty="0" err="1"/>
              <a:t>неравновероятных</a:t>
            </a:r>
            <a:r>
              <a:rPr lang="ru-RU" b="1" dirty="0"/>
              <a:t> событий. Этот подход был предложен </a:t>
            </a:r>
            <a:r>
              <a:rPr lang="ru-RU" b="1" dirty="0" err="1"/>
              <a:t>К.Шенноном</a:t>
            </a:r>
            <a:r>
              <a:rPr lang="ru-RU" b="1" dirty="0"/>
              <a:t> в 1948 году.</a:t>
            </a:r>
          </a:p>
          <a:p>
            <a:pPr algn="just"/>
            <a:r>
              <a:rPr lang="ru-RU" b="1" dirty="0" smtClean="0"/>
              <a:t>Основные </a:t>
            </a:r>
            <a:r>
              <a:rPr lang="ru-RU" b="1" dirty="0"/>
              <a:t>информационные единицы:</a:t>
            </a:r>
          </a:p>
          <a:p>
            <a:pPr algn="just"/>
            <a:r>
              <a:rPr lang="ru-RU" b="1" dirty="0" err="1" smtClean="0"/>
              <a:t>I</a:t>
            </a:r>
            <a:r>
              <a:rPr lang="ru-RU" b="1" baseline="-25000" dirty="0" err="1" smtClean="0"/>
              <a:t>ср</a:t>
            </a:r>
            <a:r>
              <a:rPr lang="ru-RU" b="1" dirty="0" smtClean="0"/>
              <a:t> </a:t>
            </a:r>
            <a:r>
              <a:rPr lang="ru-RU" b="1" dirty="0"/>
              <a:t>-  количество бит информации, приходящееся в среднем на одну букву;</a:t>
            </a:r>
          </a:p>
          <a:p>
            <a:pPr algn="just"/>
            <a:r>
              <a:rPr lang="ru-RU" b="1" dirty="0" smtClean="0"/>
              <a:t>M  </a:t>
            </a:r>
            <a:r>
              <a:rPr lang="ru-RU" b="1" dirty="0"/>
              <a:t>- количество символов в </a:t>
            </a:r>
            <a:r>
              <a:rPr lang="ru-RU" b="1" dirty="0" smtClean="0"/>
              <a:t>сообщении;</a:t>
            </a:r>
            <a:endParaRPr lang="ru-RU" b="1" dirty="0"/>
          </a:p>
          <a:p>
            <a:pPr algn="just"/>
            <a:r>
              <a:rPr lang="ru-RU" b="1" dirty="0" smtClean="0"/>
              <a:t>I </a:t>
            </a:r>
            <a:r>
              <a:rPr lang="ru-RU" b="1" dirty="0"/>
              <a:t>– информационный объем </a:t>
            </a:r>
            <a:r>
              <a:rPr lang="ru-RU" b="1" dirty="0" smtClean="0"/>
              <a:t>сообщения;</a:t>
            </a:r>
            <a:endParaRPr lang="ru-RU" b="1" dirty="0"/>
          </a:p>
          <a:p>
            <a:pPr algn="just"/>
            <a:r>
              <a:rPr lang="ru-RU" b="1" dirty="0" err="1" smtClean="0"/>
              <a:t>p</a:t>
            </a:r>
            <a:r>
              <a:rPr lang="ru-RU" b="1" baseline="-25000" dirty="0" err="1" smtClean="0"/>
              <a:t>i</a:t>
            </a:r>
            <a:r>
              <a:rPr lang="ru-RU" b="1" dirty="0" smtClean="0"/>
              <a:t> </a:t>
            </a:r>
            <a:r>
              <a:rPr lang="ru-RU" b="1" dirty="0"/>
              <a:t>-вероятность появления i символа в сообщении; </a:t>
            </a:r>
            <a:endParaRPr lang="ru-RU" b="1" dirty="0" smtClean="0"/>
          </a:p>
          <a:p>
            <a:pPr algn="just"/>
            <a:r>
              <a:rPr lang="ru-RU" b="1" dirty="0" smtClean="0"/>
              <a:t>i </a:t>
            </a:r>
            <a:r>
              <a:rPr lang="ru-RU" b="1" dirty="0"/>
              <a:t>- номер символа;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 </a:t>
            </a:r>
            <a:endParaRPr lang="ru-RU" b="1" dirty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Значение  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 достигает максимума при равновероятных событиях, то есть при равенстве всех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baseline="-25000" dirty="0"/>
              <a:t> </a:t>
            </a:r>
            <a:r>
              <a:rPr lang="ru-RU" b="1" dirty="0"/>
              <a:t>                           </a:t>
            </a:r>
            <a:endParaRPr lang="en-US" b="1" dirty="0" smtClean="0"/>
          </a:p>
          <a:p>
            <a:pPr algn="ctr"/>
            <a:r>
              <a:rPr lang="ru-RU" b="1" dirty="0" smtClean="0"/>
              <a:t> </a:t>
            </a:r>
            <a:r>
              <a:rPr lang="ru-RU" b="1" dirty="0" err="1">
                <a:solidFill>
                  <a:srgbClr val="C00000"/>
                </a:solidFill>
              </a:rPr>
              <a:t>p</a:t>
            </a:r>
            <a:r>
              <a:rPr lang="ru-RU" b="1" baseline="-25000" dirty="0" err="1">
                <a:solidFill>
                  <a:srgbClr val="C00000"/>
                </a:solidFill>
              </a:rPr>
              <a:t>i</a:t>
            </a:r>
            <a:r>
              <a:rPr lang="ru-RU" b="1" baseline="-25000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= 1 / N</a:t>
            </a:r>
            <a:r>
              <a:rPr lang="ru-RU" b="1" dirty="0" smtClean="0">
                <a:solidFill>
                  <a:srgbClr val="C00000"/>
                </a:solidFill>
              </a:rPr>
              <a:t>.</a:t>
            </a:r>
            <a:endParaRPr lang="ru-RU" b="1" dirty="0">
              <a:solidFill>
                <a:srgbClr val="C00000"/>
              </a:solidFill>
            </a:endParaRPr>
          </a:p>
          <a:p>
            <a:pPr algn="just"/>
            <a:r>
              <a:rPr lang="ru-RU" b="1" dirty="0"/>
              <a:t>В этом случае формула Шеннона превращается в формулу Хартли.</a:t>
            </a:r>
            <a:endParaRPr lang="ru-RU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454379" y="3762489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79" y="3762489"/>
                <a:ext cx="2381614" cy="876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Использование формулы Шеннона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Пример 3.</a:t>
            </a:r>
            <a:r>
              <a:rPr lang="ru-RU" dirty="0">
                <a:solidFill>
                  <a:srgbClr val="C00000"/>
                </a:solidFill>
              </a:rPr>
              <a:t> 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ru-RU" dirty="0"/>
          </a:p>
          <a:p>
            <a:pPr algn="just"/>
            <a:r>
              <a:rPr lang="ru-RU" b="1" dirty="0"/>
              <a:t>Сколько бит информации несет случайно сгенерированное сообщение «фара», если в среднем на каждую тысячу букв в русских текстах буква «а» встречается 200 раз, буква «ф» - 2 раза, буква «р» - 40 раз.</a:t>
            </a:r>
          </a:p>
          <a:p>
            <a:endParaRPr lang="ru-RU" b="1" dirty="0"/>
          </a:p>
          <a:p>
            <a:pPr algn="just"/>
            <a:r>
              <a:rPr lang="ru-RU" b="1" dirty="0"/>
              <a:t>Будем считать, что вероятность появления символа в сообщении совпадает с  частотой  его появления в текстах. Поэтому буква «а» встречается со средней  частотой 200/1000=0,2; Вероятность появления буквы </a:t>
            </a:r>
            <a:r>
              <a:rPr lang="ru-RU" b="1" dirty="0" smtClean="0"/>
              <a:t>«а» </a:t>
            </a:r>
            <a:r>
              <a:rPr lang="ru-RU" b="1" dirty="0"/>
              <a:t>в тексте (</a:t>
            </a:r>
            <a:r>
              <a:rPr lang="ru-RU" b="1" dirty="0" err="1"/>
              <a:t>p</a:t>
            </a:r>
            <a:r>
              <a:rPr lang="ru-RU" b="1" baseline="-25000" dirty="0" err="1"/>
              <a:t>a</a:t>
            </a:r>
            <a:r>
              <a:rPr lang="ru-RU" b="1" dirty="0" smtClean="0"/>
              <a:t>) можем </a:t>
            </a:r>
            <a:r>
              <a:rPr lang="ru-RU" b="1" dirty="0"/>
              <a:t>считать приблизительно равной 0,2</a:t>
            </a:r>
            <a:r>
              <a:rPr lang="ru-RU" b="1" dirty="0" smtClean="0"/>
              <a:t>; буква </a:t>
            </a:r>
            <a:r>
              <a:rPr lang="ru-RU" b="1" dirty="0"/>
              <a:t>«ф» встречается с частотой 2/1000=0,002; буква «р» - с частотой 40/1000=0,04;  </a:t>
            </a:r>
            <a:r>
              <a:rPr lang="ru-RU" b="1" dirty="0" smtClean="0"/>
              <a:t>Аналогично</a:t>
            </a:r>
            <a:r>
              <a:rPr lang="ru-RU" b="1" dirty="0"/>
              <a:t>, </a:t>
            </a:r>
            <a:r>
              <a:rPr lang="ru-RU" b="1" dirty="0" err="1"/>
              <a:t>p</a:t>
            </a:r>
            <a:r>
              <a:rPr lang="ru-RU" b="1" baseline="-25000" dirty="0" err="1"/>
              <a:t>р</a:t>
            </a:r>
            <a:r>
              <a:rPr lang="ru-RU" b="1" dirty="0"/>
              <a:t> = 0,04, </a:t>
            </a:r>
            <a:r>
              <a:rPr lang="ru-RU" b="1" dirty="0" err="1"/>
              <a:t>p</a:t>
            </a:r>
            <a:r>
              <a:rPr lang="ru-RU" b="1" baseline="-25000" dirty="0" err="1"/>
              <a:t>ф</a:t>
            </a:r>
            <a:r>
              <a:rPr lang="ru-RU" b="1" dirty="0"/>
              <a:t> = 0,002.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Далее </a:t>
            </a:r>
            <a:r>
              <a:rPr lang="ru-RU" b="1" dirty="0"/>
              <a:t>поступаем согласно </a:t>
            </a:r>
            <a:r>
              <a:rPr lang="ru-RU" b="1" dirty="0" err="1"/>
              <a:t>К.Шеннону</a:t>
            </a:r>
            <a:r>
              <a:rPr lang="ru-RU" b="1" dirty="0"/>
              <a:t>. Берем двоичный логарифм от величины 0,2 и называем то, что получилось количеством информации, которую переносит одна-единственная буква </a:t>
            </a:r>
            <a:r>
              <a:rPr lang="ru-RU" b="1" dirty="0" smtClean="0"/>
              <a:t>«а» </a:t>
            </a:r>
            <a:r>
              <a:rPr lang="ru-RU" b="1" dirty="0"/>
              <a:t>в рассматриваемом тексте. </a:t>
            </a:r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Использование формулы Шеннона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Точно такую же операцию проделаем для каждой буквы. Тогда количество собственной информации, переносимой одной буквой равно log</a:t>
            </a:r>
            <a:r>
              <a:rPr lang="ru-RU" b="1" baseline="-25000" dirty="0"/>
              <a:t>2</a:t>
            </a:r>
            <a:r>
              <a:rPr lang="ru-RU" b="1" dirty="0"/>
              <a:t> 1/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 = - log</a:t>
            </a:r>
            <a:r>
              <a:rPr lang="ru-RU" b="1" baseline="-25000" dirty="0"/>
              <a:t>2</a:t>
            </a:r>
            <a:r>
              <a:rPr lang="ru-RU" b="1" dirty="0"/>
              <a:t>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, Удобнее в качестве меры количества информации пользоваться средним значением количества информации, приходящейся на один символ </a:t>
            </a:r>
            <a:r>
              <a:rPr lang="ru-RU" b="1" dirty="0" smtClean="0"/>
              <a:t>алфавита</a:t>
            </a:r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r>
              <a:rPr lang="ru-RU" b="1" dirty="0"/>
              <a:t>Значение  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 достигает максимума при равновероятных событиях, то есть при равенстве всех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 </a:t>
            </a:r>
          </a:p>
          <a:p>
            <a:pPr algn="ctr"/>
            <a:r>
              <a:rPr lang="ru-RU" b="1" dirty="0" err="1"/>
              <a:t>pi</a:t>
            </a:r>
            <a:r>
              <a:rPr lang="ru-RU" b="1" dirty="0"/>
              <a:t> = 1 / N.</a:t>
            </a:r>
          </a:p>
          <a:p>
            <a:pPr algn="just"/>
            <a:r>
              <a:rPr lang="ru-RU" b="1" dirty="0"/>
              <a:t>В этом случае формула Шеннона превращается в формулу Хартли.</a:t>
            </a:r>
          </a:p>
          <a:p>
            <a:pPr algn="just"/>
            <a:r>
              <a:rPr lang="ru-RU" b="1" dirty="0"/>
              <a:t> </a:t>
            </a:r>
          </a:p>
          <a:p>
            <a:pPr algn="just"/>
            <a:r>
              <a:rPr lang="ru-RU" b="1" dirty="0"/>
              <a:t>I = M*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=4*(-(</a:t>
            </a:r>
            <a:r>
              <a:rPr lang="ru-RU" b="1" dirty="0" smtClean="0"/>
              <a:t>0,002*log</a:t>
            </a:r>
            <a:r>
              <a:rPr lang="ru-RU" b="1" baseline="-25000" dirty="0" smtClean="0"/>
              <a:t>2</a:t>
            </a:r>
            <a:r>
              <a:rPr lang="ru-RU" b="1" dirty="0" smtClean="0"/>
              <a:t>0,002+0,2*log</a:t>
            </a:r>
            <a:r>
              <a:rPr lang="ru-RU" b="1" baseline="-25000" dirty="0" smtClean="0"/>
              <a:t>2</a:t>
            </a:r>
            <a:r>
              <a:rPr lang="ru-RU" b="1" dirty="0" smtClean="0"/>
              <a:t>0,2+0,04</a:t>
            </a:r>
            <a:r>
              <a:rPr lang="ru-RU" b="1" dirty="0"/>
              <a:t>* log</a:t>
            </a:r>
            <a:r>
              <a:rPr lang="ru-RU" b="1" baseline="-25000" dirty="0"/>
              <a:t>2</a:t>
            </a:r>
            <a:r>
              <a:rPr lang="ru-RU" b="1" dirty="0"/>
              <a:t>0,04+0,2* log</a:t>
            </a:r>
            <a:r>
              <a:rPr lang="ru-RU" b="1" baseline="-25000" dirty="0"/>
              <a:t>2</a:t>
            </a:r>
            <a:r>
              <a:rPr lang="ru-RU" b="1" dirty="0"/>
              <a:t>0,2</a:t>
            </a:r>
            <a:r>
              <a:rPr lang="ru-RU" b="1" dirty="0" smtClean="0"/>
              <a:t>))=</a:t>
            </a:r>
          </a:p>
          <a:p>
            <a:pPr algn="just"/>
            <a:r>
              <a:rPr lang="ru-RU" b="1" dirty="0" smtClean="0"/>
              <a:t>4</a:t>
            </a:r>
            <a:r>
              <a:rPr lang="ru-RU" b="1" dirty="0"/>
              <a:t>*(-(0,002*(-8,967)+0,2*(-2,322)+0,04*(-4,644)+0,2*(-2,322</a:t>
            </a:r>
            <a:r>
              <a:rPr lang="ru-RU" b="1" dirty="0" smtClean="0"/>
              <a:t>)))=</a:t>
            </a:r>
          </a:p>
          <a:p>
            <a:pPr algn="just"/>
            <a:r>
              <a:rPr lang="ru-RU" b="1" dirty="0" smtClean="0"/>
              <a:t>4</a:t>
            </a:r>
            <a:r>
              <a:rPr lang="ru-RU" b="1" dirty="0"/>
              <a:t>*(-(-</a:t>
            </a:r>
            <a:r>
              <a:rPr lang="ru-RU" b="1" dirty="0" smtClean="0"/>
              <a:t>0,018-0,46-0,19-0,46</a:t>
            </a:r>
            <a:r>
              <a:rPr lang="ru-RU" b="1" dirty="0"/>
              <a:t>))=</a:t>
            </a:r>
            <a:r>
              <a:rPr lang="ru-RU" b="1" dirty="0" smtClean="0"/>
              <a:t>4*1,1325=4,53. Ответ</a:t>
            </a:r>
            <a:r>
              <a:rPr lang="ru-RU" b="1" dirty="0"/>
              <a:t>: 4,53 бита</a:t>
            </a:r>
          </a:p>
          <a:p>
            <a:pPr algn="just"/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335949" y="2618892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949" y="2618892"/>
                <a:ext cx="2381614" cy="876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85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В корзине лежат 8 черных шаров и 24 белых. Сколько бит информации несет сообщение о том, что достали черный шар?</a:t>
            </a:r>
            <a:endParaRPr lang="en-US" b="1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252656"/>
            <a:ext cx="86868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Черные шарики составляют 1/4 из всех шаров, следовательно информация о том что достали черный шарик соответствует одному из 4 вариантов.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1 </a:t>
            </a:r>
            <a:r>
              <a:rPr lang="ru-RU" b="1" dirty="0" smtClean="0"/>
              <a:t>из 4 вариантов несет в себе количество информации равное 2 (4=2</a:t>
            </a:r>
            <a:r>
              <a:rPr lang="ru-RU" b="1" baseline="30000" dirty="0" smtClean="0"/>
              <a:t>2</a:t>
            </a:r>
            <a:r>
              <a:rPr lang="ru-RU" b="1" dirty="0" smtClean="0"/>
              <a:t>).</a:t>
            </a:r>
            <a:br>
              <a:rPr lang="ru-RU" b="1" dirty="0" smtClean="0"/>
            </a:br>
            <a:endParaRPr lang="ru-RU" b="1" dirty="0" smtClean="0"/>
          </a:p>
          <a:p>
            <a:pPr algn="just"/>
            <a:r>
              <a:rPr lang="ru-RU" b="1" dirty="0" smtClean="0"/>
              <a:t>Также </a:t>
            </a:r>
            <a:r>
              <a:rPr lang="ru-RU" b="1" dirty="0" smtClean="0"/>
              <a:t>можно решить данную задачу по формуле Шеннона: количество вариантов получения черного шарика равна 4, следовательно, I=log</a:t>
            </a:r>
            <a:r>
              <a:rPr lang="ru-RU" b="1" baseline="-25000" dirty="0" smtClean="0"/>
              <a:t>2</a:t>
            </a:r>
            <a:r>
              <a:rPr lang="ru-RU" b="1" dirty="0" smtClean="0"/>
              <a:t>4 = 2 бита.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7125" y="1347776"/>
            <a:ext cx="8687811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Задание для самостоятельного выполнения №1</a:t>
            </a:r>
          </a:p>
          <a:p>
            <a:pPr algn="just">
              <a:spcBef>
                <a:spcPct val="20000"/>
              </a:spcBef>
            </a:pPr>
            <a:endParaRPr lang="ru-RU" b="1" dirty="0" smtClean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Световое табло состоит из лампочек. Каждая лампочка может находиться в одном из трех состояний («включено», «выключено» или «мигает»). Какое наименьшее количество лампочек должно находиться на табло, чтобы с его помощью можно было передать 18 различных сигналов?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В коробке лежат 64 цветных карандаша. Сообщение о том, что достали белый карандаш, несет 4 бита информации. Сколько белых карандашей было в коробке?</a:t>
            </a:r>
            <a:endParaRPr lang="en-US" b="1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449063"/>
            <a:ext cx="868684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Нам нужно определить количество карандашей по известному количеству информации который несет один карандаш.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Определим </a:t>
            </a:r>
            <a:r>
              <a:rPr lang="ru-RU" b="1" dirty="0" smtClean="0"/>
              <a:t>количество возможных событий (вариантов получения белого карандаша) по формуле Шеннона: log</a:t>
            </a:r>
            <a:r>
              <a:rPr lang="ru-RU" b="1" baseline="-25000" dirty="0" smtClean="0"/>
              <a:t>2</a:t>
            </a:r>
            <a:r>
              <a:rPr lang="ru-RU" b="1" dirty="0" smtClean="0"/>
              <a:t>N=4, следовательно, N=16.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Количество </a:t>
            </a:r>
            <a:r>
              <a:rPr lang="ru-RU" b="1" dirty="0" smtClean="0"/>
              <a:t>возможных событий получения белого карандаша равно 16, следовательно, количество белых карандашей составляет 1/16 всех карандашей.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Всего </a:t>
            </a:r>
            <a:r>
              <a:rPr lang="ru-RU" b="1" dirty="0" smtClean="0"/>
              <a:t>карандашей 64, следовательно белых карандашей 64/16=4.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Задание для самостоятельного выполнения №2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В корзине лежат черные и белые шары. Среди них 18 черных шаров. Сообщение о том, что достали белый шар, несет 2 бита информации. Сколько всего шаров в корзине?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Для </a:t>
            </a:r>
            <a:r>
              <a:rPr lang="ru-RU" b="1" dirty="0" smtClean="0"/>
              <a:t>человека информация </a:t>
            </a:r>
            <a:r>
              <a:rPr lang="ru-RU" b="1" dirty="0"/>
              <a:t>– это знания, которые он получает из различных источников с помощью органов </a:t>
            </a:r>
            <a:r>
              <a:rPr lang="ru-RU" b="1" dirty="0" smtClean="0"/>
              <a:t>чувств.</a:t>
            </a:r>
            <a:endParaRPr lang="ru-RU" b="1" dirty="0"/>
          </a:p>
          <a:p>
            <a:endParaRPr lang="ru-RU" b="1" dirty="0" smtClean="0"/>
          </a:p>
          <a:p>
            <a:r>
              <a:rPr lang="ru-RU" b="1" dirty="0" smtClean="0"/>
              <a:t>Знания </a:t>
            </a:r>
            <a:r>
              <a:rPr lang="ru-RU" b="1" dirty="0"/>
              <a:t>делят на две группы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pPr marL="342900" indent="-342900" algn="just"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Декларативные</a:t>
            </a:r>
            <a:r>
              <a:rPr lang="ru-RU" b="1" dirty="0" smtClean="0"/>
              <a:t> </a:t>
            </a:r>
            <a:r>
              <a:rPr lang="ru-RU" b="1" dirty="0"/>
              <a:t>– от слова декларация (утверждения, сообщения) начинаются со слов «</a:t>
            </a:r>
            <a:r>
              <a:rPr lang="ru-RU" b="1" dirty="0">
                <a:solidFill>
                  <a:srgbClr val="C00000"/>
                </a:solidFill>
              </a:rPr>
              <a:t>Я знаю, что </a:t>
            </a:r>
            <a:r>
              <a:rPr lang="ru-RU" b="1" dirty="0" smtClean="0">
                <a:solidFill>
                  <a:srgbClr val="C00000"/>
                </a:solidFill>
              </a:rPr>
              <a:t>…</a:t>
            </a:r>
            <a:r>
              <a:rPr lang="ru-RU" b="1" dirty="0" smtClean="0"/>
              <a:t>»;</a:t>
            </a:r>
          </a:p>
          <a:p>
            <a:pPr marL="342900" indent="-342900" algn="just">
              <a:buAutoNum type="arabicPeriod"/>
            </a:pPr>
            <a:endParaRPr lang="ru-RU" b="1" dirty="0"/>
          </a:p>
          <a:p>
            <a:pPr algn="just"/>
            <a:r>
              <a:rPr lang="ru-RU" b="1" dirty="0"/>
              <a:t>2. </a:t>
            </a:r>
            <a:r>
              <a:rPr lang="ru-RU" b="1" dirty="0">
                <a:solidFill>
                  <a:srgbClr val="C00000"/>
                </a:solidFill>
              </a:rPr>
              <a:t>Процедурные</a:t>
            </a:r>
            <a:r>
              <a:rPr lang="ru-RU" b="1" dirty="0"/>
              <a:t> – определяют действия для достижения какой-либо цели, начинаются со слов «</a:t>
            </a:r>
            <a:r>
              <a:rPr lang="ru-RU" b="1" dirty="0">
                <a:solidFill>
                  <a:srgbClr val="C00000"/>
                </a:solidFill>
              </a:rPr>
              <a:t>Я знаю, как </a:t>
            </a:r>
            <a:r>
              <a:rPr lang="ru-RU" b="1" dirty="0" smtClean="0">
                <a:solidFill>
                  <a:srgbClr val="C00000"/>
                </a:solidFill>
              </a:rPr>
              <a:t>…</a:t>
            </a:r>
            <a:r>
              <a:rPr lang="ru-RU" b="1" dirty="0" smtClean="0"/>
              <a:t>». </a:t>
            </a:r>
            <a:endParaRPr lang="ru-RU" b="1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280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Алфавитный подход к измерению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Алфавитный подход используется в технике, в данном случае количество информации не зависит от содержания, а зависит от мощности алфавита и количества символов в тексте.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 err="1"/>
              <a:t>I</a:t>
            </a:r>
            <a:r>
              <a:rPr lang="ru-RU" b="1" baseline="-25000" dirty="0" err="1"/>
              <a:t>сооб</a:t>
            </a:r>
            <a:r>
              <a:rPr lang="ru-RU" b="1" dirty="0"/>
              <a:t> - объем информации  в сообщении</a:t>
            </a:r>
          </a:p>
          <a:p>
            <a:pPr algn="just"/>
            <a:r>
              <a:rPr lang="ru-RU" b="1" dirty="0"/>
              <a:t>	</a:t>
            </a:r>
          </a:p>
          <a:p>
            <a:pPr algn="ctr"/>
            <a:r>
              <a:rPr lang="ru-RU" b="1" dirty="0" err="1">
                <a:solidFill>
                  <a:srgbClr val="C00000"/>
                </a:solidFill>
              </a:rPr>
              <a:t>I</a:t>
            </a:r>
            <a:r>
              <a:rPr lang="ru-RU" b="1" baseline="-25000" dirty="0" err="1">
                <a:solidFill>
                  <a:srgbClr val="C00000"/>
                </a:solidFill>
              </a:rPr>
              <a:t>сооб</a:t>
            </a:r>
            <a:r>
              <a:rPr lang="ru-RU" b="1" dirty="0">
                <a:solidFill>
                  <a:srgbClr val="C00000"/>
                </a:solidFill>
              </a:rPr>
              <a:t>= K* I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 - количество символов  в  сообщении</a:t>
            </a:r>
          </a:p>
          <a:p>
            <a:pPr algn="just"/>
            <a:r>
              <a:rPr lang="ru-RU" b="1" dirty="0" smtClean="0"/>
              <a:t>I - информационный  </a:t>
            </a:r>
            <a:r>
              <a:rPr lang="ru-RU" b="1" dirty="0"/>
              <a:t>объем одного символа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Для кодировки ASCII – мощность </a:t>
            </a:r>
            <a:r>
              <a:rPr lang="ru-RU" b="1" dirty="0" smtClean="0"/>
              <a:t>алфавита = 256</a:t>
            </a:r>
            <a:endParaRPr lang="ru-RU" b="1" dirty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I = log</a:t>
            </a:r>
            <a:r>
              <a:rPr lang="ru-RU" b="1" baseline="-25000" dirty="0" smtClean="0"/>
              <a:t>2</a:t>
            </a:r>
            <a:r>
              <a:rPr lang="ru-RU" b="1" dirty="0" smtClean="0"/>
              <a:t>256 = 8 (</a:t>
            </a:r>
            <a:r>
              <a:rPr lang="ru-RU" b="1" dirty="0"/>
              <a:t>бит); При кодировании символьной информации в кодах каждый символ, включая пробелы и знаки препинания, кодируется 1 байтом </a:t>
            </a:r>
            <a:r>
              <a:rPr lang="ru-RU" b="1" dirty="0" smtClean="0"/>
              <a:t>(8 бит).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Автоматическое устройство осуществило перекодировку информационного сообщения на русском языке, первоначально записанного в 16-битном коде Unicode, в 8-битную кодировку КОИ-8. При этом информационное сообщение уменьшилось на 800 бит. Какова длина сообщения в символах?</a:t>
            </a:r>
            <a:endParaRPr lang="en-US" b="1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991991"/>
            <a:ext cx="86868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Изменение кодировки с 16 бит на 8 бит, равно 16 - 8 = 8 </a:t>
            </a:r>
            <a:r>
              <a:rPr lang="ru-RU" b="1" dirty="0" smtClean="0"/>
              <a:t>бит.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Следовательно </a:t>
            </a:r>
            <a:r>
              <a:rPr lang="ru-RU" b="1" dirty="0" smtClean="0"/>
              <a:t>информационный объем каждого символа сообщения уменьшился на 8 бит.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Так </a:t>
            </a:r>
            <a:r>
              <a:rPr lang="ru-RU" b="1" dirty="0" smtClean="0"/>
              <a:t>как объем информационного сообщения уменьшился на 800 бит, </a:t>
            </a:r>
            <a:r>
              <a:rPr lang="ru-RU" b="1" dirty="0" smtClean="0"/>
              <a:t>то </a:t>
            </a:r>
            <a:r>
              <a:rPr lang="ru-RU" b="1" dirty="0" smtClean="0"/>
              <a:t>количество символов в сообщение равно 800/8=100.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Метеорологическая станция ведет наблюдение за влажностью воздуха. Результатом одного измерения является целое число от 0 до 100 процентов, которое записывается при помощи минимально возможного количества бит. Станция сделала 80 измерений. Определите информационный объем результатов наблюдений.</a:t>
            </a:r>
            <a:endParaRPr lang="en-US" b="1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3067048"/>
            <a:ext cx="8686848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  <a:r>
              <a:rPr lang="en-US" b="1" dirty="0" smtClean="0"/>
              <a:t> </a:t>
            </a:r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Определим информационный объем одного измерения: количество возможных вариантов равно 100 (т.к. результатом одного измерения является целое число от 0 до 100 процентов), следовательно, информационный объем одного варианта измерения находится по формуле: 100=2</a:t>
            </a:r>
            <a:r>
              <a:rPr lang="ru-RU" b="1" baseline="30000" dirty="0" smtClean="0"/>
              <a:t>I</a:t>
            </a:r>
            <a:r>
              <a:rPr lang="ru-RU" b="1" dirty="0" smtClean="0"/>
              <a:t>, I = 7 бит.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Так </a:t>
            </a:r>
            <a:r>
              <a:rPr lang="ru-RU" b="1" dirty="0" smtClean="0"/>
              <a:t>как станция сделала 80 измерений, следовательно, информационный объем результатов наблюдений равен 7*80=560 бит</a:t>
            </a:r>
            <a:r>
              <a:rPr lang="en-US" b="1" dirty="0" smtClean="0"/>
              <a:t> </a:t>
            </a:r>
            <a:r>
              <a:rPr lang="ru-RU" b="1" dirty="0" smtClean="0"/>
              <a:t>или 70 байт.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  <p:bldP spid="20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Единицы измерения информации в ВТ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Б</a:t>
            </a:r>
            <a:r>
              <a:rPr lang="ru-RU" b="1" dirty="0" smtClean="0">
                <a:solidFill>
                  <a:srgbClr val="C00000"/>
                </a:solidFill>
              </a:rPr>
              <a:t>ит</a:t>
            </a:r>
            <a:r>
              <a:rPr lang="ru-RU" b="1" dirty="0" smtClean="0"/>
              <a:t> </a:t>
            </a:r>
            <a:r>
              <a:rPr lang="ru-RU" b="1" dirty="0"/>
              <a:t>- минимальная единица информации, представляющая собой наименьшую </a:t>
            </a:r>
            <a:r>
              <a:rPr lang="ru-RU" b="1" dirty="0" smtClean="0"/>
              <a:t>«порцию» </a:t>
            </a:r>
            <a:r>
              <a:rPr lang="ru-RU" b="1" dirty="0"/>
              <a:t>памяти - 1 двоичный разряд.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Бит </a:t>
            </a:r>
            <a:r>
              <a:rPr lang="ru-RU" b="1" dirty="0"/>
              <a:t>обозначает количество информации, необходимое для различения двух равновероятных событий - значение размером в 1 бит представляет собой сообщение, уменьшающее неопределенность знания в два раза. </a:t>
            </a:r>
            <a:endParaRPr lang="ru-RU" b="1" dirty="0" smtClean="0"/>
          </a:p>
          <a:p>
            <a:pPr algn="just"/>
            <a:endParaRPr lang="ru-RU" b="1" dirty="0"/>
          </a:p>
          <a:p>
            <a:r>
              <a:rPr lang="ru-RU" b="1" dirty="0">
                <a:solidFill>
                  <a:srgbClr val="C00000"/>
                </a:solidFill>
              </a:rPr>
              <a:t>Байт</a:t>
            </a:r>
            <a:r>
              <a:rPr lang="ru-RU" b="1" dirty="0"/>
              <a:t> - основная единица информации. </a:t>
            </a:r>
            <a:endParaRPr lang="ru-RU" b="1" dirty="0" smtClean="0"/>
          </a:p>
          <a:p>
            <a:endParaRPr lang="ru-RU" b="1" dirty="0"/>
          </a:p>
          <a:p>
            <a:r>
              <a:rPr lang="ru-RU" b="1" dirty="0"/>
              <a:t>1 </a:t>
            </a:r>
            <a:r>
              <a:rPr lang="ru-RU" b="1" dirty="0" smtClean="0"/>
              <a:t>байт </a:t>
            </a:r>
            <a:r>
              <a:rPr lang="ru-RU" b="1" dirty="0"/>
              <a:t>= 8 бит; </a:t>
            </a:r>
            <a:endParaRPr lang="ru-RU" b="1" dirty="0" smtClean="0"/>
          </a:p>
          <a:p>
            <a:r>
              <a:rPr lang="ru-RU" b="1" dirty="0" smtClean="0"/>
              <a:t>1 </a:t>
            </a:r>
            <a:r>
              <a:rPr lang="ru-RU" b="1" dirty="0"/>
              <a:t>Кбайт = 2</a:t>
            </a:r>
            <a:r>
              <a:rPr lang="ru-RU" b="1" baseline="30000" dirty="0"/>
              <a:t>10</a:t>
            </a:r>
            <a:r>
              <a:rPr lang="ru-RU" b="1" dirty="0"/>
              <a:t> байт = 1024 </a:t>
            </a:r>
            <a:r>
              <a:rPr lang="ru-RU" b="1" dirty="0" smtClean="0"/>
              <a:t>байт</a:t>
            </a:r>
            <a:r>
              <a:rPr lang="ru-RU" b="1" dirty="0"/>
              <a:t>; </a:t>
            </a:r>
            <a:endParaRPr lang="ru-RU" b="1" dirty="0" smtClean="0"/>
          </a:p>
          <a:p>
            <a:r>
              <a:rPr lang="ru-RU" b="1" dirty="0" smtClean="0"/>
              <a:t>1 </a:t>
            </a:r>
            <a:r>
              <a:rPr lang="ru-RU" b="1" dirty="0"/>
              <a:t>Мбайт = 2</a:t>
            </a:r>
            <a:r>
              <a:rPr lang="ru-RU" b="1" baseline="30000" dirty="0"/>
              <a:t>10</a:t>
            </a:r>
            <a:r>
              <a:rPr lang="ru-RU" b="1" dirty="0"/>
              <a:t> Кбайт = 1024 Кбайт; </a:t>
            </a:r>
            <a:endParaRPr lang="ru-RU" b="1" dirty="0" smtClean="0"/>
          </a:p>
          <a:p>
            <a:r>
              <a:rPr lang="ru-RU" b="1" dirty="0" smtClean="0"/>
              <a:t>1 </a:t>
            </a:r>
            <a:r>
              <a:rPr lang="ru-RU" b="1" dirty="0"/>
              <a:t>Гбайт = 2</a:t>
            </a:r>
            <a:r>
              <a:rPr lang="ru-RU" b="1" baseline="30000" dirty="0"/>
              <a:t>10</a:t>
            </a:r>
            <a:r>
              <a:rPr lang="ru-RU" b="1" dirty="0"/>
              <a:t> Мбайт = 1024 </a:t>
            </a:r>
            <a:r>
              <a:rPr lang="ru-RU" b="1" dirty="0" smtClean="0"/>
              <a:t>Мбайт. </a:t>
            </a:r>
            <a:endParaRPr lang="ru-RU" b="1" dirty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87645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Единицы измерения информации в ВТ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За минимальную единицу измерения скорости передачи данных приняли </a:t>
            </a:r>
            <a:r>
              <a:rPr lang="ru-RU" b="1" dirty="0">
                <a:solidFill>
                  <a:srgbClr val="C00000"/>
                </a:solidFill>
              </a:rPr>
              <a:t>бит в секунду</a:t>
            </a:r>
            <a:r>
              <a:rPr lang="ru-RU" b="1" dirty="0"/>
              <a:t>, (что не удивительно, ведь бит – это самая маленькая единица измерения количества информации</a:t>
            </a:r>
            <a:r>
              <a:rPr lang="ru-RU" b="1" dirty="0" smtClean="0"/>
              <a:t>).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Бит</a:t>
            </a:r>
            <a:r>
              <a:rPr lang="ru-RU" b="1" dirty="0"/>
              <a:t> в секунду или </a:t>
            </a:r>
            <a:r>
              <a:rPr lang="ru-RU" b="1" dirty="0">
                <a:solidFill>
                  <a:srgbClr val="C00000"/>
                </a:solidFill>
              </a:rPr>
              <a:t>бит/с</a:t>
            </a:r>
            <a:r>
              <a:rPr lang="ru-RU" b="1" dirty="0"/>
              <a:t> (на английском </a:t>
            </a:r>
            <a:r>
              <a:rPr lang="ru-RU" b="1" dirty="0" err="1"/>
              <a:t>bits</a:t>
            </a:r>
            <a:r>
              <a:rPr lang="ru-RU" b="1" dirty="0"/>
              <a:t> </a:t>
            </a:r>
            <a:r>
              <a:rPr lang="ru-RU" b="1" dirty="0" err="1"/>
              <a:t>per</a:t>
            </a:r>
            <a:r>
              <a:rPr lang="ru-RU" b="1" dirty="0"/>
              <a:t> </a:t>
            </a:r>
            <a:r>
              <a:rPr lang="ru-RU" b="1" dirty="0" err="1"/>
              <a:t>second</a:t>
            </a:r>
            <a:r>
              <a:rPr lang="ru-RU" b="1" dirty="0"/>
              <a:t> или </a:t>
            </a:r>
            <a:r>
              <a:rPr lang="ru-RU" b="1" dirty="0" err="1">
                <a:solidFill>
                  <a:srgbClr val="C00000"/>
                </a:solidFill>
              </a:rPr>
              <a:t>bps</a:t>
            </a:r>
            <a:r>
              <a:rPr lang="ru-RU" b="1" dirty="0"/>
              <a:t>) – это базовая единица, которой измеряют </a:t>
            </a:r>
            <a:r>
              <a:rPr lang="ru-RU" b="1" dirty="0">
                <a:solidFill>
                  <a:srgbClr val="C00000"/>
                </a:solidFill>
              </a:rPr>
              <a:t>скорость передачи информации </a:t>
            </a:r>
            <a:r>
              <a:rPr lang="ru-RU" b="1" dirty="0"/>
              <a:t>в вычислительной технике</a:t>
            </a:r>
            <a:r>
              <a:rPr lang="ru-RU" b="1" dirty="0" smtClean="0"/>
              <a:t>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Так как при измерении количества информации используют не только биты, но и байты, то и скорость могут измерять в байтах в секунду.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Байт</a:t>
            </a:r>
            <a:r>
              <a:rPr lang="ru-RU" b="1" dirty="0"/>
              <a:t> в секунду или </a:t>
            </a:r>
            <a:r>
              <a:rPr lang="ru-RU" b="1" dirty="0">
                <a:solidFill>
                  <a:srgbClr val="C00000"/>
                </a:solidFill>
              </a:rPr>
              <a:t>Байт/с</a:t>
            </a:r>
            <a:r>
              <a:rPr lang="ru-RU" b="1" dirty="0"/>
              <a:t> (на английском </a:t>
            </a:r>
            <a:r>
              <a:rPr lang="ru-RU" b="1" dirty="0" err="1"/>
              <a:t>byte</a:t>
            </a:r>
            <a:r>
              <a:rPr lang="ru-RU" b="1" dirty="0"/>
              <a:t> </a:t>
            </a:r>
            <a:r>
              <a:rPr lang="ru-RU" b="1" dirty="0" err="1"/>
              <a:t>per</a:t>
            </a:r>
            <a:r>
              <a:rPr lang="ru-RU" b="1" dirty="0"/>
              <a:t> </a:t>
            </a:r>
            <a:r>
              <a:rPr lang="ru-RU" b="1" dirty="0" err="1"/>
              <a:t>second</a:t>
            </a:r>
            <a:r>
              <a:rPr lang="ru-RU" b="1" dirty="0"/>
              <a:t> или </a:t>
            </a:r>
            <a:r>
              <a:rPr lang="ru-RU" b="1" dirty="0" err="1">
                <a:solidFill>
                  <a:srgbClr val="C00000"/>
                </a:solidFill>
              </a:rPr>
              <a:t>Byte</a:t>
            </a:r>
            <a:r>
              <a:rPr lang="ru-RU" b="1" dirty="0">
                <a:solidFill>
                  <a:srgbClr val="C00000"/>
                </a:solidFill>
              </a:rPr>
              <a:t>/s</a:t>
            </a:r>
            <a:r>
              <a:rPr lang="ru-RU" b="1" dirty="0"/>
              <a:t>) – также единица, которой измеряют скорость передачи информации (1 Байт/с = 8 бит/с).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Обратите внимание</a:t>
            </a:r>
            <a:r>
              <a:rPr lang="ru-RU" b="1" dirty="0"/>
              <a:t>, что при сокращении биты пишутся с маленькой буквы «б» (</a:t>
            </a:r>
            <a:r>
              <a:rPr lang="ru-RU" b="1" dirty="0">
                <a:solidFill>
                  <a:srgbClr val="C00000"/>
                </a:solidFill>
              </a:rPr>
              <a:t>бит/с</a:t>
            </a:r>
            <a:r>
              <a:rPr lang="ru-RU" b="1" dirty="0"/>
              <a:t>), а байты пишутся с большой буквы «Б» (</a:t>
            </a:r>
            <a:r>
              <a:rPr lang="ru-RU" b="1" dirty="0">
                <a:solidFill>
                  <a:srgbClr val="C00000"/>
                </a:solidFill>
              </a:rPr>
              <a:t>МБ/с</a:t>
            </a:r>
            <a:r>
              <a:rPr lang="ru-RU" b="1" dirty="0"/>
              <a:t>).</a:t>
            </a:r>
          </a:p>
          <a:p>
            <a:pPr algn="just"/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33818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Представление информации в ПК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Все виды информации в компьютере обрабатываются в двоично-кодированном виде - т. е. в виде последовательности нулей и единиц, на физическом уровне представляемой в форме электрических импульсов: 1 - есть импульс, 0 - нет импульса. </a:t>
            </a:r>
            <a:endParaRPr lang="ru-RU" b="1" dirty="0" smtClean="0"/>
          </a:p>
          <a:p>
            <a:pPr algn="just"/>
            <a:r>
              <a:rPr lang="ru-RU" b="1" dirty="0" smtClean="0"/>
              <a:t>Логические </a:t>
            </a:r>
            <a:r>
              <a:rPr lang="ru-RU" b="1" dirty="0"/>
              <a:t>последовательности нулей и единиц представляют собой машинный язык. </a:t>
            </a: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1992288" y="2922585"/>
            <a:ext cx="2341563" cy="360362"/>
          </a:xfrm>
          <a:prstGeom prst="wedgeRoundRectCallout">
            <a:avLst>
              <a:gd name="adj1" fmla="val -48574"/>
              <a:gd name="adj2" fmla="val 10991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</a:rPr>
              <a:t>сигнал с помехами</a:t>
            </a: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892151" y="3513135"/>
            <a:ext cx="3133725" cy="1741487"/>
          </a:xfrm>
          <a:custGeom>
            <a:avLst/>
            <a:gdLst>
              <a:gd name="T0" fmla="*/ 0 w 1474"/>
              <a:gd name="T1" fmla="*/ 2147483647 h 819"/>
              <a:gd name="T2" fmla="*/ 2147483647 w 1474"/>
              <a:gd name="T3" fmla="*/ 2147483647 h 819"/>
              <a:gd name="T4" fmla="*/ 2147483647 w 1474"/>
              <a:gd name="T5" fmla="*/ 2147483647 h 819"/>
              <a:gd name="T6" fmla="*/ 2147483647 w 1474"/>
              <a:gd name="T7" fmla="*/ 2147483647 h 819"/>
              <a:gd name="T8" fmla="*/ 2147483647 w 1474"/>
              <a:gd name="T9" fmla="*/ 2147483647 h 819"/>
              <a:gd name="T10" fmla="*/ 2147483647 w 1474"/>
              <a:gd name="T11" fmla="*/ 2147483647 h 819"/>
              <a:gd name="T12" fmla="*/ 2147483647 w 1474"/>
              <a:gd name="T13" fmla="*/ 2147483647 h 819"/>
              <a:gd name="T14" fmla="*/ 2147483647 w 1474"/>
              <a:gd name="T15" fmla="*/ 2147483647 h 819"/>
              <a:gd name="T16" fmla="*/ 2147483647 w 1474"/>
              <a:gd name="T17" fmla="*/ 2147483647 h 819"/>
              <a:gd name="T18" fmla="*/ 2147483647 w 1474"/>
              <a:gd name="T19" fmla="*/ 2147483647 h 819"/>
              <a:gd name="T20" fmla="*/ 2147483647 w 1474"/>
              <a:gd name="T21" fmla="*/ 0 h 819"/>
              <a:gd name="T22" fmla="*/ 2147483647 w 1474"/>
              <a:gd name="T23" fmla="*/ 2147483647 h 819"/>
              <a:gd name="T24" fmla="*/ 2147483647 w 1474"/>
              <a:gd name="T25" fmla="*/ 2147483647 h 819"/>
              <a:gd name="T26" fmla="*/ 2147483647 w 1474"/>
              <a:gd name="T27" fmla="*/ 2147483647 h 819"/>
              <a:gd name="T28" fmla="*/ 2147483647 w 1474"/>
              <a:gd name="T29" fmla="*/ 2147483647 h 819"/>
              <a:gd name="T30" fmla="*/ 2147483647 w 1474"/>
              <a:gd name="T31" fmla="*/ 2147483647 h 819"/>
              <a:gd name="T32" fmla="*/ 2147483647 w 1474"/>
              <a:gd name="T33" fmla="*/ 2147483647 h 819"/>
              <a:gd name="T34" fmla="*/ 2147483647 w 1474"/>
              <a:gd name="T35" fmla="*/ 2147483647 h 819"/>
              <a:gd name="T36" fmla="*/ 2147483647 w 1474"/>
              <a:gd name="T37" fmla="*/ 2147483647 h 819"/>
              <a:gd name="T38" fmla="*/ 2147483647 w 1474"/>
              <a:gd name="T39" fmla="*/ 2147483647 h 819"/>
              <a:gd name="T40" fmla="*/ 2147483647 w 1474"/>
              <a:gd name="T41" fmla="*/ 2147483647 h 819"/>
              <a:gd name="T42" fmla="*/ 2147483647 w 1474"/>
              <a:gd name="T43" fmla="*/ 2147483647 h 819"/>
              <a:gd name="T44" fmla="*/ 2147483647 w 1474"/>
              <a:gd name="T45" fmla="*/ 2147483647 h 819"/>
              <a:gd name="T46" fmla="*/ 2147483647 w 1474"/>
              <a:gd name="T47" fmla="*/ 2147483647 h 819"/>
              <a:gd name="T48" fmla="*/ 2147483647 w 1474"/>
              <a:gd name="T49" fmla="*/ 2147483647 h 8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74"/>
              <a:gd name="T76" fmla="*/ 0 h 819"/>
              <a:gd name="T77" fmla="*/ 1474 w 1474"/>
              <a:gd name="T78" fmla="*/ 819 h 81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74" h="819">
                <a:moveTo>
                  <a:pt x="0" y="819"/>
                </a:moveTo>
                <a:cubicBezTo>
                  <a:pt x="19" y="806"/>
                  <a:pt x="86" y="754"/>
                  <a:pt x="116" y="739"/>
                </a:cubicBezTo>
                <a:cubicBezTo>
                  <a:pt x="146" y="724"/>
                  <a:pt x="161" y="735"/>
                  <a:pt x="181" y="729"/>
                </a:cubicBezTo>
                <a:cubicBezTo>
                  <a:pt x="201" y="723"/>
                  <a:pt x="224" y="737"/>
                  <a:pt x="236" y="706"/>
                </a:cubicBezTo>
                <a:cubicBezTo>
                  <a:pt x="248" y="675"/>
                  <a:pt x="239" y="583"/>
                  <a:pt x="251" y="541"/>
                </a:cubicBezTo>
                <a:cubicBezTo>
                  <a:pt x="263" y="499"/>
                  <a:pt x="293" y="487"/>
                  <a:pt x="308" y="454"/>
                </a:cubicBezTo>
                <a:cubicBezTo>
                  <a:pt x="323" y="421"/>
                  <a:pt x="327" y="364"/>
                  <a:pt x="340" y="343"/>
                </a:cubicBezTo>
                <a:cubicBezTo>
                  <a:pt x="353" y="322"/>
                  <a:pt x="379" y="356"/>
                  <a:pt x="389" y="325"/>
                </a:cubicBezTo>
                <a:cubicBezTo>
                  <a:pt x="399" y="294"/>
                  <a:pt x="387" y="192"/>
                  <a:pt x="398" y="154"/>
                </a:cubicBezTo>
                <a:cubicBezTo>
                  <a:pt x="409" y="116"/>
                  <a:pt x="431" y="120"/>
                  <a:pt x="453" y="94"/>
                </a:cubicBezTo>
                <a:cubicBezTo>
                  <a:pt x="475" y="68"/>
                  <a:pt x="509" y="0"/>
                  <a:pt x="528" y="0"/>
                </a:cubicBezTo>
                <a:cubicBezTo>
                  <a:pt x="547" y="0"/>
                  <a:pt x="548" y="56"/>
                  <a:pt x="567" y="94"/>
                </a:cubicBezTo>
                <a:cubicBezTo>
                  <a:pt x="586" y="132"/>
                  <a:pt x="629" y="193"/>
                  <a:pt x="641" y="229"/>
                </a:cubicBezTo>
                <a:cubicBezTo>
                  <a:pt x="653" y="265"/>
                  <a:pt x="632" y="268"/>
                  <a:pt x="638" y="313"/>
                </a:cubicBezTo>
                <a:cubicBezTo>
                  <a:pt x="644" y="358"/>
                  <a:pt x="664" y="458"/>
                  <a:pt x="680" y="502"/>
                </a:cubicBezTo>
                <a:cubicBezTo>
                  <a:pt x="696" y="546"/>
                  <a:pt x="722" y="532"/>
                  <a:pt x="737" y="577"/>
                </a:cubicBezTo>
                <a:cubicBezTo>
                  <a:pt x="752" y="622"/>
                  <a:pt x="750" y="742"/>
                  <a:pt x="771" y="774"/>
                </a:cubicBezTo>
                <a:cubicBezTo>
                  <a:pt x="792" y="806"/>
                  <a:pt x="834" y="765"/>
                  <a:pt x="864" y="769"/>
                </a:cubicBezTo>
                <a:cubicBezTo>
                  <a:pt x="894" y="773"/>
                  <a:pt x="924" y="804"/>
                  <a:pt x="952" y="797"/>
                </a:cubicBezTo>
                <a:cubicBezTo>
                  <a:pt x="980" y="790"/>
                  <a:pt x="1005" y="769"/>
                  <a:pt x="1035" y="727"/>
                </a:cubicBezTo>
                <a:cubicBezTo>
                  <a:pt x="1065" y="685"/>
                  <a:pt x="1101" y="591"/>
                  <a:pt x="1134" y="547"/>
                </a:cubicBezTo>
                <a:cubicBezTo>
                  <a:pt x="1167" y="503"/>
                  <a:pt x="1203" y="493"/>
                  <a:pt x="1233" y="463"/>
                </a:cubicBezTo>
                <a:cubicBezTo>
                  <a:pt x="1263" y="433"/>
                  <a:pt x="1288" y="386"/>
                  <a:pt x="1315" y="366"/>
                </a:cubicBezTo>
                <a:cubicBezTo>
                  <a:pt x="1342" y="346"/>
                  <a:pt x="1369" y="339"/>
                  <a:pt x="1395" y="343"/>
                </a:cubicBezTo>
                <a:cubicBezTo>
                  <a:pt x="1421" y="347"/>
                  <a:pt x="1458" y="379"/>
                  <a:pt x="1474" y="38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409551" y="3030535"/>
            <a:ext cx="3756025" cy="3184525"/>
            <a:chOff x="295" y="1729"/>
            <a:chExt cx="2366" cy="2006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99" y="1823"/>
              <a:ext cx="1974" cy="1640"/>
            </a:xfrm>
            <a:custGeom>
              <a:avLst/>
              <a:gdLst>
                <a:gd name="T0" fmla="*/ 0 w 1474"/>
                <a:gd name="T1" fmla="*/ 0 h 1225"/>
                <a:gd name="T2" fmla="*/ 0 w 1474"/>
                <a:gd name="T3" fmla="*/ 2940 h 1225"/>
                <a:gd name="T4" fmla="*/ 3541 w 1474"/>
                <a:gd name="T5" fmla="*/ 2940 h 1225"/>
                <a:gd name="T6" fmla="*/ 0 60000 65536"/>
                <a:gd name="T7" fmla="*/ 0 60000 65536"/>
                <a:gd name="T8" fmla="*/ 0 60000 65536"/>
                <a:gd name="T9" fmla="*/ 0 w 1474"/>
                <a:gd name="T10" fmla="*/ 0 h 1225"/>
                <a:gd name="T11" fmla="*/ 1474 w 1474"/>
                <a:gd name="T12" fmla="*/ 1225 h 1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4" h="1225">
                  <a:moveTo>
                    <a:pt x="0" y="0"/>
                  </a:moveTo>
                  <a:lnTo>
                    <a:pt x="0" y="1225"/>
                  </a:lnTo>
                  <a:lnTo>
                    <a:pt x="1474" y="122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99" y="2067"/>
              <a:ext cx="1974" cy="1083"/>
            </a:xfrm>
            <a:custGeom>
              <a:avLst/>
              <a:gdLst>
                <a:gd name="T0" fmla="*/ 0 w 1474"/>
                <a:gd name="T1" fmla="*/ 1904 h 809"/>
                <a:gd name="T2" fmla="*/ 434 w 1474"/>
                <a:gd name="T3" fmla="*/ 1687 h 809"/>
                <a:gd name="T4" fmla="*/ 816 w 1474"/>
                <a:gd name="T5" fmla="*/ 760 h 809"/>
                <a:gd name="T6" fmla="*/ 1089 w 1474"/>
                <a:gd name="T7" fmla="*/ 163 h 809"/>
                <a:gd name="T8" fmla="*/ 1361 w 1474"/>
                <a:gd name="T9" fmla="*/ 163 h 809"/>
                <a:gd name="T10" fmla="*/ 1634 w 1474"/>
                <a:gd name="T11" fmla="*/ 1142 h 809"/>
                <a:gd name="T12" fmla="*/ 1852 w 1474"/>
                <a:gd name="T13" fmla="*/ 1794 h 809"/>
                <a:gd name="T14" fmla="*/ 2286 w 1474"/>
                <a:gd name="T15" fmla="*/ 1850 h 809"/>
                <a:gd name="T16" fmla="*/ 2724 w 1474"/>
                <a:gd name="T17" fmla="*/ 1249 h 809"/>
                <a:gd name="T18" fmla="*/ 3158 w 1474"/>
                <a:gd name="T19" fmla="*/ 815 h 809"/>
                <a:gd name="T20" fmla="*/ 3541 w 1474"/>
                <a:gd name="T21" fmla="*/ 869 h 8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74"/>
                <a:gd name="T34" fmla="*/ 0 h 809"/>
                <a:gd name="T35" fmla="*/ 1474 w 1474"/>
                <a:gd name="T36" fmla="*/ 809 h 8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74" h="809">
                  <a:moveTo>
                    <a:pt x="0" y="793"/>
                  </a:moveTo>
                  <a:cubicBezTo>
                    <a:pt x="62" y="787"/>
                    <a:pt x="124" y="782"/>
                    <a:pt x="181" y="703"/>
                  </a:cubicBezTo>
                  <a:cubicBezTo>
                    <a:pt x="238" y="624"/>
                    <a:pt x="295" y="423"/>
                    <a:pt x="340" y="317"/>
                  </a:cubicBezTo>
                  <a:cubicBezTo>
                    <a:pt x="385" y="211"/>
                    <a:pt x="415" y="109"/>
                    <a:pt x="453" y="68"/>
                  </a:cubicBezTo>
                  <a:cubicBezTo>
                    <a:pt x="491" y="27"/>
                    <a:pt x="529" y="0"/>
                    <a:pt x="567" y="68"/>
                  </a:cubicBezTo>
                  <a:cubicBezTo>
                    <a:pt x="605" y="136"/>
                    <a:pt x="646" y="363"/>
                    <a:pt x="680" y="476"/>
                  </a:cubicBezTo>
                  <a:cubicBezTo>
                    <a:pt x="714" y="589"/>
                    <a:pt x="726" y="699"/>
                    <a:pt x="771" y="748"/>
                  </a:cubicBezTo>
                  <a:cubicBezTo>
                    <a:pt x="816" y="797"/>
                    <a:pt x="892" y="809"/>
                    <a:pt x="952" y="771"/>
                  </a:cubicBezTo>
                  <a:cubicBezTo>
                    <a:pt x="1012" y="733"/>
                    <a:pt x="1074" y="593"/>
                    <a:pt x="1134" y="521"/>
                  </a:cubicBezTo>
                  <a:cubicBezTo>
                    <a:pt x="1194" y="449"/>
                    <a:pt x="1258" y="366"/>
                    <a:pt x="1315" y="340"/>
                  </a:cubicBezTo>
                  <a:cubicBezTo>
                    <a:pt x="1372" y="314"/>
                    <a:pt x="1423" y="338"/>
                    <a:pt x="1474" y="36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147" y="3523"/>
              <a:ext cx="5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b="1" dirty="0"/>
                <a:t>время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95" y="1729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U</a:t>
              </a:r>
              <a:endParaRPr lang="ru-RU" sz="1600" b="1"/>
            </a:p>
          </p:txBody>
        </p:sp>
      </p:grp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8042251" y="3714747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«</a:t>
            </a:r>
            <a:r>
              <a:rPr lang="ru-RU" sz="2000" b="1">
                <a:solidFill>
                  <a:schemeClr val="accent2"/>
                </a:solidFill>
              </a:rPr>
              <a:t>1</a:t>
            </a:r>
            <a:r>
              <a:rPr lang="ru-RU" sz="2000" b="1"/>
              <a:t>»</a:t>
            </a:r>
            <a:endParaRPr lang="ru-RU" sz="1400" b="1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8077176" y="537051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«</a:t>
            </a:r>
            <a:r>
              <a:rPr lang="ru-RU" sz="2000" b="1">
                <a:solidFill>
                  <a:schemeClr val="accent2"/>
                </a:solidFill>
              </a:rPr>
              <a:t>0</a:t>
            </a:r>
            <a:r>
              <a:rPr lang="ru-RU" sz="2000" b="1"/>
              <a:t>»</a:t>
            </a:r>
            <a:endParaRPr lang="ru-RU" sz="1400" b="1"/>
          </a:p>
        </p:txBody>
      </p:sp>
      <p:sp>
        <p:nvSpPr>
          <p:cNvPr id="21" name="Freeform 28"/>
          <p:cNvSpPr>
            <a:spLocks/>
          </p:cNvSpPr>
          <p:nvPr/>
        </p:nvSpPr>
        <p:spPr bwMode="auto">
          <a:xfrm>
            <a:off x="4975201" y="3786185"/>
            <a:ext cx="2757487" cy="2055812"/>
          </a:xfrm>
          <a:custGeom>
            <a:avLst/>
            <a:gdLst>
              <a:gd name="T0" fmla="*/ 0 w 1293"/>
              <a:gd name="T1" fmla="*/ 2147483647 h 964"/>
              <a:gd name="T2" fmla="*/ 2147483647 w 1293"/>
              <a:gd name="T3" fmla="*/ 2147483647 h 964"/>
              <a:gd name="T4" fmla="*/ 2147483647 w 1293"/>
              <a:gd name="T5" fmla="*/ 2147483647 h 964"/>
              <a:gd name="T6" fmla="*/ 2147483647 w 1293"/>
              <a:gd name="T7" fmla="*/ 2147483647 h 964"/>
              <a:gd name="T8" fmla="*/ 2147483647 w 1293"/>
              <a:gd name="T9" fmla="*/ 2147483647 h 964"/>
              <a:gd name="T10" fmla="*/ 2147483647 w 1293"/>
              <a:gd name="T11" fmla="*/ 2147483647 h 964"/>
              <a:gd name="T12" fmla="*/ 2147483647 w 1293"/>
              <a:gd name="T13" fmla="*/ 2147483647 h 964"/>
              <a:gd name="T14" fmla="*/ 2147483647 w 1293"/>
              <a:gd name="T15" fmla="*/ 2147483647 h 964"/>
              <a:gd name="T16" fmla="*/ 2147483647 w 1293"/>
              <a:gd name="T17" fmla="*/ 2147483647 h 964"/>
              <a:gd name="T18" fmla="*/ 2147483647 w 1293"/>
              <a:gd name="T19" fmla="*/ 2147483647 h 964"/>
              <a:gd name="T20" fmla="*/ 2147483647 w 1293"/>
              <a:gd name="T21" fmla="*/ 2147483647 h 964"/>
              <a:gd name="T22" fmla="*/ 2147483647 w 1293"/>
              <a:gd name="T23" fmla="*/ 2147483647 h 964"/>
              <a:gd name="T24" fmla="*/ 2147483647 w 1293"/>
              <a:gd name="T25" fmla="*/ 2147483647 h 964"/>
              <a:gd name="T26" fmla="*/ 2147483647 w 1293"/>
              <a:gd name="T27" fmla="*/ 2147483647 h 964"/>
              <a:gd name="T28" fmla="*/ 2147483647 w 1293"/>
              <a:gd name="T29" fmla="*/ 2147483647 h 964"/>
              <a:gd name="T30" fmla="*/ 2147483647 w 1293"/>
              <a:gd name="T31" fmla="*/ 2147483647 h 964"/>
              <a:gd name="T32" fmla="*/ 2147483647 w 1293"/>
              <a:gd name="T33" fmla="*/ 2147483647 h 964"/>
              <a:gd name="T34" fmla="*/ 2147483647 w 1293"/>
              <a:gd name="T35" fmla="*/ 2147483647 h 964"/>
              <a:gd name="T36" fmla="*/ 2147483647 w 1293"/>
              <a:gd name="T37" fmla="*/ 2147483647 h 964"/>
              <a:gd name="T38" fmla="*/ 2147483647 w 1293"/>
              <a:gd name="T39" fmla="*/ 2147483647 h 964"/>
              <a:gd name="T40" fmla="*/ 2147483647 w 1293"/>
              <a:gd name="T41" fmla="*/ 2147483647 h 964"/>
              <a:gd name="T42" fmla="*/ 2147483647 w 1293"/>
              <a:gd name="T43" fmla="*/ 2147483647 h 964"/>
              <a:gd name="T44" fmla="*/ 2147483647 w 1293"/>
              <a:gd name="T45" fmla="*/ 2147483647 h 964"/>
              <a:gd name="T46" fmla="*/ 2147483647 w 1293"/>
              <a:gd name="T47" fmla="*/ 2147483647 h 964"/>
              <a:gd name="T48" fmla="*/ 2147483647 w 1293"/>
              <a:gd name="T49" fmla="*/ 2147483647 h 964"/>
              <a:gd name="T50" fmla="*/ 2147483647 w 1293"/>
              <a:gd name="T51" fmla="*/ 2147483647 h 96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93"/>
              <a:gd name="T79" fmla="*/ 0 h 964"/>
              <a:gd name="T80" fmla="*/ 1293 w 1293"/>
              <a:gd name="T81" fmla="*/ 964 h 96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93" h="964">
                <a:moveTo>
                  <a:pt x="0" y="50"/>
                </a:moveTo>
                <a:cubicBezTo>
                  <a:pt x="13" y="47"/>
                  <a:pt x="50" y="31"/>
                  <a:pt x="77" y="31"/>
                </a:cubicBezTo>
                <a:cubicBezTo>
                  <a:pt x="104" y="31"/>
                  <a:pt x="136" y="52"/>
                  <a:pt x="164" y="49"/>
                </a:cubicBezTo>
                <a:cubicBezTo>
                  <a:pt x="192" y="46"/>
                  <a:pt x="218" y="16"/>
                  <a:pt x="248" y="13"/>
                </a:cubicBezTo>
                <a:cubicBezTo>
                  <a:pt x="280" y="0"/>
                  <a:pt x="317" y="25"/>
                  <a:pt x="344" y="31"/>
                </a:cubicBezTo>
                <a:cubicBezTo>
                  <a:pt x="371" y="37"/>
                  <a:pt x="395" y="12"/>
                  <a:pt x="408" y="50"/>
                </a:cubicBezTo>
                <a:lnTo>
                  <a:pt x="422" y="256"/>
                </a:lnTo>
                <a:lnTo>
                  <a:pt x="425" y="430"/>
                </a:lnTo>
                <a:lnTo>
                  <a:pt x="431" y="760"/>
                </a:lnTo>
                <a:cubicBezTo>
                  <a:pt x="433" y="845"/>
                  <a:pt x="428" y="916"/>
                  <a:pt x="437" y="940"/>
                </a:cubicBezTo>
                <a:cubicBezTo>
                  <a:pt x="446" y="964"/>
                  <a:pt x="421" y="909"/>
                  <a:pt x="488" y="904"/>
                </a:cubicBezTo>
                <a:lnTo>
                  <a:pt x="539" y="931"/>
                </a:lnTo>
                <a:lnTo>
                  <a:pt x="617" y="916"/>
                </a:lnTo>
                <a:lnTo>
                  <a:pt x="707" y="931"/>
                </a:lnTo>
                <a:lnTo>
                  <a:pt x="770" y="895"/>
                </a:lnTo>
                <a:lnTo>
                  <a:pt x="827" y="898"/>
                </a:lnTo>
                <a:lnTo>
                  <a:pt x="824" y="655"/>
                </a:lnTo>
                <a:lnTo>
                  <a:pt x="842" y="484"/>
                </a:lnTo>
                <a:lnTo>
                  <a:pt x="833" y="208"/>
                </a:lnTo>
                <a:lnTo>
                  <a:pt x="863" y="82"/>
                </a:lnTo>
                <a:lnTo>
                  <a:pt x="941" y="61"/>
                </a:lnTo>
                <a:cubicBezTo>
                  <a:pt x="955" y="55"/>
                  <a:pt x="926" y="45"/>
                  <a:pt x="950" y="46"/>
                </a:cubicBezTo>
                <a:cubicBezTo>
                  <a:pt x="974" y="47"/>
                  <a:pt x="1048" y="71"/>
                  <a:pt x="1085" y="70"/>
                </a:cubicBezTo>
                <a:cubicBezTo>
                  <a:pt x="1122" y="69"/>
                  <a:pt x="1148" y="41"/>
                  <a:pt x="1172" y="40"/>
                </a:cubicBezTo>
                <a:lnTo>
                  <a:pt x="1232" y="64"/>
                </a:lnTo>
                <a:lnTo>
                  <a:pt x="1293" y="5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4975201" y="4171947"/>
            <a:ext cx="3143250" cy="0"/>
          </a:xfrm>
          <a:prstGeom prst="line">
            <a:avLst/>
          </a:prstGeom>
          <a:noFill/>
          <a:ln w="12700">
            <a:solidFill>
              <a:srgbClr val="00C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4981551" y="5443535"/>
            <a:ext cx="3144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970438" y="3579810"/>
            <a:ext cx="3143250" cy="579437"/>
          </a:xfrm>
          <a:prstGeom prst="rect">
            <a:avLst/>
          </a:prstGeom>
          <a:solidFill>
            <a:srgbClr val="00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964088" y="5438772"/>
            <a:ext cx="3143250" cy="434975"/>
          </a:xfrm>
          <a:prstGeom prst="rect">
            <a:avLst/>
          </a:prstGeom>
          <a:solidFill>
            <a:srgbClr val="00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768326" y="5443535"/>
            <a:ext cx="1476375" cy="611187"/>
          </a:xfrm>
          <a:prstGeom prst="wedgeRoundRectCallout">
            <a:avLst>
              <a:gd name="adj1" fmla="val 64731"/>
              <a:gd name="adj2" fmla="val -11130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</a:rPr>
              <a:t>полезный сигнал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5556226" y="3013072"/>
            <a:ext cx="2378075" cy="341313"/>
          </a:xfrm>
          <a:prstGeom prst="wedgeRoundRectCallout">
            <a:avLst>
              <a:gd name="adj1" fmla="val -48130"/>
              <a:gd name="adj2" fmla="val 17651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</a:rPr>
              <a:t>сигнал с помехами</a:t>
            </a:r>
          </a:p>
        </p:txBody>
      </p:sp>
      <p:grpSp>
        <p:nvGrpSpPr>
          <p:cNvPr id="29" name="Group 55"/>
          <p:cNvGrpSpPr>
            <a:grpSpLocks/>
          </p:cNvGrpSpPr>
          <p:nvPr/>
        </p:nvGrpSpPr>
        <p:grpSpPr bwMode="auto">
          <a:xfrm>
            <a:off x="4297338" y="2959097"/>
            <a:ext cx="4059238" cy="3044825"/>
            <a:chOff x="2744" y="1684"/>
            <a:chExt cx="2557" cy="1918"/>
          </a:xfrm>
        </p:grpSpPr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2744" y="2083"/>
              <a:ext cx="3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5 </a:t>
              </a:r>
              <a:r>
                <a:rPr lang="ru-RU" sz="1600" b="1"/>
                <a:t>В</a:t>
              </a: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3173" y="1778"/>
              <a:ext cx="1980" cy="1645"/>
            </a:xfrm>
            <a:custGeom>
              <a:avLst/>
              <a:gdLst>
                <a:gd name="T0" fmla="*/ 0 w 1474"/>
                <a:gd name="T1" fmla="*/ 0 h 1225"/>
                <a:gd name="T2" fmla="*/ 0 w 1474"/>
                <a:gd name="T3" fmla="*/ 2966 h 1225"/>
                <a:gd name="T4" fmla="*/ 3573 w 1474"/>
                <a:gd name="T5" fmla="*/ 2966 h 1225"/>
                <a:gd name="T6" fmla="*/ 0 60000 65536"/>
                <a:gd name="T7" fmla="*/ 0 60000 65536"/>
                <a:gd name="T8" fmla="*/ 0 60000 65536"/>
                <a:gd name="T9" fmla="*/ 0 w 1474"/>
                <a:gd name="T10" fmla="*/ 0 h 1225"/>
                <a:gd name="T11" fmla="*/ 1474 w 1474"/>
                <a:gd name="T12" fmla="*/ 1225 h 1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4" h="1225">
                  <a:moveTo>
                    <a:pt x="0" y="0"/>
                  </a:moveTo>
                  <a:lnTo>
                    <a:pt x="0" y="1225"/>
                  </a:lnTo>
                  <a:lnTo>
                    <a:pt x="1474" y="122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868" y="168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U</a:t>
              </a:r>
              <a:endParaRPr lang="ru-RU" sz="1600" b="1"/>
            </a:p>
          </p:txBody>
        </p:sp>
        <p:grpSp>
          <p:nvGrpSpPr>
            <p:cNvPr id="33" name="Group 54"/>
            <p:cNvGrpSpPr>
              <a:grpSpLocks/>
            </p:cNvGrpSpPr>
            <p:nvPr/>
          </p:nvGrpSpPr>
          <p:grpSpPr bwMode="auto">
            <a:xfrm>
              <a:off x="3171" y="2266"/>
              <a:ext cx="1950" cy="1157"/>
              <a:chOff x="3171" y="2266"/>
              <a:chExt cx="1950" cy="1157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171" y="2266"/>
                <a:ext cx="1737" cy="1157"/>
              </a:xfrm>
              <a:custGeom>
                <a:avLst/>
                <a:gdLst>
                  <a:gd name="T0" fmla="*/ 0 w 1293"/>
                  <a:gd name="T1" fmla="*/ 0 h 862"/>
                  <a:gd name="T2" fmla="*/ 989 w 1293"/>
                  <a:gd name="T3" fmla="*/ 0 h 862"/>
                  <a:gd name="T4" fmla="*/ 989 w 1293"/>
                  <a:gd name="T5" fmla="*/ 2084 h 862"/>
                  <a:gd name="T6" fmla="*/ 2034 w 1293"/>
                  <a:gd name="T7" fmla="*/ 2084 h 862"/>
                  <a:gd name="T8" fmla="*/ 2034 w 1293"/>
                  <a:gd name="T9" fmla="*/ 0 h 862"/>
                  <a:gd name="T10" fmla="*/ 3134 w 1293"/>
                  <a:gd name="T11" fmla="*/ 0 h 8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93"/>
                  <a:gd name="T19" fmla="*/ 0 h 862"/>
                  <a:gd name="T20" fmla="*/ 1293 w 1293"/>
                  <a:gd name="T21" fmla="*/ 862 h 8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93" h="862">
                    <a:moveTo>
                      <a:pt x="0" y="0"/>
                    </a:moveTo>
                    <a:lnTo>
                      <a:pt x="408" y="0"/>
                    </a:lnTo>
                    <a:lnTo>
                      <a:pt x="408" y="862"/>
                    </a:lnTo>
                    <a:lnTo>
                      <a:pt x="839" y="862"/>
                    </a:lnTo>
                    <a:lnTo>
                      <a:pt x="839" y="0"/>
                    </a:lnTo>
                    <a:lnTo>
                      <a:pt x="1293" y="0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3232" y="2570"/>
                <a:ext cx="18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b="1">
                    <a:solidFill>
                      <a:schemeClr val="accent2"/>
                    </a:solidFill>
                  </a:rPr>
                  <a:t>   1            0             1</a:t>
                </a:r>
                <a:endParaRPr lang="ru-RU" sz="1200" b="1"/>
              </a:p>
            </p:txBody>
          </p:sp>
        </p:grp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4787" y="3390"/>
              <a:ext cx="5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b="1"/>
                <a:t>время</a:t>
              </a:r>
            </a:p>
          </p:txBody>
        </p:sp>
      </p:grp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4189388" y="5443535"/>
            <a:ext cx="1547813" cy="612775"/>
          </a:xfrm>
          <a:prstGeom prst="wedgeRoundRectCallout">
            <a:avLst>
              <a:gd name="adj1" fmla="val 54514"/>
              <a:gd name="adj2" fmla="val -8808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</a:rPr>
              <a:t>полезный сигнал</a:t>
            </a:r>
          </a:p>
        </p:txBody>
      </p:sp>
    </p:spTree>
    <p:extLst>
      <p:ext uri="{BB962C8B-B14F-4D97-AF65-F5344CB8AC3E}">
        <p14:creationId xmlns:p14="http://schemas.microsoft.com/office/powerpoint/2010/main" val="2322575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Представление чисел в памяти ПК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Традиционная форма записи чисел, используемая в повседневной жизни, называется </a:t>
            </a:r>
            <a:r>
              <a:rPr lang="ru-RU" b="1" dirty="0">
                <a:solidFill>
                  <a:srgbClr val="C00000"/>
                </a:solidFill>
              </a:rPr>
              <a:t>естественной формой записи чисел</a:t>
            </a:r>
            <a:r>
              <a:rPr lang="ru-RU" b="1" dirty="0"/>
              <a:t>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Существует </a:t>
            </a:r>
            <a:r>
              <a:rPr lang="ru-RU" b="1" dirty="0"/>
              <a:t>также экспоненциальная форма представления чисел: </a:t>
            </a:r>
            <a:endParaRPr lang="ru-RU" b="1" dirty="0" smtClean="0"/>
          </a:p>
          <a:p>
            <a:pPr algn="ctr"/>
            <a:r>
              <a:rPr lang="ru-RU" b="1" dirty="0" err="1" smtClean="0">
                <a:solidFill>
                  <a:srgbClr val="C00000"/>
                </a:solidFill>
              </a:rPr>
              <a:t>A</a:t>
            </a:r>
            <a:r>
              <a:rPr lang="ru-RU" b="1" baseline="-25000" dirty="0" err="1" smtClean="0">
                <a:solidFill>
                  <a:srgbClr val="C00000"/>
                </a:solidFill>
              </a:rPr>
              <a:t>q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= m * </a:t>
            </a:r>
            <a:r>
              <a:rPr lang="ru-RU" b="1" dirty="0" err="1">
                <a:solidFill>
                  <a:srgbClr val="C00000"/>
                </a:solidFill>
              </a:rPr>
              <a:t>q</a:t>
            </a:r>
            <a:r>
              <a:rPr lang="ru-RU" b="1" baseline="30000" dirty="0" err="1">
                <a:solidFill>
                  <a:srgbClr val="C00000"/>
                </a:solidFill>
              </a:rPr>
              <a:t>p</a:t>
            </a:r>
            <a:r>
              <a:rPr lang="ru-RU" b="1" dirty="0">
                <a:solidFill>
                  <a:srgbClr val="C00000"/>
                </a:solidFill>
              </a:rPr>
              <a:t>,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b="1" dirty="0" smtClean="0"/>
              <a:t>где </a:t>
            </a:r>
            <a:r>
              <a:rPr lang="ru-RU" b="1" dirty="0"/>
              <a:t>q - основание системы счисления, </a:t>
            </a:r>
            <a:endParaRPr lang="ru-RU" b="1" dirty="0" smtClean="0"/>
          </a:p>
          <a:p>
            <a:pPr algn="just"/>
            <a:r>
              <a:rPr lang="ru-RU" b="1" dirty="0" smtClean="0"/>
              <a:t>m </a:t>
            </a:r>
            <a:r>
              <a:rPr lang="ru-RU" b="1" dirty="0"/>
              <a:t>- мантисса числа, </a:t>
            </a:r>
            <a:endParaRPr lang="ru-RU" b="1" dirty="0" smtClean="0"/>
          </a:p>
          <a:p>
            <a:pPr algn="just"/>
            <a:r>
              <a:rPr lang="en-US" b="1" dirty="0" smtClean="0"/>
              <a:t>P</a:t>
            </a:r>
            <a:r>
              <a:rPr lang="ru-RU" b="1" dirty="0" smtClean="0"/>
              <a:t> - </a:t>
            </a:r>
            <a:r>
              <a:rPr lang="ru-RU" b="1" dirty="0"/>
              <a:t>порядок числа. </a:t>
            </a:r>
            <a:endParaRPr lang="ru-RU" b="1" dirty="0" smtClean="0"/>
          </a:p>
          <a:p>
            <a:pPr algn="just"/>
            <a:endParaRPr lang="ru-RU" b="1" dirty="0"/>
          </a:p>
          <a:p>
            <a:pPr algn="ctr"/>
            <a:r>
              <a:rPr lang="ru-RU" b="1" dirty="0" smtClean="0"/>
              <a:t>Для </a:t>
            </a:r>
            <a:r>
              <a:rPr lang="ru-RU" b="1" dirty="0"/>
              <a:t>10-ой с/с: A</a:t>
            </a:r>
            <a:r>
              <a:rPr lang="ru-RU" b="1" baseline="-25000" dirty="0"/>
              <a:t>10</a:t>
            </a:r>
            <a:r>
              <a:rPr lang="ru-RU" b="1" dirty="0"/>
              <a:t> = m * 10</a:t>
            </a:r>
            <a:r>
              <a:rPr lang="ru-RU" b="1" baseline="30000" dirty="0"/>
              <a:t>p</a:t>
            </a:r>
            <a:r>
              <a:rPr lang="ru-RU" b="1" dirty="0"/>
              <a:t>, для 2-ой с/с: A</a:t>
            </a:r>
            <a:r>
              <a:rPr lang="ru-RU" b="1" baseline="-25000" dirty="0"/>
              <a:t>2</a:t>
            </a:r>
            <a:r>
              <a:rPr lang="ru-RU" b="1" dirty="0"/>
              <a:t> = m * 2</a:t>
            </a:r>
            <a:r>
              <a:rPr lang="ru-RU" b="1" baseline="30000" dirty="0"/>
              <a:t>p</a:t>
            </a:r>
            <a:r>
              <a:rPr lang="ru-RU" b="1" dirty="0"/>
              <a:t>. 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11092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Представление чисел в памяти ПК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 компьютере числа представляются в одной из двух форм: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1</a:t>
            </a:r>
            <a:r>
              <a:rPr lang="ru-RU" b="1" dirty="0"/>
              <a:t>. </a:t>
            </a:r>
            <a:r>
              <a:rPr lang="ru-RU" b="1" dirty="0">
                <a:solidFill>
                  <a:srgbClr val="C00000"/>
                </a:solidFill>
              </a:rPr>
              <a:t>В форме с фиксированной точкой </a:t>
            </a:r>
            <a:r>
              <a:rPr lang="ru-RU" b="1" dirty="0"/>
              <a:t>- соответствует естественной двоичной форме записи чисел с фиксированной разрядностью и указанием знака числа. В современных ЭВМ в такой форме представляются только целые числа.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2</a:t>
            </a:r>
            <a:r>
              <a:rPr lang="ru-RU" b="1" dirty="0"/>
              <a:t>. </a:t>
            </a:r>
            <a:r>
              <a:rPr lang="ru-RU" b="1" dirty="0">
                <a:solidFill>
                  <a:srgbClr val="C00000"/>
                </a:solidFill>
              </a:rPr>
              <a:t>В форме с плавающей точкой </a:t>
            </a:r>
            <a:r>
              <a:rPr lang="ru-RU" b="1" dirty="0"/>
              <a:t>- соответствует экспоненциальной двоичной форме записи чисел с фиксированной разрядностью мантиссы и порядка и указанием знаков мантиссы и порядка. В компьютере числа в плавающей форме записываются в нормализованном виде (когда первая цифра мантиссы числа не равна нулю). </a:t>
            </a:r>
          </a:p>
        </p:txBody>
      </p:sp>
    </p:spTree>
    <p:extLst>
      <p:ext uri="{BB962C8B-B14F-4D97-AF65-F5344CB8AC3E}">
        <p14:creationId xmlns:p14="http://schemas.microsoft.com/office/powerpoint/2010/main" val="140639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Принцип кодирования: каждому символу ставится в соответствие определенный уникальный числовой (двоичный) код. Таблица, устанавливающая такое соответствие, называется таблицей кодировки символов.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Количество различных символов (N), которые можно закодировать с помощью какой-либо таблицы кодировки, определяется числом двоичных разрядов (k), отводимых под кодирование одного символа: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N=2</a:t>
            </a:r>
            <a:r>
              <a:rPr lang="ru-RU" b="1" baseline="30000" dirty="0" smtClean="0">
                <a:solidFill>
                  <a:srgbClr val="C00000"/>
                </a:solidFill>
              </a:rPr>
              <a:t>k</a:t>
            </a:r>
            <a:r>
              <a:rPr lang="ru-RU" b="1" dirty="0"/>
              <a:t>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Наибольшее </a:t>
            </a:r>
            <a:r>
              <a:rPr lang="ru-RU" b="1" dirty="0"/>
              <a:t>распространение получило 8-разрядное кодирование (на кодирование одного символа отводится 8 бит = 1 байт), позволяющее закодировать N=2</a:t>
            </a:r>
            <a:r>
              <a:rPr lang="ru-RU" b="1" baseline="30000" dirty="0"/>
              <a:t>8</a:t>
            </a:r>
            <a:r>
              <a:rPr lang="ru-RU" b="1" dirty="0"/>
              <a:t>=256 различных символов. </a:t>
            </a:r>
            <a:endParaRPr lang="ru-RU" b="1" dirty="0" smtClean="0"/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54163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>
                <a:latin typeface="Sansation" pitchFamily="2" charset="0"/>
              </a:rPr>
              <a:t> </a:t>
            </a:r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347776"/>
            <a:ext cx="8777336" cy="29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b="1" dirty="0" smtClean="0"/>
              <a:t>Какому знаку какой код присвоить - зависит от </a:t>
            </a:r>
            <a:r>
              <a:rPr lang="ru-RU" b="1" dirty="0" smtClean="0">
                <a:solidFill>
                  <a:srgbClr val="C00000"/>
                </a:solidFill>
              </a:rPr>
              <a:t>кодовой таблицы</a:t>
            </a:r>
            <a:r>
              <a:rPr lang="ru-RU" b="1" dirty="0" smtClean="0"/>
              <a:t>. </a:t>
            </a:r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b="1" dirty="0" smtClean="0"/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b="1" dirty="0" smtClean="0"/>
              <a:t>Первые 33 кода с 0-го по 32-ой в кодовых таблицах - это непечатаемые символы (операции: пробел, перевод строки и т.д.). </a:t>
            </a:r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b="1" dirty="0" smtClean="0"/>
              <a:t>С 33-го по 127-ой коды - это </a:t>
            </a:r>
            <a:r>
              <a:rPr lang="ru-RU" b="1" dirty="0" smtClean="0">
                <a:solidFill>
                  <a:srgbClr val="C00000"/>
                </a:solidFill>
              </a:rPr>
              <a:t>интернациональные знаки</a:t>
            </a:r>
            <a:r>
              <a:rPr lang="ru-RU" b="1" dirty="0" smtClean="0"/>
              <a:t>: знаки латинского алфавита, цифры, знаки арифметических операций и знаки препинаний.</a:t>
            </a:r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b="1" dirty="0" smtClean="0"/>
              <a:t>С 128-го по 255-ый - </a:t>
            </a:r>
            <a:r>
              <a:rPr lang="ru-RU" b="1" dirty="0" smtClean="0">
                <a:solidFill>
                  <a:srgbClr val="C00000"/>
                </a:solidFill>
              </a:rPr>
              <a:t>национальные знаки</a:t>
            </a:r>
            <a:r>
              <a:rPr lang="ru-RU" b="1" dirty="0" smtClean="0"/>
              <a:t>, в различных кодировках одному и тому же коду соответствуют разные знаки.</a:t>
            </a:r>
            <a:br>
              <a:rPr lang="ru-RU" b="1" dirty="0" smtClean="0"/>
            </a:br>
            <a:endParaRPr lang="ru-RU" b="1" dirty="0" smtClean="0"/>
          </a:p>
        </p:txBody>
      </p:sp>
      <p:pic>
        <p:nvPicPr>
          <p:cNvPr id="114690" name="Picture 2" descr="http://new.ruemcenter.ru/upload/clubs/d9a671d10b4b889ec6eb65736b355ac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0296" y="4062416"/>
            <a:ext cx="2857500" cy="20859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9065" y="4243392"/>
            <a:ext cx="5700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Например, кодовые таблицы, которые содержат русские символы: </a:t>
            </a:r>
            <a:r>
              <a:rPr lang="ru-RU" b="1" dirty="0" smtClean="0">
                <a:solidFill>
                  <a:srgbClr val="C00000"/>
                </a:solidFill>
              </a:rPr>
              <a:t>Windows, MS-DOS, КОИ-8, Mac, ISO</a:t>
            </a:r>
            <a:r>
              <a:rPr lang="ru-RU" b="1" dirty="0" smtClean="0"/>
              <a:t>. В этих кодовых таблицах у русских символов разные коды, поэтому текст, написанный в одной кодировке будет неправильно отображаться в другой.</a:t>
            </a:r>
            <a:endParaRPr lang="en-GB" b="1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68712"/>
            <a:ext cx="87773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Очень популярен кибернетический подход к определению термина «Информация»: </a:t>
            </a:r>
            <a:r>
              <a:rPr lang="ru-RU" b="1" dirty="0">
                <a:solidFill>
                  <a:srgbClr val="C00000"/>
                </a:solidFill>
              </a:rPr>
              <a:t>Информация</a:t>
            </a:r>
            <a:r>
              <a:rPr lang="ru-RU" b="1" i="1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– это характеристики управляющего сигнала, передаваемого по линии </a:t>
            </a:r>
            <a:r>
              <a:rPr lang="ru-RU" b="1" dirty="0" smtClean="0">
                <a:solidFill>
                  <a:srgbClr val="C00000"/>
                </a:solidFill>
              </a:rPr>
              <a:t>связи</a:t>
            </a:r>
            <a:r>
              <a:rPr lang="ru-RU" b="1" dirty="0" smtClean="0"/>
              <a:t>. Современное научное представление об информации очень точно сформулировал </a:t>
            </a:r>
            <a:r>
              <a:rPr lang="ru-RU" b="1" dirty="0" err="1" smtClean="0">
                <a:solidFill>
                  <a:srgbClr val="C00000"/>
                </a:solidFill>
              </a:rPr>
              <a:t>Норберт</a:t>
            </a:r>
            <a:r>
              <a:rPr lang="ru-RU" b="1" dirty="0" smtClean="0">
                <a:solidFill>
                  <a:srgbClr val="C00000"/>
                </a:solidFill>
              </a:rPr>
              <a:t> Винер</a:t>
            </a:r>
            <a:r>
              <a:rPr lang="ru-RU" b="1" dirty="0" smtClean="0"/>
              <a:t>, «отец» кибернетики.</a:t>
            </a:r>
          </a:p>
        </p:txBody>
      </p:sp>
      <p:pic>
        <p:nvPicPr>
          <p:cNvPr id="76802" name="Picture 2" descr="http://www.aiportal.ru/images/articles/RS_norbert_wiener_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2825" y="2618890"/>
            <a:ext cx="3162589" cy="3115151"/>
          </a:xfrm>
          <a:prstGeom prst="rect">
            <a:avLst/>
          </a:prstGeom>
          <a:noFill/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424" y="2814555"/>
            <a:ext cx="540072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Кибернетика</a:t>
            </a:r>
            <a:r>
              <a:rPr lang="ru-RU" dirty="0" smtClean="0"/>
              <a:t> </a:t>
            </a:r>
            <a:r>
              <a:rPr lang="ru-RU" b="1" dirty="0" smtClean="0"/>
              <a:t>- (</a:t>
            </a:r>
            <a:r>
              <a:rPr lang="ru-RU" b="1" dirty="0" err="1" smtClean="0"/>
              <a:t>древнегреч</a:t>
            </a:r>
            <a:r>
              <a:rPr lang="ru-RU" b="1" dirty="0" smtClean="0"/>
              <a:t>. </a:t>
            </a:r>
            <a:r>
              <a:rPr lang="ru-RU" b="1" dirty="0" err="1" smtClean="0"/>
              <a:t>kybernetike</a:t>
            </a:r>
            <a:r>
              <a:rPr lang="ru-RU" b="1" dirty="0" smtClean="0"/>
              <a:t> [</a:t>
            </a:r>
            <a:r>
              <a:rPr lang="ru-RU" b="1" dirty="0" err="1" smtClean="0"/>
              <a:t>techne</a:t>
            </a:r>
            <a:r>
              <a:rPr lang="ru-RU" b="1" dirty="0" smtClean="0"/>
              <a:t>] - «искусство управления») - отрасль знания, суть которого была сформулирована Н. Винером как наука «о связи, управлении и контроле в машинах и живых организмах».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Информация</a:t>
            </a:r>
            <a:r>
              <a:rPr lang="ru-RU" b="1" dirty="0" smtClean="0"/>
              <a:t> — это обозначение содержания, полученного из </a:t>
            </a:r>
            <a:r>
              <a:rPr lang="ru-RU" b="1" dirty="0" smtClean="0">
                <a:solidFill>
                  <a:srgbClr val="C00000"/>
                </a:solidFill>
              </a:rPr>
              <a:t>внешнего мира</a:t>
            </a:r>
            <a:r>
              <a:rPr lang="ru-RU" b="1" dirty="0" smtClean="0"/>
              <a:t> в процессе нашего приспособления к нему и </a:t>
            </a:r>
            <a:r>
              <a:rPr lang="ru-RU" b="1" dirty="0" smtClean="0">
                <a:solidFill>
                  <a:srgbClr val="C00000"/>
                </a:solidFill>
              </a:rPr>
              <a:t>приспособления к нему наших чувств</a:t>
            </a:r>
            <a:r>
              <a:rPr lang="ru-RU" b="1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Кодировка 1 байт на символ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Group 83"/>
          <p:cNvGraphicFramePr>
            <a:graphicFrameLocks noGrp="1"/>
          </p:cNvGraphicFramePr>
          <p:nvPr/>
        </p:nvGraphicFramePr>
        <p:xfrm>
          <a:off x="409552" y="1685454"/>
          <a:ext cx="8351837" cy="65769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2287"/>
                <a:gridCol w="522288"/>
                <a:gridCol w="2627312"/>
                <a:gridCol w="504825"/>
                <a:gridCol w="466725"/>
                <a:gridCol w="2663825"/>
                <a:gridCol w="522288"/>
                <a:gridCol w="522287"/>
              </a:tblGrid>
              <a:tr h="657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7" name="Group 58"/>
          <p:cNvGraphicFramePr>
            <a:graphicFrameLocks noGrp="1"/>
          </p:cNvGraphicFramePr>
          <p:nvPr/>
        </p:nvGraphicFramePr>
        <p:xfrm>
          <a:off x="409552" y="1361604"/>
          <a:ext cx="1042987" cy="395288"/>
        </p:xfrm>
        <a:graphic>
          <a:graphicData uri="http://schemas.openxmlformats.org/drawingml/2006/table">
            <a:tbl>
              <a:tblPr/>
              <a:tblGrid>
                <a:gridCol w="520700"/>
                <a:gridCol w="52228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75"/>
          <p:cNvGraphicFramePr>
            <a:graphicFrameLocks noGrp="1"/>
          </p:cNvGraphicFramePr>
          <p:nvPr/>
        </p:nvGraphicFramePr>
        <p:xfrm>
          <a:off x="7672364" y="1344142"/>
          <a:ext cx="1117600" cy="395288"/>
        </p:xfrm>
        <a:graphic>
          <a:graphicData uri="http://schemas.openxmlformats.org/drawingml/2006/table">
            <a:tbl>
              <a:tblPr/>
              <a:tblGrid>
                <a:gridCol w="579438"/>
                <a:gridCol w="5381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94"/>
          <p:cNvGraphicFramePr>
            <a:graphicFrameLocks noGrp="1"/>
          </p:cNvGraphicFramePr>
          <p:nvPr/>
        </p:nvGraphicFramePr>
        <p:xfrm>
          <a:off x="3936977" y="1325092"/>
          <a:ext cx="1189037" cy="395288"/>
        </p:xfrm>
        <a:graphic>
          <a:graphicData uri="http://schemas.openxmlformats.org/drawingml/2006/table">
            <a:tbl>
              <a:tblPr/>
              <a:tblGrid>
                <a:gridCol w="593725"/>
                <a:gridCol w="59531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tangle 95"/>
          <p:cNvSpPr>
            <a:spLocks noChangeArrowheads="1"/>
          </p:cNvSpPr>
          <p:nvPr/>
        </p:nvSpPr>
        <p:spPr bwMode="auto">
          <a:xfrm>
            <a:off x="395289" y="1347776"/>
            <a:ext cx="4176711" cy="99536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1593850" y="1672758"/>
            <a:ext cx="2487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/>
              <a:t>таблица </a:t>
            </a:r>
            <a:r>
              <a:rPr lang="en-US" b="1" dirty="0"/>
              <a:t>ASCII</a:t>
            </a:r>
            <a:r>
              <a:rPr lang="ru-RU" b="1" dirty="0"/>
              <a:t> </a:t>
            </a:r>
          </a:p>
          <a:p>
            <a:pPr algn="ctr"/>
            <a:r>
              <a:rPr lang="en-US" b="1" dirty="0"/>
              <a:t>(</a:t>
            </a:r>
            <a:r>
              <a:rPr lang="ru-RU" b="1" dirty="0"/>
              <a:t>международная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5813425" y="1672758"/>
            <a:ext cx="14239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/>
              <a:t>кодовая </a:t>
            </a:r>
            <a:br>
              <a:rPr lang="ru-RU" b="1"/>
            </a:br>
            <a:r>
              <a:rPr lang="ru-RU" b="1"/>
              <a:t>страница</a:t>
            </a:r>
          </a:p>
        </p:txBody>
      </p:sp>
      <p:sp>
        <p:nvSpPr>
          <p:cNvPr id="25" name="Rectangle 100"/>
          <p:cNvSpPr>
            <a:spLocks noChangeArrowheads="1"/>
          </p:cNvSpPr>
          <p:nvPr/>
        </p:nvSpPr>
        <p:spPr bwMode="auto">
          <a:xfrm>
            <a:off x="319064" y="2433632"/>
            <a:ext cx="866301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accent2"/>
                </a:solidFill>
              </a:rPr>
              <a:t>ASCII</a:t>
            </a:r>
            <a:r>
              <a:rPr lang="ru-RU" sz="1700" b="1" dirty="0">
                <a:solidFill>
                  <a:schemeClr val="accent2"/>
                </a:solidFill>
              </a:rPr>
              <a:t> = </a:t>
            </a:r>
            <a:r>
              <a:rPr lang="en-US" sz="1700" b="1" i="1" dirty="0">
                <a:solidFill>
                  <a:schemeClr val="accent2"/>
                </a:solidFill>
              </a:rPr>
              <a:t>American Standard Code for Information Interchange</a:t>
            </a:r>
          </a:p>
          <a:p>
            <a:pPr marL="354013" lvl="1" indent="-174625"/>
            <a:r>
              <a:rPr lang="en-US" sz="1700" b="1" dirty="0"/>
              <a:t>0-31	 </a:t>
            </a:r>
            <a:r>
              <a:rPr lang="ru-RU" sz="1700" b="1" dirty="0"/>
              <a:t>управляющие символы:</a:t>
            </a:r>
            <a:br>
              <a:rPr lang="ru-RU" sz="1700" b="1" dirty="0"/>
            </a:br>
            <a:r>
              <a:rPr lang="ru-RU" sz="1700" b="1" dirty="0"/>
              <a:t>	</a:t>
            </a:r>
            <a:r>
              <a:rPr lang="en-US" sz="1700" b="1" dirty="0"/>
              <a:t> </a:t>
            </a:r>
            <a:r>
              <a:rPr lang="ru-RU" sz="1700" b="1" dirty="0"/>
              <a:t>7 – звонок, 10 – новая строка, 13 – возврат каретки,</a:t>
            </a:r>
            <a:r>
              <a:rPr lang="en-US" sz="1700" b="1" dirty="0"/>
              <a:t> 2</a:t>
            </a:r>
            <a:r>
              <a:rPr lang="ru-RU" sz="1700" b="1" dirty="0"/>
              <a:t>7 – </a:t>
            </a:r>
            <a:r>
              <a:rPr lang="en-US" sz="1700" b="1" dirty="0"/>
              <a:t>Esc.</a:t>
            </a:r>
          </a:p>
          <a:p>
            <a:pPr marL="354013" lvl="1" indent="-174625"/>
            <a:r>
              <a:rPr lang="ru-RU" sz="1700" b="1" dirty="0"/>
              <a:t>  </a:t>
            </a:r>
            <a:r>
              <a:rPr lang="en-US" sz="1700" b="1" dirty="0"/>
              <a:t>32	 </a:t>
            </a:r>
            <a:r>
              <a:rPr lang="ru-RU" sz="1700" b="1" dirty="0"/>
              <a:t>пробел</a:t>
            </a:r>
          </a:p>
          <a:p>
            <a:pPr marL="354013" lvl="1" indent="-174625"/>
            <a:r>
              <a:rPr lang="ru-RU" sz="1700" b="1" dirty="0"/>
              <a:t>знаки препинания: </a:t>
            </a:r>
            <a:r>
              <a:rPr lang="en-US" sz="1700" b="1" dirty="0"/>
              <a:t> </a:t>
            </a:r>
            <a:r>
              <a:rPr lang="ru-RU" sz="1700" b="1" dirty="0"/>
              <a:t>	</a:t>
            </a:r>
            <a:r>
              <a:rPr lang="en-US" sz="1700" b="1" dirty="0">
                <a:latin typeface="Courier New" pitchFamily="49" charset="0"/>
              </a:rPr>
              <a:t>. , : ; ! ?</a:t>
            </a:r>
          </a:p>
          <a:p>
            <a:pPr marL="354013" lvl="1" indent="-174625"/>
            <a:r>
              <a:rPr lang="ru-RU" sz="1700" b="1" dirty="0"/>
              <a:t>специальные знаки: </a:t>
            </a:r>
            <a:r>
              <a:rPr lang="en-US" sz="1700" b="1" dirty="0"/>
              <a:t> </a:t>
            </a:r>
            <a:r>
              <a:rPr lang="ru-RU" sz="1700" b="1" dirty="0"/>
              <a:t>	</a:t>
            </a:r>
            <a:r>
              <a:rPr lang="en-US" sz="1700" b="1" dirty="0">
                <a:latin typeface="Courier New" pitchFamily="49" charset="0"/>
              </a:rPr>
              <a:t>+ - * / () {} []</a:t>
            </a:r>
          </a:p>
          <a:p>
            <a:pPr marL="354013" lvl="1" indent="-174625"/>
            <a:r>
              <a:rPr lang="ru-RU" sz="1700" b="1" dirty="0"/>
              <a:t>48-57	</a:t>
            </a:r>
            <a:r>
              <a:rPr lang="en-US" sz="1700" b="1" dirty="0"/>
              <a:t>  </a:t>
            </a:r>
            <a:r>
              <a:rPr lang="ru-RU" sz="1700" b="1" dirty="0"/>
              <a:t>цифры 0..9</a:t>
            </a:r>
          </a:p>
          <a:p>
            <a:pPr marL="354013" lvl="1" indent="-174625"/>
            <a:r>
              <a:rPr lang="ru-RU" sz="1700" b="1" dirty="0"/>
              <a:t>65-90	</a:t>
            </a:r>
            <a:r>
              <a:rPr lang="en-US" sz="1700" b="1" dirty="0"/>
              <a:t>  </a:t>
            </a:r>
            <a:r>
              <a:rPr lang="ru-RU" sz="1700" b="1" dirty="0"/>
              <a:t>заглавные латинские буквы </a:t>
            </a:r>
            <a:r>
              <a:rPr lang="en-US" sz="1700" b="1" dirty="0"/>
              <a:t>A-Z</a:t>
            </a:r>
          </a:p>
          <a:p>
            <a:pPr marL="354013" lvl="1" indent="-174625"/>
            <a:r>
              <a:rPr lang="en-US" sz="1700" b="1" dirty="0"/>
              <a:t>97</a:t>
            </a:r>
            <a:r>
              <a:rPr lang="ru-RU" sz="1700" b="1" dirty="0"/>
              <a:t>-</a:t>
            </a:r>
            <a:r>
              <a:rPr lang="en-US" sz="1700" b="1" dirty="0"/>
              <a:t>122  </a:t>
            </a:r>
            <a:r>
              <a:rPr lang="ru-RU" sz="1700" b="1" dirty="0"/>
              <a:t>строчные латинские буквы </a:t>
            </a:r>
            <a:r>
              <a:rPr lang="en-US" sz="1700" b="1" dirty="0"/>
              <a:t>a-z</a:t>
            </a:r>
          </a:p>
          <a:p>
            <a:r>
              <a:rPr lang="ru-RU" sz="1700" b="1" dirty="0">
                <a:solidFill>
                  <a:schemeClr val="accent2"/>
                </a:solidFill>
              </a:rPr>
              <a:t>Кодовая страница (расширенная таблица </a:t>
            </a:r>
            <a:r>
              <a:rPr lang="en-US" sz="1700" b="1" dirty="0">
                <a:solidFill>
                  <a:schemeClr val="accent2"/>
                </a:solidFill>
              </a:rPr>
              <a:t>ASCII</a:t>
            </a:r>
            <a:r>
              <a:rPr lang="ru-RU" sz="1700" b="1" dirty="0">
                <a:solidFill>
                  <a:schemeClr val="accent2"/>
                </a:solidFill>
              </a:rPr>
              <a:t>)</a:t>
            </a:r>
            <a:br>
              <a:rPr lang="ru-RU" sz="1700" b="1" dirty="0">
                <a:solidFill>
                  <a:schemeClr val="accent2"/>
                </a:solidFill>
              </a:rPr>
            </a:br>
            <a:r>
              <a:rPr lang="ru-RU" sz="1700" b="1" dirty="0"/>
              <a:t>для русского языка:</a:t>
            </a:r>
          </a:p>
          <a:p>
            <a:r>
              <a:rPr lang="ru-RU" sz="1700" b="1" dirty="0"/>
              <a:t>	</a:t>
            </a:r>
            <a:r>
              <a:rPr lang="en-US" sz="1700" b="1" dirty="0"/>
              <a:t>CP-866</a:t>
            </a:r>
            <a:r>
              <a:rPr lang="ru-RU" sz="1700" b="1" dirty="0"/>
              <a:t>      </a:t>
            </a:r>
            <a:r>
              <a:rPr lang="en-US" sz="1700" b="1" dirty="0"/>
              <a:t> </a:t>
            </a:r>
            <a:r>
              <a:rPr lang="ru-RU" sz="1700" b="1" dirty="0"/>
              <a:t>для системы </a:t>
            </a:r>
            <a:r>
              <a:rPr lang="en-US" sz="1700" b="1" i="1" dirty="0"/>
              <a:t>MS DOS</a:t>
            </a:r>
          </a:p>
          <a:p>
            <a:r>
              <a:rPr lang="ru-RU" sz="1700" b="1" dirty="0"/>
              <a:t>	</a:t>
            </a:r>
            <a:r>
              <a:rPr lang="en-US" sz="1700" b="1" dirty="0"/>
              <a:t>CP-1251 </a:t>
            </a:r>
            <a:r>
              <a:rPr lang="ru-RU" sz="1700" b="1" dirty="0"/>
              <a:t>    для системы</a:t>
            </a:r>
            <a:r>
              <a:rPr lang="en-US" sz="1700" b="1" dirty="0"/>
              <a:t> </a:t>
            </a:r>
            <a:r>
              <a:rPr lang="en-US" sz="1700" b="1" i="1" dirty="0"/>
              <a:t>Windows </a:t>
            </a:r>
            <a:r>
              <a:rPr lang="en-US" sz="1700" b="1" dirty="0"/>
              <a:t>(</a:t>
            </a:r>
            <a:r>
              <a:rPr lang="ru-RU" sz="1700" b="1" dirty="0"/>
              <a:t>Интернет</a:t>
            </a:r>
            <a:r>
              <a:rPr lang="en-US" sz="1700" b="1" dirty="0"/>
              <a:t>)</a:t>
            </a:r>
            <a:endParaRPr lang="ru-RU" sz="1700" b="1" i="1" dirty="0"/>
          </a:p>
          <a:p>
            <a:r>
              <a:rPr lang="ru-RU" sz="1700" b="1" dirty="0"/>
              <a:t>	КОИ8-</a:t>
            </a:r>
            <a:r>
              <a:rPr lang="en-US" sz="1700" b="1" dirty="0"/>
              <a:t>R</a:t>
            </a:r>
            <a:r>
              <a:rPr lang="ru-RU" sz="1700" b="1" dirty="0"/>
              <a:t> </a:t>
            </a:r>
            <a:r>
              <a:rPr lang="en-US" sz="1700" b="1" dirty="0"/>
              <a:t> </a:t>
            </a:r>
            <a:r>
              <a:rPr lang="ru-RU" sz="1700" b="1" dirty="0"/>
              <a:t>    для системы </a:t>
            </a:r>
            <a:r>
              <a:rPr lang="en-US" sz="1700" b="1" i="1" dirty="0"/>
              <a:t>UNIX</a:t>
            </a:r>
            <a:r>
              <a:rPr lang="en-US" sz="1700" b="1" dirty="0"/>
              <a:t> (</a:t>
            </a:r>
            <a:r>
              <a:rPr lang="ru-RU" sz="1700" b="1" dirty="0"/>
              <a:t>Интернет</a:t>
            </a:r>
            <a:r>
              <a:rPr lang="en-US" sz="1700" b="1" dirty="0"/>
              <a:t>)</a:t>
            </a:r>
            <a:endParaRPr lang="ru-RU" sz="1700" b="1" dirty="0"/>
          </a:p>
        </p:txBody>
      </p:sp>
      <p:sp>
        <p:nvSpPr>
          <p:cNvPr id="26" name="Rectangle 95"/>
          <p:cNvSpPr>
            <a:spLocks noChangeArrowheads="1"/>
          </p:cNvSpPr>
          <p:nvPr/>
        </p:nvSpPr>
        <p:spPr bwMode="auto">
          <a:xfrm>
            <a:off x="4572000" y="1347776"/>
            <a:ext cx="4176711" cy="99536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2" grpId="0" animBg="1"/>
      <p:bldP spid="22" grpId="1" animBg="1"/>
      <p:bldP spid="23" grpId="0"/>
      <p:bldP spid="24" grpId="0"/>
      <p:bldP spid="25" grpId="0" build="p" bldLvl="2"/>
      <p:bldP spid="26" grpId="0" animBg="1"/>
      <p:bldP spid="2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21" name="Picture 20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36" name="Subtitle 2"/>
          <p:cNvSpPr txBox="1">
            <a:spLocks/>
          </p:cNvSpPr>
          <p:nvPr/>
        </p:nvSpPr>
        <p:spPr>
          <a:xfrm>
            <a:off x="0" y="996940"/>
            <a:ext cx="7181850" cy="260348"/>
          </a:xfrm>
          <a:prstGeom prst="rect">
            <a:avLst/>
          </a:prstGeom>
          <a:solidFill>
            <a:srgbClr val="E32C22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b="1" dirty="0" smtClean="0">
                <a:solidFill>
                  <a:schemeClr val="bg1"/>
                </a:solidFill>
                <a:latin typeface="Sansation" pitchFamily="2" charset="0"/>
              </a:rPr>
              <a:t>40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09552" y="1347776"/>
            <a:ext cx="1792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/>
              <a:t>Текстовый файл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681016" y="1890704"/>
            <a:ext cx="39782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buFontTx/>
              <a:buChar char="•"/>
            </a:pPr>
            <a:r>
              <a:rPr lang="ru-RU" b="1" dirty="0"/>
              <a:t>на экране</a:t>
            </a:r>
            <a:r>
              <a:rPr lang="en-US" b="1" dirty="0"/>
              <a:t> (</a:t>
            </a:r>
            <a:r>
              <a:rPr lang="ru-RU" b="1" dirty="0"/>
              <a:t>символы</a:t>
            </a:r>
            <a:r>
              <a:rPr lang="en-US" b="1" dirty="0"/>
              <a:t>)</a:t>
            </a:r>
            <a:endParaRPr lang="ru-RU" b="1" dirty="0"/>
          </a:p>
          <a:p>
            <a:pPr marL="268288" indent="-268288">
              <a:buFontTx/>
              <a:buChar char="•"/>
            </a:pPr>
            <a:endParaRPr lang="ru-RU" b="1" dirty="0"/>
          </a:p>
          <a:p>
            <a:pPr marL="268288" indent="-268288">
              <a:buFontTx/>
              <a:buChar char="•"/>
            </a:pPr>
            <a:r>
              <a:rPr lang="ru-RU" b="1" dirty="0"/>
              <a:t>в памяти – </a:t>
            </a:r>
            <a:r>
              <a:rPr lang="ru-RU" b="1" dirty="0" smtClean="0"/>
              <a:t>двоичные коды</a:t>
            </a:r>
            <a:endParaRPr lang="ru-RU" b="1" dirty="0"/>
          </a:p>
        </p:txBody>
      </p:sp>
      <p:graphicFrame>
        <p:nvGraphicFramePr>
          <p:cNvPr id="28" name="Group 76"/>
          <p:cNvGraphicFramePr>
            <a:graphicFrameLocks noGrp="1"/>
          </p:cNvGraphicFramePr>
          <p:nvPr/>
        </p:nvGraphicFramePr>
        <p:xfrm>
          <a:off x="611188" y="3105150"/>
          <a:ext cx="8208962" cy="75565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052637"/>
                <a:gridCol w="2052638"/>
                <a:gridCol w="2051050"/>
                <a:gridCol w="2052637"/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1000001</a:t>
                      </a:r>
                      <a:r>
                        <a:rPr kumimoji="0" lang="ru-RU" sz="3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3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1000010</a:t>
                      </a:r>
                      <a:r>
                        <a:rPr kumimoji="0" lang="ru-RU" sz="3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3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1000011</a:t>
                      </a:r>
                      <a:r>
                        <a:rPr kumimoji="0" lang="ru-RU" sz="3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3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1000100</a:t>
                      </a:r>
                      <a:r>
                        <a:rPr kumimoji="0" lang="ru-RU" sz="3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3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32" name="Group 72"/>
          <p:cNvGraphicFramePr>
            <a:graphicFrameLocks noGrp="1"/>
          </p:cNvGraphicFramePr>
          <p:nvPr/>
        </p:nvGraphicFramePr>
        <p:xfrm>
          <a:off x="611188" y="3897313"/>
          <a:ext cx="8208962" cy="518160"/>
        </p:xfrm>
        <a:graphic>
          <a:graphicData uri="http://schemas.openxmlformats.org/drawingml/2006/table">
            <a:tbl>
              <a:tblPr/>
              <a:tblGrid>
                <a:gridCol w="2054225"/>
                <a:gridCol w="2051050"/>
                <a:gridCol w="2052637"/>
                <a:gridCol w="20510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" name="Picture 7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2976" y="1347776"/>
            <a:ext cx="1266832" cy="157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28576" y="1438264"/>
            <a:ext cx="846137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>
                <a:solidFill>
                  <a:schemeClr val="accent2"/>
                </a:solidFill>
              </a:rPr>
              <a:t>1. Сколько </a:t>
            </a:r>
            <a:r>
              <a:rPr lang="ru-RU" b="1" dirty="0">
                <a:solidFill>
                  <a:schemeClr val="accent2"/>
                </a:solidFill>
              </a:rPr>
              <a:t>символов</a:t>
            </a:r>
            <a:r>
              <a:rPr lang="ru-RU" b="1" dirty="0"/>
              <a:t> надо использовать одновременно? </a:t>
            </a:r>
            <a:r>
              <a:rPr lang="en-US" b="1" dirty="0"/>
              <a:t>             </a:t>
            </a:r>
            <a:endParaRPr lang="ru-RU" b="1" dirty="0" smtClean="0"/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/>
              <a:t>	</a:t>
            </a:r>
            <a:r>
              <a:rPr lang="en-US" b="1" dirty="0" smtClean="0"/>
              <a:t> </a:t>
            </a:r>
            <a:r>
              <a:rPr lang="ru-RU" b="1" dirty="0" smtClean="0"/>
              <a:t>               или </a:t>
            </a:r>
            <a:r>
              <a:rPr lang="ru-RU" b="1" dirty="0"/>
              <a:t>65536 (</a:t>
            </a:r>
            <a:r>
              <a:rPr lang="en-US" b="1" dirty="0"/>
              <a:t>UNICODE</a:t>
            </a:r>
            <a:r>
              <a:rPr lang="ru-RU" b="1" dirty="0"/>
              <a:t>)</a:t>
            </a:r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>
                <a:solidFill>
                  <a:schemeClr val="accent2"/>
                </a:solidFill>
              </a:rPr>
              <a:t>2. Сколько </a:t>
            </a:r>
            <a:r>
              <a:rPr lang="ru-RU" b="1" dirty="0">
                <a:solidFill>
                  <a:schemeClr val="accent2"/>
                </a:solidFill>
              </a:rPr>
              <a:t>места</a:t>
            </a:r>
            <a:r>
              <a:rPr lang="ru-RU" b="1" dirty="0"/>
              <a:t> надо выделить </a:t>
            </a:r>
            <a:r>
              <a:rPr lang="ru-RU" b="1" dirty="0">
                <a:solidFill>
                  <a:schemeClr val="accent2"/>
                </a:solidFill>
              </a:rPr>
              <a:t>на символ</a:t>
            </a:r>
            <a:r>
              <a:rPr lang="ru-RU" b="1" dirty="0"/>
              <a:t>:</a:t>
            </a:r>
          </a:p>
          <a:p>
            <a:pPr marL="450850" indent="-450850" eaLnBrk="0" hangingPunct="0">
              <a:spcBef>
                <a:spcPct val="50000"/>
              </a:spcBef>
              <a:buFont typeface="Wingdings" pitchFamily="2" charset="2"/>
              <a:buAutoNum type="arabicPeriod"/>
            </a:pPr>
            <a:endParaRPr lang="ru-RU" b="1" dirty="0" smtClean="0"/>
          </a:p>
          <a:p>
            <a:pPr marL="450850" indent="-450850" eaLnBrk="0" hangingPunct="0">
              <a:spcBef>
                <a:spcPct val="50000"/>
              </a:spcBef>
              <a:buFont typeface="Wingdings" pitchFamily="2" charset="2"/>
              <a:buAutoNum type="arabicPeriod"/>
            </a:pPr>
            <a:endParaRPr lang="ru-RU" b="1" dirty="0"/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/>
              <a:t>3. Выбрать </a:t>
            </a:r>
            <a:r>
              <a:rPr lang="ru-RU" b="1" dirty="0">
                <a:solidFill>
                  <a:schemeClr val="accent2"/>
                </a:solidFill>
              </a:rPr>
              <a:t>256 любых символов</a:t>
            </a:r>
            <a:r>
              <a:rPr lang="ru-RU" b="1" dirty="0"/>
              <a:t> (или 65536) - </a:t>
            </a:r>
            <a:r>
              <a:rPr lang="ru-RU" b="1" dirty="0">
                <a:solidFill>
                  <a:schemeClr val="accent2"/>
                </a:solidFill>
              </a:rPr>
              <a:t>алфавит</a:t>
            </a:r>
            <a:r>
              <a:rPr lang="ru-RU" b="1" dirty="0"/>
              <a:t>.</a:t>
            </a:r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/>
              <a:t>4. Каждому </a:t>
            </a:r>
            <a:r>
              <a:rPr lang="ru-RU" b="1" dirty="0"/>
              <a:t>символу – </a:t>
            </a:r>
            <a:r>
              <a:rPr lang="ru-RU" b="1" dirty="0">
                <a:solidFill>
                  <a:schemeClr val="accent2"/>
                </a:solidFill>
              </a:rPr>
              <a:t>уникальный код 0..255</a:t>
            </a:r>
            <a:r>
              <a:rPr lang="ru-RU" b="1" dirty="0"/>
              <a:t> </a:t>
            </a:r>
            <a:br>
              <a:rPr lang="ru-RU" b="1" dirty="0"/>
            </a:br>
            <a:r>
              <a:rPr lang="ru-RU" b="1" dirty="0"/>
              <a:t>(или 0..65535). Таблица символов: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/>
              <a:t>5. Коды </a:t>
            </a:r>
            <a:r>
              <a:rPr lang="ru-RU" b="1" dirty="0"/>
              <a:t>– в </a:t>
            </a:r>
            <a:r>
              <a:rPr lang="ru-RU" b="1" dirty="0">
                <a:solidFill>
                  <a:schemeClr val="accent2"/>
                </a:solidFill>
              </a:rPr>
              <a:t>двоичную систему</a:t>
            </a:r>
            <a:r>
              <a:rPr lang="ru-RU" b="1" dirty="0"/>
              <a:t>.</a:t>
            </a:r>
          </a:p>
        </p:txBody>
      </p:sp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771504" y="1890704"/>
            <a:ext cx="755650" cy="396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b="1" dirty="0">
                <a:solidFill>
                  <a:schemeClr val="dk1"/>
                </a:solidFill>
              </a:rPr>
              <a:t>256</a:t>
            </a:r>
            <a:endParaRPr lang="ru-RU" sz="2000" b="1" dirty="0">
              <a:solidFill>
                <a:schemeClr val="dk1"/>
              </a:solidFill>
            </a:endParaRPr>
          </a:p>
        </p:txBody>
      </p:sp>
      <p:grpSp>
        <p:nvGrpSpPr>
          <p:cNvPr id="20" name="Group 54"/>
          <p:cNvGrpSpPr>
            <a:grpSpLocks/>
          </p:cNvGrpSpPr>
          <p:nvPr/>
        </p:nvGrpSpPr>
        <p:grpSpPr bwMode="auto">
          <a:xfrm>
            <a:off x="1495408" y="2795584"/>
            <a:ext cx="4789488" cy="647700"/>
            <a:chOff x="1315" y="1548"/>
            <a:chExt cx="3017" cy="408"/>
          </a:xfrm>
        </p:grpSpPr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1315" y="1548"/>
              <a:ext cx="3017" cy="4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2000" b="1" dirty="0"/>
                <a:t>256</a:t>
              </a:r>
              <a:r>
                <a:rPr lang="ru-RU" sz="2000" b="1" dirty="0"/>
                <a:t> = 2</a:t>
              </a:r>
              <a:r>
                <a:rPr lang="ru-RU" sz="2000" b="1" baseline="30000" dirty="0"/>
                <a:t>8</a:t>
              </a:r>
              <a:r>
                <a:rPr lang="ru-RU" sz="2000" b="1" dirty="0"/>
                <a:t>       </a:t>
              </a:r>
              <a:r>
                <a:rPr lang="en-US" sz="2000" b="1" dirty="0"/>
                <a:t>    </a:t>
              </a:r>
              <a:r>
                <a:rPr lang="ru-RU" sz="2000" b="1" dirty="0"/>
                <a:t> 8 бит</a:t>
              </a:r>
              <a:r>
                <a:rPr lang="en-US" sz="2000" b="1" dirty="0"/>
                <a:t> </a:t>
              </a:r>
              <a:r>
                <a:rPr lang="ru-RU" sz="2000" b="1" dirty="0"/>
                <a:t>на символ </a:t>
              </a:r>
            </a:p>
          </p:txBody>
        </p:sp>
        <p:sp>
          <p:nvSpPr>
            <p:cNvPr id="22" name="AutoShape 53"/>
            <p:cNvSpPr>
              <a:spLocks noChangeArrowheads="1"/>
            </p:cNvSpPr>
            <p:nvPr/>
          </p:nvSpPr>
          <p:spPr bwMode="auto">
            <a:xfrm>
              <a:off x="1933" y="1605"/>
              <a:ext cx="351" cy="2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18 h 21600"/>
                <a:gd name="T14" fmla="*/ 18900 w 21600"/>
                <a:gd name="T15" fmla="*/ 16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 sz="1600"/>
            </a:p>
          </p:txBody>
        </p:sp>
      </p:grpSp>
      <p:graphicFrame>
        <p:nvGraphicFramePr>
          <p:cNvPr id="2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5884"/>
              </p:ext>
            </p:extLst>
          </p:nvPr>
        </p:nvGraphicFramePr>
        <p:xfrm>
          <a:off x="2578085" y="4509144"/>
          <a:ext cx="3095625" cy="396240"/>
        </p:xfrm>
        <a:graphic>
          <a:graphicData uri="http://schemas.openxmlformats.org/drawingml/2006/table">
            <a:tbl>
              <a:tblPr/>
              <a:tblGrid>
                <a:gridCol w="773112"/>
                <a:gridCol w="776288"/>
                <a:gridCol w="773112"/>
                <a:gridCol w="77311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88829"/>
              </p:ext>
            </p:extLst>
          </p:nvPr>
        </p:nvGraphicFramePr>
        <p:xfrm>
          <a:off x="1857360" y="4881034"/>
          <a:ext cx="5343525" cy="54155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63587"/>
                <a:gridCol w="763588"/>
                <a:gridCol w="762000"/>
                <a:gridCol w="763587"/>
                <a:gridCol w="763588"/>
                <a:gridCol w="763587"/>
                <a:gridCol w="763588"/>
              </a:tblGrid>
              <a:tr h="54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5" name="Rectangle 111"/>
          <p:cNvSpPr>
            <a:spLocks noChangeArrowheads="1"/>
          </p:cNvSpPr>
          <p:nvPr/>
        </p:nvSpPr>
        <p:spPr bwMode="auto">
          <a:xfrm>
            <a:off x="1404920" y="4542480"/>
            <a:ext cx="6297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dirty="0"/>
              <a:t>коды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5" grpId="0" build="allAtOnce"/>
      <p:bldP spid="17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Кодировка 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UNICODE (UTF-16)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42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19064" y="1257288"/>
            <a:ext cx="8596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UTF-16 (англ. </a:t>
            </a:r>
            <a:r>
              <a:rPr lang="ru-RU" b="1" i="1" dirty="0" smtClean="0"/>
              <a:t>Unicode </a:t>
            </a:r>
            <a:r>
              <a:rPr lang="ru-RU" b="1" i="1" dirty="0" err="1" smtClean="0"/>
              <a:t>Transformation</a:t>
            </a:r>
            <a:r>
              <a:rPr lang="ru-RU" b="1" i="1" dirty="0" smtClean="0"/>
              <a:t> </a:t>
            </a:r>
            <a:r>
              <a:rPr lang="ru-RU" b="1" i="1" dirty="0" err="1" smtClean="0"/>
              <a:t>Format</a:t>
            </a:r>
            <a:r>
              <a:rPr lang="ru-RU" b="1" dirty="0" smtClean="0"/>
              <a:t>) в информатике — один из способов кодирования символов из Unicode в виде последовательности 16-битных слов.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Кодировка позволяет записывать символы Юникода в диапазонах U+0000..U+D7FF и U+E000..U+10FFFF (всего 1 112 064 штук). При этом каждый символ записывается одним или двумя словами (суррогатная пара).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Кодировка UTF-16 описана в приложении Q к международному стандарту ISO/IEC 10646, а также ей посвящён IETF RFC 2781 «UTF-16, </a:t>
            </a:r>
            <a:r>
              <a:rPr lang="ru-RU" b="1" dirty="0" err="1" smtClean="0"/>
              <a:t>an</a:t>
            </a:r>
            <a:r>
              <a:rPr lang="ru-RU" b="1" dirty="0" smtClean="0"/>
              <a:t> </a:t>
            </a:r>
            <a:r>
              <a:rPr lang="ru-RU" b="1" dirty="0" err="1" smtClean="0"/>
              <a:t>encoding</a:t>
            </a:r>
            <a:r>
              <a:rPr lang="ru-RU" b="1" dirty="0" smtClean="0"/>
              <a:t>  </a:t>
            </a:r>
            <a:r>
              <a:rPr lang="ru-RU" b="1" dirty="0" err="1" smtClean="0"/>
              <a:t>of</a:t>
            </a:r>
            <a:r>
              <a:rPr lang="ru-RU" b="1" dirty="0" smtClean="0"/>
              <a:t>  ISO 10646».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Одной из первых компаний, последовательно внедрявших Юникод, была Майкрософт — Windows NT была первой операционной системой, использовавшей Юникод в системных вызовах. </a:t>
            </a:r>
            <a:endParaRPr lang="ru-RU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Сколько существует различных последовательностей из символов «плюс» и «минус», длиной ровно в пять символов?</a:t>
            </a:r>
            <a:endParaRPr lang="en-US" b="1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252656"/>
            <a:ext cx="868684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Мощность алфавита равна 2.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Длина </a:t>
            </a:r>
            <a:r>
              <a:rPr lang="ru-RU" b="1" dirty="0" smtClean="0"/>
              <a:t>слова равна 5.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Количество </a:t>
            </a:r>
            <a:r>
              <a:rPr lang="ru-RU" b="1" dirty="0" smtClean="0"/>
              <a:t>различных последовательностей К=2</a:t>
            </a:r>
            <a:r>
              <a:rPr lang="ru-RU" b="1" baseline="30000" dirty="0" smtClean="0"/>
              <a:t>5</a:t>
            </a:r>
            <a:r>
              <a:rPr lang="ru-RU" b="1" dirty="0" smtClean="0"/>
              <a:t>=32.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самостоятельного </a:t>
            </a:r>
            <a:r>
              <a:rPr lang="ru-RU" b="1" dirty="0" smtClean="0">
                <a:solidFill>
                  <a:srgbClr val="C00000"/>
                </a:solidFill>
              </a:rPr>
              <a:t>выполнения №3</a:t>
            </a:r>
            <a:endParaRPr lang="ru-RU" b="1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b="1" dirty="0" smtClean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Автоматическое устройство осуществило перекодировку информационного сообщения на русском языке, первоначально записанного в 16–битном коде Unicode, в 8–битную кодировку Windows–1251, при этом информационный объем сообщения составил 60 байт.</a:t>
            </a:r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Определите информационный объем сообщения до перекодировки.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Автоматическое устройство осуществило перекодировку информационного сообщения, первоначально записанного в 7-битном коде ASCII, в 16-битную кодировку Unicode. При этом информационное сообщение увеличилось на 108 бит. Какова длина сообщения в символах?</a:t>
            </a:r>
            <a:endParaRPr lang="en-US" b="1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991991"/>
            <a:ext cx="8686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Изменение кодировки с 7 бит на 16 бит, равно 16 - 7 = 9 бит.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Информационный </a:t>
            </a:r>
            <a:r>
              <a:rPr lang="ru-RU" b="1" dirty="0" smtClean="0"/>
              <a:t>объем каждого символа сообщения увеличился на 9 бит.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По </a:t>
            </a:r>
            <a:r>
              <a:rPr lang="ru-RU" b="1" dirty="0" smtClean="0"/>
              <a:t>условиям задачи информационный объем сообщения после кодировки составил 108 бит, следовательно количество символов сообщения = 108/9 = 12.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Задание для самостоятельной работы №4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В кодировке Unicode на каждый символ отводится два байта. Определите информационный объем слова из двадцати четырех символов в этой кодировке.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>
                <a:solidFill>
                  <a:schemeClr val="bg1"/>
                </a:solidFill>
                <a:latin typeface="Sansation" pitchFamily="2" charset="0"/>
              </a:rPr>
              <a:t>4</a:t>
            </a:r>
            <a:r>
              <a:rPr lang="mk-MK" sz="12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19064" y="1347776"/>
            <a:ext cx="840901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>
              <a:buFontTx/>
              <a:buChar char="•"/>
            </a:pPr>
            <a:r>
              <a:rPr lang="ru-RU" b="1" dirty="0">
                <a:solidFill>
                  <a:schemeClr val="accent2"/>
                </a:solidFill>
              </a:rPr>
              <a:t>растровое кодирование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/>
              <a:t>точечный рисунок, состоит из пикселей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pPr marL="531813" lvl="1" indent="-174625"/>
            <a:r>
              <a:rPr lang="ru-RU" b="1" dirty="0"/>
              <a:t>фотографии, размытые изображения</a:t>
            </a:r>
          </a:p>
          <a:p>
            <a:pPr marL="177800" indent="-177800">
              <a:buFontTx/>
              <a:buChar char="•"/>
            </a:pPr>
            <a:r>
              <a:rPr lang="ru-RU" b="1" dirty="0">
                <a:solidFill>
                  <a:schemeClr val="accent2"/>
                </a:solidFill>
              </a:rPr>
              <a:t>векторное кодирование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/>
              <a:t>рисунок, состоит из отдельных геометрических фигур</a:t>
            </a:r>
          </a:p>
          <a:p>
            <a:pPr marL="177800" indent="-177800"/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 </a:t>
            </a:r>
          </a:p>
          <a:p>
            <a:pPr marL="531813" lvl="1" indent="-174625"/>
            <a:r>
              <a:rPr lang="ru-RU" b="1" dirty="0"/>
              <a:t>чертежи, схемы, карты</a:t>
            </a:r>
          </a:p>
        </p:txBody>
      </p:sp>
      <p:sp>
        <p:nvSpPr>
          <p:cNvPr id="14" name="AutoShape 8" descr="mayak"/>
          <p:cNvSpPr>
            <a:spLocks noChangeAspect="1" noChangeArrowheads="1"/>
          </p:cNvSpPr>
          <p:nvPr/>
        </p:nvSpPr>
        <p:spPr bwMode="auto">
          <a:xfrm>
            <a:off x="3694227" y="2562747"/>
            <a:ext cx="1411171" cy="15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sz="1600"/>
          </a:p>
        </p:txBody>
      </p:sp>
      <p:sp>
        <p:nvSpPr>
          <p:cNvPr id="15" name="AutoShape 10" descr="mayak"/>
          <p:cNvSpPr>
            <a:spLocks noChangeAspect="1" noChangeArrowheads="1"/>
          </p:cNvSpPr>
          <p:nvPr/>
        </p:nvSpPr>
        <p:spPr bwMode="auto">
          <a:xfrm>
            <a:off x="3694227" y="2562747"/>
            <a:ext cx="1411171" cy="15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sz="1600"/>
          </a:p>
        </p:txBody>
      </p: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992" y="1942416"/>
            <a:ext cx="2006999" cy="133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38584" y="2162168"/>
            <a:ext cx="987820" cy="101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4311605" y="1959958"/>
            <a:ext cx="2896037" cy="1302392"/>
            <a:chOff x="2857" y="1269"/>
            <a:chExt cx="1847" cy="908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857" y="1706"/>
              <a:ext cx="90" cy="90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sz="1600"/>
            </a:p>
          </p:txBody>
        </p:sp>
        <p:grpSp>
          <p:nvGrpSpPr>
            <p:cNvPr id="23" name="Group 18"/>
            <p:cNvGrpSpPr>
              <a:grpSpLocks/>
            </p:cNvGrpSpPr>
            <p:nvPr/>
          </p:nvGrpSpPr>
          <p:grpSpPr bwMode="auto">
            <a:xfrm>
              <a:off x="2860" y="1269"/>
              <a:ext cx="1844" cy="908"/>
              <a:chOff x="2857" y="1275"/>
              <a:chExt cx="1844" cy="908"/>
            </a:xfrm>
          </p:grpSpPr>
          <p:graphicFrame>
            <p:nvGraphicFramePr>
              <p:cNvPr id="24" name="Object 15"/>
              <p:cNvGraphicFramePr>
                <a:graphicFrameLocks noChangeAspect="1"/>
              </p:cNvGraphicFramePr>
              <p:nvPr/>
            </p:nvGraphicFramePr>
            <p:xfrm>
              <a:off x="3807" y="1281"/>
              <a:ext cx="894" cy="8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name="Image" r:id="rId8" imgW="2679365" imgH="2666667" progId="">
                      <p:embed/>
                    </p:oleObj>
                  </mc:Choice>
                  <mc:Fallback>
                    <p:oleObj name="Image" r:id="rId8" imgW="2679365" imgH="2666667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7" y="1281"/>
                            <a:ext cx="894" cy="890"/>
                          </a:xfrm>
                          <a:prstGeom prst="rect">
                            <a:avLst/>
                          </a:prstGeom>
                          <a:noFill/>
                          <a:ln w="158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857" y="1275"/>
                <a:ext cx="953" cy="908"/>
              </a:xfrm>
              <a:custGeom>
                <a:avLst/>
                <a:gdLst>
                  <a:gd name="T0" fmla="*/ 0 w 953"/>
                  <a:gd name="T1" fmla="*/ 431 h 908"/>
                  <a:gd name="T2" fmla="*/ 953 w 953"/>
                  <a:gd name="T3" fmla="*/ 0 h 908"/>
                  <a:gd name="T4" fmla="*/ 953 w 953"/>
                  <a:gd name="T5" fmla="*/ 908 h 908"/>
                  <a:gd name="T6" fmla="*/ 0 w 953"/>
                  <a:gd name="T7" fmla="*/ 522 h 908"/>
                  <a:gd name="T8" fmla="*/ 0 w 953"/>
                  <a:gd name="T9" fmla="*/ 431 h 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3"/>
                  <a:gd name="T16" fmla="*/ 0 h 908"/>
                  <a:gd name="T17" fmla="*/ 953 w 953"/>
                  <a:gd name="T18" fmla="*/ 908 h 9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3" h="908">
                    <a:moveTo>
                      <a:pt x="0" y="431"/>
                    </a:moveTo>
                    <a:lnTo>
                      <a:pt x="953" y="0"/>
                    </a:lnTo>
                    <a:lnTo>
                      <a:pt x="953" y="908"/>
                    </a:lnTo>
                    <a:lnTo>
                      <a:pt x="0" y="522"/>
                    </a:lnTo>
                    <a:lnTo>
                      <a:pt x="0" y="431"/>
                    </a:lnTo>
                    <a:close/>
                  </a:path>
                </a:pathLst>
              </a:custGeom>
              <a:solidFill>
                <a:srgbClr val="CCFFFF">
                  <a:alpha val="79999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sz="1600"/>
              </a:p>
            </p:txBody>
          </p:sp>
        </p:grpSp>
      </p:grpSp>
      <p:pic>
        <p:nvPicPr>
          <p:cNvPr id="26" name="Picture 19" descr="J019538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62950" y="4493748"/>
            <a:ext cx="1218311" cy="12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0"/>
          <p:cNvGrpSpPr>
            <a:grpSpLocks noChangeAspect="1"/>
          </p:cNvGrpSpPr>
          <p:nvPr/>
        </p:nvGrpSpPr>
        <p:grpSpPr bwMode="auto">
          <a:xfrm>
            <a:off x="4075789" y="4493342"/>
            <a:ext cx="4387173" cy="1586783"/>
            <a:chOff x="0" y="0"/>
            <a:chExt cx="9375" cy="3390"/>
          </a:xfrm>
        </p:grpSpPr>
        <p:sp>
          <p:nvSpPr>
            <p:cNvPr id="29" name="AutoShape 2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9375" cy="3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3690" y="143"/>
              <a:ext cx="2015" cy="1165"/>
            </a:xfrm>
            <a:custGeom>
              <a:avLst/>
              <a:gdLst>
                <a:gd name="T0" fmla="*/ 0 w 2015"/>
                <a:gd name="T1" fmla="*/ 270 h 1165"/>
                <a:gd name="T2" fmla="*/ 0 w 2015"/>
                <a:gd name="T3" fmla="*/ 909 h 1165"/>
                <a:gd name="T4" fmla="*/ 755 w 2015"/>
                <a:gd name="T5" fmla="*/ 1165 h 1165"/>
                <a:gd name="T6" fmla="*/ 1735 w 2015"/>
                <a:gd name="T7" fmla="*/ 795 h 1165"/>
                <a:gd name="T8" fmla="*/ 2015 w 2015"/>
                <a:gd name="T9" fmla="*/ 0 h 1165"/>
                <a:gd name="T10" fmla="*/ 0 w 2015"/>
                <a:gd name="T11" fmla="*/ 270 h 1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5"/>
                <a:gd name="T19" fmla="*/ 0 h 1165"/>
                <a:gd name="T20" fmla="*/ 2015 w 2015"/>
                <a:gd name="T21" fmla="*/ 1165 h 1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5" h="1165">
                  <a:moveTo>
                    <a:pt x="0" y="270"/>
                  </a:moveTo>
                  <a:lnTo>
                    <a:pt x="0" y="909"/>
                  </a:lnTo>
                  <a:lnTo>
                    <a:pt x="755" y="1165"/>
                  </a:lnTo>
                  <a:lnTo>
                    <a:pt x="1735" y="795"/>
                  </a:lnTo>
                  <a:lnTo>
                    <a:pt x="2015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5CE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7220" y="391"/>
              <a:ext cx="847" cy="1093"/>
            </a:xfrm>
            <a:custGeom>
              <a:avLst/>
              <a:gdLst>
                <a:gd name="T0" fmla="*/ 665 w 847"/>
                <a:gd name="T1" fmla="*/ 540 h 1093"/>
                <a:gd name="T2" fmla="*/ 678 w 847"/>
                <a:gd name="T3" fmla="*/ 460 h 1093"/>
                <a:gd name="T4" fmla="*/ 678 w 847"/>
                <a:gd name="T5" fmla="*/ 375 h 1093"/>
                <a:gd name="T6" fmla="*/ 664 w 847"/>
                <a:gd name="T7" fmla="*/ 293 h 1093"/>
                <a:gd name="T8" fmla="*/ 640 w 847"/>
                <a:gd name="T9" fmla="*/ 219 h 1093"/>
                <a:gd name="T10" fmla="*/ 602 w 847"/>
                <a:gd name="T11" fmla="*/ 153 h 1093"/>
                <a:gd name="T12" fmla="*/ 557 w 847"/>
                <a:gd name="T13" fmla="*/ 95 h 1093"/>
                <a:gd name="T14" fmla="*/ 502 w 847"/>
                <a:gd name="T15" fmla="*/ 51 h 1093"/>
                <a:gd name="T16" fmla="*/ 442 w 847"/>
                <a:gd name="T17" fmla="*/ 19 h 1093"/>
                <a:gd name="T18" fmla="*/ 375 w 847"/>
                <a:gd name="T19" fmla="*/ 2 h 1093"/>
                <a:gd name="T20" fmla="*/ 306 w 847"/>
                <a:gd name="T21" fmla="*/ 2 h 1093"/>
                <a:gd name="T22" fmla="*/ 240 w 847"/>
                <a:gd name="T23" fmla="*/ 19 h 1093"/>
                <a:gd name="T24" fmla="*/ 179 w 847"/>
                <a:gd name="T25" fmla="*/ 51 h 1093"/>
                <a:gd name="T26" fmla="*/ 124 w 847"/>
                <a:gd name="T27" fmla="*/ 95 h 1093"/>
                <a:gd name="T28" fmla="*/ 78 w 847"/>
                <a:gd name="T29" fmla="*/ 153 h 1093"/>
                <a:gd name="T30" fmla="*/ 42 w 847"/>
                <a:gd name="T31" fmla="*/ 219 h 1093"/>
                <a:gd name="T32" fmla="*/ 16 w 847"/>
                <a:gd name="T33" fmla="*/ 293 h 1093"/>
                <a:gd name="T34" fmla="*/ 1 w 847"/>
                <a:gd name="T35" fmla="*/ 375 h 1093"/>
                <a:gd name="T36" fmla="*/ 1 w 847"/>
                <a:gd name="T37" fmla="*/ 461 h 1093"/>
                <a:gd name="T38" fmla="*/ 14 w 847"/>
                <a:gd name="T39" fmla="*/ 542 h 1093"/>
                <a:gd name="T40" fmla="*/ 38 w 847"/>
                <a:gd name="T41" fmla="*/ 617 h 1093"/>
                <a:gd name="T42" fmla="*/ 72 w 847"/>
                <a:gd name="T43" fmla="*/ 684 h 1093"/>
                <a:gd name="T44" fmla="*/ 114 w 847"/>
                <a:gd name="T45" fmla="*/ 740 h 1093"/>
                <a:gd name="T46" fmla="*/ 166 w 847"/>
                <a:gd name="T47" fmla="*/ 786 h 1093"/>
                <a:gd name="T48" fmla="*/ 225 w 847"/>
                <a:gd name="T49" fmla="*/ 818 h 1093"/>
                <a:gd name="T50" fmla="*/ 290 w 847"/>
                <a:gd name="T51" fmla="*/ 833 h 1093"/>
                <a:gd name="T52" fmla="*/ 332 w 847"/>
                <a:gd name="T53" fmla="*/ 836 h 1093"/>
                <a:gd name="T54" fmla="*/ 348 w 847"/>
                <a:gd name="T55" fmla="*/ 835 h 1093"/>
                <a:gd name="T56" fmla="*/ 364 w 847"/>
                <a:gd name="T57" fmla="*/ 832 h 1093"/>
                <a:gd name="T58" fmla="*/ 378 w 847"/>
                <a:gd name="T59" fmla="*/ 829 h 1093"/>
                <a:gd name="T60" fmla="*/ 346 w 847"/>
                <a:gd name="T61" fmla="*/ 971 h 1093"/>
                <a:gd name="T62" fmla="*/ 358 w 847"/>
                <a:gd name="T63" fmla="*/ 981 h 1093"/>
                <a:gd name="T64" fmla="*/ 393 w 847"/>
                <a:gd name="T65" fmla="*/ 1009 h 1093"/>
                <a:gd name="T66" fmla="*/ 446 w 847"/>
                <a:gd name="T67" fmla="*/ 1045 h 1093"/>
                <a:gd name="T68" fmla="*/ 514 w 847"/>
                <a:gd name="T69" fmla="*/ 1080 h 1093"/>
                <a:gd name="T70" fmla="*/ 551 w 847"/>
                <a:gd name="T71" fmla="*/ 1092 h 1093"/>
                <a:gd name="T72" fmla="*/ 590 w 847"/>
                <a:gd name="T73" fmla="*/ 1092 h 1093"/>
                <a:gd name="T74" fmla="*/ 629 w 847"/>
                <a:gd name="T75" fmla="*/ 1085 h 1093"/>
                <a:gd name="T76" fmla="*/ 665 w 847"/>
                <a:gd name="T77" fmla="*/ 1072 h 1093"/>
                <a:gd name="T78" fmla="*/ 700 w 847"/>
                <a:gd name="T79" fmla="*/ 1056 h 1093"/>
                <a:gd name="T80" fmla="*/ 730 w 847"/>
                <a:gd name="T81" fmla="*/ 1040 h 1093"/>
                <a:gd name="T82" fmla="*/ 755 w 847"/>
                <a:gd name="T83" fmla="*/ 1027 h 1093"/>
                <a:gd name="T84" fmla="*/ 774 w 847"/>
                <a:gd name="T85" fmla="*/ 1019 h 1093"/>
                <a:gd name="T86" fmla="*/ 803 w 847"/>
                <a:gd name="T87" fmla="*/ 997 h 1093"/>
                <a:gd name="T88" fmla="*/ 826 w 847"/>
                <a:gd name="T89" fmla="*/ 961 h 1093"/>
                <a:gd name="T90" fmla="*/ 842 w 847"/>
                <a:gd name="T91" fmla="*/ 927 h 1093"/>
                <a:gd name="T92" fmla="*/ 847 w 847"/>
                <a:gd name="T93" fmla="*/ 912 h 109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7"/>
                <a:gd name="T142" fmla="*/ 0 h 1093"/>
                <a:gd name="T143" fmla="*/ 847 w 847"/>
                <a:gd name="T144" fmla="*/ 1093 h 109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7" h="1093">
                  <a:moveTo>
                    <a:pt x="654" y="579"/>
                  </a:moveTo>
                  <a:lnTo>
                    <a:pt x="665" y="540"/>
                  </a:lnTo>
                  <a:lnTo>
                    <a:pt x="674" y="502"/>
                  </a:lnTo>
                  <a:lnTo>
                    <a:pt x="678" y="460"/>
                  </a:lnTo>
                  <a:lnTo>
                    <a:pt x="680" y="418"/>
                  </a:lnTo>
                  <a:lnTo>
                    <a:pt x="678" y="375"/>
                  </a:lnTo>
                  <a:lnTo>
                    <a:pt x="673" y="334"/>
                  </a:lnTo>
                  <a:lnTo>
                    <a:pt x="664" y="293"/>
                  </a:lnTo>
                  <a:lnTo>
                    <a:pt x="654" y="256"/>
                  </a:lnTo>
                  <a:lnTo>
                    <a:pt x="640" y="219"/>
                  </a:lnTo>
                  <a:lnTo>
                    <a:pt x="622" y="184"/>
                  </a:lnTo>
                  <a:lnTo>
                    <a:pt x="602" y="153"/>
                  </a:lnTo>
                  <a:lnTo>
                    <a:pt x="580" y="122"/>
                  </a:lnTo>
                  <a:lnTo>
                    <a:pt x="557" y="95"/>
                  </a:lnTo>
                  <a:lnTo>
                    <a:pt x="530" y="72"/>
                  </a:lnTo>
                  <a:lnTo>
                    <a:pt x="502" y="51"/>
                  </a:lnTo>
                  <a:lnTo>
                    <a:pt x="474" y="33"/>
                  </a:lnTo>
                  <a:lnTo>
                    <a:pt x="442" y="19"/>
                  </a:lnTo>
                  <a:lnTo>
                    <a:pt x="409" y="9"/>
                  </a:lnTo>
                  <a:lnTo>
                    <a:pt x="375" y="2"/>
                  </a:lnTo>
                  <a:lnTo>
                    <a:pt x="341" y="0"/>
                  </a:lnTo>
                  <a:lnTo>
                    <a:pt x="306" y="2"/>
                  </a:lnTo>
                  <a:lnTo>
                    <a:pt x="273" y="9"/>
                  </a:lnTo>
                  <a:lnTo>
                    <a:pt x="240" y="19"/>
                  </a:lnTo>
                  <a:lnTo>
                    <a:pt x="208" y="33"/>
                  </a:lnTo>
                  <a:lnTo>
                    <a:pt x="179" y="51"/>
                  </a:lnTo>
                  <a:lnTo>
                    <a:pt x="150" y="72"/>
                  </a:lnTo>
                  <a:lnTo>
                    <a:pt x="124" y="95"/>
                  </a:lnTo>
                  <a:lnTo>
                    <a:pt x="100" y="122"/>
                  </a:lnTo>
                  <a:lnTo>
                    <a:pt x="78" y="153"/>
                  </a:lnTo>
                  <a:lnTo>
                    <a:pt x="58" y="184"/>
                  </a:lnTo>
                  <a:lnTo>
                    <a:pt x="42" y="219"/>
                  </a:lnTo>
                  <a:lnTo>
                    <a:pt x="27" y="256"/>
                  </a:lnTo>
                  <a:lnTo>
                    <a:pt x="16" y="293"/>
                  </a:lnTo>
                  <a:lnTo>
                    <a:pt x="7" y="334"/>
                  </a:lnTo>
                  <a:lnTo>
                    <a:pt x="1" y="375"/>
                  </a:lnTo>
                  <a:lnTo>
                    <a:pt x="0" y="418"/>
                  </a:lnTo>
                  <a:lnTo>
                    <a:pt x="1" y="461"/>
                  </a:lnTo>
                  <a:lnTo>
                    <a:pt x="6" y="502"/>
                  </a:lnTo>
                  <a:lnTo>
                    <a:pt x="14" y="542"/>
                  </a:lnTo>
                  <a:lnTo>
                    <a:pt x="25" y="581"/>
                  </a:lnTo>
                  <a:lnTo>
                    <a:pt x="38" y="617"/>
                  </a:lnTo>
                  <a:lnTo>
                    <a:pt x="53" y="651"/>
                  </a:lnTo>
                  <a:lnTo>
                    <a:pt x="72" y="684"/>
                  </a:lnTo>
                  <a:lnTo>
                    <a:pt x="92" y="713"/>
                  </a:lnTo>
                  <a:lnTo>
                    <a:pt x="114" y="740"/>
                  </a:lnTo>
                  <a:lnTo>
                    <a:pt x="140" y="764"/>
                  </a:lnTo>
                  <a:lnTo>
                    <a:pt x="166" y="786"/>
                  </a:lnTo>
                  <a:lnTo>
                    <a:pt x="195" y="803"/>
                  </a:lnTo>
                  <a:lnTo>
                    <a:pt x="225" y="818"/>
                  </a:lnTo>
                  <a:lnTo>
                    <a:pt x="257" y="828"/>
                  </a:lnTo>
                  <a:lnTo>
                    <a:pt x="290" y="833"/>
                  </a:lnTo>
                  <a:lnTo>
                    <a:pt x="325" y="836"/>
                  </a:lnTo>
                  <a:lnTo>
                    <a:pt x="332" y="836"/>
                  </a:lnTo>
                  <a:lnTo>
                    <a:pt x="339" y="835"/>
                  </a:lnTo>
                  <a:lnTo>
                    <a:pt x="348" y="835"/>
                  </a:lnTo>
                  <a:lnTo>
                    <a:pt x="355" y="833"/>
                  </a:lnTo>
                  <a:lnTo>
                    <a:pt x="364" y="832"/>
                  </a:lnTo>
                  <a:lnTo>
                    <a:pt x="371" y="831"/>
                  </a:lnTo>
                  <a:lnTo>
                    <a:pt x="378" y="829"/>
                  </a:lnTo>
                  <a:lnTo>
                    <a:pt x="385" y="828"/>
                  </a:lnTo>
                  <a:lnTo>
                    <a:pt x="346" y="971"/>
                  </a:lnTo>
                  <a:lnTo>
                    <a:pt x="349" y="974"/>
                  </a:lnTo>
                  <a:lnTo>
                    <a:pt x="358" y="981"/>
                  </a:lnTo>
                  <a:lnTo>
                    <a:pt x="374" y="994"/>
                  </a:lnTo>
                  <a:lnTo>
                    <a:pt x="393" y="1009"/>
                  </a:lnTo>
                  <a:lnTo>
                    <a:pt x="417" y="1026"/>
                  </a:lnTo>
                  <a:lnTo>
                    <a:pt x="446" y="1045"/>
                  </a:lnTo>
                  <a:lnTo>
                    <a:pt x="478" y="1063"/>
                  </a:lnTo>
                  <a:lnTo>
                    <a:pt x="514" y="1080"/>
                  </a:lnTo>
                  <a:lnTo>
                    <a:pt x="533" y="1088"/>
                  </a:lnTo>
                  <a:lnTo>
                    <a:pt x="551" y="1092"/>
                  </a:lnTo>
                  <a:lnTo>
                    <a:pt x="572" y="1093"/>
                  </a:lnTo>
                  <a:lnTo>
                    <a:pt x="590" y="1092"/>
                  </a:lnTo>
                  <a:lnTo>
                    <a:pt x="611" y="1089"/>
                  </a:lnTo>
                  <a:lnTo>
                    <a:pt x="629" y="1085"/>
                  </a:lnTo>
                  <a:lnTo>
                    <a:pt x="648" y="1079"/>
                  </a:lnTo>
                  <a:lnTo>
                    <a:pt x="665" y="1072"/>
                  </a:lnTo>
                  <a:lnTo>
                    <a:pt x="683" y="1065"/>
                  </a:lnTo>
                  <a:lnTo>
                    <a:pt x="700" y="1056"/>
                  </a:lnTo>
                  <a:lnTo>
                    <a:pt x="716" y="1047"/>
                  </a:lnTo>
                  <a:lnTo>
                    <a:pt x="730" y="1040"/>
                  </a:lnTo>
                  <a:lnTo>
                    <a:pt x="743" y="1033"/>
                  </a:lnTo>
                  <a:lnTo>
                    <a:pt x="755" y="1027"/>
                  </a:lnTo>
                  <a:lnTo>
                    <a:pt x="765" y="1022"/>
                  </a:lnTo>
                  <a:lnTo>
                    <a:pt x="774" y="1019"/>
                  </a:lnTo>
                  <a:lnTo>
                    <a:pt x="788" y="1010"/>
                  </a:lnTo>
                  <a:lnTo>
                    <a:pt x="803" y="997"/>
                  </a:lnTo>
                  <a:lnTo>
                    <a:pt x="814" y="980"/>
                  </a:lnTo>
                  <a:lnTo>
                    <a:pt x="826" y="961"/>
                  </a:lnTo>
                  <a:lnTo>
                    <a:pt x="834" y="943"/>
                  </a:lnTo>
                  <a:lnTo>
                    <a:pt x="842" y="927"/>
                  </a:lnTo>
                  <a:lnTo>
                    <a:pt x="846" y="917"/>
                  </a:lnTo>
                  <a:lnTo>
                    <a:pt x="847" y="912"/>
                  </a:lnTo>
                  <a:lnTo>
                    <a:pt x="654" y="579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7407" y="139"/>
              <a:ext cx="1232" cy="994"/>
            </a:xfrm>
            <a:custGeom>
              <a:avLst/>
              <a:gdLst>
                <a:gd name="T0" fmla="*/ 1224 w 1232"/>
                <a:gd name="T1" fmla="*/ 450 h 994"/>
                <a:gd name="T2" fmla="*/ 1206 w 1232"/>
                <a:gd name="T3" fmla="*/ 378 h 994"/>
                <a:gd name="T4" fmla="*/ 1178 w 1232"/>
                <a:gd name="T5" fmla="*/ 322 h 994"/>
                <a:gd name="T6" fmla="*/ 1128 w 1232"/>
                <a:gd name="T7" fmla="*/ 249 h 994"/>
                <a:gd name="T8" fmla="*/ 1066 w 1232"/>
                <a:gd name="T9" fmla="*/ 199 h 994"/>
                <a:gd name="T10" fmla="*/ 980 w 1232"/>
                <a:gd name="T11" fmla="*/ 178 h 994"/>
                <a:gd name="T12" fmla="*/ 902 w 1232"/>
                <a:gd name="T13" fmla="*/ 187 h 994"/>
                <a:gd name="T14" fmla="*/ 833 w 1232"/>
                <a:gd name="T15" fmla="*/ 201 h 994"/>
                <a:gd name="T16" fmla="*/ 780 w 1232"/>
                <a:gd name="T17" fmla="*/ 155 h 994"/>
                <a:gd name="T18" fmla="*/ 706 w 1232"/>
                <a:gd name="T19" fmla="*/ 86 h 994"/>
                <a:gd name="T20" fmla="*/ 609 w 1232"/>
                <a:gd name="T21" fmla="*/ 32 h 994"/>
                <a:gd name="T22" fmla="*/ 542 w 1232"/>
                <a:gd name="T23" fmla="*/ 10 h 994"/>
                <a:gd name="T24" fmla="*/ 471 w 1232"/>
                <a:gd name="T25" fmla="*/ 0 h 994"/>
                <a:gd name="T26" fmla="*/ 397 w 1232"/>
                <a:gd name="T27" fmla="*/ 3 h 994"/>
                <a:gd name="T28" fmla="*/ 332 w 1232"/>
                <a:gd name="T29" fmla="*/ 12 h 994"/>
                <a:gd name="T30" fmla="*/ 273 w 1232"/>
                <a:gd name="T31" fmla="*/ 20 h 994"/>
                <a:gd name="T32" fmla="*/ 220 w 1232"/>
                <a:gd name="T33" fmla="*/ 33 h 994"/>
                <a:gd name="T34" fmla="*/ 173 w 1232"/>
                <a:gd name="T35" fmla="*/ 46 h 994"/>
                <a:gd name="T36" fmla="*/ 133 w 1232"/>
                <a:gd name="T37" fmla="*/ 64 h 994"/>
                <a:gd name="T38" fmla="*/ 51 w 1232"/>
                <a:gd name="T39" fmla="*/ 121 h 994"/>
                <a:gd name="T40" fmla="*/ 7 w 1232"/>
                <a:gd name="T41" fmla="*/ 199 h 994"/>
                <a:gd name="T42" fmla="*/ 2 w 1232"/>
                <a:gd name="T43" fmla="*/ 288 h 994"/>
                <a:gd name="T44" fmla="*/ 29 w 1232"/>
                <a:gd name="T45" fmla="*/ 359 h 994"/>
                <a:gd name="T46" fmla="*/ 85 w 1232"/>
                <a:gd name="T47" fmla="*/ 414 h 994"/>
                <a:gd name="T48" fmla="*/ 168 w 1232"/>
                <a:gd name="T49" fmla="*/ 454 h 994"/>
                <a:gd name="T50" fmla="*/ 275 w 1232"/>
                <a:gd name="T51" fmla="*/ 484 h 994"/>
                <a:gd name="T52" fmla="*/ 400 w 1232"/>
                <a:gd name="T53" fmla="*/ 506 h 994"/>
                <a:gd name="T54" fmla="*/ 449 w 1232"/>
                <a:gd name="T55" fmla="*/ 522 h 994"/>
                <a:gd name="T56" fmla="*/ 498 w 1232"/>
                <a:gd name="T57" fmla="*/ 555 h 994"/>
                <a:gd name="T58" fmla="*/ 527 w 1232"/>
                <a:gd name="T59" fmla="*/ 752 h 994"/>
                <a:gd name="T60" fmla="*/ 543 w 1232"/>
                <a:gd name="T61" fmla="*/ 790 h 994"/>
                <a:gd name="T62" fmla="*/ 594 w 1232"/>
                <a:gd name="T63" fmla="*/ 875 h 994"/>
                <a:gd name="T64" fmla="*/ 676 w 1232"/>
                <a:gd name="T65" fmla="*/ 954 h 994"/>
                <a:gd name="T66" fmla="*/ 748 w 1232"/>
                <a:gd name="T67" fmla="*/ 993 h 994"/>
                <a:gd name="T68" fmla="*/ 812 w 1232"/>
                <a:gd name="T69" fmla="*/ 981 h 994"/>
                <a:gd name="T70" fmla="*/ 863 w 1232"/>
                <a:gd name="T71" fmla="*/ 920 h 994"/>
                <a:gd name="T72" fmla="*/ 871 w 1232"/>
                <a:gd name="T73" fmla="*/ 852 h 994"/>
                <a:gd name="T74" fmla="*/ 865 w 1232"/>
                <a:gd name="T75" fmla="*/ 820 h 994"/>
                <a:gd name="T76" fmla="*/ 889 w 1232"/>
                <a:gd name="T77" fmla="*/ 839 h 994"/>
                <a:gd name="T78" fmla="*/ 947 w 1232"/>
                <a:gd name="T79" fmla="*/ 868 h 994"/>
                <a:gd name="T80" fmla="*/ 1015 w 1232"/>
                <a:gd name="T81" fmla="*/ 871 h 994"/>
                <a:gd name="T82" fmla="*/ 1110 w 1232"/>
                <a:gd name="T83" fmla="*/ 823 h 994"/>
                <a:gd name="T84" fmla="*/ 1195 w 1232"/>
                <a:gd name="T85" fmla="*/ 727 h 994"/>
                <a:gd name="T86" fmla="*/ 1229 w 1232"/>
                <a:gd name="T87" fmla="*/ 591 h 9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32"/>
                <a:gd name="T133" fmla="*/ 0 h 994"/>
                <a:gd name="T134" fmla="*/ 1232 w 1232"/>
                <a:gd name="T135" fmla="*/ 994 h 9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32" h="994">
                  <a:moveTo>
                    <a:pt x="1230" y="506"/>
                  </a:moveTo>
                  <a:lnTo>
                    <a:pt x="1227" y="477"/>
                  </a:lnTo>
                  <a:lnTo>
                    <a:pt x="1224" y="450"/>
                  </a:lnTo>
                  <a:lnTo>
                    <a:pt x="1219" y="425"/>
                  </a:lnTo>
                  <a:lnTo>
                    <a:pt x="1213" y="401"/>
                  </a:lnTo>
                  <a:lnTo>
                    <a:pt x="1206" y="378"/>
                  </a:lnTo>
                  <a:lnTo>
                    <a:pt x="1197" y="358"/>
                  </a:lnTo>
                  <a:lnTo>
                    <a:pt x="1188" y="339"/>
                  </a:lnTo>
                  <a:lnTo>
                    <a:pt x="1178" y="322"/>
                  </a:lnTo>
                  <a:lnTo>
                    <a:pt x="1161" y="296"/>
                  </a:lnTo>
                  <a:lnTo>
                    <a:pt x="1145" y="272"/>
                  </a:lnTo>
                  <a:lnTo>
                    <a:pt x="1128" y="249"/>
                  </a:lnTo>
                  <a:lnTo>
                    <a:pt x="1110" y="229"/>
                  </a:lnTo>
                  <a:lnTo>
                    <a:pt x="1090" y="213"/>
                  </a:lnTo>
                  <a:lnTo>
                    <a:pt x="1066" y="199"/>
                  </a:lnTo>
                  <a:lnTo>
                    <a:pt x="1038" y="187"/>
                  </a:lnTo>
                  <a:lnTo>
                    <a:pt x="1006" y="180"/>
                  </a:lnTo>
                  <a:lnTo>
                    <a:pt x="980" y="178"/>
                  </a:lnTo>
                  <a:lnTo>
                    <a:pt x="954" y="180"/>
                  </a:lnTo>
                  <a:lnTo>
                    <a:pt x="928" y="183"/>
                  </a:lnTo>
                  <a:lnTo>
                    <a:pt x="902" y="187"/>
                  </a:lnTo>
                  <a:lnTo>
                    <a:pt x="878" y="193"/>
                  </a:lnTo>
                  <a:lnTo>
                    <a:pt x="855" y="197"/>
                  </a:lnTo>
                  <a:lnTo>
                    <a:pt x="833" y="201"/>
                  </a:lnTo>
                  <a:lnTo>
                    <a:pt x="816" y="204"/>
                  </a:lnTo>
                  <a:lnTo>
                    <a:pt x="800" y="180"/>
                  </a:lnTo>
                  <a:lnTo>
                    <a:pt x="780" y="155"/>
                  </a:lnTo>
                  <a:lnTo>
                    <a:pt x="758" y="131"/>
                  </a:lnTo>
                  <a:lnTo>
                    <a:pt x="734" y="108"/>
                  </a:lnTo>
                  <a:lnTo>
                    <a:pt x="706" y="86"/>
                  </a:lnTo>
                  <a:lnTo>
                    <a:pt x="676" y="66"/>
                  </a:lnTo>
                  <a:lnTo>
                    <a:pt x="644" y="48"/>
                  </a:lnTo>
                  <a:lnTo>
                    <a:pt x="609" y="32"/>
                  </a:lnTo>
                  <a:lnTo>
                    <a:pt x="588" y="23"/>
                  </a:lnTo>
                  <a:lnTo>
                    <a:pt x="565" y="16"/>
                  </a:lnTo>
                  <a:lnTo>
                    <a:pt x="542" y="10"/>
                  </a:lnTo>
                  <a:lnTo>
                    <a:pt x="518" y="6"/>
                  </a:lnTo>
                  <a:lnTo>
                    <a:pt x="495" y="2"/>
                  </a:lnTo>
                  <a:lnTo>
                    <a:pt x="471" y="0"/>
                  </a:lnTo>
                  <a:lnTo>
                    <a:pt x="445" y="0"/>
                  </a:lnTo>
                  <a:lnTo>
                    <a:pt x="420" y="2"/>
                  </a:lnTo>
                  <a:lnTo>
                    <a:pt x="397" y="3"/>
                  </a:lnTo>
                  <a:lnTo>
                    <a:pt x="374" y="6"/>
                  </a:lnTo>
                  <a:lnTo>
                    <a:pt x="352" y="9"/>
                  </a:lnTo>
                  <a:lnTo>
                    <a:pt x="332" y="12"/>
                  </a:lnTo>
                  <a:lnTo>
                    <a:pt x="312" y="15"/>
                  </a:lnTo>
                  <a:lnTo>
                    <a:pt x="292" y="18"/>
                  </a:lnTo>
                  <a:lnTo>
                    <a:pt x="273" y="20"/>
                  </a:lnTo>
                  <a:lnTo>
                    <a:pt x="254" y="25"/>
                  </a:lnTo>
                  <a:lnTo>
                    <a:pt x="237" y="29"/>
                  </a:lnTo>
                  <a:lnTo>
                    <a:pt x="220" y="33"/>
                  </a:lnTo>
                  <a:lnTo>
                    <a:pt x="204" y="38"/>
                  </a:lnTo>
                  <a:lnTo>
                    <a:pt x="188" y="42"/>
                  </a:lnTo>
                  <a:lnTo>
                    <a:pt x="173" y="46"/>
                  </a:lnTo>
                  <a:lnTo>
                    <a:pt x="159" y="52"/>
                  </a:lnTo>
                  <a:lnTo>
                    <a:pt x="146" y="58"/>
                  </a:lnTo>
                  <a:lnTo>
                    <a:pt x="133" y="64"/>
                  </a:lnTo>
                  <a:lnTo>
                    <a:pt x="101" y="81"/>
                  </a:lnTo>
                  <a:lnTo>
                    <a:pt x="74" y="99"/>
                  </a:lnTo>
                  <a:lnTo>
                    <a:pt x="51" y="121"/>
                  </a:lnTo>
                  <a:lnTo>
                    <a:pt x="32" y="144"/>
                  </a:lnTo>
                  <a:lnTo>
                    <a:pt x="18" y="170"/>
                  </a:lnTo>
                  <a:lnTo>
                    <a:pt x="7" y="199"/>
                  </a:lnTo>
                  <a:lnTo>
                    <a:pt x="2" y="229"/>
                  </a:lnTo>
                  <a:lnTo>
                    <a:pt x="0" y="260"/>
                  </a:lnTo>
                  <a:lnTo>
                    <a:pt x="2" y="288"/>
                  </a:lnTo>
                  <a:lnTo>
                    <a:pt x="7" y="313"/>
                  </a:lnTo>
                  <a:lnTo>
                    <a:pt x="16" y="338"/>
                  </a:lnTo>
                  <a:lnTo>
                    <a:pt x="29" y="359"/>
                  </a:lnTo>
                  <a:lnTo>
                    <a:pt x="45" y="380"/>
                  </a:lnTo>
                  <a:lnTo>
                    <a:pt x="64" y="398"/>
                  </a:lnTo>
                  <a:lnTo>
                    <a:pt x="85" y="414"/>
                  </a:lnTo>
                  <a:lnTo>
                    <a:pt x="110" y="428"/>
                  </a:lnTo>
                  <a:lnTo>
                    <a:pt x="137" y="443"/>
                  </a:lnTo>
                  <a:lnTo>
                    <a:pt x="168" y="454"/>
                  </a:lnTo>
                  <a:lnTo>
                    <a:pt x="201" y="466"/>
                  </a:lnTo>
                  <a:lnTo>
                    <a:pt x="237" y="476"/>
                  </a:lnTo>
                  <a:lnTo>
                    <a:pt x="275" y="484"/>
                  </a:lnTo>
                  <a:lnTo>
                    <a:pt x="314" y="492"/>
                  </a:lnTo>
                  <a:lnTo>
                    <a:pt x="357" y="499"/>
                  </a:lnTo>
                  <a:lnTo>
                    <a:pt x="400" y="506"/>
                  </a:lnTo>
                  <a:lnTo>
                    <a:pt x="413" y="509"/>
                  </a:lnTo>
                  <a:lnTo>
                    <a:pt x="430" y="515"/>
                  </a:lnTo>
                  <a:lnTo>
                    <a:pt x="449" y="522"/>
                  </a:lnTo>
                  <a:lnTo>
                    <a:pt x="468" y="532"/>
                  </a:lnTo>
                  <a:lnTo>
                    <a:pt x="484" y="543"/>
                  </a:lnTo>
                  <a:lnTo>
                    <a:pt x="498" y="555"/>
                  </a:lnTo>
                  <a:lnTo>
                    <a:pt x="507" y="568"/>
                  </a:lnTo>
                  <a:lnTo>
                    <a:pt x="510" y="582"/>
                  </a:lnTo>
                  <a:lnTo>
                    <a:pt x="527" y="752"/>
                  </a:lnTo>
                  <a:lnTo>
                    <a:pt x="529" y="756"/>
                  </a:lnTo>
                  <a:lnTo>
                    <a:pt x="534" y="770"/>
                  </a:lnTo>
                  <a:lnTo>
                    <a:pt x="543" y="790"/>
                  </a:lnTo>
                  <a:lnTo>
                    <a:pt x="557" y="816"/>
                  </a:lnTo>
                  <a:lnTo>
                    <a:pt x="573" y="845"/>
                  </a:lnTo>
                  <a:lnTo>
                    <a:pt x="594" y="875"/>
                  </a:lnTo>
                  <a:lnTo>
                    <a:pt x="618" y="904"/>
                  </a:lnTo>
                  <a:lnTo>
                    <a:pt x="647" y="931"/>
                  </a:lnTo>
                  <a:lnTo>
                    <a:pt x="676" y="954"/>
                  </a:lnTo>
                  <a:lnTo>
                    <a:pt x="702" y="971"/>
                  </a:lnTo>
                  <a:lnTo>
                    <a:pt x="725" y="984"/>
                  </a:lnTo>
                  <a:lnTo>
                    <a:pt x="748" y="993"/>
                  </a:lnTo>
                  <a:lnTo>
                    <a:pt x="770" y="994"/>
                  </a:lnTo>
                  <a:lnTo>
                    <a:pt x="790" y="990"/>
                  </a:lnTo>
                  <a:lnTo>
                    <a:pt x="812" y="981"/>
                  </a:lnTo>
                  <a:lnTo>
                    <a:pt x="833" y="964"/>
                  </a:lnTo>
                  <a:lnTo>
                    <a:pt x="852" y="943"/>
                  </a:lnTo>
                  <a:lnTo>
                    <a:pt x="863" y="920"/>
                  </a:lnTo>
                  <a:lnTo>
                    <a:pt x="869" y="895"/>
                  </a:lnTo>
                  <a:lnTo>
                    <a:pt x="872" y="872"/>
                  </a:lnTo>
                  <a:lnTo>
                    <a:pt x="871" y="852"/>
                  </a:lnTo>
                  <a:lnTo>
                    <a:pt x="868" y="835"/>
                  </a:lnTo>
                  <a:lnTo>
                    <a:pt x="866" y="825"/>
                  </a:lnTo>
                  <a:lnTo>
                    <a:pt x="865" y="820"/>
                  </a:lnTo>
                  <a:lnTo>
                    <a:pt x="868" y="823"/>
                  </a:lnTo>
                  <a:lnTo>
                    <a:pt x="876" y="829"/>
                  </a:lnTo>
                  <a:lnTo>
                    <a:pt x="889" y="839"/>
                  </a:lnTo>
                  <a:lnTo>
                    <a:pt x="907" y="849"/>
                  </a:lnTo>
                  <a:lnTo>
                    <a:pt x="926" y="859"/>
                  </a:lnTo>
                  <a:lnTo>
                    <a:pt x="947" y="868"/>
                  </a:lnTo>
                  <a:lnTo>
                    <a:pt x="969" y="874"/>
                  </a:lnTo>
                  <a:lnTo>
                    <a:pt x="990" y="875"/>
                  </a:lnTo>
                  <a:lnTo>
                    <a:pt x="1015" y="871"/>
                  </a:lnTo>
                  <a:lnTo>
                    <a:pt x="1045" y="859"/>
                  </a:lnTo>
                  <a:lnTo>
                    <a:pt x="1077" y="843"/>
                  </a:lnTo>
                  <a:lnTo>
                    <a:pt x="1110" y="823"/>
                  </a:lnTo>
                  <a:lnTo>
                    <a:pt x="1142" y="796"/>
                  </a:lnTo>
                  <a:lnTo>
                    <a:pt x="1171" y="764"/>
                  </a:lnTo>
                  <a:lnTo>
                    <a:pt x="1195" y="727"/>
                  </a:lnTo>
                  <a:lnTo>
                    <a:pt x="1211" y="685"/>
                  </a:lnTo>
                  <a:lnTo>
                    <a:pt x="1221" y="638"/>
                  </a:lnTo>
                  <a:lnTo>
                    <a:pt x="1229" y="591"/>
                  </a:lnTo>
                  <a:lnTo>
                    <a:pt x="1232" y="548"/>
                  </a:lnTo>
                  <a:lnTo>
                    <a:pt x="1230" y="506"/>
                  </a:lnTo>
                  <a:close/>
                </a:path>
              </a:pathLst>
            </a:custGeom>
            <a:solidFill>
              <a:srgbClr val="66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624" y="2278"/>
              <a:ext cx="1691" cy="575"/>
            </a:xfrm>
            <a:custGeom>
              <a:avLst/>
              <a:gdLst>
                <a:gd name="T0" fmla="*/ 24 w 1691"/>
                <a:gd name="T1" fmla="*/ 575 h 575"/>
                <a:gd name="T2" fmla="*/ 1691 w 1691"/>
                <a:gd name="T3" fmla="*/ 575 h 575"/>
                <a:gd name="T4" fmla="*/ 1325 w 1691"/>
                <a:gd name="T5" fmla="*/ 104 h 575"/>
                <a:gd name="T6" fmla="*/ 1323 w 1691"/>
                <a:gd name="T7" fmla="*/ 104 h 575"/>
                <a:gd name="T8" fmla="*/ 1316 w 1691"/>
                <a:gd name="T9" fmla="*/ 102 h 575"/>
                <a:gd name="T10" fmla="*/ 1306 w 1691"/>
                <a:gd name="T11" fmla="*/ 99 h 575"/>
                <a:gd name="T12" fmla="*/ 1293 w 1691"/>
                <a:gd name="T13" fmla="*/ 98 h 575"/>
                <a:gd name="T14" fmla="*/ 1276 w 1691"/>
                <a:gd name="T15" fmla="*/ 94 h 575"/>
                <a:gd name="T16" fmla="*/ 1255 w 1691"/>
                <a:gd name="T17" fmla="*/ 91 h 575"/>
                <a:gd name="T18" fmla="*/ 1234 w 1691"/>
                <a:gd name="T19" fmla="*/ 85 h 575"/>
                <a:gd name="T20" fmla="*/ 1208 w 1691"/>
                <a:gd name="T21" fmla="*/ 81 h 575"/>
                <a:gd name="T22" fmla="*/ 1179 w 1691"/>
                <a:gd name="T23" fmla="*/ 76 h 575"/>
                <a:gd name="T24" fmla="*/ 1149 w 1691"/>
                <a:gd name="T25" fmla="*/ 71 h 575"/>
                <a:gd name="T26" fmla="*/ 1117 w 1691"/>
                <a:gd name="T27" fmla="*/ 65 h 575"/>
                <a:gd name="T28" fmla="*/ 1082 w 1691"/>
                <a:gd name="T29" fmla="*/ 59 h 575"/>
                <a:gd name="T30" fmla="*/ 1046 w 1691"/>
                <a:gd name="T31" fmla="*/ 53 h 575"/>
                <a:gd name="T32" fmla="*/ 1009 w 1691"/>
                <a:gd name="T33" fmla="*/ 48 h 575"/>
                <a:gd name="T34" fmla="*/ 971 w 1691"/>
                <a:gd name="T35" fmla="*/ 42 h 575"/>
                <a:gd name="T36" fmla="*/ 932 w 1691"/>
                <a:gd name="T37" fmla="*/ 36 h 575"/>
                <a:gd name="T38" fmla="*/ 892 w 1691"/>
                <a:gd name="T39" fmla="*/ 30 h 575"/>
                <a:gd name="T40" fmla="*/ 851 w 1691"/>
                <a:gd name="T41" fmla="*/ 25 h 575"/>
                <a:gd name="T42" fmla="*/ 811 w 1691"/>
                <a:gd name="T43" fmla="*/ 20 h 575"/>
                <a:gd name="T44" fmla="*/ 770 w 1691"/>
                <a:gd name="T45" fmla="*/ 16 h 575"/>
                <a:gd name="T46" fmla="*/ 730 w 1691"/>
                <a:gd name="T47" fmla="*/ 12 h 575"/>
                <a:gd name="T48" fmla="*/ 690 w 1691"/>
                <a:gd name="T49" fmla="*/ 9 h 575"/>
                <a:gd name="T50" fmla="*/ 651 w 1691"/>
                <a:gd name="T51" fmla="*/ 6 h 575"/>
                <a:gd name="T52" fmla="*/ 612 w 1691"/>
                <a:gd name="T53" fmla="*/ 3 h 575"/>
                <a:gd name="T54" fmla="*/ 576 w 1691"/>
                <a:gd name="T55" fmla="*/ 2 h 575"/>
                <a:gd name="T56" fmla="*/ 539 w 1691"/>
                <a:gd name="T57" fmla="*/ 0 h 575"/>
                <a:gd name="T58" fmla="*/ 505 w 1691"/>
                <a:gd name="T59" fmla="*/ 2 h 575"/>
                <a:gd name="T60" fmla="*/ 472 w 1691"/>
                <a:gd name="T61" fmla="*/ 2 h 575"/>
                <a:gd name="T62" fmla="*/ 441 w 1691"/>
                <a:gd name="T63" fmla="*/ 4 h 575"/>
                <a:gd name="T64" fmla="*/ 412 w 1691"/>
                <a:gd name="T65" fmla="*/ 7 h 575"/>
                <a:gd name="T66" fmla="*/ 386 w 1691"/>
                <a:gd name="T67" fmla="*/ 12 h 575"/>
                <a:gd name="T68" fmla="*/ 363 w 1691"/>
                <a:gd name="T69" fmla="*/ 17 h 575"/>
                <a:gd name="T70" fmla="*/ 346 w 1691"/>
                <a:gd name="T71" fmla="*/ 23 h 575"/>
                <a:gd name="T72" fmla="*/ 329 w 1691"/>
                <a:gd name="T73" fmla="*/ 29 h 575"/>
                <a:gd name="T74" fmla="*/ 310 w 1691"/>
                <a:gd name="T75" fmla="*/ 36 h 575"/>
                <a:gd name="T76" fmla="*/ 290 w 1691"/>
                <a:gd name="T77" fmla="*/ 43 h 575"/>
                <a:gd name="T78" fmla="*/ 270 w 1691"/>
                <a:gd name="T79" fmla="*/ 53 h 575"/>
                <a:gd name="T80" fmla="*/ 248 w 1691"/>
                <a:gd name="T81" fmla="*/ 63 h 575"/>
                <a:gd name="T82" fmla="*/ 228 w 1691"/>
                <a:gd name="T83" fmla="*/ 75 h 575"/>
                <a:gd name="T84" fmla="*/ 206 w 1691"/>
                <a:gd name="T85" fmla="*/ 86 h 575"/>
                <a:gd name="T86" fmla="*/ 184 w 1691"/>
                <a:gd name="T87" fmla="*/ 99 h 575"/>
                <a:gd name="T88" fmla="*/ 164 w 1691"/>
                <a:gd name="T89" fmla="*/ 114 h 575"/>
                <a:gd name="T90" fmla="*/ 144 w 1691"/>
                <a:gd name="T91" fmla="*/ 128 h 575"/>
                <a:gd name="T92" fmla="*/ 124 w 1691"/>
                <a:gd name="T93" fmla="*/ 144 h 575"/>
                <a:gd name="T94" fmla="*/ 105 w 1691"/>
                <a:gd name="T95" fmla="*/ 161 h 575"/>
                <a:gd name="T96" fmla="*/ 88 w 1691"/>
                <a:gd name="T97" fmla="*/ 178 h 575"/>
                <a:gd name="T98" fmla="*/ 72 w 1691"/>
                <a:gd name="T99" fmla="*/ 197 h 575"/>
                <a:gd name="T100" fmla="*/ 57 w 1691"/>
                <a:gd name="T101" fmla="*/ 217 h 575"/>
                <a:gd name="T102" fmla="*/ 24 w 1691"/>
                <a:gd name="T103" fmla="*/ 277 h 575"/>
                <a:gd name="T104" fmla="*/ 7 w 1691"/>
                <a:gd name="T105" fmla="*/ 338 h 575"/>
                <a:gd name="T106" fmla="*/ 0 w 1691"/>
                <a:gd name="T107" fmla="*/ 398 h 575"/>
                <a:gd name="T108" fmla="*/ 0 w 1691"/>
                <a:gd name="T109" fmla="*/ 454 h 575"/>
                <a:gd name="T110" fmla="*/ 7 w 1691"/>
                <a:gd name="T111" fmla="*/ 503 h 575"/>
                <a:gd name="T112" fmla="*/ 14 w 1691"/>
                <a:gd name="T113" fmla="*/ 540 h 575"/>
                <a:gd name="T114" fmla="*/ 21 w 1691"/>
                <a:gd name="T115" fmla="*/ 566 h 575"/>
                <a:gd name="T116" fmla="*/ 24 w 1691"/>
                <a:gd name="T117" fmla="*/ 575 h 5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91"/>
                <a:gd name="T178" fmla="*/ 0 h 575"/>
                <a:gd name="T179" fmla="*/ 1691 w 1691"/>
                <a:gd name="T180" fmla="*/ 575 h 57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91" h="575">
                  <a:moveTo>
                    <a:pt x="24" y="575"/>
                  </a:moveTo>
                  <a:lnTo>
                    <a:pt x="1691" y="575"/>
                  </a:lnTo>
                  <a:lnTo>
                    <a:pt x="1325" y="104"/>
                  </a:lnTo>
                  <a:lnTo>
                    <a:pt x="1323" y="104"/>
                  </a:lnTo>
                  <a:lnTo>
                    <a:pt x="1316" y="102"/>
                  </a:lnTo>
                  <a:lnTo>
                    <a:pt x="1306" y="99"/>
                  </a:lnTo>
                  <a:lnTo>
                    <a:pt x="1293" y="98"/>
                  </a:lnTo>
                  <a:lnTo>
                    <a:pt x="1276" y="94"/>
                  </a:lnTo>
                  <a:lnTo>
                    <a:pt x="1255" y="91"/>
                  </a:lnTo>
                  <a:lnTo>
                    <a:pt x="1234" y="85"/>
                  </a:lnTo>
                  <a:lnTo>
                    <a:pt x="1208" y="81"/>
                  </a:lnTo>
                  <a:lnTo>
                    <a:pt x="1179" y="76"/>
                  </a:lnTo>
                  <a:lnTo>
                    <a:pt x="1149" y="71"/>
                  </a:lnTo>
                  <a:lnTo>
                    <a:pt x="1117" y="65"/>
                  </a:lnTo>
                  <a:lnTo>
                    <a:pt x="1082" y="59"/>
                  </a:lnTo>
                  <a:lnTo>
                    <a:pt x="1046" y="53"/>
                  </a:lnTo>
                  <a:lnTo>
                    <a:pt x="1009" y="48"/>
                  </a:lnTo>
                  <a:lnTo>
                    <a:pt x="971" y="42"/>
                  </a:lnTo>
                  <a:lnTo>
                    <a:pt x="932" y="36"/>
                  </a:lnTo>
                  <a:lnTo>
                    <a:pt x="892" y="30"/>
                  </a:lnTo>
                  <a:lnTo>
                    <a:pt x="851" y="25"/>
                  </a:lnTo>
                  <a:lnTo>
                    <a:pt x="811" y="20"/>
                  </a:lnTo>
                  <a:lnTo>
                    <a:pt x="770" y="16"/>
                  </a:lnTo>
                  <a:lnTo>
                    <a:pt x="730" y="12"/>
                  </a:lnTo>
                  <a:lnTo>
                    <a:pt x="690" y="9"/>
                  </a:lnTo>
                  <a:lnTo>
                    <a:pt x="651" y="6"/>
                  </a:lnTo>
                  <a:lnTo>
                    <a:pt x="612" y="3"/>
                  </a:lnTo>
                  <a:lnTo>
                    <a:pt x="576" y="2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2" y="2"/>
                  </a:lnTo>
                  <a:lnTo>
                    <a:pt x="441" y="4"/>
                  </a:lnTo>
                  <a:lnTo>
                    <a:pt x="412" y="7"/>
                  </a:lnTo>
                  <a:lnTo>
                    <a:pt x="386" y="12"/>
                  </a:lnTo>
                  <a:lnTo>
                    <a:pt x="363" y="17"/>
                  </a:lnTo>
                  <a:lnTo>
                    <a:pt x="346" y="23"/>
                  </a:lnTo>
                  <a:lnTo>
                    <a:pt x="329" y="29"/>
                  </a:lnTo>
                  <a:lnTo>
                    <a:pt x="310" y="36"/>
                  </a:lnTo>
                  <a:lnTo>
                    <a:pt x="290" y="43"/>
                  </a:lnTo>
                  <a:lnTo>
                    <a:pt x="270" y="53"/>
                  </a:lnTo>
                  <a:lnTo>
                    <a:pt x="248" y="63"/>
                  </a:lnTo>
                  <a:lnTo>
                    <a:pt x="228" y="75"/>
                  </a:lnTo>
                  <a:lnTo>
                    <a:pt x="206" y="86"/>
                  </a:lnTo>
                  <a:lnTo>
                    <a:pt x="184" y="99"/>
                  </a:lnTo>
                  <a:lnTo>
                    <a:pt x="164" y="114"/>
                  </a:lnTo>
                  <a:lnTo>
                    <a:pt x="144" y="128"/>
                  </a:lnTo>
                  <a:lnTo>
                    <a:pt x="124" y="144"/>
                  </a:lnTo>
                  <a:lnTo>
                    <a:pt x="105" y="161"/>
                  </a:lnTo>
                  <a:lnTo>
                    <a:pt x="88" y="178"/>
                  </a:lnTo>
                  <a:lnTo>
                    <a:pt x="72" y="197"/>
                  </a:lnTo>
                  <a:lnTo>
                    <a:pt x="57" y="217"/>
                  </a:lnTo>
                  <a:lnTo>
                    <a:pt x="24" y="277"/>
                  </a:lnTo>
                  <a:lnTo>
                    <a:pt x="7" y="338"/>
                  </a:lnTo>
                  <a:lnTo>
                    <a:pt x="0" y="398"/>
                  </a:lnTo>
                  <a:lnTo>
                    <a:pt x="0" y="454"/>
                  </a:lnTo>
                  <a:lnTo>
                    <a:pt x="7" y="503"/>
                  </a:lnTo>
                  <a:lnTo>
                    <a:pt x="14" y="540"/>
                  </a:lnTo>
                  <a:lnTo>
                    <a:pt x="21" y="566"/>
                  </a:lnTo>
                  <a:lnTo>
                    <a:pt x="24" y="575"/>
                  </a:lnTo>
                  <a:close/>
                </a:path>
              </a:pathLst>
            </a:custGeom>
            <a:solidFill>
              <a:srgbClr val="003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901" y="1523"/>
              <a:ext cx="1723" cy="1694"/>
            </a:xfrm>
            <a:custGeom>
              <a:avLst/>
              <a:gdLst>
                <a:gd name="T0" fmla="*/ 955 w 1723"/>
                <a:gd name="T1" fmla="*/ 56 h 1694"/>
                <a:gd name="T2" fmla="*/ 905 w 1723"/>
                <a:gd name="T3" fmla="*/ 68 h 1694"/>
                <a:gd name="T4" fmla="*/ 827 w 1723"/>
                <a:gd name="T5" fmla="*/ 94 h 1694"/>
                <a:gd name="T6" fmla="*/ 739 w 1723"/>
                <a:gd name="T7" fmla="*/ 137 h 1694"/>
                <a:gd name="T8" fmla="*/ 658 w 1723"/>
                <a:gd name="T9" fmla="*/ 201 h 1694"/>
                <a:gd name="T10" fmla="*/ 592 w 1723"/>
                <a:gd name="T11" fmla="*/ 298 h 1694"/>
                <a:gd name="T12" fmla="*/ 543 w 1723"/>
                <a:gd name="T13" fmla="*/ 420 h 1694"/>
                <a:gd name="T14" fmla="*/ 512 w 1723"/>
                <a:gd name="T15" fmla="*/ 573 h 1694"/>
                <a:gd name="T16" fmla="*/ 488 w 1723"/>
                <a:gd name="T17" fmla="*/ 779 h 1694"/>
                <a:gd name="T18" fmla="*/ 463 w 1723"/>
                <a:gd name="T19" fmla="*/ 946 h 1694"/>
                <a:gd name="T20" fmla="*/ 395 w 1723"/>
                <a:gd name="T21" fmla="*/ 1025 h 1694"/>
                <a:gd name="T22" fmla="*/ 291 w 1723"/>
                <a:gd name="T23" fmla="*/ 968 h 1694"/>
                <a:gd name="T24" fmla="*/ 228 w 1723"/>
                <a:gd name="T25" fmla="*/ 853 h 1694"/>
                <a:gd name="T26" fmla="*/ 0 w 1723"/>
                <a:gd name="T27" fmla="*/ 930 h 1694"/>
                <a:gd name="T28" fmla="*/ 9 w 1723"/>
                <a:gd name="T29" fmla="*/ 966 h 1694"/>
                <a:gd name="T30" fmla="*/ 39 w 1723"/>
                <a:gd name="T31" fmla="*/ 1061 h 1694"/>
                <a:gd name="T32" fmla="*/ 79 w 1723"/>
                <a:gd name="T33" fmla="*/ 1167 h 1694"/>
                <a:gd name="T34" fmla="*/ 123 w 1723"/>
                <a:gd name="T35" fmla="*/ 1236 h 1694"/>
                <a:gd name="T36" fmla="*/ 179 w 1723"/>
                <a:gd name="T37" fmla="*/ 1302 h 1694"/>
                <a:gd name="T38" fmla="*/ 242 w 1723"/>
                <a:gd name="T39" fmla="*/ 1361 h 1694"/>
                <a:gd name="T40" fmla="*/ 303 w 1723"/>
                <a:gd name="T41" fmla="*/ 1403 h 1694"/>
                <a:gd name="T42" fmla="*/ 355 w 1723"/>
                <a:gd name="T43" fmla="*/ 1423 h 1694"/>
                <a:gd name="T44" fmla="*/ 411 w 1723"/>
                <a:gd name="T45" fmla="*/ 1430 h 1694"/>
                <a:gd name="T46" fmla="*/ 452 w 1723"/>
                <a:gd name="T47" fmla="*/ 1423 h 1694"/>
                <a:gd name="T48" fmla="*/ 524 w 1723"/>
                <a:gd name="T49" fmla="*/ 1409 h 1694"/>
                <a:gd name="T50" fmla="*/ 550 w 1723"/>
                <a:gd name="T51" fmla="*/ 1424 h 1694"/>
                <a:gd name="T52" fmla="*/ 569 w 1723"/>
                <a:gd name="T53" fmla="*/ 1463 h 1694"/>
                <a:gd name="T54" fmla="*/ 598 w 1723"/>
                <a:gd name="T55" fmla="*/ 1518 h 1694"/>
                <a:gd name="T56" fmla="*/ 654 w 1723"/>
                <a:gd name="T57" fmla="*/ 1577 h 1694"/>
                <a:gd name="T58" fmla="*/ 756 w 1723"/>
                <a:gd name="T59" fmla="*/ 1636 h 1694"/>
                <a:gd name="T60" fmla="*/ 921 w 1723"/>
                <a:gd name="T61" fmla="*/ 1683 h 1694"/>
                <a:gd name="T62" fmla="*/ 1071 w 1723"/>
                <a:gd name="T63" fmla="*/ 1694 h 1694"/>
                <a:gd name="T64" fmla="*/ 1198 w 1723"/>
                <a:gd name="T65" fmla="*/ 1682 h 1694"/>
                <a:gd name="T66" fmla="*/ 1290 w 1723"/>
                <a:gd name="T67" fmla="*/ 1659 h 1694"/>
                <a:gd name="T68" fmla="*/ 1342 w 1723"/>
                <a:gd name="T69" fmla="*/ 1638 h 1694"/>
                <a:gd name="T70" fmla="*/ 1371 w 1723"/>
                <a:gd name="T71" fmla="*/ 1590 h 1694"/>
                <a:gd name="T72" fmla="*/ 1443 w 1723"/>
                <a:gd name="T73" fmla="*/ 1403 h 1694"/>
                <a:gd name="T74" fmla="*/ 1542 w 1723"/>
                <a:gd name="T75" fmla="*/ 1134 h 1694"/>
                <a:gd name="T76" fmla="*/ 1638 w 1723"/>
                <a:gd name="T77" fmla="*/ 856 h 1694"/>
                <a:gd name="T78" fmla="*/ 1706 w 1723"/>
                <a:gd name="T79" fmla="*/ 634 h 1694"/>
                <a:gd name="T80" fmla="*/ 1723 w 1723"/>
                <a:gd name="T81" fmla="*/ 508 h 1694"/>
                <a:gd name="T82" fmla="*/ 1710 w 1723"/>
                <a:gd name="T83" fmla="*/ 363 h 1694"/>
                <a:gd name="T84" fmla="*/ 1673 w 1723"/>
                <a:gd name="T85" fmla="*/ 235 h 1694"/>
                <a:gd name="T86" fmla="*/ 1614 w 1723"/>
                <a:gd name="T87" fmla="*/ 146 h 1694"/>
                <a:gd name="T88" fmla="*/ 1505 w 1723"/>
                <a:gd name="T89" fmla="*/ 38 h 1694"/>
                <a:gd name="T90" fmla="*/ 1433 w 1723"/>
                <a:gd name="T91" fmla="*/ 2 h 1694"/>
                <a:gd name="T92" fmla="*/ 1321 w 1723"/>
                <a:gd name="T93" fmla="*/ 120 h 1694"/>
                <a:gd name="T94" fmla="*/ 1204 w 1723"/>
                <a:gd name="T95" fmla="*/ 153 h 1694"/>
                <a:gd name="T96" fmla="*/ 1096 w 1723"/>
                <a:gd name="T97" fmla="*/ 132 h 1694"/>
                <a:gd name="T98" fmla="*/ 1013 w 1723"/>
                <a:gd name="T99" fmla="*/ 89 h 1694"/>
                <a:gd name="T100" fmla="*/ 970 w 1723"/>
                <a:gd name="T101" fmla="*/ 57 h 16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23"/>
                <a:gd name="T154" fmla="*/ 0 h 1694"/>
                <a:gd name="T155" fmla="*/ 1723 w 1723"/>
                <a:gd name="T156" fmla="*/ 1694 h 16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23" h="1694">
                  <a:moveTo>
                    <a:pt x="967" y="54"/>
                  </a:moveTo>
                  <a:lnTo>
                    <a:pt x="964" y="54"/>
                  </a:lnTo>
                  <a:lnTo>
                    <a:pt x="955" y="56"/>
                  </a:lnTo>
                  <a:lnTo>
                    <a:pt x="942" y="58"/>
                  </a:lnTo>
                  <a:lnTo>
                    <a:pt x="925" y="63"/>
                  </a:lnTo>
                  <a:lnTo>
                    <a:pt x="905" y="68"/>
                  </a:lnTo>
                  <a:lnTo>
                    <a:pt x="880" y="76"/>
                  </a:lnTo>
                  <a:lnTo>
                    <a:pt x="854" y="84"/>
                  </a:lnTo>
                  <a:lnTo>
                    <a:pt x="827" y="94"/>
                  </a:lnTo>
                  <a:lnTo>
                    <a:pt x="797" y="107"/>
                  </a:lnTo>
                  <a:lnTo>
                    <a:pt x="768" y="122"/>
                  </a:lnTo>
                  <a:lnTo>
                    <a:pt x="739" y="137"/>
                  </a:lnTo>
                  <a:lnTo>
                    <a:pt x="710" y="156"/>
                  </a:lnTo>
                  <a:lnTo>
                    <a:pt x="683" y="178"/>
                  </a:lnTo>
                  <a:lnTo>
                    <a:pt x="658" y="201"/>
                  </a:lnTo>
                  <a:lnTo>
                    <a:pt x="635" y="226"/>
                  </a:lnTo>
                  <a:lnTo>
                    <a:pt x="616" y="255"/>
                  </a:lnTo>
                  <a:lnTo>
                    <a:pt x="592" y="298"/>
                  </a:lnTo>
                  <a:lnTo>
                    <a:pt x="572" y="339"/>
                  </a:lnTo>
                  <a:lnTo>
                    <a:pt x="556" y="379"/>
                  </a:lnTo>
                  <a:lnTo>
                    <a:pt x="543" y="420"/>
                  </a:lnTo>
                  <a:lnTo>
                    <a:pt x="531" y="465"/>
                  </a:lnTo>
                  <a:lnTo>
                    <a:pt x="521" y="515"/>
                  </a:lnTo>
                  <a:lnTo>
                    <a:pt x="512" y="573"/>
                  </a:lnTo>
                  <a:lnTo>
                    <a:pt x="502" y="640"/>
                  </a:lnTo>
                  <a:lnTo>
                    <a:pt x="494" y="711"/>
                  </a:lnTo>
                  <a:lnTo>
                    <a:pt x="488" y="779"/>
                  </a:lnTo>
                  <a:lnTo>
                    <a:pt x="482" y="843"/>
                  </a:lnTo>
                  <a:lnTo>
                    <a:pt x="475" y="899"/>
                  </a:lnTo>
                  <a:lnTo>
                    <a:pt x="463" y="946"/>
                  </a:lnTo>
                  <a:lnTo>
                    <a:pt x="447" y="985"/>
                  </a:lnTo>
                  <a:lnTo>
                    <a:pt x="426" y="1012"/>
                  </a:lnTo>
                  <a:lnTo>
                    <a:pt x="395" y="1025"/>
                  </a:lnTo>
                  <a:lnTo>
                    <a:pt x="358" y="1022"/>
                  </a:lnTo>
                  <a:lnTo>
                    <a:pt x="323" y="1001"/>
                  </a:lnTo>
                  <a:lnTo>
                    <a:pt x="291" y="968"/>
                  </a:lnTo>
                  <a:lnTo>
                    <a:pt x="265" y="929"/>
                  </a:lnTo>
                  <a:lnTo>
                    <a:pt x="244" y="889"/>
                  </a:lnTo>
                  <a:lnTo>
                    <a:pt x="228" y="853"/>
                  </a:lnTo>
                  <a:lnTo>
                    <a:pt x="218" y="828"/>
                  </a:lnTo>
                  <a:lnTo>
                    <a:pt x="215" y="818"/>
                  </a:lnTo>
                  <a:lnTo>
                    <a:pt x="0" y="930"/>
                  </a:lnTo>
                  <a:lnTo>
                    <a:pt x="1" y="935"/>
                  </a:lnTo>
                  <a:lnTo>
                    <a:pt x="4" y="948"/>
                  </a:lnTo>
                  <a:lnTo>
                    <a:pt x="9" y="966"/>
                  </a:lnTo>
                  <a:lnTo>
                    <a:pt x="17" y="992"/>
                  </a:lnTo>
                  <a:lnTo>
                    <a:pt x="26" y="1024"/>
                  </a:lnTo>
                  <a:lnTo>
                    <a:pt x="39" y="1061"/>
                  </a:lnTo>
                  <a:lnTo>
                    <a:pt x="52" y="1101"/>
                  </a:lnTo>
                  <a:lnTo>
                    <a:pt x="69" y="1144"/>
                  </a:lnTo>
                  <a:lnTo>
                    <a:pt x="79" y="1167"/>
                  </a:lnTo>
                  <a:lnTo>
                    <a:pt x="91" y="1190"/>
                  </a:lnTo>
                  <a:lnTo>
                    <a:pt x="105" y="1213"/>
                  </a:lnTo>
                  <a:lnTo>
                    <a:pt x="123" y="1236"/>
                  </a:lnTo>
                  <a:lnTo>
                    <a:pt x="140" y="1259"/>
                  </a:lnTo>
                  <a:lnTo>
                    <a:pt x="159" y="1281"/>
                  </a:lnTo>
                  <a:lnTo>
                    <a:pt x="179" y="1302"/>
                  </a:lnTo>
                  <a:lnTo>
                    <a:pt x="199" y="1324"/>
                  </a:lnTo>
                  <a:lnTo>
                    <a:pt x="221" y="1343"/>
                  </a:lnTo>
                  <a:lnTo>
                    <a:pt x="242" y="1361"/>
                  </a:lnTo>
                  <a:lnTo>
                    <a:pt x="263" y="1377"/>
                  </a:lnTo>
                  <a:lnTo>
                    <a:pt x="283" y="1391"/>
                  </a:lnTo>
                  <a:lnTo>
                    <a:pt x="303" y="1403"/>
                  </a:lnTo>
                  <a:lnTo>
                    <a:pt x="322" y="1412"/>
                  </a:lnTo>
                  <a:lnTo>
                    <a:pt x="339" y="1419"/>
                  </a:lnTo>
                  <a:lnTo>
                    <a:pt x="355" y="1423"/>
                  </a:lnTo>
                  <a:lnTo>
                    <a:pt x="381" y="1427"/>
                  </a:lnTo>
                  <a:lnTo>
                    <a:pt x="398" y="1429"/>
                  </a:lnTo>
                  <a:lnTo>
                    <a:pt x="411" y="1430"/>
                  </a:lnTo>
                  <a:lnTo>
                    <a:pt x="423" y="1429"/>
                  </a:lnTo>
                  <a:lnTo>
                    <a:pt x="434" y="1426"/>
                  </a:lnTo>
                  <a:lnTo>
                    <a:pt x="452" y="1423"/>
                  </a:lnTo>
                  <a:lnTo>
                    <a:pt x="475" y="1417"/>
                  </a:lnTo>
                  <a:lnTo>
                    <a:pt x="509" y="1410"/>
                  </a:lnTo>
                  <a:lnTo>
                    <a:pt x="524" y="1409"/>
                  </a:lnTo>
                  <a:lnTo>
                    <a:pt x="534" y="1412"/>
                  </a:lnTo>
                  <a:lnTo>
                    <a:pt x="543" y="1417"/>
                  </a:lnTo>
                  <a:lnTo>
                    <a:pt x="550" y="1424"/>
                  </a:lnTo>
                  <a:lnTo>
                    <a:pt x="556" y="1436"/>
                  </a:lnTo>
                  <a:lnTo>
                    <a:pt x="561" y="1449"/>
                  </a:lnTo>
                  <a:lnTo>
                    <a:pt x="569" y="1463"/>
                  </a:lnTo>
                  <a:lnTo>
                    <a:pt x="576" y="1480"/>
                  </a:lnTo>
                  <a:lnTo>
                    <a:pt x="586" y="1498"/>
                  </a:lnTo>
                  <a:lnTo>
                    <a:pt x="598" y="1518"/>
                  </a:lnTo>
                  <a:lnTo>
                    <a:pt x="612" y="1536"/>
                  </a:lnTo>
                  <a:lnTo>
                    <a:pt x="631" y="1557"/>
                  </a:lnTo>
                  <a:lnTo>
                    <a:pt x="654" y="1577"/>
                  </a:lnTo>
                  <a:lnTo>
                    <a:pt x="681" y="1597"/>
                  </a:lnTo>
                  <a:lnTo>
                    <a:pt x="716" y="1617"/>
                  </a:lnTo>
                  <a:lnTo>
                    <a:pt x="756" y="1636"/>
                  </a:lnTo>
                  <a:lnTo>
                    <a:pt x="813" y="1657"/>
                  </a:lnTo>
                  <a:lnTo>
                    <a:pt x="867" y="1673"/>
                  </a:lnTo>
                  <a:lnTo>
                    <a:pt x="921" y="1683"/>
                  </a:lnTo>
                  <a:lnTo>
                    <a:pt x="973" y="1690"/>
                  </a:lnTo>
                  <a:lnTo>
                    <a:pt x="1023" y="1694"/>
                  </a:lnTo>
                  <a:lnTo>
                    <a:pt x="1071" y="1694"/>
                  </a:lnTo>
                  <a:lnTo>
                    <a:pt x="1116" y="1692"/>
                  </a:lnTo>
                  <a:lnTo>
                    <a:pt x="1159" y="1687"/>
                  </a:lnTo>
                  <a:lnTo>
                    <a:pt x="1198" y="1682"/>
                  </a:lnTo>
                  <a:lnTo>
                    <a:pt x="1233" y="1674"/>
                  </a:lnTo>
                  <a:lnTo>
                    <a:pt x="1264" y="1667"/>
                  </a:lnTo>
                  <a:lnTo>
                    <a:pt x="1290" y="1659"/>
                  </a:lnTo>
                  <a:lnTo>
                    <a:pt x="1313" y="1651"/>
                  </a:lnTo>
                  <a:lnTo>
                    <a:pt x="1331" y="1644"/>
                  </a:lnTo>
                  <a:lnTo>
                    <a:pt x="1342" y="1638"/>
                  </a:lnTo>
                  <a:lnTo>
                    <a:pt x="1350" y="1636"/>
                  </a:lnTo>
                  <a:lnTo>
                    <a:pt x="1357" y="1623"/>
                  </a:lnTo>
                  <a:lnTo>
                    <a:pt x="1371" y="1590"/>
                  </a:lnTo>
                  <a:lnTo>
                    <a:pt x="1391" y="1541"/>
                  </a:lnTo>
                  <a:lnTo>
                    <a:pt x="1416" y="1478"/>
                  </a:lnTo>
                  <a:lnTo>
                    <a:pt x="1443" y="1403"/>
                  </a:lnTo>
                  <a:lnTo>
                    <a:pt x="1475" y="1320"/>
                  </a:lnTo>
                  <a:lnTo>
                    <a:pt x="1508" y="1229"/>
                  </a:lnTo>
                  <a:lnTo>
                    <a:pt x="1542" y="1134"/>
                  </a:lnTo>
                  <a:lnTo>
                    <a:pt x="1575" y="1039"/>
                  </a:lnTo>
                  <a:lnTo>
                    <a:pt x="1608" y="945"/>
                  </a:lnTo>
                  <a:lnTo>
                    <a:pt x="1638" y="856"/>
                  </a:lnTo>
                  <a:lnTo>
                    <a:pt x="1664" y="771"/>
                  </a:lnTo>
                  <a:lnTo>
                    <a:pt x="1687" y="698"/>
                  </a:lnTo>
                  <a:lnTo>
                    <a:pt x="1706" y="634"/>
                  </a:lnTo>
                  <a:lnTo>
                    <a:pt x="1718" y="586"/>
                  </a:lnTo>
                  <a:lnTo>
                    <a:pt x="1723" y="554"/>
                  </a:lnTo>
                  <a:lnTo>
                    <a:pt x="1723" y="508"/>
                  </a:lnTo>
                  <a:lnTo>
                    <a:pt x="1722" y="459"/>
                  </a:lnTo>
                  <a:lnTo>
                    <a:pt x="1718" y="410"/>
                  </a:lnTo>
                  <a:lnTo>
                    <a:pt x="1710" y="363"/>
                  </a:lnTo>
                  <a:lnTo>
                    <a:pt x="1700" y="317"/>
                  </a:lnTo>
                  <a:lnTo>
                    <a:pt x="1687" y="274"/>
                  </a:lnTo>
                  <a:lnTo>
                    <a:pt x="1673" y="235"/>
                  </a:lnTo>
                  <a:lnTo>
                    <a:pt x="1657" y="202"/>
                  </a:lnTo>
                  <a:lnTo>
                    <a:pt x="1640" y="179"/>
                  </a:lnTo>
                  <a:lnTo>
                    <a:pt x="1614" y="146"/>
                  </a:lnTo>
                  <a:lnTo>
                    <a:pt x="1579" y="109"/>
                  </a:lnTo>
                  <a:lnTo>
                    <a:pt x="1543" y="71"/>
                  </a:lnTo>
                  <a:lnTo>
                    <a:pt x="1505" y="38"/>
                  </a:lnTo>
                  <a:lnTo>
                    <a:pt x="1472" y="12"/>
                  </a:lnTo>
                  <a:lnTo>
                    <a:pt x="1448" y="0"/>
                  </a:lnTo>
                  <a:lnTo>
                    <a:pt x="1433" y="2"/>
                  </a:lnTo>
                  <a:lnTo>
                    <a:pt x="1397" y="53"/>
                  </a:lnTo>
                  <a:lnTo>
                    <a:pt x="1360" y="91"/>
                  </a:lnTo>
                  <a:lnTo>
                    <a:pt x="1321" y="120"/>
                  </a:lnTo>
                  <a:lnTo>
                    <a:pt x="1282" y="139"/>
                  </a:lnTo>
                  <a:lnTo>
                    <a:pt x="1241" y="149"/>
                  </a:lnTo>
                  <a:lnTo>
                    <a:pt x="1204" y="153"/>
                  </a:lnTo>
                  <a:lnTo>
                    <a:pt x="1166" y="150"/>
                  </a:lnTo>
                  <a:lnTo>
                    <a:pt x="1130" y="142"/>
                  </a:lnTo>
                  <a:lnTo>
                    <a:pt x="1096" y="132"/>
                  </a:lnTo>
                  <a:lnTo>
                    <a:pt x="1065" y="119"/>
                  </a:lnTo>
                  <a:lnTo>
                    <a:pt x="1038" y="103"/>
                  </a:lnTo>
                  <a:lnTo>
                    <a:pt x="1013" y="89"/>
                  </a:lnTo>
                  <a:lnTo>
                    <a:pt x="994" y="76"/>
                  </a:lnTo>
                  <a:lnTo>
                    <a:pt x="980" y="64"/>
                  </a:lnTo>
                  <a:lnTo>
                    <a:pt x="970" y="57"/>
                  </a:lnTo>
                  <a:lnTo>
                    <a:pt x="967" y="54"/>
                  </a:lnTo>
                  <a:close/>
                </a:path>
              </a:pathLst>
            </a:custGeom>
            <a:solidFill>
              <a:srgbClr val="D87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145" y="705"/>
              <a:ext cx="1356" cy="1653"/>
            </a:xfrm>
            <a:custGeom>
              <a:avLst/>
              <a:gdLst>
                <a:gd name="T0" fmla="*/ 28 w 1356"/>
                <a:gd name="T1" fmla="*/ 233 h 1653"/>
                <a:gd name="T2" fmla="*/ 87 w 1356"/>
                <a:gd name="T3" fmla="*/ 1321 h 1653"/>
                <a:gd name="T4" fmla="*/ 415 w 1356"/>
                <a:gd name="T5" fmla="*/ 1327 h 1653"/>
                <a:gd name="T6" fmla="*/ 415 w 1356"/>
                <a:gd name="T7" fmla="*/ 1360 h 1653"/>
                <a:gd name="T8" fmla="*/ 0 w 1356"/>
                <a:gd name="T9" fmla="*/ 1400 h 1653"/>
                <a:gd name="T10" fmla="*/ 0 w 1356"/>
                <a:gd name="T11" fmla="*/ 1520 h 1653"/>
                <a:gd name="T12" fmla="*/ 341 w 1356"/>
                <a:gd name="T13" fmla="*/ 1653 h 1653"/>
                <a:gd name="T14" fmla="*/ 1275 w 1356"/>
                <a:gd name="T15" fmla="*/ 1454 h 1653"/>
                <a:gd name="T16" fmla="*/ 1275 w 1356"/>
                <a:gd name="T17" fmla="*/ 1380 h 1653"/>
                <a:gd name="T18" fmla="*/ 982 w 1356"/>
                <a:gd name="T19" fmla="*/ 1327 h 1653"/>
                <a:gd name="T20" fmla="*/ 982 w 1356"/>
                <a:gd name="T21" fmla="*/ 1268 h 1653"/>
                <a:gd name="T22" fmla="*/ 1321 w 1356"/>
                <a:gd name="T23" fmla="*/ 1148 h 1653"/>
                <a:gd name="T24" fmla="*/ 1356 w 1356"/>
                <a:gd name="T25" fmla="*/ 26 h 1653"/>
                <a:gd name="T26" fmla="*/ 241 w 1356"/>
                <a:gd name="T27" fmla="*/ 0 h 1653"/>
                <a:gd name="T28" fmla="*/ 28 w 1356"/>
                <a:gd name="T29" fmla="*/ 233 h 16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56"/>
                <a:gd name="T46" fmla="*/ 0 h 1653"/>
                <a:gd name="T47" fmla="*/ 1356 w 1356"/>
                <a:gd name="T48" fmla="*/ 1653 h 16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56" h="1653">
                  <a:moveTo>
                    <a:pt x="28" y="233"/>
                  </a:moveTo>
                  <a:lnTo>
                    <a:pt x="87" y="1321"/>
                  </a:lnTo>
                  <a:lnTo>
                    <a:pt x="415" y="1327"/>
                  </a:lnTo>
                  <a:lnTo>
                    <a:pt x="415" y="1360"/>
                  </a:lnTo>
                  <a:lnTo>
                    <a:pt x="0" y="1400"/>
                  </a:lnTo>
                  <a:lnTo>
                    <a:pt x="0" y="1520"/>
                  </a:lnTo>
                  <a:lnTo>
                    <a:pt x="341" y="1653"/>
                  </a:lnTo>
                  <a:lnTo>
                    <a:pt x="1275" y="1454"/>
                  </a:lnTo>
                  <a:lnTo>
                    <a:pt x="1275" y="1380"/>
                  </a:lnTo>
                  <a:lnTo>
                    <a:pt x="982" y="1327"/>
                  </a:lnTo>
                  <a:lnTo>
                    <a:pt x="982" y="1268"/>
                  </a:lnTo>
                  <a:lnTo>
                    <a:pt x="1321" y="1148"/>
                  </a:lnTo>
                  <a:lnTo>
                    <a:pt x="1356" y="26"/>
                  </a:lnTo>
                  <a:lnTo>
                    <a:pt x="241" y="0"/>
                  </a:lnTo>
                  <a:lnTo>
                    <a:pt x="28" y="233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4028" y="1278"/>
              <a:ext cx="1194" cy="471"/>
            </a:xfrm>
            <a:custGeom>
              <a:avLst/>
              <a:gdLst>
                <a:gd name="T0" fmla="*/ 6 w 1194"/>
                <a:gd name="T1" fmla="*/ 185 h 471"/>
                <a:gd name="T2" fmla="*/ 0 w 1194"/>
                <a:gd name="T3" fmla="*/ 278 h 471"/>
                <a:gd name="T4" fmla="*/ 461 w 1194"/>
                <a:gd name="T5" fmla="*/ 471 h 471"/>
                <a:gd name="T6" fmla="*/ 1166 w 1194"/>
                <a:gd name="T7" fmla="*/ 264 h 471"/>
                <a:gd name="T8" fmla="*/ 1194 w 1194"/>
                <a:gd name="T9" fmla="*/ 53 h 471"/>
                <a:gd name="T10" fmla="*/ 1034 w 1194"/>
                <a:gd name="T11" fmla="*/ 0 h 471"/>
                <a:gd name="T12" fmla="*/ 6 w 1194"/>
                <a:gd name="T13" fmla="*/ 185 h 4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4"/>
                <a:gd name="T22" fmla="*/ 0 h 471"/>
                <a:gd name="T23" fmla="*/ 1194 w 1194"/>
                <a:gd name="T24" fmla="*/ 471 h 4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4" h="471">
                  <a:moveTo>
                    <a:pt x="6" y="185"/>
                  </a:moveTo>
                  <a:lnTo>
                    <a:pt x="0" y="278"/>
                  </a:lnTo>
                  <a:lnTo>
                    <a:pt x="461" y="471"/>
                  </a:lnTo>
                  <a:lnTo>
                    <a:pt x="1166" y="264"/>
                  </a:lnTo>
                  <a:lnTo>
                    <a:pt x="1194" y="53"/>
                  </a:lnTo>
                  <a:lnTo>
                    <a:pt x="1034" y="0"/>
                  </a:lnTo>
                  <a:lnTo>
                    <a:pt x="6" y="18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5036" y="1116"/>
              <a:ext cx="231" cy="311"/>
            </a:xfrm>
            <a:custGeom>
              <a:avLst/>
              <a:gdLst>
                <a:gd name="T0" fmla="*/ 7 w 231"/>
                <a:gd name="T1" fmla="*/ 87 h 311"/>
                <a:gd name="T2" fmla="*/ 9 w 231"/>
                <a:gd name="T3" fmla="*/ 94 h 311"/>
                <a:gd name="T4" fmla="*/ 6 w 231"/>
                <a:gd name="T5" fmla="*/ 105 h 311"/>
                <a:gd name="T6" fmla="*/ 4 w 231"/>
                <a:gd name="T7" fmla="*/ 116 h 311"/>
                <a:gd name="T8" fmla="*/ 9 w 231"/>
                <a:gd name="T9" fmla="*/ 128 h 311"/>
                <a:gd name="T10" fmla="*/ 23 w 231"/>
                <a:gd name="T11" fmla="*/ 143 h 311"/>
                <a:gd name="T12" fmla="*/ 39 w 231"/>
                <a:gd name="T13" fmla="*/ 158 h 311"/>
                <a:gd name="T14" fmla="*/ 55 w 231"/>
                <a:gd name="T15" fmla="*/ 172 h 311"/>
                <a:gd name="T16" fmla="*/ 72 w 231"/>
                <a:gd name="T17" fmla="*/ 185 h 311"/>
                <a:gd name="T18" fmla="*/ 87 w 231"/>
                <a:gd name="T19" fmla="*/ 196 h 311"/>
                <a:gd name="T20" fmla="*/ 98 w 231"/>
                <a:gd name="T21" fmla="*/ 205 h 311"/>
                <a:gd name="T22" fmla="*/ 107 w 231"/>
                <a:gd name="T23" fmla="*/ 211 h 311"/>
                <a:gd name="T24" fmla="*/ 110 w 231"/>
                <a:gd name="T25" fmla="*/ 212 h 311"/>
                <a:gd name="T26" fmla="*/ 177 w 231"/>
                <a:gd name="T27" fmla="*/ 311 h 311"/>
                <a:gd name="T28" fmla="*/ 231 w 231"/>
                <a:gd name="T29" fmla="*/ 53 h 311"/>
                <a:gd name="T30" fmla="*/ 91 w 231"/>
                <a:gd name="T31" fmla="*/ 0 h 311"/>
                <a:gd name="T32" fmla="*/ 85 w 231"/>
                <a:gd name="T33" fmla="*/ 1 h 311"/>
                <a:gd name="T34" fmla="*/ 72 w 231"/>
                <a:gd name="T35" fmla="*/ 5 h 311"/>
                <a:gd name="T36" fmla="*/ 55 w 231"/>
                <a:gd name="T37" fmla="*/ 14 h 311"/>
                <a:gd name="T38" fmla="*/ 36 w 231"/>
                <a:gd name="T39" fmla="*/ 24 h 311"/>
                <a:gd name="T40" fmla="*/ 17 w 231"/>
                <a:gd name="T41" fmla="*/ 37 h 311"/>
                <a:gd name="T42" fmla="*/ 6 w 231"/>
                <a:gd name="T43" fmla="*/ 51 h 311"/>
                <a:gd name="T44" fmla="*/ 0 w 231"/>
                <a:gd name="T45" fmla="*/ 69 h 311"/>
                <a:gd name="T46" fmla="*/ 7 w 231"/>
                <a:gd name="T47" fmla="*/ 87 h 3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1"/>
                <a:gd name="T73" fmla="*/ 0 h 311"/>
                <a:gd name="T74" fmla="*/ 231 w 231"/>
                <a:gd name="T75" fmla="*/ 311 h 3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1" h="311">
                  <a:moveTo>
                    <a:pt x="7" y="87"/>
                  </a:moveTo>
                  <a:lnTo>
                    <a:pt x="9" y="94"/>
                  </a:lnTo>
                  <a:lnTo>
                    <a:pt x="6" y="105"/>
                  </a:lnTo>
                  <a:lnTo>
                    <a:pt x="4" y="116"/>
                  </a:lnTo>
                  <a:lnTo>
                    <a:pt x="9" y="128"/>
                  </a:lnTo>
                  <a:lnTo>
                    <a:pt x="23" y="143"/>
                  </a:lnTo>
                  <a:lnTo>
                    <a:pt x="39" y="158"/>
                  </a:lnTo>
                  <a:lnTo>
                    <a:pt x="55" y="172"/>
                  </a:lnTo>
                  <a:lnTo>
                    <a:pt x="72" y="185"/>
                  </a:lnTo>
                  <a:lnTo>
                    <a:pt x="87" y="196"/>
                  </a:lnTo>
                  <a:lnTo>
                    <a:pt x="98" y="205"/>
                  </a:lnTo>
                  <a:lnTo>
                    <a:pt x="107" y="211"/>
                  </a:lnTo>
                  <a:lnTo>
                    <a:pt x="110" y="212"/>
                  </a:lnTo>
                  <a:lnTo>
                    <a:pt x="177" y="311"/>
                  </a:lnTo>
                  <a:lnTo>
                    <a:pt x="231" y="53"/>
                  </a:lnTo>
                  <a:lnTo>
                    <a:pt x="91" y="0"/>
                  </a:lnTo>
                  <a:lnTo>
                    <a:pt x="85" y="1"/>
                  </a:lnTo>
                  <a:lnTo>
                    <a:pt x="72" y="5"/>
                  </a:lnTo>
                  <a:lnTo>
                    <a:pt x="55" y="14"/>
                  </a:lnTo>
                  <a:lnTo>
                    <a:pt x="36" y="24"/>
                  </a:lnTo>
                  <a:lnTo>
                    <a:pt x="17" y="37"/>
                  </a:lnTo>
                  <a:lnTo>
                    <a:pt x="6" y="51"/>
                  </a:lnTo>
                  <a:lnTo>
                    <a:pt x="0" y="69"/>
                  </a:lnTo>
                  <a:lnTo>
                    <a:pt x="7" y="8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4448" y="1260"/>
              <a:ext cx="361" cy="400"/>
            </a:xfrm>
            <a:custGeom>
              <a:avLst/>
              <a:gdLst>
                <a:gd name="T0" fmla="*/ 14 w 361"/>
                <a:gd name="T1" fmla="*/ 94 h 400"/>
                <a:gd name="T2" fmla="*/ 36 w 361"/>
                <a:gd name="T3" fmla="*/ 153 h 400"/>
                <a:gd name="T4" fmla="*/ 39 w 361"/>
                <a:gd name="T5" fmla="*/ 212 h 400"/>
                <a:gd name="T6" fmla="*/ 37 w 361"/>
                <a:gd name="T7" fmla="*/ 268 h 400"/>
                <a:gd name="T8" fmla="*/ 40 w 361"/>
                <a:gd name="T9" fmla="*/ 329 h 400"/>
                <a:gd name="T10" fmla="*/ 61 w 361"/>
                <a:gd name="T11" fmla="*/ 379 h 400"/>
                <a:gd name="T12" fmla="*/ 105 w 361"/>
                <a:gd name="T13" fmla="*/ 400 h 400"/>
                <a:gd name="T14" fmla="*/ 172 w 361"/>
                <a:gd name="T15" fmla="*/ 377 h 400"/>
                <a:gd name="T16" fmla="*/ 238 w 361"/>
                <a:gd name="T17" fmla="*/ 336 h 400"/>
                <a:gd name="T18" fmla="*/ 281 w 361"/>
                <a:gd name="T19" fmla="*/ 301 h 400"/>
                <a:gd name="T20" fmla="*/ 290 w 361"/>
                <a:gd name="T21" fmla="*/ 291 h 400"/>
                <a:gd name="T22" fmla="*/ 310 w 361"/>
                <a:gd name="T23" fmla="*/ 260 h 400"/>
                <a:gd name="T24" fmla="*/ 336 w 361"/>
                <a:gd name="T25" fmla="*/ 214 h 400"/>
                <a:gd name="T26" fmla="*/ 358 w 361"/>
                <a:gd name="T27" fmla="*/ 173 h 400"/>
                <a:gd name="T28" fmla="*/ 361 w 361"/>
                <a:gd name="T29" fmla="*/ 129 h 400"/>
                <a:gd name="T30" fmla="*/ 343 w 361"/>
                <a:gd name="T31" fmla="*/ 27 h 400"/>
                <a:gd name="T32" fmla="*/ 307 w 361"/>
                <a:gd name="T33" fmla="*/ 4 h 400"/>
                <a:gd name="T34" fmla="*/ 289 w 361"/>
                <a:gd name="T35" fmla="*/ 25 h 400"/>
                <a:gd name="T36" fmla="*/ 277 w 361"/>
                <a:gd name="T37" fmla="*/ 56 h 400"/>
                <a:gd name="T38" fmla="*/ 273 w 361"/>
                <a:gd name="T39" fmla="*/ 79 h 400"/>
                <a:gd name="T40" fmla="*/ 271 w 361"/>
                <a:gd name="T41" fmla="*/ 80 h 400"/>
                <a:gd name="T42" fmla="*/ 261 w 361"/>
                <a:gd name="T43" fmla="*/ 61 h 400"/>
                <a:gd name="T44" fmla="*/ 247 w 361"/>
                <a:gd name="T45" fmla="*/ 34 h 400"/>
                <a:gd name="T46" fmla="*/ 232 w 361"/>
                <a:gd name="T47" fmla="*/ 10 h 400"/>
                <a:gd name="T48" fmla="*/ 222 w 361"/>
                <a:gd name="T49" fmla="*/ 1 h 400"/>
                <a:gd name="T50" fmla="*/ 199 w 361"/>
                <a:gd name="T51" fmla="*/ 1 h 400"/>
                <a:gd name="T52" fmla="*/ 165 w 361"/>
                <a:gd name="T53" fmla="*/ 5 h 400"/>
                <a:gd name="T54" fmla="*/ 124 w 361"/>
                <a:gd name="T55" fmla="*/ 14 h 400"/>
                <a:gd name="T56" fmla="*/ 81 w 361"/>
                <a:gd name="T57" fmla="*/ 24 h 400"/>
                <a:gd name="T58" fmla="*/ 42 w 361"/>
                <a:gd name="T59" fmla="*/ 37 h 400"/>
                <a:gd name="T60" fmla="*/ 13 w 361"/>
                <a:gd name="T61" fmla="*/ 50 h 400"/>
                <a:gd name="T62" fmla="*/ 0 w 361"/>
                <a:gd name="T63" fmla="*/ 64 h 4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1"/>
                <a:gd name="T97" fmla="*/ 0 h 400"/>
                <a:gd name="T98" fmla="*/ 361 w 361"/>
                <a:gd name="T99" fmla="*/ 400 h 4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1" h="400">
                  <a:moveTo>
                    <a:pt x="0" y="70"/>
                  </a:moveTo>
                  <a:lnTo>
                    <a:pt x="14" y="94"/>
                  </a:lnTo>
                  <a:lnTo>
                    <a:pt x="27" y="122"/>
                  </a:lnTo>
                  <a:lnTo>
                    <a:pt x="36" y="153"/>
                  </a:lnTo>
                  <a:lnTo>
                    <a:pt x="40" y="189"/>
                  </a:lnTo>
                  <a:lnTo>
                    <a:pt x="39" y="212"/>
                  </a:lnTo>
                  <a:lnTo>
                    <a:pt x="37" y="240"/>
                  </a:lnTo>
                  <a:lnTo>
                    <a:pt x="37" y="268"/>
                  </a:lnTo>
                  <a:lnTo>
                    <a:pt x="37" y="300"/>
                  </a:lnTo>
                  <a:lnTo>
                    <a:pt x="40" y="329"/>
                  </a:lnTo>
                  <a:lnTo>
                    <a:pt x="48" y="356"/>
                  </a:lnTo>
                  <a:lnTo>
                    <a:pt x="61" y="379"/>
                  </a:lnTo>
                  <a:lnTo>
                    <a:pt x="79" y="395"/>
                  </a:lnTo>
                  <a:lnTo>
                    <a:pt x="105" y="400"/>
                  </a:lnTo>
                  <a:lnTo>
                    <a:pt x="137" y="393"/>
                  </a:lnTo>
                  <a:lnTo>
                    <a:pt x="172" y="377"/>
                  </a:lnTo>
                  <a:lnTo>
                    <a:pt x="206" y="357"/>
                  </a:lnTo>
                  <a:lnTo>
                    <a:pt x="238" y="336"/>
                  </a:lnTo>
                  <a:lnTo>
                    <a:pt x="263" y="316"/>
                  </a:lnTo>
                  <a:lnTo>
                    <a:pt x="281" y="301"/>
                  </a:lnTo>
                  <a:lnTo>
                    <a:pt x="287" y="296"/>
                  </a:lnTo>
                  <a:lnTo>
                    <a:pt x="290" y="291"/>
                  </a:lnTo>
                  <a:lnTo>
                    <a:pt x="299" y="278"/>
                  </a:lnTo>
                  <a:lnTo>
                    <a:pt x="310" y="260"/>
                  </a:lnTo>
                  <a:lnTo>
                    <a:pt x="323" y="237"/>
                  </a:lnTo>
                  <a:lnTo>
                    <a:pt x="336" y="214"/>
                  </a:lnTo>
                  <a:lnTo>
                    <a:pt x="349" y="192"/>
                  </a:lnTo>
                  <a:lnTo>
                    <a:pt x="358" y="173"/>
                  </a:lnTo>
                  <a:lnTo>
                    <a:pt x="361" y="162"/>
                  </a:lnTo>
                  <a:lnTo>
                    <a:pt x="361" y="129"/>
                  </a:lnTo>
                  <a:lnTo>
                    <a:pt x="356" y="77"/>
                  </a:lnTo>
                  <a:lnTo>
                    <a:pt x="343" y="27"/>
                  </a:lnTo>
                  <a:lnTo>
                    <a:pt x="320" y="3"/>
                  </a:lnTo>
                  <a:lnTo>
                    <a:pt x="307" y="4"/>
                  </a:lnTo>
                  <a:lnTo>
                    <a:pt x="296" y="13"/>
                  </a:lnTo>
                  <a:lnTo>
                    <a:pt x="289" y="25"/>
                  </a:lnTo>
                  <a:lnTo>
                    <a:pt x="281" y="40"/>
                  </a:lnTo>
                  <a:lnTo>
                    <a:pt x="277" y="56"/>
                  </a:lnTo>
                  <a:lnTo>
                    <a:pt x="274" y="70"/>
                  </a:lnTo>
                  <a:lnTo>
                    <a:pt x="273" y="79"/>
                  </a:lnTo>
                  <a:lnTo>
                    <a:pt x="273" y="83"/>
                  </a:lnTo>
                  <a:lnTo>
                    <a:pt x="271" y="80"/>
                  </a:lnTo>
                  <a:lnTo>
                    <a:pt x="267" y="73"/>
                  </a:lnTo>
                  <a:lnTo>
                    <a:pt x="261" y="61"/>
                  </a:lnTo>
                  <a:lnTo>
                    <a:pt x="254" y="48"/>
                  </a:lnTo>
                  <a:lnTo>
                    <a:pt x="247" y="34"/>
                  </a:lnTo>
                  <a:lnTo>
                    <a:pt x="240" y="21"/>
                  </a:lnTo>
                  <a:lnTo>
                    <a:pt x="232" y="10"/>
                  </a:lnTo>
                  <a:lnTo>
                    <a:pt x="227" y="3"/>
                  </a:lnTo>
                  <a:lnTo>
                    <a:pt x="222" y="1"/>
                  </a:lnTo>
                  <a:lnTo>
                    <a:pt x="212" y="0"/>
                  </a:lnTo>
                  <a:lnTo>
                    <a:pt x="199" y="1"/>
                  </a:lnTo>
                  <a:lnTo>
                    <a:pt x="183" y="3"/>
                  </a:lnTo>
                  <a:lnTo>
                    <a:pt x="165" y="5"/>
                  </a:lnTo>
                  <a:lnTo>
                    <a:pt x="144" y="10"/>
                  </a:lnTo>
                  <a:lnTo>
                    <a:pt x="124" y="14"/>
                  </a:lnTo>
                  <a:lnTo>
                    <a:pt x="102" y="18"/>
                  </a:lnTo>
                  <a:lnTo>
                    <a:pt x="81" y="24"/>
                  </a:lnTo>
                  <a:lnTo>
                    <a:pt x="61" y="31"/>
                  </a:lnTo>
                  <a:lnTo>
                    <a:pt x="42" y="37"/>
                  </a:lnTo>
                  <a:lnTo>
                    <a:pt x="26" y="44"/>
                  </a:lnTo>
                  <a:lnTo>
                    <a:pt x="13" y="50"/>
                  </a:lnTo>
                  <a:lnTo>
                    <a:pt x="4" y="57"/>
                  </a:lnTo>
                  <a:lnTo>
                    <a:pt x="0" y="6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7798" y="1596"/>
              <a:ext cx="987" cy="946"/>
            </a:xfrm>
            <a:custGeom>
              <a:avLst/>
              <a:gdLst>
                <a:gd name="T0" fmla="*/ 144 w 987"/>
                <a:gd name="T1" fmla="*/ 128 h 946"/>
                <a:gd name="T2" fmla="*/ 101 w 987"/>
                <a:gd name="T3" fmla="*/ 182 h 946"/>
                <a:gd name="T4" fmla="*/ 64 w 987"/>
                <a:gd name="T5" fmla="*/ 254 h 946"/>
                <a:gd name="T6" fmla="*/ 39 w 987"/>
                <a:gd name="T7" fmla="*/ 324 h 946"/>
                <a:gd name="T8" fmla="*/ 20 w 987"/>
                <a:gd name="T9" fmla="*/ 475 h 946"/>
                <a:gd name="T10" fmla="*/ 3 w 987"/>
                <a:gd name="T11" fmla="*/ 683 h 946"/>
                <a:gd name="T12" fmla="*/ 1 w 987"/>
                <a:gd name="T13" fmla="*/ 727 h 946"/>
                <a:gd name="T14" fmla="*/ 14 w 987"/>
                <a:gd name="T15" fmla="*/ 771 h 946"/>
                <a:gd name="T16" fmla="*/ 46 w 987"/>
                <a:gd name="T17" fmla="*/ 837 h 946"/>
                <a:gd name="T18" fmla="*/ 107 w 987"/>
                <a:gd name="T19" fmla="*/ 897 h 946"/>
                <a:gd name="T20" fmla="*/ 182 w 987"/>
                <a:gd name="T21" fmla="*/ 929 h 946"/>
                <a:gd name="T22" fmla="*/ 247 w 987"/>
                <a:gd name="T23" fmla="*/ 942 h 946"/>
                <a:gd name="T24" fmla="*/ 305 w 987"/>
                <a:gd name="T25" fmla="*/ 946 h 946"/>
                <a:gd name="T26" fmla="*/ 358 w 987"/>
                <a:gd name="T27" fmla="*/ 943 h 946"/>
                <a:gd name="T28" fmla="*/ 401 w 987"/>
                <a:gd name="T29" fmla="*/ 936 h 946"/>
                <a:gd name="T30" fmla="*/ 437 w 987"/>
                <a:gd name="T31" fmla="*/ 928 h 946"/>
                <a:gd name="T32" fmla="*/ 462 w 987"/>
                <a:gd name="T33" fmla="*/ 919 h 946"/>
                <a:gd name="T34" fmla="*/ 475 w 987"/>
                <a:gd name="T35" fmla="*/ 915 h 946"/>
                <a:gd name="T36" fmla="*/ 481 w 987"/>
                <a:gd name="T37" fmla="*/ 912 h 946"/>
                <a:gd name="T38" fmla="*/ 515 w 987"/>
                <a:gd name="T39" fmla="*/ 900 h 946"/>
                <a:gd name="T40" fmla="*/ 573 w 987"/>
                <a:gd name="T41" fmla="*/ 880 h 946"/>
                <a:gd name="T42" fmla="*/ 648 w 987"/>
                <a:gd name="T43" fmla="*/ 854 h 946"/>
                <a:gd name="T44" fmla="*/ 728 w 987"/>
                <a:gd name="T45" fmla="*/ 826 h 946"/>
                <a:gd name="T46" fmla="*/ 804 w 987"/>
                <a:gd name="T47" fmla="*/ 795 h 946"/>
                <a:gd name="T48" fmla="*/ 868 w 987"/>
                <a:gd name="T49" fmla="*/ 767 h 946"/>
                <a:gd name="T50" fmla="*/ 908 w 987"/>
                <a:gd name="T51" fmla="*/ 744 h 946"/>
                <a:gd name="T52" fmla="*/ 940 w 987"/>
                <a:gd name="T53" fmla="*/ 675 h 946"/>
                <a:gd name="T54" fmla="*/ 974 w 987"/>
                <a:gd name="T55" fmla="*/ 504 h 946"/>
                <a:gd name="T56" fmla="*/ 987 w 987"/>
                <a:gd name="T57" fmla="*/ 307 h 946"/>
                <a:gd name="T58" fmla="*/ 970 w 987"/>
                <a:gd name="T59" fmla="*/ 146 h 946"/>
                <a:gd name="T60" fmla="*/ 918 w 987"/>
                <a:gd name="T61" fmla="*/ 64 h 946"/>
                <a:gd name="T62" fmla="*/ 862 w 987"/>
                <a:gd name="T63" fmla="*/ 23 h 946"/>
                <a:gd name="T64" fmla="*/ 817 w 987"/>
                <a:gd name="T65" fmla="*/ 4 h 946"/>
                <a:gd name="T66" fmla="*/ 791 w 987"/>
                <a:gd name="T67" fmla="*/ 0 h 946"/>
                <a:gd name="T68" fmla="*/ 785 w 987"/>
                <a:gd name="T69" fmla="*/ 0 h 946"/>
                <a:gd name="T70" fmla="*/ 767 w 987"/>
                <a:gd name="T71" fmla="*/ 0 h 946"/>
                <a:gd name="T72" fmla="*/ 730 w 987"/>
                <a:gd name="T73" fmla="*/ 1 h 946"/>
                <a:gd name="T74" fmla="*/ 683 w 987"/>
                <a:gd name="T75" fmla="*/ 3 h 946"/>
                <a:gd name="T76" fmla="*/ 624 w 987"/>
                <a:gd name="T77" fmla="*/ 7 h 946"/>
                <a:gd name="T78" fmla="*/ 559 w 987"/>
                <a:gd name="T79" fmla="*/ 13 h 946"/>
                <a:gd name="T80" fmla="*/ 491 w 987"/>
                <a:gd name="T81" fmla="*/ 21 h 946"/>
                <a:gd name="T82" fmla="*/ 423 w 987"/>
                <a:gd name="T83" fmla="*/ 34 h 946"/>
                <a:gd name="T84" fmla="*/ 348 w 987"/>
                <a:gd name="T85" fmla="*/ 54 h 946"/>
                <a:gd name="T86" fmla="*/ 279 w 987"/>
                <a:gd name="T87" fmla="*/ 74 h 946"/>
                <a:gd name="T88" fmla="*/ 225 w 987"/>
                <a:gd name="T89" fmla="*/ 90 h 946"/>
                <a:gd name="T90" fmla="*/ 185 w 987"/>
                <a:gd name="T91" fmla="*/ 106 h 94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87"/>
                <a:gd name="T139" fmla="*/ 0 h 946"/>
                <a:gd name="T140" fmla="*/ 987 w 987"/>
                <a:gd name="T141" fmla="*/ 946 h 94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87" h="946">
                  <a:moveTo>
                    <a:pt x="166" y="113"/>
                  </a:moveTo>
                  <a:lnTo>
                    <a:pt x="144" y="128"/>
                  </a:lnTo>
                  <a:lnTo>
                    <a:pt x="123" y="151"/>
                  </a:lnTo>
                  <a:lnTo>
                    <a:pt x="101" y="182"/>
                  </a:lnTo>
                  <a:lnTo>
                    <a:pt x="81" y="217"/>
                  </a:lnTo>
                  <a:lnTo>
                    <a:pt x="64" y="254"/>
                  </a:lnTo>
                  <a:lnTo>
                    <a:pt x="49" y="291"/>
                  </a:lnTo>
                  <a:lnTo>
                    <a:pt x="39" y="324"/>
                  </a:lnTo>
                  <a:lnTo>
                    <a:pt x="33" y="352"/>
                  </a:lnTo>
                  <a:lnTo>
                    <a:pt x="20" y="475"/>
                  </a:lnTo>
                  <a:lnTo>
                    <a:pt x="10" y="594"/>
                  </a:lnTo>
                  <a:lnTo>
                    <a:pt x="3" y="683"/>
                  </a:lnTo>
                  <a:lnTo>
                    <a:pt x="0" y="719"/>
                  </a:lnTo>
                  <a:lnTo>
                    <a:pt x="1" y="727"/>
                  </a:lnTo>
                  <a:lnTo>
                    <a:pt x="6" y="744"/>
                  </a:lnTo>
                  <a:lnTo>
                    <a:pt x="14" y="771"/>
                  </a:lnTo>
                  <a:lnTo>
                    <a:pt x="27" y="803"/>
                  </a:lnTo>
                  <a:lnTo>
                    <a:pt x="46" y="837"/>
                  </a:lnTo>
                  <a:lnTo>
                    <a:pt x="72" y="870"/>
                  </a:lnTo>
                  <a:lnTo>
                    <a:pt x="107" y="897"/>
                  </a:lnTo>
                  <a:lnTo>
                    <a:pt x="149" y="919"/>
                  </a:lnTo>
                  <a:lnTo>
                    <a:pt x="182" y="929"/>
                  </a:lnTo>
                  <a:lnTo>
                    <a:pt x="215" y="938"/>
                  </a:lnTo>
                  <a:lnTo>
                    <a:pt x="247" y="942"/>
                  </a:lnTo>
                  <a:lnTo>
                    <a:pt x="277" y="945"/>
                  </a:lnTo>
                  <a:lnTo>
                    <a:pt x="305" y="946"/>
                  </a:lnTo>
                  <a:lnTo>
                    <a:pt x="332" y="946"/>
                  </a:lnTo>
                  <a:lnTo>
                    <a:pt x="358" y="943"/>
                  </a:lnTo>
                  <a:lnTo>
                    <a:pt x="381" y="941"/>
                  </a:lnTo>
                  <a:lnTo>
                    <a:pt x="401" y="936"/>
                  </a:lnTo>
                  <a:lnTo>
                    <a:pt x="420" y="932"/>
                  </a:lnTo>
                  <a:lnTo>
                    <a:pt x="437" y="928"/>
                  </a:lnTo>
                  <a:lnTo>
                    <a:pt x="450" y="923"/>
                  </a:lnTo>
                  <a:lnTo>
                    <a:pt x="462" y="919"/>
                  </a:lnTo>
                  <a:lnTo>
                    <a:pt x="469" y="916"/>
                  </a:lnTo>
                  <a:lnTo>
                    <a:pt x="475" y="915"/>
                  </a:lnTo>
                  <a:lnTo>
                    <a:pt x="476" y="913"/>
                  </a:lnTo>
                  <a:lnTo>
                    <a:pt x="481" y="912"/>
                  </a:lnTo>
                  <a:lnTo>
                    <a:pt x="494" y="908"/>
                  </a:lnTo>
                  <a:lnTo>
                    <a:pt x="515" y="900"/>
                  </a:lnTo>
                  <a:lnTo>
                    <a:pt x="541" y="892"/>
                  </a:lnTo>
                  <a:lnTo>
                    <a:pt x="573" y="880"/>
                  </a:lnTo>
                  <a:lnTo>
                    <a:pt x="609" y="869"/>
                  </a:lnTo>
                  <a:lnTo>
                    <a:pt x="648" y="854"/>
                  </a:lnTo>
                  <a:lnTo>
                    <a:pt x="687" y="840"/>
                  </a:lnTo>
                  <a:lnTo>
                    <a:pt x="728" y="826"/>
                  </a:lnTo>
                  <a:lnTo>
                    <a:pt x="767" y="810"/>
                  </a:lnTo>
                  <a:lnTo>
                    <a:pt x="804" y="795"/>
                  </a:lnTo>
                  <a:lnTo>
                    <a:pt x="837" y="781"/>
                  </a:lnTo>
                  <a:lnTo>
                    <a:pt x="868" y="767"/>
                  </a:lnTo>
                  <a:lnTo>
                    <a:pt x="891" y="754"/>
                  </a:lnTo>
                  <a:lnTo>
                    <a:pt x="908" y="744"/>
                  </a:lnTo>
                  <a:lnTo>
                    <a:pt x="917" y="734"/>
                  </a:lnTo>
                  <a:lnTo>
                    <a:pt x="940" y="675"/>
                  </a:lnTo>
                  <a:lnTo>
                    <a:pt x="958" y="596"/>
                  </a:lnTo>
                  <a:lnTo>
                    <a:pt x="974" y="504"/>
                  </a:lnTo>
                  <a:lnTo>
                    <a:pt x="984" y="405"/>
                  </a:lnTo>
                  <a:lnTo>
                    <a:pt x="987" y="307"/>
                  </a:lnTo>
                  <a:lnTo>
                    <a:pt x="983" y="218"/>
                  </a:lnTo>
                  <a:lnTo>
                    <a:pt x="970" y="146"/>
                  </a:lnTo>
                  <a:lnTo>
                    <a:pt x="948" y="97"/>
                  </a:lnTo>
                  <a:lnTo>
                    <a:pt x="918" y="64"/>
                  </a:lnTo>
                  <a:lnTo>
                    <a:pt x="889" y="40"/>
                  </a:lnTo>
                  <a:lnTo>
                    <a:pt x="862" y="23"/>
                  </a:lnTo>
                  <a:lnTo>
                    <a:pt x="839" y="11"/>
                  </a:lnTo>
                  <a:lnTo>
                    <a:pt x="817" y="4"/>
                  </a:lnTo>
                  <a:lnTo>
                    <a:pt x="801" y="1"/>
                  </a:lnTo>
                  <a:lnTo>
                    <a:pt x="791" y="0"/>
                  </a:lnTo>
                  <a:lnTo>
                    <a:pt x="788" y="0"/>
                  </a:lnTo>
                  <a:lnTo>
                    <a:pt x="785" y="0"/>
                  </a:lnTo>
                  <a:lnTo>
                    <a:pt x="778" y="0"/>
                  </a:lnTo>
                  <a:lnTo>
                    <a:pt x="767" y="0"/>
                  </a:lnTo>
                  <a:lnTo>
                    <a:pt x="751" y="0"/>
                  </a:lnTo>
                  <a:lnTo>
                    <a:pt x="730" y="1"/>
                  </a:lnTo>
                  <a:lnTo>
                    <a:pt x="707" y="1"/>
                  </a:lnTo>
                  <a:lnTo>
                    <a:pt x="683" y="3"/>
                  </a:lnTo>
                  <a:lnTo>
                    <a:pt x="654" y="4"/>
                  </a:lnTo>
                  <a:lnTo>
                    <a:pt x="624" y="7"/>
                  </a:lnTo>
                  <a:lnTo>
                    <a:pt x="592" y="8"/>
                  </a:lnTo>
                  <a:lnTo>
                    <a:pt x="559" y="13"/>
                  </a:lnTo>
                  <a:lnTo>
                    <a:pt x="525" y="17"/>
                  </a:lnTo>
                  <a:lnTo>
                    <a:pt x="491" y="21"/>
                  </a:lnTo>
                  <a:lnTo>
                    <a:pt x="456" y="28"/>
                  </a:lnTo>
                  <a:lnTo>
                    <a:pt x="423" y="34"/>
                  </a:lnTo>
                  <a:lnTo>
                    <a:pt x="390" y="43"/>
                  </a:lnTo>
                  <a:lnTo>
                    <a:pt x="348" y="54"/>
                  </a:lnTo>
                  <a:lnTo>
                    <a:pt x="310" y="64"/>
                  </a:lnTo>
                  <a:lnTo>
                    <a:pt x="279" y="74"/>
                  </a:lnTo>
                  <a:lnTo>
                    <a:pt x="250" y="83"/>
                  </a:lnTo>
                  <a:lnTo>
                    <a:pt x="225" y="90"/>
                  </a:lnTo>
                  <a:lnTo>
                    <a:pt x="204" y="99"/>
                  </a:lnTo>
                  <a:lnTo>
                    <a:pt x="185" y="106"/>
                  </a:lnTo>
                  <a:lnTo>
                    <a:pt x="166" y="113"/>
                  </a:lnTo>
                  <a:close/>
                </a:path>
              </a:pathLst>
            </a:custGeom>
            <a:solidFill>
              <a:srgbClr val="59A3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7972" y="2194"/>
              <a:ext cx="422" cy="914"/>
            </a:xfrm>
            <a:custGeom>
              <a:avLst/>
              <a:gdLst>
                <a:gd name="T0" fmla="*/ 124 w 422"/>
                <a:gd name="T1" fmla="*/ 60 h 914"/>
                <a:gd name="T2" fmla="*/ 0 w 422"/>
                <a:gd name="T3" fmla="*/ 914 h 914"/>
                <a:gd name="T4" fmla="*/ 288 w 422"/>
                <a:gd name="T5" fmla="*/ 914 h 914"/>
                <a:gd name="T6" fmla="*/ 422 w 422"/>
                <a:gd name="T7" fmla="*/ 37 h 914"/>
                <a:gd name="T8" fmla="*/ 422 w 422"/>
                <a:gd name="T9" fmla="*/ 36 h 914"/>
                <a:gd name="T10" fmla="*/ 422 w 422"/>
                <a:gd name="T11" fmla="*/ 32 h 914"/>
                <a:gd name="T12" fmla="*/ 420 w 422"/>
                <a:gd name="T13" fmla="*/ 27 h 914"/>
                <a:gd name="T14" fmla="*/ 415 w 422"/>
                <a:gd name="T15" fmla="*/ 20 h 914"/>
                <a:gd name="T16" fmla="*/ 403 w 422"/>
                <a:gd name="T17" fmla="*/ 15 h 914"/>
                <a:gd name="T18" fmla="*/ 387 w 422"/>
                <a:gd name="T19" fmla="*/ 7 h 914"/>
                <a:gd name="T20" fmla="*/ 361 w 422"/>
                <a:gd name="T21" fmla="*/ 3 h 914"/>
                <a:gd name="T22" fmla="*/ 327 w 422"/>
                <a:gd name="T23" fmla="*/ 0 h 914"/>
                <a:gd name="T24" fmla="*/ 286 w 422"/>
                <a:gd name="T25" fmla="*/ 2 h 914"/>
                <a:gd name="T26" fmla="*/ 249 w 422"/>
                <a:gd name="T27" fmla="*/ 7 h 914"/>
                <a:gd name="T28" fmla="*/ 215 w 422"/>
                <a:gd name="T29" fmla="*/ 17 h 914"/>
                <a:gd name="T30" fmla="*/ 185 w 422"/>
                <a:gd name="T31" fmla="*/ 27 h 914"/>
                <a:gd name="T32" fmla="*/ 161 w 422"/>
                <a:gd name="T33" fmla="*/ 40 h 914"/>
                <a:gd name="T34" fmla="*/ 140 w 422"/>
                <a:gd name="T35" fmla="*/ 50 h 914"/>
                <a:gd name="T36" fmla="*/ 129 w 422"/>
                <a:gd name="T37" fmla="*/ 58 h 914"/>
                <a:gd name="T38" fmla="*/ 124 w 422"/>
                <a:gd name="T39" fmla="*/ 60 h 9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2"/>
                <a:gd name="T61" fmla="*/ 0 h 914"/>
                <a:gd name="T62" fmla="*/ 422 w 422"/>
                <a:gd name="T63" fmla="*/ 914 h 9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2" h="914">
                  <a:moveTo>
                    <a:pt x="124" y="60"/>
                  </a:moveTo>
                  <a:lnTo>
                    <a:pt x="0" y="914"/>
                  </a:lnTo>
                  <a:lnTo>
                    <a:pt x="288" y="914"/>
                  </a:lnTo>
                  <a:lnTo>
                    <a:pt x="422" y="37"/>
                  </a:lnTo>
                  <a:lnTo>
                    <a:pt x="422" y="36"/>
                  </a:lnTo>
                  <a:lnTo>
                    <a:pt x="422" y="32"/>
                  </a:lnTo>
                  <a:lnTo>
                    <a:pt x="420" y="27"/>
                  </a:lnTo>
                  <a:lnTo>
                    <a:pt x="415" y="20"/>
                  </a:lnTo>
                  <a:lnTo>
                    <a:pt x="403" y="15"/>
                  </a:lnTo>
                  <a:lnTo>
                    <a:pt x="387" y="7"/>
                  </a:lnTo>
                  <a:lnTo>
                    <a:pt x="361" y="3"/>
                  </a:lnTo>
                  <a:lnTo>
                    <a:pt x="327" y="0"/>
                  </a:lnTo>
                  <a:lnTo>
                    <a:pt x="286" y="2"/>
                  </a:lnTo>
                  <a:lnTo>
                    <a:pt x="249" y="7"/>
                  </a:lnTo>
                  <a:lnTo>
                    <a:pt x="215" y="17"/>
                  </a:lnTo>
                  <a:lnTo>
                    <a:pt x="185" y="27"/>
                  </a:lnTo>
                  <a:lnTo>
                    <a:pt x="161" y="40"/>
                  </a:lnTo>
                  <a:lnTo>
                    <a:pt x="140" y="50"/>
                  </a:lnTo>
                  <a:lnTo>
                    <a:pt x="129" y="58"/>
                  </a:lnTo>
                  <a:lnTo>
                    <a:pt x="124" y="60"/>
                  </a:lnTo>
                  <a:close/>
                </a:path>
              </a:pathLst>
            </a:custGeom>
            <a:solidFill>
              <a:srgbClr val="A5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3988" y="1247"/>
              <a:ext cx="2478" cy="1245"/>
            </a:xfrm>
            <a:custGeom>
              <a:avLst/>
              <a:gdLst>
                <a:gd name="T0" fmla="*/ 1254 w 2478"/>
                <a:gd name="T1" fmla="*/ 1155 h 1245"/>
                <a:gd name="T2" fmla="*/ 1112 w 2478"/>
                <a:gd name="T3" fmla="*/ 1137 h 1245"/>
                <a:gd name="T4" fmla="*/ 1049 w 2478"/>
                <a:gd name="T5" fmla="*/ 1025 h 1245"/>
                <a:gd name="T6" fmla="*/ 1172 w 2478"/>
                <a:gd name="T7" fmla="*/ 965 h 1245"/>
                <a:gd name="T8" fmla="*/ 993 w 2478"/>
                <a:gd name="T9" fmla="*/ 943 h 1245"/>
                <a:gd name="T10" fmla="*/ 1061 w 2478"/>
                <a:gd name="T11" fmla="*/ 1145 h 1245"/>
                <a:gd name="T12" fmla="*/ 1240 w 2478"/>
                <a:gd name="T13" fmla="*/ 1242 h 1245"/>
                <a:gd name="T14" fmla="*/ 1333 w 2478"/>
                <a:gd name="T15" fmla="*/ 1132 h 1245"/>
                <a:gd name="T16" fmla="*/ 1414 w 2478"/>
                <a:gd name="T17" fmla="*/ 604 h 1245"/>
                <a:gd name="T18" fmla="*/ 1537 w 2478"/>
                <a:gd name="T19" fmla="*/ 393 h 1245"/>
                <a:gd name="T20" fmla="*/ 1752 w 2478"/>
                <a:gd name="T21" fmla="*/ 267 h 1245"/>
                <a:gd name="T22" fmla="*/ 1922 w 2478"/>
                <a:gd name="T23" fmla="*/ 366 h 1245"/>
                <a:gd name="T24" fmla="*/ 2090 w 2478"/>
                <a:gd name="T25" fmla="*/ 373 h 1245"/>
                <a:gd name="T26" fmla="*/ 2218 w 2478"/>
                <a:gd name="T27" fmla="*/ 297 h 1245"/>
                <a:gd name="T28" fmla="*/ 2436 w 2478"/>
                <a:gd name="T29" fmla="*/ 569 h 1245"/>
                <a:gd name="T30" fmla="*/ 2477 w 2478"/>
                <a:gd name="T31" fmla="*/ 536 h 1245"/>
                <a:gd name="T32" fmla="*/ 2393 w 2478"/>
                <a:gd name="T33" fmla="*/ 330 h 1245"/>
                <a:gd name="T34" fmla="*/ 2250 w 2478"/>
                <a:gd name="T35" fmla="*/ 212 h 1245"/>
                <a:gd name="T36" fmla="*/ 2197 w 2478"/>
                <a:gd name="T37" fmla="*/ 230 h 1245"/>
                <a:gd name="T38" fmla="*/ 2085 w 2478"/>
                <a:gd name="T39" fmla="*/ 311 h 1245"/>
                <a:gd name="T40" fmla="*/ 1967 w 2478"/>
                <a:gd name="T41" fmla="*/ 317 h 1245"/>
                <a:gd name="T42" fmla="*/ 1856 w 2478"/>
                <a:gd name="T43" fmla="*/ 270 h 1245"/>
                <a:gd name="T44" fmla="*/ 1876 w 2478"/>
                <a:gd name="T45" fmla="*/ 143 h 1245"/>
                <a:gd name="T46" fmla="*/ 1826 w 2478"/>
                <a:gd name="T47" fmla="*/ 62 h 1245"/>
                <a:gd name="T48" fmla="*/ 1690 w 2478"/>
                <a:gd name="T49" fmla="*/ 230 h 1245"/>
                <a:gd name="T50" fmla="*/ 1495 w 2478"/>
                <a:gd name="T51" fmla="*/ 334 h 1245"/>
                <a:gd name="T52" fmla="*/ 1378 w 2478"/>
                <a:gd name="T53" fmla="*/ 511 h 1245"/>
                <a:gd name="T54" fmla="*/ 1302 w 2478"/>
                <a:gd name="T55" fmla="*/ 610 h 1245"/>
                <a:gd name="T56" fmla="*/ 1105 w 2478"/>
                <a:gd name="T57" fmla="*/ 586 h 1245"/>
                <a:gd name="T58" fmla="*/ 521 w 2478"/>
                <a:gd name="T59" fmla="*/ 683 h 1245"/>
                <a:gd name="T60" fmla="*/ 274 w 2478"/>
                <a:gd name="T61" fmla="*/ 695 h 1245"/>
                <a:gd name="T62" fmla="*/ 115 w 2478"/>
                <a:gd name="T63" fmla="*/ 640 h 1245"/>
                <a:gd name="T64" fmla="*/ 13 w 2478"/>
                <a:gd name="T65" fmla="*/ 633 h 1245"/>
                <a:gd name="T66" fmla="*/ 187 w 2478"/>
                <a:gd name="T67" fmla="*/ 699 h 1245"/>
                <a:gd name="T68" fmla="*/ 267 w 2478"/>
                <a:gd name="T69" fmla="*/ 732 h 1245"/>
                <a:gd name="T70" fmla="*/ 623 w 2478"/>
                <a:gd name="T71" fmla="*/ 926 h 1245"/>
                <a:gd name="T72" fmla="*/ 483 w 2478"/>
                <a:gd name="T73" fmla="*/ 727 h 1245"/>
                <a:gd name="T74" fmla="*/ 1085 w 2478"/>
                <a:gd name="T75" fmla="*/ 615 h 1245"/>
                <a:gd name="T76" fmla="*/ 1283 w 2478"/>
                <a:gd name="T77" fmla="*/ 627 h 1245"/>
                <a:gd name="T78" fmla="*/ 1322 w 2478"/>
                <a:gd name="T79" fmla="*/ 810 h 1245"/>
                <a:gd name="T80" fmla="*/ 1237 w 2478"/>
                <a:gd name="T81" fmla="*/ 727 h 1245"/>
                <a:gd name="T82" fmla="*/ 1317 w 2478"/>
                <a:gd name="T83" fmla="*/ 748 h 1245"/>
                <a:gd name="T84" fmla="*/ 1198 w 2478"/>
                <a:gd name="T85" fmla="*/ 643 h 1245"/>
                <a:gd name="T86" fmla="*/ 1287 w 2478"/>
                <a:gd name="T87" fmla="*/ 669 h 1245"/>
                <a:gd name="T88" fmla="*/ 1333 w 2478"/>
                <a:gd name="T89" fmla="*/ 685 h 1245"/>
                <a:gd name="T90" fmla="*/ 1227 w 2478"/>
                <a:gd name="T91" fmla="*/ 626 h 1245"/>
                <a:gd name="T92" fmla="*/ 1198 w 2478"/>
                <a:gd name="T93" fmla="*/ 642 h 1245"/>
                <a:gd name="T94" fmla="*/ 1214 w 2478"/>
                <a:gd name="T95" fmla="*/ 676 h 1245"/>
                <a:gd name="T96" fmla="*/ 1218 w 2478"/>
                <a:gd name="T97" fmla="*/ 698 h 1245"/>
                <a:gd name="T98" fmla="*/ 1215 w 2478"/>
                <a:gd name="T99" fmla="*/ 750 h 1245"/>
                <a:gd name="T100" fmla="*/ 1164 w 2478"/>
                <a:gd name="T101" fmla="*/ 826 h 1245"/>
                <a:gd name="T102" fmla="*/ 1071 w 2478"/>
                <a:gd name="T103" fmla="*/ 714 h 1245"/>
                <a:gd name="T104" fmla="*/ 1000 w 2478"/>
                <a:gd name="T105" fmla="*/ 762 h 1245"/>
                <a:gd name="T106" fmla="*/ 975 w 2478"/>
                <a:gd name="T107" fmla="*/ 773 h 1245"/>
                <a:gd name="T108" fmla="*/ 1032 w 2478"/>
                <a:gd name="T109" fmla="*/ 790 h 1245"/>
                <a:gd name="T110" fmla="*/ 1027 w 2478"/>
                <a:gd name="T111" fmla="*/ 859 h 1245"/>
                <a:gd name="T112" fmla="*/ 1059 w 2478"/>
                <a:gd name="T113" fmla="*/ 899 h 1245"/>
                <a:gd name="T114" fmla="*/ 1254 w 2478"/>
                <a:gd name="T115" fmla="*/ 839 h 1245"/>
                <a:gd name="T116" fmla="*/ 1192 w 2478"/>
                <a:gd name="T117" fmla="*/ 958 h 1245"/>
                <a:gd name="T118" fmla="*/ 1297 w 2478"/>
                <a:gd name="T119" fmla="*/ 985 h 1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78"/>
                <a:gd name="T181" fmla="*/ 0 h 1245"/>
                <a:gd name="T182" fmla="*/ 2478 w 2478"/>
                <a:gd name="T183" fmla="*/ 1245 h 1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78" h="1245">
                  <a:moveTo>
                    <a:pt x="1189" y="1063"/>
                  </a:moveTo>
                  <a:lnTo>
                    <a:pt x="1287" y="1030"/>
                  </a:lnTo>
                  <a:lnTo>
                    <a:pt x="1286" y="1050"/>
                  </a:lnTo>
                  <a:lnTo>
                    <a:pt x="1283" y="1071"/>
                  </a:lnTo>
                  <a:lnTo>
                    <a:pt x="1280" y="1093"/>
                  </a:lnTo>
                  <a:lnTo>
                    <a:pt x="1274" y="1114"/>
                  </a:lnTo>
                  <a:lnTo>
                    <a:pt x="1265" y="1136"/>
                  </a:lnTo>
                  <a:lnTo>
                    <a:pt x="1254" y="1155"/>
                  </a:lnTo>
                  <a:lnTo>
                    <a:pt x="1240" y="1172"/>
                  </a:lnTo>
                  <a:lnTo>
                    <a:pt x="1221" y="1186"/>
                  </a:lnTo>
                  <a:lnTo>
                    <a:pt x="1202" y="1189"/>
                  </a:lnTo>
                  <a:lnTo>
                    <a:pt x="1183" y="1186"/>
                  </a:lnTo>
                  <a:lnTo>
                    <a:pt x="1164" y="1179"/>
                  </a:lnTo>
                  <a:lnTo>
                    <a:pt x="1146" y="1168"/>
                  </a:lnTo>
                  <a:lnTo>
                    <a:pt x="1128" y="1153"/>
                  </a:lnTo>
                  <a:lnTo>
                    <a:pt x="1112" y="1137"/>
                  </a:lnTo>
                  <a:lnTo>
                    <a:pt x="1098" y="1117"/>
                  </a:lnTo>
                  <a:lnTo>
                    <a:pt x="1086" y="1097"/>
                  </a:lnTo>
                  <a:lnTo>
                    <a:pt x="1189" y="1063"/>
                  </a:lnTo>
                  <a:lnTo>
                    <a:pt x="1180" y="1024"/>
                  </a:lnTo>
                  <a:lnTo>
                    <a:pt x="1073" y="1061"/>
                  </a:lnTo>
                  <a:lnTo>
                    <a:pt x="1063" y="1053"/>
                  </a:lnTo>
                  <a:lnTo>
                    <a:pt x="1055" y="1040"/>
                  </a:lnTo>
                  <a:lnTo>
                    <a:pt x="1049" y="1025"/>
                  </a:lnTo>
                  <a:lnTo>
                    <a:pt x="1040" y="1011"/>
                  </a:lnTo>
                  <a:lnTo>
                    <a:pt x="1056" y="1004"/>
                  </a:lnTo>
                  <a:lnTo>
                    <a:pt x="1075" y="998"/>
                  </a:lnTo>
                  <a:lnTo>
                    <a:pt x="1094" y="991"/>
                  </a:lnTo>
                  <a:lnTo>
                    <a:pt x="1114" y="984"/>
                  </a:lnTo>
                  <a:lnTo>
                    <a:pt x="1134" y="977"/>
                  </a:lnTo>
                  <a:lnTo>
                    <a:pt x="1154" y="971"/>
                  </a:lnTo>
                  <a:lnTo>
                    <a:pt x="1172" y="965"/>
                  </a:lnTo>
                  <a:lnTo>
                    <a:pt x="1189" y="959"/>
                  </a:lnTo>
                  <a:lnTo>
                    <a:pt x="1179" y="922"/>
                  </a:lnTo>
                  <a:lnTo>
                    <a:pt x="1048" y="965"/>
                  </a:lnTo>
                  <a:lnTo>
                    <a:pt x="1046" y="962"/>
                  </a:lnTo>
                  <a:lnTo>
                    <a:pt x="1046" y="958"/>
                  </a:lnTo>
                  <a:lnTo>
                    <a:pt x="1046" y="954"/>
                  </a:lnTo>
                  <a:lnTo>
                    <a:pt x="1046" y="948"/>
                  </a:lnTo>
                  <a:lnTo>
                    <a:pt x="993" y="943"/>
                  </a:lnTo>
                  <a:lnTo>
                    <a:pt x="993" y="971"/>
                  </a:lnTo>
                  <a:lnTo>
                    <a:pt x="996" y="997"/>
                  </a:lnTo>
                  <a:lnTo>
                    <a:pt x="1001" y="1024"/>
                  </a:lnTo>
                  <a:lnTo>
                    <a:pt x="1010" y="1048"/>
                  </a:lnTo>
                  <a:lnTo>
                    <a:pt x="1020" y="1074"/>
                  </a:lnTo>
                  <a:lnTo>
                    <a:pt x="1032" y="1099"/>
                  </a:lnTo>
                  <a:lnTo>
                    <a:pt x="1046" y="1122"/>
                  </a:lnTo>
                  <a:lnTo>
                    <a:pt x="1061" y="1145"/>
                  </a:lnTo>
                  <a:lnTo>
                    <a:pt x="1078" y="1166"/>
                  </a:lnTo>
                  <a:lnTo>
                    <a:pt x="1097" y="1188"/>
                  </a:lnTo>
                  <a:lnTo>
                    <a:pt x="1117" y="1206"/>
                  </a:lnTo>
                  <a:lnTo>
                    <a:pt x="1138" y="1221"/>
                  </a:lnTo>
                  <a:lnTo>
                    <a:pt x="1162" y="1234"/>
                  </a:lnTo>
                  <a:lnTo>
                    <a:pt x="1186" y="1241"/>
                  </a:lnTo>
                  <a:lnTo>
                    <a:pt x="1212" y="1245"/>
                  </a:lnTo>
                  <a:lnTo>
                    <a:pt x="1240" y="1242"/>
                  </a:lnTo>
                  <a:lnTo>
                    <a:pt x="1260" y="1237"/>
                  </a:lnTo>
                  <a:lnTo>
                    <a:pt x="1277" y="1228"/>
                  </a:lnTo>
                  <a:lnTo>
                    <a:pt x="1291" y="1216"/>
                  </a:lnTo>
                  <a:lnTo>
                    <a:pt x="1304" y="1202"/>
                  </a:lnTo>
                  <a:lnTo>
                    <a:pt x="1313" y="1186"/>
                  </a:lnTo>
                  <a:lnTo>
                    <a:pt x="1322" y="1169"/>
                  </a:lnTo>
                  <a:lnTo>
                    <a:pt x="1329" y="1150"/>
                  </a:lnTo>
                  <a:lnTo>
                    <a:pt x="1333" y="1132"/>
                  </a:lnTo>
                  <a:lnTo>
                    <a:pt x="1377" y="784"/>
                  </a:lnTo>
                  <a:lnTo>
                    <a:pt x="1380" y="758"/>
                  </a:lnTo>
                  <a:lnTo>
                    <a:pt x="1384" y="731"/>
                  </a:lnTo>
                  <a:lnTo>
                    <a:pt x="1388" y="705"/>
                  </a:lnTo>
                  <a:lnTo>
                    <a:pt x="1394" y="679"/>
                  </a:lnTo>
                  <a:lnTo>
                    <a:pt x="1400" y="653"/>
                  </a:lnTo>
                  <a:lnTo>
                    <a:pt x="1406" y="629"/>
                  </a:lnTo>
                  <a:lnTo>
                    <a:pt x="1414" y="604"/>
                  </a:lnTo>
                  <a:lnTo>
                    <a:pt x="1423" y="580"/>
                  </a:lnTo>
                  <a:lnTo>
                    <a:pt x="1433" y="551"/>
                  </a:lnTo>
                  <a:lnTo>
                    <a:pt x="1446" y="523"/>
                  </a:lnTo>
                  <a:lnTo>
                    <a:pt x="1460" y="495"/>
                  </a:lnTo>
                  <a:lnTo>
                    <a:pt x="1478" y="468"/>
                  </a:lnTo>
                  <a:lnTo>
                    <a:pt x="1496" y="442"/>
                  </a:lnTo>
                  <a:lnTo>
                    <a:pt x="1515" y="416"/>
                  </a:lnTo>
                  <a:lnTo>
                    <a:pt x="1537" y="393"/>
                  </a:lnTo>
                  <a:lnTo>
                    <a:pt x="1560" y="370"/>
                  </a:lnTo>
                  <a:lnTo>
                    <a:pt x="1584" y="350"/>
                  </a:lnTo>
                  <a:lnTo>
                    <a:pt x="1609" y="330"/>
                  </a:lnTo>
                  <a:lnTo>
                    <a:pt x="1636" y="313"/>
                  </a:lnTo>
                  <a:lnTo>
                    <a:pt x="1664" y="299"/>
                  </a:lnTo>
                  <a:lnTo>
                    <a:pt x="1693" y="286"/>
                  </a:lnTo>
                  <a:lnTo>
                    <a:pt x="1722" y="274"/>
                  </a:lnTo>
                  <a:lnTo>
                    <a:pt x="1752" y="267"/>
                  </a:lnTo>
                  <a:lnTo>
                    <a:pt x="1784" y="261"/>
                  </a:lnTo>
                  <a:lnTo>
                    <a:pt x="1801" y="281"/>
                  </a:lnTo>
                  <a:lnTo>
                    <a:pt x="1817" y="299"/>
                  </a:lnTo>
                  <a:lnTo>
                    <a:pt x="1833" y="316"/>
                  </a:lnTo>
                  <a:lnTo>
                    <a:pt x="1850" y="330"/>
                  </a:lnTo>
                  <a:lnTo>
                    <a:pt x="1870" y="343"/>
                  </a:lnTo>
                  <a:lnTo>
                    <a:pt x="1893" y="355"/>
                  </a:lnTo>
                  <a:lnTo>
                    <a:pt x="1922" y="366"/>
                  </a:lnTo>
                  <a:lnTo>
                    <a:pt x="1957" y="376"/>
                  </a:lnTo>
                  <a:lnTo>
                    <a:pt x="1977" y="380"/>
                  </a:lnTo>
                  <a:lnTo>
                    <a:pt x="1996" y="382"/>
                  </a:lnTo>
                  <a:lnTo>
                    <a:pt x="2016" y="383"/>
                  </a:lnTo>
                  <a:lnTo>
                    <a:pt x="2035" y="383"/>
                  </a:lnTo>
                  <a:lnTo>
                    <a:pt x="2054" y="380"/>
                  </a:lnTo>
                  <a:lnTo>
                    <a:pt x="2071" y="378"/>
                  </a:lnTo>
                  <a:lnTo>
                    <a:pt x="2090" y="373"/>
                  </a:lnTo>
                  <a:lnTo>
                    <a:pt x="2107" y="366"/>
                  </a:lnTo>
                  <a:lnTo>
                    <a:pt x="2124" y="360"/>
                  </a:lnTo>
                  <a:lnTo>
                    <a:pt x="2140" y="352"/>
                  </a:lnTo>
                  <a:lnTo>
                    <a:pt x="2158" y="343"/>
                  </a:lnTo>
                  <a:lnTo>
                    <a:pt x="2173" y="333"/>
                  </a:lnTo>
                  <a:lnTo>
                    <a:pt x="2188" y="322"/>
                  </a:lnTo>
                  <a:lnTo>
                    <a:pt x="2204" y="310"/>
                  </a:lnTo>
                  <a:lnTo>
                    <a:pt x="2218" y="297"/>
                  </a:lnTo>
                  <a:lnTo>
                    <a:pt x="2233" y="284"/>
                  </a:lnTo>
                  <a:lnTo>
                    <a:pt x="2279" y="310"/>
                  </a:lnTo>
                  <a:lnTo>
                    <a:pt x="2319" y="342"/>
                  </a:lnTo>
                  <a:lnTo>
                    <a:pt x="2354" y="379"/>
                  </a:lnTo>
                  <a:lnTo>
                    <a:pt x="2384" y="422"/>
                  </a:lnTo>
                  <a:lnTo>
                    <a:pt x="2407" y="468"/>
                  </a:lnTo>
                  <a:lnTo>
                    <a:pt x="2426" y="518"/>
                  </a:lnTo>
                  <a:lnTo>
                    <a:pt x="2436" y="569"/>
                  </a:lnTo>
                  <a:lnTo>
                    <a:pt x="2440" y="622"/>
                  </a:lnTo>
                  <a:lnTo>
                    <a:pt x="2443" y="658"/>
                  </a:lnTo>
                  <a:lnTo>
                    <a:pt x="2448" y="698"/>
                  </a:lnTo>
                  <a:lnTo>
                    <a:pt x="2452" y="728"/>
                  </a:lnTo>
                  <a:lnTo>
                    <a:pt x="2456" y="737"/>
                  </a:lnTo>
                  <a:lnTo>
                    <a:pt x="2472" y="672"/>
                  </a:lnTo>
                  <a:lnTo>
                    <a:pt x="2478" y="604"/>
                  </a:lnTo>
                  <a:lnTo>
                    <a:pt x="2477" y="536"/>
                  </a:lnTo>
                  <a:lnTo>
                    <a:pt x="2465" y="471"/>
                  </a:lnTo>
                  <a:lnTo>
                    <a:pt x="2459" y="449"/>
                  </a:lnTo>
                  <a:lnTo>
                    <a:pt x="2452" y="428"/>
                  </a:lnTo>
                  <a:lnTo>
                    <a:pt x="2443" y="406"/>
                  </a:lnTo>
                  <a:lnTo>
                    <a:pt x="2432" y="386"/>
                  </a:lnTo>
                  <a:lnTo>
                    <a:pt x="2420" y="367"/>
                  </a:lnTo>
                  <a:lnTo>
                    <a:pt x="2407" y="349"/>
                  </a:lnTo>
                  <a:lnTo>
                    <a:pt x="2393" y="330"/>
                  </a:lnTo>
                  <a:lnTo>
                    <a:pt x="2377" y="313"/>
                  </a:lnTo>
                  <a:lnTo>
                    <a:pt x="2361" y="297"/>
                  </a:lnTo>
                  <a:lnTo>
                    <a:pt x="2344" y="281"/>
                  </a:lnTo>
                  <a:lnTo>
                    <a:pt x="2326" y="265"/>
                  </a:lnTo>
                  <a:lnTo>
                    <a:pt x="2308" y="251"/>
                  </a:lnTo>
                  <a:lnTo>
                    <a:pt x="2289" y="237"/>
                  </a:lnTo>
                  <a:lnTo>
                    <a:pt x="2269" y="224"/>
                  </a:lnTo>
                  <a:lnTo>
                    <a:pt x="2250" y="212"/>
                  </a:lnTo>
                  <a:lnTo>
                    <a:pt x="2230" y="201"/>
                  </a:lnTo>
                  <a:lnTo>
                    <a:pt x="2225" y="202"/>
                  </a:lnTo>
                  <a:lnTo>
                    <a:pt x="2223" y="204"/>
                  </a:lnTo>
                  <a:lnTo>
                    <a:pt x="2220" y="205"/>
                  </a:lnTo>
                  <a:lnTo>
                    <a:pt x="2217" y="208"/>
                  </a:lnTo>
                  <a:lnTo>
                    <a:pt x="2212" y="212"/>
                  </a:lnTo>
                  <a:lnTo>
                    <a:pt x="2207" y="220"/>
                  </a:lnTo>
                  <a:lnTo>
                    <a:pt x="2197" y="230"/>
                  </a:lnTo>
                  <a:lnTo>
                    <a:pt x="2185" y="243"/>
                  </a:lnTo>
                  <a:lnTo>
                    <a:pt x="2168" y="258"/>
                  </a:lnTo>
                  <a:lnTo>
                    <a:pt x="2152" y="271"/>
                  </a:lnTo>
                  <a:lnTo>
                    <a:pt x="2137" y="283"/>
                  </a:lnTo>
                  <a:lnTo>
                    <a:pt x="2123" y="293"/>
                  </a:lnTo>
                  <a:lnTo>
                    <a:pt x="2110" y="300"/>
                  </a:lnTo>
                  <a:lnTo>
                    <a:pt x="2097" y="307"/>
                  </a:lnTo>
                  <a:lnTo>
                    <a:pt x="2085" y="311"/>
                  </a:lnTo>
                  <a:lnTo>
                    <a:pt x="2072" y="316"/>
                  </a:lnTo>
                  <a:lnTo>
                    <a:pt x="2059" y="317"/>
                  </a:lnTo>
                  <a:lnTo>
                    <a:pt x="2046" y="319"/>
                  </a:lnTo>
                  <a:lnTo>
                    <a:pt x="2033" y="320"/>
                  </a:lnTo>
                  <a:lnTo>
                    <a:pt x="2019" y="320"/>
                  </a:lnTo>
                  <a:lnTo>
                    <a:pt x="2003" y="319"/>
                  </a:lnTo>
                  <a:lnTo>
                    <a:pt x="1986" y="319"/>
                  </a:lnTo>
                  <a:lnTo>
                    <a:pt x="1967" y="317"/>
                  </a:lnTo>
                  <a:lnTo>
                    <a:pt x="1947" y="316"/>
                  </a:lnTo>
                  <a:lnTo>
                    <a:pt x="1934" y="310"/>
                  </a:lnTo>
                  <a:lnTo>
                    <a:pt x="1919" y="306"/>
                  </a:lnTo>
                  <a:lnTo>
                    <a:pt x="1906" y="300"/>
                  </a:lnTo>
                  <a:lnTo>
                    <a:pt x="1892" y="294"/>
                  </a:lnTo>
                  <a:lnTo>
                    <a:pt x="1879" y="288"/>
                  </a:lnTo>
                  <a:lnTo>
                    <a:pt x="1866" y="280"/>
                  </a:lnTo>
                  <a:lnTo>
                    <a:pt x="1856" y="270"/>
                  </a:lnTo>
                  <a:lnTo>
                    <a:pt x="1846" y="258"/>
                  </a:lnTo>
                  <a:lnTo>
                    <a:pt x="1850" y="254"/>
                  </a:lnTo>
                  <a:lnTo>
                    <a:pt x="1854" y="248"/>
                  </a:lnTo>
                  <a:lnTo>
                    <a:pt x="1857" y="243"/>
                  </a:lnTo>
                  <a:lnTo>
                    <a:pt x="1862" y="237"/>
                  </a:lnTo>
                  <a:lnTo>
                    <a:pt x="1872" y="207"/>
                  </a:lnTo>
                  <a:lnTo>
                    <a:pt x="1876" y="175"/>
                  </a:lnTo>
                  <a:lnTo>
                    <a:pt x="1876" y="143"/>
                  </a:lnTo>
                  <a:lnTo>
                    <a:pt x="1873" y="113"/>
                  </a:lnTo>
                  <a:lnTo>
                    <a:pt x="1866" y="82"/>
                  </a:lnTo>
                  <a:lnTo>
                    <a:pt x="1854" y="53"/>
                  </a:lnTo>
                  <a:lnTo>
                    <a:pt x="1840" y="26"/>
                  </a:lnTo>
                  <a:lnTo>
                    <a:pt x="1823" y="0"/>
                  </a:lnTo>
                  <a:lnTo>
                    <a:pt x="1821" y="7"/>
                  </a:lnTo>
                  <a:lnTo>
                    <a:pt x="1823" y="30"/>
                  </a:lnTo>
                  <a:lnTo>
                    <a:pt x="1826" y="62"/>
                  </a:lnTo>
                  <a:lnTo>
                    <a:pt x="1827" y="99"/>
                  </a:lnTo>
                  <a:lnTo>
                    <a:pt x="1824" y="139"/>
                  </a:lnTo>
                  <a:lnTo>
                    <a:pt x="1817" y="175"/>
                  </a:lnTo>
                  <a:lnTo>
                    <a:pt x="1801" y="204"/>
                  </a:lnTo>
                  <a:lnTo>
                    <a:pt x="1775" y="221"/>
                  </a:lnTo>
                  <a:lnTo>
                    <a:pt x="1746" y="221"/>
                  </a:lnTo>
                  <a:lnTo>
                    <a:pt x="1717" y="224"/>
                  </a:lnTo>
                  <a:lnTo>
                    <a:pt x="1690" y="230"/>
                  </a:lnTo>
                  <a:lnTo>
                    <a:pt x="1662" y="237"/>
                  </a:lnTo>
                  <a:lnTo>
                    <a:pt x="1636" y="245"/>
                  </a:lnTo>
                  <a:lnTo>
                    <a:pt x="1610" y="257"/>
                  </a:lnTo>
                  <a:lnTo>
                    <a:pt x="1586" y="268"/>
                  </a:lnTo>
                  <a:lnTo>
                    <a:pt x="1561" y="283"/>
                  </a:lnTo>
                  <a:lnTo>
                    <a:pt x="1538" y="299"/>
                  </a:lnTo>
                  <a:lnTo>
                    <a:pt x="1515" y="316"/>
                  </a:lnTo>
                  <a:lnTo>
                    <a:pt x="1495" y="334"/>
                  </a:lnTo>
                  <a:lnTo>
                    <a:pt x="1475" y="355"/>
                  </a:lnTo>
                  <a:lnTo>
                    <a:pt x="1456" y="375"/>
                  </a:lnTo>
                  <a:lnTo>
                    <a:pt x="1439" y="398"/>
                  </a:lnTo>
                  <a:lnTo>
                    <a:pt x="1421" y="421"/>
                  </a:lnTo>
                  <a:lnTo>
                    <a:pt x="1407" y="444"/>
                  </a:lnTo>
                  <a:lnTo>
                    <a:pt x="1395" y="465"/>
                  </a:lnTo>
                  <a:lnTo>
                    <a:pt x="1385" y="488"/>
                  </a:lnTo>
                  <a:lnTo>
                    <a:pt x="1378" y="511"/>
                  </a:lnTo>
                  <a:lnTo>
                    <a:pt x="1372" y="534"/>
                  </a:lnTo>
                  <a:lnTo>
                    <a:pt x="1367" y="557"/>
                  </a:lnTo>
                  <a:lnTo>
                    <a:pt x="1361" y="582"/>
                  </a:lnTo>
                  <a:lnTo>
                    <a:pt x="1355" y="604"/>
                  </a:lnTo>
                  <a:lnTo>
                    <a:pt x="1349" y="627"/>
                  </a:lnTo>
                  <a:lnTo>
                    <a:pt x="1338" y="622"/>
                  </a:lnTo>
                  <a:lnTo>
                    <a:pt x="1322" y="616"/>
                  </a:lnTo>
                  <a:lnTo>
                    <a:pt x="1302" y="610"/>
                  </a:lnTo>
                  <a:lnTo>
                    <a:pt x="1281" y="603"/>
                  </a:lnTo>
                  <a:lnTo>
                    <a:pt x="1261" y="594"/>
                  </a:lnTo>
                  <a:lnTo>
                    <a:pt x="1242" y="586"/>
                  </a:lnTo>
                  <a:lnTo>
                    <a:pt x="1229" y="577"/>
                  </a:lnTo>
                  <a:lnTo>
                    <a:pt x="1224" y="567"/>
                  </a:lnTo>
                  <a:lnTo>
                    <a:pt x="1198" y="571"/>
                  </a:lnTo>
                  <a:lnTo>
                    <a:pt x="1157" y="579"/>
                  </a:lnTo>
                  <a:lnTo>
                    <a:pt x="1105" y="586"/>
                  </a:lnTo>
                  <a:lnTo>
                    <a:pt x="1043" y="597"/>
                  </a:lnTo>
                  <a:lnTo>
                    <a:pt x="974" y="609"/>
                  </a:lnTo>
                  <a:lnTo>
                    <a:pt x="899" y="620"/>
                  </a:lnTo>
                  <a:lnTo>
                    <a:pt x="821" y="633"/>
                  </a:lnTo>
                  <a:lnTo>
                    <a:pt x="741" y="646"/>
                  </a:lnTo>
                  <a:lnTo>
                    <a:pt x="664" y="659"/>
                  </a:lnTo>
                  <a:lnTo>
                    <a:pt x="590" y="672"/>
                  </a:lnTo>
                  <a:lnTo>
                    <a:pt x="521" y="683"/>
                  </a:lnTo>
                  <a:lnTo>
                    <a:pt x="459" y="694"/>
                  </a:lnTo>
                  <a:lnTo>
                    <a:pt x="407" y="702"/>
                  </a:lnTo>
                  <a:lnTo>
                    <a:pt x="368" y="708"/>
                  </a:lnTo>
                  <a:lnTo>
                    <a:pt x="342" y="712"/>
                  </a:lnTo>
                  <a:lnTo>
                    <a:pt x="333" y="714"/>
                  </a:lnTo>
                  <a:lnTo>
                    <a:pt x="313" y="708"/>
                  </a:lnTo>
                  <a:lnTo>
                    <a:pt x="293" y="701"/>
                  </a:lnTo>
                  <a:lnTo>
                    <a:pt x="274" y="695"/>
                  </a:lnTo>
                  <a:lnTo>
                    <a:pt x="254" y="688"/>
                  </a:lnTo>
                  <a:lnTo>
                    <a:pt x="233" y="681"/>
                  </a:lnTo>
                  <a:lnTo>
                    <a:pt x="213" y="673"/>
                  </a:lnTo>
                  <a:lnTo>
                    <a:pt x="194" y="668"/>
                  </a:lnTo>
                  <a:lnTo>
                    <a:pt x="174" y="661"/>
                  </a:lnTo>
                  <a:lnTo>
                    <a:pt x="154" y="653"/>
                  </a:lnTo>
                  <a:lnTo>
                    <a:pt x="134" y="648"/>
                  </a:lnTo>
                  <a:lnTo>
                    <a:pt x="115" y="640"/>
                  </a:lnTo>
                  <a:lnTo>
                    <a:pt x="95" y="635"/>
                  </a:lnTo>
                  <a:lnTo>
                    <a:pt x="75" y="629"/>
                  </a:lnTo>
                  <a:lnTo>
                    <a:pt x="54" y="623"/>
                  </a:lnTo>
                  <a:lnTo>
                    <a:pt x="34" y="617"/>
                  </a:lnTo>
                  <a:lnTo>
                    <a:pt x="14" y="612"/>
                  </a:lnTo>
                  <a:lnTo>
                    <a:pt x="0" y="626"/>
                  </a:lnTo>
                  <a:lnTo>
                    <a:pt x="4" y="629"/>
                  </a:lnTo>
                  <a:lnTo>
                    <a:pt x="13" y="633"/>
                  </a:lnTo>
                  <a:lnTo>
                    <a:pt x="27" y="639"/>
                  </a:lnTo>
                  <a:lnTo>
                    <a:pt x="44" y="646"/>
                  </a:lnTo>
                  <a:lnTo>
                    <a:pt x="66" y="653"/>
                  </a:lnTo>
                  <a:lnTo>
                    <a:pt x="89" y="662"/>
                  </a:lnTo>
                  <a:lnTo>
                    <a:pt x="114" y="672"/>
                  </a:lnTo>
                  <a:lnTo>
                    <a:pt x="138" y="681"/>
                  </a:lnTo>
                  <a:lnTo>
                    <a:pt x="163" y="691"/>
                  </a:lnTo>
                  <a:lnTo>
                    <a:pt x="187" y="699"/>
                  </a:lnTo>
                  <a:lnTo>
                    <a:pt x="210" y="708"/>
                  </a:lnTo>
                  <a:lnTo>
                    <a:pt x="231" y="715"/>
                  </a:lnTo>
                  <a:lnTo>
                    <a:pt x="248" y="722"/>
                  </a:lnTo>
                  <a:lnTo>
                    <a:pt x="261" y="727"/>
                  </a:lnTo>
                  <a:lnTo>
                    <a:pt x="269" y="729"/>
                  </a:lnTo>
                  <a:lnTo>
                    <a:pt x="272" y="731"/>
                  </a:lnTo>
                  <a:lnTo>
                    <a:pt x="271" y="731"/>
                  </a:lnTo>
                  <a:lnTo>
                    <a:pt x="267" y="732"/>
                  </a:lnTo>
                  <a:lnTo>
                    <a:pt x="261" y="735"/>
                  </a:lnTo>
                  <a:lnTo>
                    <a:pt x="254" y="738"/>
                  </a:lnTo>
                  <a:lnTo>
                    <a:pt x="245" y="741"/>
                  </a:lnTo>
                  <a:lnTo>
                    <a:pt x="238" y="745"/>
                  </a:lnTo>
                  <a:lnTo>
                    <a:pt x="231" y="748"/>
                  </a:lnTo>
                  <a:lnTo>
                    <a:pt x="225" y="752"/>
                  </a:lnTo>
                  <a:lnTo>
                    <a:pt x="616" y="923"/>
                  </a:lnTo>
                  <a:lnTo>
                    <a:pt x="623" y="926"/>
                  </a:lnTo>
                  <a:lnTo>
                    <a:pt x="630" y="928"/>
                  </a:lnTo>
                  <a:lnTo>
                    <a:pt x="638" y="928"/>
                  </a:lnTo>
                  <a:lnTo>
                    <a:pt x="645" y="922"/>
                  </a:lnTo>
                  <a:lnTo>
                    <a:pt x="308" y="762"/>
                  </a:lnTo>
                  <a:lnTo>
                    <a:pt x="332" y="757"/>
                  </a:lnTo>
                  <a:lnTo>
                    <a:pt x="371" y="750"/>
                  </a:lnTo>
                  <a:lnTo>
                    <a:pt x="421" y="738"/>
                  </a:lnTo>
                  <a:lnTo>
                    <a:pt x="483" y="727"/>
                  </a:lnTo>
                  <a:lnTo>
                    <a:pt x="554" y="714"/>
                  </a:lnTo>
                  <a:lnTo>
                    <a:pt x="630" y="699"/>
                  </a:lnTo>
                  <a:lnTo>
                    <a:pt x="711" y="683"/>
                  </a:lnTo>
                  <a:lnTo>
                    <a:pt x="792" y="669"/>
                  </a:lnTo>
                  <a:lnTo>
                    <a:pt x="873" y="655"/>
                  </a:lnTo>
                  <a:lnTo>
                    <a:pt x="949" y="640"/>
                  </a:lnTo>
                  <a:lnTo>
                    <a:pt x="1022" y="627"/>
                  </a:lnTo>
                  <a:lnTo>
                    <a:pt x="1085" y="615"/>
                  </a:lnTo>
                  <a:lnTo>
                    <a:pt x="1140" y="606"/>
                  </a:lnTo>
                  <a:lnTo>
                    <a:pt x="1180" y="597"/>
                  </a:lnTo>
                  <a:lnTo>
                    <a:pt x="1208" y="593"/>
                  </a:lnTo>
                  <a:lnTo>
                    <a:pt x="1216" y="592"/>
                  </a:lnTo>
                  <a:lnTo>
                    <a:pt x="1232" y="600"/>
                  </a:lnTo>
                  <a:lnTo>
                    <a:pt x="1248" y="609"/>
                  </a:lnTo>
                  <a:lnTo>
                    <a:pt x="1265" y="617"/>
                  </a:lnTo>
                  <a:lnTo>
                    <a:pt x="1283" y="627"/>
                  </a:lnTo>
                  <a:lnTo>
                    <a:pt x="1299" y="638"/>
                  </a:lnTo>
                  <a:lnTo>
                    <a:pt x="1315" y="648"/>
                  </a:lnTo>
                  <a:lnTo>
                    <a:pt x="1330" y="658"/>
                  </a:lnTo>
                  <a:lnTo>
                    <a:pt x="1345" y="669"/>
                  </a:lnTo>
                  <a:lnTo>
                    <a:pt x="1343" y="706"/>
                  </a:lnTo>
                  <a:lnTo>
                    <a:pt x="1338" y="741"/>
                  </a:lnTo>
                  <a:lnTo>
                    <a:pt x="1330" y="777"/>
                  </a:lnTo>
                  <a:lnTo>
                    <a:pt x="1322" y="810"/>
                  </a:lnTo>
                  <a:lnTo>
                    <a:pt x="1312" y="798"/>
                  </a:lnTo>
                  <a:lnTo>
                    <a:pt x="1302" y="787"/>
                  </a:lnTo>
                  <a:lnTo>
                    <a:pt x="1291" y="775"/>
                  </a:lnTo>
                  <a:lnTo>
                    <a:pt x="1281" y="765"/>
                  </a:lnTo>
                  <a:lnTo>
                    <a:pt x="1271" y="755"/>
                  </a:lnTo>
                  <a:lnTo>
                    <a:pt x="1261" y="745"/>
                  </a:lnTo>
                  <a:lnTo>
                    <a:pt x="1250" y="735"/>
                  </a:lnTo>
                  <a:lnTo>
                    <a:pt x="1237" y="727"/>
                  </a:lnTo>
                  <a:lnTo>
                    <a:pt x="1247" y="727"/>
                  </a:lnTo>
                  <a:lnTo>
                    <a:pt x="1257" y="729"/>
                  </a:lnTo>
                  <a:lnTo>
                    <a:pt x="1267" y="737"/>
                  </a:lnTo>
                  <a:lnTo>
                    <a:pt x="1276" y="744"/>
                  </a:lnTo>
                  <a:lnTo>
                    <a:pt x="1286" y="751"/>
                  </a:lnTo>
                  <a:lnTo>
                    <a:pt x="1296" y="754"/>
                  </a:lnTo>
                  <a:lnTo>
                    <a:pt x="1306" y="754"/>
                  </a:lnTo>
                  <a:lnTo>
                    <a:pt x="1317" y="748"/>
                  </a:lnTo>
                  <a:lnTo>
                    <a:pt x="1307" y="731"/>
                  </a:lnTo>
                  <a:lnTo>
                    <a:pt x="1294" y="715"/>
                  </a:lnTo>
                  <a:lnTo>
                    <a:pt x="1281" y="701"/>
                  </a:lnTo>
                  <a:lnTo>
                    <a:pt x="1265" y="686"/>
                  </a:lnTo>
                  <a:lnTo>
                    <a:pt x="1250" y="673"/>
                  </a:lnTo>
                  <a:lnTo>
                    <a:pt x="1232" y="662"/>
                  </a:lnTo>
                  <a:lnTo>
                    <a:pt x="1215" y="652"/>
                  </a:lnTo>
                  <a:lnTo>
                    <a:pt x="1198" y="643"/>
                  </a:lnTo>
                  <a:lnTo>
                    <a:pt x="1209" y="645"/>
                  </a:lnTo>
                  <a:lnTo>
                    <a:pt x="1221" y="646"/>
                  </a:lnTo>
                  <a:lnTo>
                    <a:pt x="1232" y="649"/>
                  </a:lnTo>
                  <a:lnTo>
                    <a:pt x="1244" y="652"/>
                  </a:lnTo>
                  <a:lnTo>
                    <a:pt x="1255" y="655"/>
                  </a:lnTo>
                  <a:lnTo>
                    <a:pt x="1267" y="659"/>
                  </a:lnTo>
                  <a:lnTo>
                    <a:pt x="1277" y="663"/>
                  </a:lnTo>
                  <a:lnTo>
                    <a:pt x="1287" y="669"/>
                  </a:lnTo>
                  <a:lnTo>
                    <a:pt x="1293" y="671"/>
                  </a:lnTo>
                  <a:lnTo>
                    <a:pt x="1299" y="675"/>
                  </a:lnTo>
                  <a:lnTo>
                    <a:pt x="1304" y="681"/>
                  </a:lnTo>
                  <a:lnTo>
                    <a:pt x="1309" y="685"/>
                  </a:lnTo>
                  <a:lnTo>
                    <a:pt x="1315" y="691"/>
                  </a:lnTo>
                  <a:lnTo>
                    <a:pt x="1320" y="692"/>
                  </a:lnTo>
                  <a:lnTo>
                    <a:pt x="1326" y="691"/>
                  </a:lnTo>
                  <a:lnTo>
                    <a:pt x="1333" y="685"/>
                  </a:lnTo>
                  <a:lnTo>
                    <a:pt x="1323" y="672"/>
                  </a:lnTo>
                  <a:lnTo>
                    <a:pt x="1312" y="662"/>
                  </a:lnTo>
                  <a:lnTo>
                    <a:pt x="1299" y="653"/>
                  </a:lnTo>
                  <a:lnTo>
                    <a:pt x="1286" y="646"/>
                  </a:lnTo>
                  <a:lnTo>
                    <a:pt x="1271" y="640"/>
                  </a:lnTo>
                  <a:lnTo>
                    <a:pt x="1257" y="636"/>
                  </a:lnTo>
                  <a:lnTo>
                    <a:pt x="1241" y="630"/>
                  </a:lnTo>
                  <a:lnTo>
                    <a:pt x="1227" y="626"/>
                  </a:lnTo>
                  <a:lnTo>
                    <a:pt x="1218" y="623"/>
                  </a:lnTo>
                  <a:lnTo>
                    <a:pt x="1208" y="622"/>
                  </a:lnTo>
                  <a:lnTo>
                    <a:pt x="1199" y="622"/>
                  </a:lnTo>
                  <a:lnTo>
                    <a:pt x="1192" y="627"/>
                  </a:lnTo>
                  <a:lnTo>
                    <a:pt x="1192" y="632"/>
                  </a:lnTo>
                  <a:lnTo>
                    <a:pt x="1193" y="636"/>
                  </a:lnTo>
                  <a:lnTo>
                    <a:pt x="1195" y="639"/>
                  </a:lnTo>
                  <a:lnTo>
                    <a:pt x="1198" y="642"/>
                  </a:lnTo>
                  <a:lnTo>
                    <a:pt x="1188" y="645"/>
                  </a:lnTo>
                  <a:lnTo>
                    <a:pt x="1176" y="646"/>
                  </a:lnTo>
                  <a:lnTo>
                    <a:pt x="1167" y="649"/>
                  </a:lnTo>
                  <a:lnTo>
                    <a:pt x="1166" y="661"/>
                  </a:lnTo>
                  <a:lnTo>
                    <a:pt x="1177" y="665"/>
                  </a:lnTo>
                  <a:lnTo>
                    <a:pt x="1189" y="669"/>
                  </a:lnTo>
                  <a:lnTo>
                    <a:pt x="1201" y="673"/>
                  </a:lnTo>
                  <a:lnTo>
                    <a:pt x="1214" y="676"/>
                  </a:lnTo>
                  <a:lnTo>
                    <a:pt x="1224" y="681"/>
                  </a:lnTo>
                  <a:lnTo>
                    <a:pt x="1235" y="686"/>
                  </a:lnTo>
                  <a:lnTo>
                    <a:pt x="1245" y="694"/>
                  </a:lnTo>
                  <a:lnTo>
                    <a:pt x="1255" y="701"/>
                  </a:lnTo>
                  <a:lnTo>
                    <a:pt x="1247" y="702"/>
                  </a:lnTo>
                  <a:lnTo>
                    <a:pt x="1237" y="702"/>
                  </a:lnTo>
                  <a:lnTo>
                    <a:pt x="1228" y="701"/>
                  </a:lnTo>
                  <a:lnTo>
                    <a:pt x="1218" y="698"/>
                  </a:lnTo>
                  <a:lnTo>
                    <a:pt x="1208" y="695"/>
                  </a:lnTo>
                  <a:lnTo>
                    <a:pt x="1198" y="694"/>
                  </a:lnTo>
                  <a:lnTo>
                    <a:pt x="1189" y="696"/>
                  </a:lnTo>
                  <a:lnTo>
                    <a:pt x="1179" y="701"/>
                  </a:lnTo>
                  <a:lnTo>
                    <a:pt x="1183" y="717"/>
                  </a:lnTo>
                  <a:lnTo>
                    <a:pt x="1192" y="729"/>
                  </a:lnTo>
                  <a:lnTo>
                    <a:pt x="1202" y="740"/>
                  </a:lnTo>
                  <a:lnTo>
                    <a:pt x="1215" y="750"/>
                  </a:lnTo>
                  <a:lnTo>
                    <a:pt x="1227" y="760"/>
                  </a:lnTo>
                  <a:lnTo>
                    <a:pt x="1240" y="771"/>
                  </a:lnTo>
                  <a:lnTo>
                    <a:pt x="1250" y="785"/>
                  </a:lnTo>
                  <a:lnTo>
                    <a:pt x="1258" y="801"/>
                  </a:lnTo>
                  <a:lnTo>
                    <a:pt x="1235" y="806"/>
                  </a:lnTo>
                  <a:lnTo>
                    <a:pt x="1211" y="811"/>
                  </a:lnTo>
                  <a:lnTo>
                    <a:pt x="1188" y="819"/>
                  </a:lnTo>
                  <a:lnTo>
                    <a:pt x="1164" y="826"/>
                  </a:lnTo>
                  <a:lnTo>
                    <a:pt x="1141" y="833"/>
                  </a:lnTo>
                  <a:lnTo>
                    <a:pt x="1118" y="839"/>
                  </a:lnTo>
                  <a:lnTo>
                    <a:pt x="1094" y="843"/>
                  </a:lnTo>
                  <a:lnTo>
                    <a:pt x="1071" y="844"/>
                  </a:lnTo>
                  <a:lnTo>
                    <a:pt x="1075" y="813"/>
                  </a:lnTo>
                  <a:lnTo>
                    <a:pt x="1078" y="778"/>
                  </a:lnTo>
                  <a:lnTo>
                    <a:pt x="1075" y="745"/>
                  </a:lnTo>
                  <a:lnTo>
                    <a:pt x="1071" y="714"/>
                  </a:lnTo>
                  <a:lnTo>
                    <a:pt x="1063" y="704"/>
                  </a:lnTo>
                  <a:lnTo>
                    <a:pt x="1058" y="692"/>
                  </a:lnTo>
                  <a:lnTo>
                    <a:pt x="1050" y="682"/>
                  </a:lnTo>
                  <a:lnTo>
                    <a:pt x="1039" y="679"/>
                  </a:lnTo>
                  <a:lnTo>
                    <a:pt x="1027" y="699"/>
                  </a:lnTo>
                  <a:lnTo>
                    <a:pt x="1020" y="721"/>
                  </a:lnTo>
                  <a:lnTo>
                    <a:pt x="1013" y="742"/>
                  </a:lnTo>
                  <a:lnTo>
                    <a:pt x="1000" y="762"/>
                  </a:lnTo>
                  <a:lnTo>
                    <a:pt x="949" y="679"/>
                  </a:lnTo>
                  <a:lnTo>
                    <a:pt x="935" y="679"/>
                  </a:lnTo>
                  <a:lnTo>
                    <a:pt x="935" y="692"/>
                  </a:lnTo>
                  <a:lnTo>
                    <a:pt x="945" y="708"/>
                  </a:lnTo>
                  <a:lnTo>
                    <a:pt x="954" y="724"/>
                  </a:lnTo>
                  <a:lnTo>
                    <a:pt x="961" y="740"/>
                  </a:lnTo>
                  <a:lnTo>
                    <a:pt x="968" y="757"/>
                  </a:lnTo>
                  <a:lnTo>
                    <a:pt x="975" y="773"/>
                  </a:lnTo>
                  <a:lnTo>
                    <a:pt x="981" y="790"/>
                  </a:lnTo>
                  <a:lnTo>
                    <a:pt x="985" y="808"/>
                  </a:lnTo>
                  <a:lnTo>
                    <a:pt x="990" y="826"/>
                  </a:lnTo>
                  <a:lnTo>
                    <a:pt x="1001" y="823"/>
                  </a:lnTo>
                  <a:lnTo>
                    <a:pt x="1011" y="816"/>
                  </a:lnTo>
                  <a:lnTo>
                    <a:pt x="1019" y="808"/>
                  </a:lnTo>
                  <a:lnTo>
                    <a:pt x="1026" y="800"/>
                  </a:lnTo>
                  <a:lnTo>
                    <a:pt x="1032" y="790"/>
                  </a:lnTo>
                  <a:lnTo>
                    <a:pt x="1036" y="778"/>
                  </a:lnTo>
                  <a:lnTo>
                    <a:pt x="1040" y="768"/>
                  </a:lnTo>
                  <a:lnTo>
                    <a:pt x="1045" y="758"/>
                  </a:lnTo>
                  <a:lnTo>
                    <a:pt x="1050" y="768"/>
                  </a:lnTo>
                  <a:lnTo>
                    <a:pt x="1048" y="791"/>
                  </a:lnTo>
                  <a:lnTo>
                    <a:pt x="1042" y="814"/>
                  </a:lnTo>
                  <a:lnTo>
                    <a:pt x="1036" y="836"/>
                  </a:lnTo>
                  <a:lnTo>
                    <a:pt x="1027" y="859"/>
                  </a:lnTo>
                  <a:lnTo>
                    <a:pt x="1019" y="880"/>
                  </a:lnTo>
                  <a:lnTo>
                    <a:pt x="1010" y="902"/>
                  </a:lnTo>
                  <a:lnTo>
                    <a:pt x="1001" y="923"/>
                  </a:lnTo>
                  <a:lnTo>
                    <a:pt x="993" y="943"/>
                  </a:lnTo>
                  <a:lnTo>
                    <a:pt x="1046" y="948"/>
                  </a:lnTo>
                  <a:lnTo>
                    <a:pt x="1050" y="935"/>
                  </a:lnTo>
                  <a:lnTo>
                    <a:pt x="1055" y="916"/>
                  </a:lnTo>
                  <a:lnTo>
                    <a:pt x="1059" y="899"/>
                  </a:lnTo>
                  <a:lnTo>
                    <a:pt x="1063" y="886"/>
                  </a:lnTo>
                  <a:lnTo>
                    <a:pt x="1091" y="882"/>
                  </a:lnTo>
                  <a:lnTo>
                    <a:pt x="1118" y="875"/>
                  </a:lnTo>
                  <a:lnTo>
                    <a:pt x="1146" y="867"/>
                  </a:lnTo>
                  <a:lnTo>
                    <a:pt x="1173" y="860"/>
                  </a:lnTo>
                  <a:lnTo>
                    <a:pt x="1201" y="853"/>
                  </a:lnTo>
                  <a:lnTo>
                    <a:pt x="1227" y="846"/>
                  </a:lnTo>
                  <a:lnTo>
                    <a:pt x="1254" y="839"/>
                  </a:lnTo>
                  <a:lnTo>
                    <a:pt x="1281" y="833"/>
                  </a:lnTo>
                  <a:lnTo>
                    <a:pt x="1290" y="844"/>
                  </a:lnTo>
                  <a:lnTo>
                    <a:pt x="1299" y="856"/>
                  </a:lnTo>
                  <a:lnTo>
                    <a:pt x="1304" y="867"/>
                  </a:lnTo>
                  <a:lnTo>
                    <a:pt x="1310" y="880"/>
                  </a:lnTo>
                  <a:lnTo>
                    <a:pt x="1179" y="922"/>
                  </a:lnTo>
                  <a:lnTo>
                    <a:pt x="1189" y="959"/>
                  </a:lnTo>
                  <a:lnTo>
                    <a:pt x="1192" y="958"/>
                  </a:lnTo>
                  <a:lnTo>
                    <a:pt x="1202" y="955"/>
                  </a:lnTo>
                  <a:lnTo>
                    <a:pt x="1215" y="951"/>
                  </a:lnTo>
                  <a:lnTo>
                    <a:pt x="1232" y="945"/>
                  </a:lnTo>
                  <a:lnTo>
                    <a:pt x="1251" y="938"/>
                  </a:lnTo>
                  <a:lnTo>
                    <a:pt x="1270" y="931"/>
                  </a:lnTo>
                  <a:lnTo>
                    <a:pt x="1287" y="923"/>
                  </a:lnTo>
                  <a:lnTo>
                    <a:pt x="1303" y="918"/>
                  </a:lnTo>
                  <a:lnTo>
                    <a:pt x="1297" y="985"/>
                  </a:lnTo>
                  <a:lnTo>
                    <a:pt x="1180" y="1024"/>
                  </a:lnTo>
                  <a:lnTo>
                    <a:pt x="1189" y="10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6016" y="307"/>
              <a:ext cx="640" cy="193"/>
            </a:xfrm>
            <a:custGeom>
              <a:avLst/>
              <a:gdLst>
                <a:gd name="T0" fmla="*/ 640 w 640"/>
                <a:gd name="T1" fmla="*/ 191 h 193"/>
                <a:gd name="T2" fmla="*/ 630 w 640"/>
                <a:gd name="T3" fmla="*/ 193 h 193"/>
                <a:gd name="T4" fmla="*/ 622 w 640"/>
                <a:gd name="T5" fmla="*/ 189 h 193"/>
                <a:gd name="T6" fmla="*/ 613 w 640"/>
                <a:gd name="T7" fmla="*/ 181 h 193"/>
                <a:gd name="T8" fmla="*/ 606 w 640"/>
                <a:gd name="T9" fmla="*/ 176 h 193"/>
                <a:gd name="T10" fmla="*/ 576 w 640"/>
                <a:gd name="T11" fmla="*/ 150 h 193"/>
                <a:gd name="T12" fmla="*/ 544 w 640"/>
                <a:gd name="T13" fmla="*/ 127 h 193"/>
                <a:gd name="T14" fmla="*/ 511 w 640"/>
                <a:gd name="T15" fmla="*/ 108 h 193"/>
                <a:gd name="T16" fmla="*/ 474 w 640"/>
                <a:gd name="T17" fmla="*/ 92 h 193"/>
                <a:gd name="T18" fmla="*/ 438 w 640"/>
                <a:gd name="T19" fmla="*/ 81 h 193"/>
                <a:gd name="T20" fmla="*/ 399 w 640"/>
                <a:gd name="T21" fmla="*/ 71 h 193"/>
                <a:gd name="T22" fmla="*/ 360 w 640"/>
                <a:gd name="T23" fmla="*/ 64 h 193"/>
                <a:gd name="T24" fmla="*/ 320 w 640"/>
                <a:gd name="T25" fmla="*/ 61 h 193"/>
                <a:gd name="T26" fmla="*/ 281 w 640"/>
                <a:gd name="T27" fmla="*/ 59 h 193"/>
                <a:gd name="T28" fmla="*/ 241 w 640"/>
                <a:gd name="T29" fmla="*/ 59 h 193"/>
                <a:gd name="T30" fmla="*/ 200 w 640"/>
                <a:gd name="T31" fmla="*/ 64 h 193"/>
                <a:gd name="T32" fmla="*/ 161 w 640"/>
                <a:gd name="T33" fmla="*/ 69 h 193"/>
                <a:gd name="T34" fmla="*/ 122 w 640"/>
                <a:gd name="T35" fmla="*/ 76 h 193"/>
                <a:gd name="T36" fmla="*/ 85 w 640"/>
                <a:gd name="T37" fmla="*/ 85 h 193"/>
                <a:gd name="T38" fmla="*/ 47 w 640"/>
                <a:gd name="T39" fmla="*/ 97 h 193"/>
                <a:gd name="T40" fmla="*/ 13 w 640"/>
                <a:gd name="T41" fmla="*/ 110 h 193"/>
                <a:gd name="T42" fmla="*/ 7 w 640"/>
                <a:gd name="T43" fmla="*/ 104 h 193"/>
                <a:gd name="T44" fmla="*/ 2 w 640"/>
                <a:gd name="T45" fmla="*/ 98 h 193"/>
                <a:gd name="T46" fmla="*/ 0 w 640"/>
                <a:gd name="T47" fmla="*/ 89 h 193"/>
                <a:gd name="T48" fmla="*/ 0 w 640"/>
                <a:gd name="T49" fmla="*/ 79 h 193"/>
                <a:gd name="T50" fmla="*/ 18 w 640"/>
                <a:gd name="T51" fmla="*/ 65 h 193"/>
                <a:gd name="T52" fmla="*/ 39 w 640"/>
                <a:gd name="T53" fmla="*/ 52 h 193"/>
                <a:gd name="T54" fmla="*/ 59 w 640"/>
                <a:gd name="T55" fmla="*/ 41 h 193"/>
                <a:gd name="T56" fmla="*/ 80 w 640"/>
                <a:gd name="T57" fmla="*/ 31 h 193"/>
                <a:gd name="T58" fmla="*/ 102 w 640"/>
                <a:gd name="T59" fmla="*/ 22 h 193"/>
                <a:gd name="T60" fmla="*/ 125 w 640"/>
                <a:gd name="T61" fmla="*/ 15 h 193"/>
                <a:gd name="T62" fmla="*/ 148 w 640"/>
                <a:gd name="T63" fmla="*/ 10 h 193"/>
                <a:gd name="T64" fmla="*/ 171 w 640"/>
                <a:gd name="T65" fmla="*/ 6 h 193"/>
                <a:gd name="T66" fmla="*/ 196 w 640"/>
                <a:gd name="T67" fmla="*/ 3 h 193"/>
                <a:gd name="T68" fmla="*/ 219 w 640"/>
                <a:gd name="T69" fmla="*/ 2 h 193"/>
                <a:gd name="T70" fmla="*/ 244 w 640"/>
                <a:gd name="T71" fmla="*/ 0 h 193"/>
                <a:gd name="T72" fmla="*/ 268 w 640"/>
                <a:gd name="T73" fmla="*/ 2 h 193"/>
                <a:gd name="T74" fmla="*/ 293 w 640"/>
                <a:gd name="T75" fmla="*/ 3 h 193"/>
                <a:gd name="T76" fmla="*/ 317 w 640"/>
                <a:gd name="T77" fmla="*/ 6 h 193"/>
                <a:gd name="T78" fmla="*/ 342 w 640"/>
                <a:gd name="T79" fmla="*/ 9 h 193"/>
                <a:gd name="T80" fmla="*/ 365 w 640"/>
                <a:gd name="T81" fmla="*/ 13 h 193"/>
                <a:gd name="T82" fmla="*/ 385 w 640"/>
                <a:gd name="T83" fmla="*/ 18 h 193"/>
                <a:gd name="T84" fmla="*/ 405 w 640"/>
                <a:gd name="T85" fmla="*/ 22 h 193"/>
                <a:gd name="T86" fmla="*/ 425 w 640"/>
                <a:gd name="T87" fmla="*/ 28 h 193"/>
                <a:gd name="T88" fmla="*/ 446 w 640"/>
                <a:gd name="T89" fmla="*/ 35 h 193"/>
                <a:gd name="T90" fmla="*/ 466 w 640"/>
                <a:gd name="T91" fmla="*/ 42 h 193"/>
                <a:gd name="T92" fmla="*/ 485 w 640"/>
                <a:gd name="T93" fmla="*/ 51 h 193"/>
                <a:gd name="T94" fmla="*/ 505 w 640"/>
                <a:gd name="T95" fmla="*/ 61 h 193"/>
                <a:gd name="T96" fmla="*/ 522 w 640"/>
                <a:gd name="T97" fmla="*/ 72 h 193"/>
                <a:gd name="T98" fmla="*/ 541 w 640"/>
                <a:gd name="T99" fmla="*/ 84 h 193"/>
                <a:gd name="T100" fmla="*/ 558 w 640"/>
                <a:gd name="T101" fmla="*/ 95 h 193"/>
                <a:gd name="T102" fmla="*/ 574 w 640"/>
                <a:gd name="T103" fmla="*/ 110 h 193"/>
                <a:gd name="T104" fmla="*/ 590 w 640"/>
                <a:gd name="T105" fmla="*/ 124 h 193"/>
                <a:gd name="T106" fmla="*/ 604 w 640"/>
                <a:gd name="T107" fmla="*/ 140 h 193"/>
                <a:gd name="T108" fmla="*/ 617 w 640"/>
                <a:gd name="T109" fmla="*/ 155 h 193"/>
                <a:gd name="T110" fmla="*/ 629 w 640"/>
                <a:gd name="T111" fmla="*/ 173 h 193"/>
                <a:gd name="T112" fmla="*/ 640 w 640"/>
                <a:gd name="T113" fmla="*/ 19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0"/>
                <a:gd name="T172" fmla="*/ 0 h 193"/>
                <a:gd name="T173" fmla="*/ 640 w 64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0" h="193">
                  <a:moveTo>
                    <a:pt x="640" y="191"/>
                  </a:moveTo>
                  <a:lnTo>
                    <a:pt x="630" y="193"/>
                  </a:lnTo>
                  <a:lnTo>
                    <a:pt x="622" y="189"/>
                  </a:lnTo>
                  <a:lnTo>
                    <a:pt x="613" y="181"/>
                  </a:lnTo>
                  <a:lnTo>
                    <a:pt x="606" y="176"/>
                  </a:lnTo>
                  <a:lnTo>
                    <a:pt x="576" y="150"/>
                  </a:lnTo>
                  <a:lnTo>
                    <a:pt x="544" y="127"/>
                  </a:lnTo>
                  <a:lnTo>
                    <a:pt x="511" y="108"/>
                  </a:lnTo>
                  <a:lnTo>
                    <a:pt x="474" y="92"/>
                  </a:lnTo>
                  <a:lnTo>
                    <a:pt x="438" y="81"/>
                  </a:lnTo>
                  <a:lnTo>
                    <a:pt x="399" y="71"/>
                  </a:lnTo>
                  <a:lnTo>
                    <a:pt x="360" y="64"/>
                  </a:lnTo>
                  <a:lnTo>
                    <a:pt x="320" y="61"/>
                  </a:lnTo>
                  <a:lnTo>
                    <a:pt x="281" y="59"/>
                  </a:lnTo>
                  <a:lnTo>
                    <a:pt x="241" y="59"/>
                  </a:lnTo>
                  <a:lnTo>
                    <a:pt x="200" y="64"/>
                  </a:lnTo>
                  <a:lnTo>
                    <a:pt x="161" y="69"/>
                  </a:lnTo>
                  <a:lnTo>
                    <a:pt x="122" y="76"/>
                  </a:lnTo>
                  <a:lnTo>
                    <a:pt x="85" y="85"/>
                  </a:lnTo>
                  <a:lnTo>
                    <a:pt x="47" y="97"/>
                  </a:lnTo>
                  <a:lnTo>
                    <a:pt x="13" y="110"/>
                  </a:lnTo>
                  <a:lnTo>
                    <a:pt x="7" y="104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8" y="65"/>
                  </a:lnTo>
                  <a:lnTo>
                    <a:pt x="39" y="52"/>
                  </a:lnTo>
                  <a:lnTo>
                    <a:pt x="59" y="41"/>
                  </a:lnTo>
                  <a:lnTo>
                    <a:pt x="80" y="31"/>
                  </a:lnTo>
                  <a:lnTo>
                    <a:pt x="102" y="22"/>
                  </a:lnTo>
                  <a:lnTo>
                    <a:pt x="125" y="15"/>
                  </a:lnTo>
                  <a:lnTo>
                    <a:pt x="148" y="10"/>
                  </a:lnTo>
                  <a:lnTo>
                    <a:pt x="171" y="6"/>
                  </a:lnTo>
                  <a:lnTo>
                    <a:pt x="196" y="3"/>
                  </a:lnTo>
                  <a:lnTo>
                    <a:pt x="219" y="2"/>
                  </a:lnTo>
                  <a:lnTo>
                    <a:pt x="244" y="0"/>
                  </a:lnTo>
                  <a:lnTo>
                    <a:pt x="268" y="2"/>
                  </a:lnTo>
                  <a:lnTo>
                    <a:pt x="293" y="3"/>
                  </a:lnTo>
                  <a:lnTo>
                    <a:pt x="317" y="6"/>
                  </a:lnTo>
                  <a:lnTo>
                    <a:pt x="342" y="9"/>
                  </a:lnTo>
                  <a:lnTo>
                    <a:pt x="365" y="13"/>
                  </a:lnTo>
                  <a:lnTo>
                    <a:pt x="385" y="18"/>
                  </a:lnTo>
                  <a:lnTo>
                    <a:pt x="405" y="22"/>
                  </a:lnTo>
                  <a:lnTo>
                    <a:pt x="425" y="28"/>
                  </a:lnTo>
                  <a:lnTo>
                    <a:pt x="446" y="35"/>
                  </a:lnTo>
                  <a:lnTo>
                    <a:pt x="466" y="42"/>
                  </a:lnTo>
                  <a:lnTo>
                    <a:pt x="485" y="51"/>
                  </a:lnTo>
                  <a:lnTo>
                    <a:pt x="505" y="61"/>
                  </a:lnTo>
                  <a:lnTo>
                    <a:pt x="522" y="72"/>
                  </a:lnTo>
                  <a:lnTo>
                    <a:pt x="541" y="84"/>
                  </a:lnTo>
                  <a:lnTo>
                    <a:pt x="558" y="95"/>
                  </a:lnTo>
                  <a:lnTo>
                    <a:pt x="574" y="110"/>
                  </a:lnTo>
                  <a:lnTo>
                    <a:pt x="590" y="124"/>
                  </a:lnTo>
                  <a:lnTo>
                    <a:pt x="604" y="140"/>
                  </a:lnTo>
                  <a:lnTo>
                    <a:pt x="617" y="155"/>
                  </a:lnTo>
                  <a:lnTo>
                    <a:pt x="629" y="173"/>
                  </a:lnTo>
                  <a:lnTo>
                    <a:pt x="640" y="1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808" y="397"/>
              <a:ext cx="1246" cy="1246"/>
            </a:xfrm>
            <a:custGeom>
              <a:avLst/>
              <a:gdLst>
                <a:gd name="T0" fmla="*/ 1172 w 1246"/>
                <a:gd name="T1" fmla="*/ 1017 h 1246"/>
                <a:gd name="T2" fmla="*/ 1208 w 1246"/>
                <a:gd name="T3" fmla="*/ 61 h 1246"/>
                <a:gd name="T4" fmla="*/ 228 w 1246"/>
                <a:gd name="T5" fmla="*/ 48 h 1246"/>
                <a:gd name="T6" fmla="*/ 254 w 1246"/>
                <a:gd name="T7" fmla="*/ 1090 h 1246"/>
                <a:gd name="T8" fmla="*/ 248 w 1246"/>
                <a:gd name="T9" fmla="*/ 1096 h 1246"/>
                <a:gd name="T10" fmla="*/ 237 w 1246"/>
                <a:gd name="T11" fmla="*/ 1100 h 1246"/>
                <a:gd name="T12" fmla="*/ 225 w 1246"/>
                <a:gd name="T13" fmla="*/ 1102 h 1246"/>
                <a:gd name="T14" fmla="*/ 220 w 1246"/>
                <a:gd name="T15" fmla="*/ 1099 h 1246"/>
                <a:gd name="T16" fmla="*/ 173 w 1246"/>
                <a:gd name="T17" fmla="*/ 76 h 1246"/>
                <a:gd name="T18" fmla="*/ 29 w 1246"/>
                <a:gd name="T19" fmla="*/ 207 h 1246"/>
                <a:gd name="T20" fmla="*/ 33 w 1246"/>
                <a:gd name="T21" fmla="*/ 361 h 1246"/>
                <a:gd name="T22" fmla="*/ 45 w 1246"/>
                <a:gd name="T23" fmla="*/ 700 h 1246"/>
                <a:gd name="T24" fmla="*/ 58 w 1246"/>
                <a:gd name="T25" fmla="*/ 1042 h 1246"/>
                <a:gd name="T26" fmla="*/ 65 w 1246"/>
                <a:gd name="T27" fmla="*/ 1201 h 1246"/>
                <a:gd name="T28" fmla="*/ 85 w 1246"/>
                <a:gd name="T29" fmla="*/ 1192 h 1246"/>
                <a:gd name="T30" fmla="*/ 108 w 1246"/>
                <a:gd name="T31" fmla="*/ 1182 h 1246"/>
                <a:gd name="T32" fmla="*/ 134 w 1246"/>
                <a:gd name="T33" fmla="*/ 1172 h 1246"/>
                <a:gd name="T34" fmla="*/ 159 w 1246"/>
                <a:gd name="T35" fmla="*/ 1162 h 1246"/>
                <a:gd name="T36" fmla="*/ 181 w 1246"/>
                <a:gd name="T37" fmla="*/ 1154 h 1246"/>
                <a:gd name="T38" fmla="*/ 199 w 1246"/>
                <a:gd name="T39" fmla="*/ 1146 h 1246"/>
                <a:gd name="T40" fmla="*/ 211 w 1246"/>
                <a:gd name="T41" fmla="*/ 1142 h 1246"/>
                <a:gd name="T42" fmla="*/ 217 w 1246"/>
                <a:gd name="T43" fmla="*/ 1142 h 1246"/>
                <a:gd name="T44" fmla="*/ 196 w 1246"/>
                <a:gd name="T45" fmla="*/ 1157 h 1246"/>
                <a:gd name="T46" fmla="*/ 176 w 1246"/>
                <a:gd name="T47" fmla="*/ 1171 h 1246"/>
                <a:gd name="T48" fmla="*/ 153 w 1246"/>
                <a:gd name="T49" fmla="*/ 1182 h 1246"/>
                <a:gd name="T50" fmla="*/ 129 w 1246"/>
                <a:gd name="T51" fmla="*/ 1195 h 1246"/>
                <a:gd name="T52" fmla="*/ 106 w 1246"/>
                <a:gd name="T53" fmla="*/ 1208 h 1246"/>
                <a:gd name="T54" fmla="*/ 82 w 1246"/>
                <a:gd name="T55" fmla="*/ 1220 h 1246"/>
                <a:gd name="T56" fmla="*/ 59 w 1246"/>
                <a:gd name="T57" fmla="*/ 1233 h 1246"/>
                <a:gd name="T58" fmla="*/ 39 w 1246"/>
                <a:gd name="T59" fmla="*/ 1246 h 1246"/>
                <a:gd name="T60" fmla="*/ 32 w 1246"/>
                <a:gd name="T61" fmla="*/ 1201 h 1246"/>
                <a:gd name="T62" fmla="*/ 23 w 1246"/>
                <a:gd name="T63" fmla="*/ 1086 h 1246"/>
                <a:gd name="T64" fmla="*/ 16 w 1246"/>
                <a:gd name="T65" fmla="*/ 924 h 1246"/>
                <a:gd name="T66" fmla="*/ 10 w 1246"/>
                <a:gd name="T67" fmla="*/ 736 h 1246"/>
                <a:gd name="T68" fmla="*/ 5 w 1246"/>
                <a:gd name="T69" fmla="*/ 546 h 1246"/>
                <a:gd name="T70" fmla="*/ 0 w 1246"/>
                <a:gd name="T71" fmla="*/ 374 h 1246"/>
                <a:gd name="T72" fmla="*/ 0 w 1246"/>
                <a:gd name="T73" fmla="*/ 244 h 1246"/>
                <a:gd name="T74" fmla="*/ 2 w 1246"/>
                <a:gd name="T75" fmla="*/ 180 h 1246"/>
                <a:gd name="T76" fmla="*/ 185 w 1246"/>
                <a:gd name="T77" fmla="*/ 0 h 1246"/>
                <a:gd name="T78" fmla="*/ 1246 w 1246"/>
                <a:gd name="T79" fmla="*/ 27 h 1246"/>
                <a:gd name="T80" fmla="*/ 1244 w 1246"/>
                <a:gd name="T81" fmla="*/ 71 h 1246"/>
                <a:gd name="T82" fmla="*/ 1239 w 1246"/>
                <a:gd name="T83" fmla="*/ 186 h 1246"/>
                <a:gd name="T84" fmla="*/ 1233 w 1246"/>
                <a:gd name="T85" fmla="*/ 348 h 1246"/>
                <a:gd name="T86" fmla="*/ 1224 w 1246"/>
                <a:gd name="T87" fmla="*/ 533 h 1246"/>
                <a:gd name="T88" fmla="*/ 1216 w 1246"/>
                <a:gd name="T89" fmla="*/ 718 h 1246"/>
                <a:gd name="T90" fmla="*/ 1208 w 1246"/>
                <a:gd name="T91" fmla="*/ 881 h 1246"/>
                <a:gd name="T92" fmla="*/ 1203 w 1246"/>
                <a:gd name="T93" fmla="*/ 994 h 1246"/>
                <a:gd name="T94" fmla="*/ 1200 w 1246"/>
                <a:gd name="T95" fmla="*/ 1036 h 1246"/>
                <a:gd name="T96" fmla="*/ 1172 w 1246"/>
                <a:gd name="T97" fmla="*/ 1017 h 12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46"/>
                <a:gd name="T148" fmla="*/ 0 h 1246"/>
                <a:gd name="T149" fmla="*/ 1246 w 1246"/>
                <a:gd name="T150" fmla="*/ 1246 h 12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46" h="1246">
                  <a:moveTo>
                    <a:pt x="1172" y="1017"/>
                  </a:moveTo>
                  <a:lnTo>
                    <a:pt x="1208" y="61"/>
                  </a:lnTo>
                  <a:lnTo>
                    <a:pt x="228" y="48"/>
                  </a:lnTo>
                  <a:lnTo>
                    <a:pt x="254" y="1090"/>
                  </a:lnTo>
                  <a:lnTo>
                    <a:pt x="248" y="1096"/>
                  </a:lnTo>
                  <a:lnTo>
                    <a:pt x="237" y="1100"/>
                  </a:lnTo>
                  <a:lnTo>
                    <a:pt x="225" y="1102"/>
                  </a:lnTo>
                  <a:lnTo>
                    <a:pt x="220" y="1099"/>
                  </a:lnTo>
                  <a:lnTo>
                    <a:pt x="173" y="76"/>
                  </a:lnTo>
                  <a:lnTo>
                    <a:pt x="29" y="207"/>
                  </a:lnTo>
                  <a:lnTo>
                    <a:pt x="33" y="361"/>
                  </a:lnTo>
                  <a:lnTo>
                    <a:pt x="45" y="700"/>
                  </a:lnTo>
                  <a:lnTo>
                    <a:pt x="58" y="1042"/>
                  </a:lnTo>
                  <a:lnTo>
                    <a:pt x="65" y="1201"/>
                  </a:lnTo>
                  <a:lnTo>
                    <a:pt x="85" y="1192"/>
                  </a:lnTo>
                  <a:lnTo>
                    <a:pt x="108" y="1182"/>
                  </a:lnTo>
                  <a:lnTo>
                    <a:pt x="134" y="1172"/>
                  </a:lnTo>
                  <a:lnTo>
                    <a:pt x="159" y="1162"/>
                  </a:lnTo>
                  <a:lnTo>
                    <a:pt x="181" y="1154"/>
                  </a:lnTo>
                  <a:lnTo>
                    <a:pt x="199" y="1146"/>
                  </a:lnTo>
                  <a:lnTo>
                    <a:pt x="211" y="1142"/>
                  </a:lnTo>
                  <a:lnTo>
                    <a:pt x="217" y="1142"/>
                  </a:lnTo>
                  <a:lnTo>
                    <a:pt x="196" y="1157"/>
                  </a:lnTo>
                  <a:lnTo>
                    <a:pt x="176" y="1171"/>
                  </a:lnTo>
                  <a:lnTo>
                    <a:pt x="153" y="1182"/>
                  </a:lnTo>
                  <a:lnTo>
                    <a:pt x="129" y="1195"/>
                  </a:lnTo>
                  <a:lnTo>
                    <a:pt x="106" y="1208"/>
                  </a:lnTo>
                  <a:lnTo>
                    <a:pt x="82" y="1220"/>
                  </a:lnTo>
                  <a:lnTo>
                    <a:pt x="59" y="1233"/>
                  </a:lnTo>
                  <a:lnTo>
                    <a:pt x="39" y="1246"/>
                  </a:lnTo>
                  <a:lnTo>
                    <a:pt x="32" y="1201"/>
                  </a:lnTo>
                  <a:lnTo>
                    <a:pt x="23" y="1086"/>
                  </a:lnTo>
                  <a:lnTo>
                    <a:pt x="16" y="924"/>
                  </a:lnTo>
                  <a:lnTo>
                    <a:pt x="10" y="736"/>
                  </a:lnTo>
                  <a:lnTo>
                    <a:pt x="5" y="546"/>
                  </a:lnTo>
                  <a:lnTo>
                    <a:pt x="0" y="374"/>
                  </a:lnTo>
                  <a:lnTo>
                    <a:pt x="0" y="244"/>
                  </a:lnTo>
                  <a:lnTo>
                    <a:pt x="2" y="180"/>
                  </a:lnTo>
                  <a:lnTo>
                    <a:pt x="185" y="0"/>
                  </a:lnTo>
                  <a:lnTo>
                    <a:pt x="1246" y="27"/>
                  </a:lnTo>
                  <a:lnTo>
                    <a:pt x="1244" y="71"/>
                  </a:lnTo>
                  <a:lnTo>
                    <a:pt x="1239" y="186"/>
                  </a:lnTo>
                  <a:lnTo>
                    <a:pt x="1233" y="348"/>
                  </a:lnTo>
                  <a:lnTo>
                    <a:pt x="1224" y="533"/>
                  </a:lnTo>
                  <a:lnTo>
                    <a:pt x="1216" y="718"/>
                  </a:lnTo>
                  <a:lnTo>
                    <a:pt x="1208" y="881"/>
                  </a:lnTo>
                  <a:lnTo>
                    <a:pt x="1203" y="994"/>
                  </a:lnTo>
                  <a:lnTo>
                    <a:pt x="1200" y="1036"/>
                  </a:lnTo>
                  <a:lnTo>
                    <a:pt x="1172" y="10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6018" y="722"/>
              <a:ext cx="847" cy="1036"/>
            </a:xfrm>
            <a:custGeom>
              <a:avLst/>
              <a:gdLst>
                <a:gd name="T0" fmla="*/ 743 w 847"/>
                <a:gd name="T1" fmla="*/ 1011 h 1036"/>
                <a:gd name="T2" fmla="*/ 708 w 847"/>
                <a:gd name="T3" fmla="*/ 950 h 1036"/>
                <a:gd name="T4" fmla="*/ 661 w 847"/>
                <a:gd name="T5" fmla="*/ 799 h 1036"/>
                <a:gd name="T6" fmla="*/ 600 w 847"/>
                <a:gd name="T7" fmla="*/ 698 h 1036"/>
                <a:gd name="T8" fmla="*/ 528 w 847"/>
                <a:gd name="T9" fmla="*/ 625 h 1036"/>
                <a:gd name="T10" fmla="*/ 452 w 847"/>
                <a:gd name="T11" fmla="*/ 595 h 1036"/>
                <a:gd name="T12" fmla="*/ 444 w 847"/>
                <a:gd name="T13" fmla="*/ 576 h 1036"/>
                <a:gd name="T14" fmla="*/ 480 w 847"/>
                <a:gd name="T15" fmla="*/ 579 h 1036"/>
                <a:gd name="T16" fmla="*/ 531 w 847"/>
                <a:gd name="T17" fmla="*/ 497 h 1036"/>
                <a:gd name="T18" fmla="*/ 514 w 847"/>
                <a:gd name="T19" fmla="*/ 427 h 1036"/>
                <a:gd name="T20" fmla="*/ 443 w 847"/>
                <a:gd name="T21" fmla="*/ 390 h 1036"/>
                <a:gd name="T22" fmla="*/ 336 w 847"/>
                <a:gd name="T23" fmla="*/ 369 h 1036"/>
                <a:gd name="T24" fmla="*/ 232 w 847"/>
                <a:gd name="T25" fmla="*/ 339 h 1036"/>
                <a:gd name="T26" fmla="*/ 144 w 847"/>
                <a:gd name="T27" fmla="*/ 345 h 1036"/>
                <a:gd name="T28" fmla="*/ 128 w 847"/>
                <a:gd name="T29" fmla="*/ 608 h 1036"/>
                <a:gd name="T30" fmla="*/ 199 w 847"/>
                <a:gd name="T31" fmla="*/ 792 h 1036"/>
                <a:gd name="T32" fmla="*/ 313 w 847"/>
                <a:gd name="T33" fmla="*/ 887 h 1036"/>
                <a:gd name="T34" fmla="*/ 352 w 847"/>
                <a:gd name="T35" fmla="*/ 875 h 1036"/>
                <a:gd name="T36" fmla="*/ 350 w 847"/>
                <a:gd name="T37" fmla="*/ 892 h 1036"/>
                <a:gd name="T38" fmla="*/ 304 w 847"/>
                <a:gd name="T39" fmla="*/ 901 h 1036"/>
                <a:gd name="T40" fmla="*/ 192 w 847"/>
                <a:gd name="T41" fmla="*/ 836 h 1036"/>
                <a:gd name="T42" fmla="*/ 108 w 847"/>
                <a:gd name="T43" fmla="*/ 720 h 1036"/>
                <a:gd name="T44" fmla="*/ 69 w 847"/>
                <a:gd name="T45" fmla="*/ 575 h 1036"/>
                <a:gd name="T46" fmla="*/ 47 w 847"/>
                <a:gd name="T47" fmla="*/ 411 h 1036"/>
                <a:gd name="T48" fmla="*/ 4 w 847"/>
                <a:gd name="T49" fmla="*/ 398 h 1036"/>
                <a:gd name="T50" fmla="*/ 91 w 847"/>
                <a:gd name="T51" fmla="*/ 270 h 1036"/>
                <a:gd name="T52" fmla="*/ 75 w 847"/>
                <a:gd name="T53" fmla="*/ 176 h 1036"/>
                <a:gd name="T54" fmla="*/ 88 w 847"/>
                <a:gd name="T55" fmla="*/ 81 h 1036"/>
                <a:gd name="T56" fmla="*/ 144 w 847"/>
                <a:gd name="T57" fmla="*/ 17 h 1036"/>
                <a:gd name="T58" fmla="*/ 177 w 847"/>
                <a:gd name="T59" fmla="*/ 28 h 1036"/>
                <a:gd name="T60" fmla="*/ 137 w 847"/>
                <a:gd name="T61" fmla="*/ 69 h 1036"/>
                <a:gd name="T62" fmla="*/ 173 w 847"/>
                <a:gd name="T63" fmla="*/ 230 h 1036"/>
                <a:gd name="T64" fmla="*/ 291 w 847"/>
                <a:gd name="T65" fmla="*/ 302 h 1036"/>
                <a:gd name="T66" fmla="*/ 428 w 847"/>
                <a:gd name="T67" fmla="*/ 338 h 1036"/>
                <a:gd name="T68" fmla="*/ 557 w 847"/>
                <a:gd name="T69" fmla="*/ 392 h 1036"/>
                <a:gd name="T70" fmla="*/ 642 w 847"/>
                <a:gd name="T71" fmla="*/ 433 h 1036"/>
                <a:gd name="T72" fmla="*/ 677 w 847"/>
                <a:gd name="T73" fmla="*/ 512 h 1036"/>
                <a:gd name="T74" fmla="*/ 629 w 847"/>
                <a:gd name="T75" fmla="*/ 526 h 1036"/>
                <a:gd name="T76" fmla="*/ 599 w 847"/>
                <a:gd name="T77" fmla="*/ 500 h 1036"/>
                <a:gd name="T78" fmla="*/ 641 w 847"/>
                <a:gd name="T79" fmla="*/ 510 h 1036"/>
                <a:gd name="T80" fmla="*/ 628 w 847"/>
                <a:gd name="T81" fmla="*/ 467 h 1036"/>
                <a:gd name="T82" fmla="*/ 571 w 847"/>
                <a:gd name="T83" fmla="*/ 431 h 1036"/>
                <a:gd name="T84" fmla="*/ 577 w 847"/>
                <a:gd name="T85" fmla="*/ 549 h 1036"/>
                <a:gd name="T86" fmla="*/ 639 w 847"/>
                <a:gd name="T87" fmla="*/ 678 h 1036"/>
                <a:gd name="T88" fmla="*/ 742 w 847"/>
                <a:gd name="T89" fmla="*/ 759 h 1036"/>
                <a:gd name="T90" fmla="*/ 810 w 847"/>
                <a:gd name="T91" fmla="*/ 750 h 1036"/>
                <a:gd name="T92" fmla="*/ 794 w 847"/>
                <a:gd name="T93" fmla="*/ 727 h 1036"/>
                <a:gd name="T94" fmla="*/ 841 w 847"/>
                <a:gd name="T95" fmla="*/ 729 h 1036"/>
                <a:gd name="T96" fmla="*/ 837 w 847"/>
                <a:gd name="T97" fmla="*/ 783 h 1036"/>
                <a:gd name="T98" fmla="*/ 755 w 847"/>
                <a:gd name="T99" fmla="*/ 799 h 1036"/>
                <a:gd name="T100" fmla="*/ 685 w 847"/>
                <a:gd name="T101" fmla="*/ 766 h 1036"/>
                <a:gd name="T102" fmla="*/ 743 w 847"/>
                <a:gd name="T103" fmla="*/ 899 h 10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7"/>
                <a:gd name="T157" fmla="*/ 0 h 1036"/>
                <a:gd name="T158" fmla="*/ 847 w 847"/>
                <a:gd name="T159" fmla="*/ 1036 h 10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7" h="1036">
                  <a:moveTo>
                    <a:pt x="771" y="1036"/>
                  </a:moveTo>
                  <a:lnTo>
                    <a:pt x="762" y="1032"/>
                  </a:lnTo>
                  <a:lnTo>
                    <a:pt x="755" y="1027"/>
                  </a:lnTo>
                  <a:lnTo>
                    <a:pt x="749" y="1020"/>
                  </a:lnTo>
                  <a:lnTo>
                    <a:pt x="743" y="1011"/>
                  </a:lnTo>
                  <a:lnTo>
                    <a:pt x="737" y="1003"/>
                  </a:lnTo>
                  <a:lnTo>
                    <a:pt x="733" y="994"/>
                  </a:lnTo>
                  <a:lnTo>
                    <a:pt x="727" y="986"/>
                  </a:lnTo>
                  <a:lnTo>
                    <a:pt x="723" y="977"/>
                  </a:lnTo>
                  <a:lnTo>
                    <a:pt x="708" y="950"/>
                  </a:lnTo>
                  <a:lnTo>
                    <a:pt x="695" y="921"/>
                  </a:lnTo>
                  <a:lnTo>
                    <a:pt x="684" y="892"/>
                  </a:lnTo>
                  <a:lnTo>
                    <a:pt x="675" y="862"/>
                  </a:lnTo>
                  <a:lnTo>
                    <a:pt x="668" y="831"/>
                  </a:lnTo>
                  <a:lnTo>
                    <a:pt x="661" y="799"/>
                  </a:lnTo>
                  <a:lnTo>
                    <a:pt x="655" y="767"/>
                  </a:lnTo>
                  <a:lnTo>
                    <a:pt x="649" y="736"/>
                  </a:lnTo>
                  <a:lnTo>
                    <a:pt x="633" y="723"/>
                  </a:lnTo>
                  <a:lnTo>
                    <a:pt x="616" y="711"/>
                  </a:lnTo>
                  <a:lnTo>
                    <a:pt x="600" y="698"/>
                  </a:lnTo>
                  <a:lnTo>
                    <a:pt x="584" y="684"/>
                  </a:lnTo>
                  <a:lnTo>
                    <a:pt x="568" y="671"/>
                  </a:lnTo>
                  <a:lnTo>
                    <a:pt x="553" y="657"/>
                  </a:lnTo>
                  <a:lnTo>
                    <a:pt x="540" y="641"/>
                  </a:lnTo>
                  <a:lnTo>
                    <a:pt x="528" y="625"/>
                  </a:lnTo>
                  <a:lnTo>
                    <a:pt x="514" y="625"/>
                  </a:lnTo>
                  <a:lnTo>
                    <a:pt x="496" y="621"/>
                  </a:lnTo>
                  <a:lnTo>
                    <a:pt x="480" y="614"/>
                  </a:lnTo>
                  <a:lnTo>
                    <a:pt x="465" y="605"/>
                  </a:lnTo>
                  <a:lnTo>
                    <a:pt x="452" y="595"/>
                  </a:lnTo>
                  <a:lnTo>
                    <a:pt x="440" y="586"/>
                  </a:lnTo>
                  <a:lnTo>
                    <a:pt x="433" y="579"/>
                  </a:lnTo>
                  <a:lnTo>
                    <a:pt x="430" y="576"/>
                  </a:lnTo>
                  <a:lnTo>
                    <a:pt x="437" y="575"/>
                  </a:lnTo>
                  <a:lnTo>
                    <a:pt x="444" y="576"/>
                  </a:lnTo>
                  <a:lnTo>
                    <a:pt x="450" y="578"/>
                  </a:lnTo>
                  <a:lnTo>
                    <a:pt x="457" y="578"/>
                  </a:lnTo>
                  <a:lnTo>
                    <a:pt x="465" y="579"/>
                  </a:lnTo>
                  <a:lnTo>
                    <a:pt x="473" y="581"/>
                  </a:lnTo>
                  <a:lnTo>
                    <a:pt x="480" y="579"/>
                  </a:lnTo>
                  <a:lnTo>
                    <a:pt x="489" y="576"/>
                  </a:lnTo>
                  <a:lnTo>
                    <a:pt x="509" y="559"/>
                  </a:lnTo>
                  <a:lnTo>
                    <a:pt x="521" y="540"/>
                  </a:lnTo>
                  <a:lnTo>
                    <a:pt x="525" y="519"/>
                  </a:lnTo>
                  <a:lnTo>
                    <a:pt x="531" y="497"/>
                  </a:lnTo>
                  <a:lnTo>
                    <a:pt x="528" y="483"/>
                  </a:lnTo>
                  <a:lnTo>
                    <a:pt x="527" y="469"/>
                  </a:lnTo>
                  <a:lnTo>
                    <a:pt x="522" y="454"/>
                  </a:lnTo>
                  <a:lnTo>
                    <a:pt x="519" y="440"/>
                  </a:lnTo>
                  <a:lnTo>
                    <a:pt x="514" y="427"/>
                  </a:lnTo>
                  <a:lnTo>
                    <a:pt x="506" y="417"/>
                  </a:lnTo>
                  <a:lnTo>
                    <a:pt x="498" y="407"/>
                  </a:lnTo>
                  <a:lnTo>
                    <a:pt x="486" y="400"/>
                  </a:lnTo>
                  <a:lnTo>
                    <a:pt x="465" y="394"/>
                  </a:lnTo>
                  <a:lnTo>
                    <a:pt x="443" y="390"/>
                  </a:lnTo>
                  <a:lnTo>
                    <a:pt x="421" y="385"/>
                  </a:lnTo>
                  <a:lnTo>
                    <a:pt x="400" y="382"/>
                  </a:lnTo>
                  <a:lnTo>
                    <a:pt x="378" y="378"/>
                  </a:lnTo>
                  <a:lnTo>
                    <a:pt x="356" y="374"/>
                  </a:lnTo>
                  <a:lnTo>
                    <a:pt x="336" y="369"/>
                  </a:lnTo>
                  <a:lnTo>
                    <a:pt x="314" y="365"/>
                  </a:lnTo>
                  <a:lnTo>
                    <a:pt x="293" y="359"/>
                  </a:lnTo>
                  <a:lnTo>
                    <a:pt x="273" y="354"/>
                  </a:lnTo>
                  <a:lnTo>
                    <a:pt x="252" y="348"/>
                  </a:lnTo>
                  <a:lnTo>
                    <a:pt x="232" y="339"/>
                  </a:lnTo>
                  <a:lnTo>
                    <a:pt x="212" y="331"/>
                  </a:lnTo>
                  <a:lnTo>
                    <a:pt x="193" y="321"/>
                  </a:lnTo>
                  <a:lnTo>
                    <a:pt x="174" y="309"/>
                  </a:lnTo>
                  <a:lnTo>
                    <a:pt x="157" y="296"/>
                  </a:lnTo>
                  <a:lnTo>
                    <a:pt x="144" y="345"/>
                  </a:lnTo>
                  <a:lnTo>
                    <a:pt x="134" y="395"/>
                  </a:lnTo>
                  <a:lnTo>
                    <a:pt x="125" y="448"/>
                  </a:lnTo>
                  <a:lnTo>
                    <a:pt x="122" y="500"/>
                  </a:lnTo>
                  <a:lnTo>
                    <a:pt x="122" y="555"/>
                  </a:lnTo>
                  <a:lnTo>
                    <a:pt x="128" y="608"/>
                  </a:lnTo>
                  <a:lnTo>
                    <a:pt x="138" y="661"/>
                  </a:lnTo>
                  <a:lnTo>
                    <a:pt x="153" y="714"/>
                  </a:lnTo>
                  <a:lnTo>
                    <a:pt x="167" y="739"/>
                  </a:lnTo>
                  <a:lnTo>
                    <a:pt x="182" y="766"/>
                  </a:lnTo>
                  <a:lnTo>
                    <a:pt x="199" y="792"/>
                  </a:lnTo>
                  <a:lnTo>
                    <a:pt x="216" y="816"/>
                  </a:lnTo>
                  <a:lnTo>
                    <a:pt x="236" y="839"/>
                  </a:lnTo>
                  <a:lnTo>
                    <a:pt x="260" y="859"/>
                  </a:lnTo>
                  <a:lnTo>
                    <a:pt x="284" y="875"/>
                  </a:lnTo>
                  <a:lnTo>
                    <a:pt x="313" y="887"/>
                  </a:lnTo>
                  <a:lnTo>
                    <a:pt x="320" y="887"/>
                  </a:lnTo>
                  <a:lnTo>
                    <a:pt x="329" y="884"/>
                  </a:lnTo>
                  <a:lnTo>
                    <a:pt x="338" y="881"/>
                  </a:lnTo>
                  <a:lnTo>
                    <a:pt x="345" y="878"/>
                  </a:lnTo>
                  <a:lnTo>
                    <a:pt x="352" y="875"/>
                  </a:lnTo>
                  <a:lnTo>
                    <a:pt x="359" y="874"/>
                  </a:lnTo>
                  <a:lnTo>
                    <a:pt x="363" y="876"/>
                  </a:lnTo>
                  <a:lnTo>
                    <a:pt x="368" y="882"/>
                  </a:lnTo>
                  <a:lnTo>
                    <a:pt x="359" y="888"/>
                  </a:lnTo>
                  <a:lnTo>
                    <a:pt x="350" y="892"/>
                  </a:lnTo>
                  <a:lnTo>
                    <a:pt x="342" y="897"/>
                  </a:lnTo>
                  <a:lnTo>
                    <a:pt x="333" y="899"/>
                  </a:lnTo>
                  <a:lnTo>
                    <a:pt x="325" y="901"/>
                  </a:lnTo>
                  <a:lnTo>
                    <a:pt x="314" y="902"/>
                  </a:lnTo>
                  <a:lnTo>
                    <a:pt x="304" y="901"/>
                  </a:lnTo>
                  <a:lnTo>
                    <a:pt x="294" y="898"/>
                  </a:lnTo>
                  <a:lnTo>
                    <a:pt x="265" y="885"/>
                  </a:lnTo>
                  <a:lnTo>
                    <a:pt x="239" y="871"/>
                  </a:lnTo>
                  <a:lnTo>
                    <a:pt x="215" y="855"/>
                  </a:lnTo>
                  <a:lnTo>
                    <a:pt x="192" y="836"/>
                  </a:lnTo>
                  <a:lnTo>
                    <a:pt x="172" y="816"/>
                  </a:lnTo>
                  <a:lnTo>
                    <a:pt x="153" y="795"/>
                  </a:lnTo>
                  <a:lnTo>
                    <a:pt x="135" y="770"/>
                  </a:lnTo>
                  <a:lnTo>
                    <a:pt x="121" y="746"/>
                  </a:lnTo>
                  <a:lnTo>
                    <a:pt x="108" y="720"/>
                  </a:lnTo>
                  <a:lnTo>
                    <a:pt x="96" y="693"/>
                  </a:lnTo>
                  <a:lnTo>
                    <a:pt x="86" y="664"/>
                  </a:lnTo>
                  <a:lnTo>
                    <a:pt x="79" y="635"/>
                  </a:lnTo>
                  <a:lnTo>
                    <a:pt x="73" y="605"/>
                  </a:lnTo>
                  <a:lnTo>
                    <a:pt x="69" y="575"/>
                  </a:lnTo>
                  <a:lnTo>
                    <a:pt x="66" y="545"/>
                  </a:lnTo>
                  <a:lnTo>
                    <a:pt x="66" y="513"/>
                  </a:lnTo>
                  <a:lnTo>
                    <a:pt x="66" y="411"/>
                  </a:lnTo>
                  <a:lnTo>
                    <a:pt x="56" y="411"/>
                  </a:lnTo>
                  <a:lnTo>
                    <a:pt x="47" y="411"/>
                  </a:lnTo>
                  <a:lnTo>
                    <a:pt x="37" y="411"/>
                  </a:lnTo>
                  <a:lnTo>
                    <a:pt x="27" y="410"/>
                  </a:lnTo>
                  <a:lnTo>
                    <a:pt x="18" y="407"/>
                  </a:lnTo>
                  <a:lnTo>
                    <a:pt x="11" y="402"/>
                  </a:lnTo>
                  <a:lnTo>
                    <a:pt x="4" y="398"/>
                  </a:lnTo>
                  <a:lnTo>
                    <a:pt x="0" y="391"/>
                  </a:lnTo>
                  <a:lnTo>
                    <a:pt x="70" y="367"/>
                  </a:lnTo>
                  <a:lnTo>
                    <a:pt x="76" y="335"/>
                  </a:lnTo>
                  <a:lnTo>
                    <a:pt x="82" y="302"/>
                  </a:lnTo>
                  <a:lnTo>
                    <a:pt x="91" y="270"/>
                  </a:lnTo>
                  <a:lnTo>
                    <a:pt x="109" y="244"/>
                  </a:lnTo>
                  <a:lnTo>
                    <a:pt x="98" y="230"/>
                  </a:lnTo>
                  <a:lnTo>
                    <a:pt x="89" y="213"/>
                  </a:lnTo>
                  <a:lnTo>
                    <a:pt x="81" y="194"/>
                  </a:lnTo>
                  <a:lnTo>
                    <a:pt x="75" y="176"/>
                  </a:lnTo>
                  <a:lnTo>
                    <a:pt x="70" y="157"/>
                  </a:lnTo>
                  <a:lnTo>
                    <a:pt x="70" y="137"/>
                  </a:lnTo>
                  <a:lnTo>
                    <a:pt x="72" y="117"/>
                  </a:lnTo>
                  <a:lnTo>
                    <a:pt x="79" y="96"/>
                  </a:lnTo>
                  <a:lnTo>
                    <a:pt x="88" y="81"/>
                  </a:lnTo>
                  <a:lnTo>
                    <a:pt x="96" y="66"/>
                  </a:lnTo>
                  <a:lnTo>
                    <a:pt x="107" y="52"/>
                  </a:lnTo>
                  <a:lnTo>
                    <a:pt x="118" y="39"/>
                  </a:lnTo>
                  <a:lnTo>
                    <a:pt x="130" y="28"/>
                  </a:lnTo>
                  <a:lnTo>
                    <a:pt x="144" y="17"/>
                  </a:lnTo>
                  <a:lnTo>
                    <a:pt x="157" y="9"/>
                  </a:lnTo>
                  <a:lnTo>
                    <a:pt x="173" y="0"/>
                  </a:lnTo>
                  <a:lnTo>
                    <a:pt x="180" y="10"/>
                  </a:lnTo>
                  <a:lnTo>
                    <a:pt x="182" y="19"/>
                  </a:lnTo>
                  <a:lnTo>
                    <a:pt x="177" y="28"/>
                  </a:lnTo>
                  <a:lnTo>
                    <a:pt x="169" y="35"/>
                  </a:lnTo>
                  <a:lnTo>
                    <a:pt x="159" y="42"/>
                  </a:lnTo>
                  <a:lnTo>
                    <a:pt x="150" y="51"/>
                  </a:lnTo>
                  <a:lnTo>
                    <a:pt x="141" y="59"/>
                  </a:lnTo>
                  <a:lnTo>
                    <a:pt x="137" y="69"/>
                  </a:lnTo>
                  <a:lnTo>
                    <a:pt x="128" y="104"/>
                  </a:lnTo>
                  <a:lnTo>
                    <a:pt x="130" y="141"/>
                  </a:lnTo>
                  <a:lnTo>
                    <a:pt x="138" y="176"/>
                  </a:lnTo>
                  <a:lnTo>
                    <a:pt x="153" y="207"/>
                  </a:lnTo>
                  <a:lnTo>
                    <a:pt x="173" y="230"/>
                  </a:lnTo>
                  <a:lnTo>
                    <a:pt x="193" y="250"/>
                  </a:lnTo>
                  <a:lnTo>
                    <a:pt x="216" y="267"/>
                  </a:lnTo>
                  <a:lnTo>
                    <a:pt x="241" y="282"/>
                  </a:lnTo>
                  <a:lnTo>
                    <a:pt x="265" y="293"/>
                  </a:lnTo>
                  <a:lnTo>
                    <a:pt x="291" y="302"/>
                  </a:lnTo>
                  <a:lnTo>
                    <a:pt x="319" y="311"/>
                  </a:lnTo>
                  <a:lnTo>
                    <a:pt x="346" y="318"/>
                  </a:lnTo>
                  <a:lnTo>
                    <a:pt x="374" y="323"/>
                  </a:lnTo>
                  <a:lnTo>
                    <a:pt x="401" y="331"/>
                  </a:lnTo>
                  <a:lnTo>
                    <a:pt x="428" y="338"/>
                  </a:lnTo>
                  <a:lnTo>
                    <a:pt x="456" y="345"/>
                  </a:lnTo>
                  <a:lnTo>
                    <a:pt x="482" y="354"/>
                  </a:lnTo>
                  <a:lnTo>
                    <a:pt x="508" y="365"/>
                  </a:lnTo>
                  <a:lnTo>
                    <a:pt x="532" y="377"/>
                  </a:lnTo>
                  <a:lnTo>
                    <a:pt x="557" y="392"/>
                  </a:lnTo>
                  <a:lnTo>
                    <a:pt x="576" y="395"/>
                  </a:lnTo>
                  <a:lnTo>
                    <a:pt x="594" y="401"/>
                  </a:lnTo>
                  <a:lnTo>
                    <a:pt x="612" y="410"/>
                  </a:lnTo>
                  <a:lnTo>
                    <a:pt x="628" y="420"/>
                  </a:lnTo>
                  <a:lnTo>
                    <a:pt x="642" y="433"/>
                  </a:lnTo>
                  <a:lnTo>
                    <a:pt x="655" y="447"/>
                  </a:lnTo>
                  <a:lnTo>
                    <a:pt x="665" y="461"/>
                  </a:lnTo>
                  <a:lnTo>
                    <a:pt x="675" y="479"/>
                  </a:lnTo>
                  <a:lnTo>
                    <a:pt x="678" y="494"/>
                  </a:lnTo>
                  <a:lnTo>
                    <a:pt x="677" y="512"/>
                  </a:lnTo>
                  <a:lnTo>
                    <a:pt x="670" y="525"/>
                  </a:lnTo>
                  <a:lnTo>
                    <a:pt x="657" y="536"/>
                  </a:lnTo>
                  <a:lnTo>
                    <a:pt x="648" y="536"/>
                  </a:lnTo>
                  <a:lnTo>
                    <a:pt x="639" y="532"/>
                  </a:lnTo>
                  <a:lnTo>
                    <a:pt x="629" y="526"/>
                  </a:lnTo>
                  <a:lnTo>
                    <a:pt x="620" y="520"/>
                  </a:lnTo>
                  <a:lnTo>
                    <a:pt x="612" y="513"/>
                  </a:lnTo>
                  <a:lnTo>
                    <a:pt x="605" y="506"/>
                  </a:lnTo>
                  <a:lnTo>
                    <a:pt x="600" y="502"/>
                  </a:lnTo>
                  <a:lnTo>
                    <a:pt x="599" y="500"/>
                  </a:lnTo>
                  <a:lnTo>
                    <a:pt x="607" y="504"/>
                  </a:lnTo>
                  <a:lnTo>
                    <a:pt x="616" y="510"/>
                  </a:lnTo>
                  <a:lnTo>
                    <a:pt x="623" y="514"/>
                  </a:lnTo>
                  <a:lnTo>
                    <a:pt x="633" y="516"/>
                  </a:lnTo>
                  <a:lnTo>
                    <a:pt x="641" y="510"/>
                  </a:lnTo>
                  <a:lnTo>
                    <a:pt x="645" y="502"/>
                  </a:lnTo>
                  <a:lnTo>
                    <a:pt x="646" y="494"/>
                  </a:lnTo>
                  <a:lnTo>
                    <a:pt x="646" y="484"/>
                  </a:lnTo>
                  <a:lnTo>
                    <a:pt x="636" y="477"/>
                  </a:lnTo>
                  <a:lnTo>
                    <a:pt x="628" y="467"/>
                  </a:lnTo>
                  <a:lnTo>
                    <a:pt x="618" y="458"/>
                  </a:lnTo>
                  <a:lnTo>
                    <a:pt x="606" y="450"/>
                  </a:lnTo>
                  <a:lnTo>
                    <a:pt x="596" y="441"/>
                  </a:lnTo>
                  <a:lnTo>
                    <a:pt x="584" y="435"/>
                  </a:lnTo>
                  <a:lnTo>
                    <a:pt x="571" y="431"/>
                  </a:lnTo>
                  <a:lnTo>
                    <a:pt x="560" y="431"/>
                  </a:lnTo>
                  <a:lnTo>
                    <a:pt x="568" y="458"/>
                  </a:lnTo>
                  <a:lnTo>
                    <a:pt x="573" y="489"/>
                  </a:lnTo>
                  <a:lnTo>
                    <a:pt x="574" y="519"/>
                  </a:lnTo>
                  <a:lnTo>
                    <a:pt x="577" y="549"/>
                  </a:lnTo>
                  <a:lnTo>
                    <a:pt x="580" y="579"/>
                  </a:lnTo>
                  <a:lnTo>
                    <a:pt x="587" y="608"/>
                  </a:lnTo>
                  <a:lnTo>
                    <a:pt x="602" y="635"/>
                  </a:lnTo>
                  <a:lnTo>
                    <a:pt x="622" y="660"/>
                  </a:lnTo>
                  <a:lnTo>
                    <a:pt x="639" y="678"/>
                  </a:lnTo>
                  <a:lnTo>
                    <a:pt x="657" y="698"/>
                  </a:lnTo>
                  <a:lnTo>
                    <a:pt x="675" y="717"/>
                  </a:lnTo>
                  <a:lnTo>
                    <a:pt x="697" y="734"/>
                  </a:lnTo>
                  <a:lnTo>
                    <a:pt x="719" y="749"/>
                  </a:lnTo>
                  <a:lnTo>
                    <a:pt x="742" y="759"/>
                  </a:lnTo>
                  <a:lnTo>
                    <a:pt x="766" y="763"/>
                  </a:lnTo>
                  <a:lnTo>
                    <a:pt x="794" y="762"/>
                  </a:lnTo>
                  <a:lnTo>
                    <a:pt x="798" y="757"/>
                  </a:lnTo>
                  <a:lnTo>
                    <a:pt x="804" y="753"/>
                  </a:lnTo>
                  <a:lnTo>
                    <a:pt x="810" y="750"/>
                  </a:lnTo>
                  <a:lnTo>
                    <a:pt x="814" y="746"/>
                  </a:lnTo>
                  <a:lnTo>
                    <a:pt x="808" y="740"/>
                  </a:lnTo>
                  <a:lnTo>
                    <a:pt x="801" y="737"/>
                  </a:lnTo>
                  <a:lnTo>
                    <a:pt x="795" y="734"/>
                  </a:lnTo>
                  <a:lnTo>
                    <a:pt x="794" y="727"/>
                  </a:lnTo>
                  <a:lnTo>
                    <a:pt x="802" y="721"/>
                  </a:lnTo>
                  <a:lnTo>
                    <a:pt x="811" y="718"/>
                  </a:lnTo>
                  <a:lnTo>
                    <a:pt x="823" y="717"/>
                  </a:lnTo>
                  <a:lnTo>
                    <a:pt x="833" y="720"/>
                  </a:lnTo>
                  <a:lnTo>
                    <a:pt x="841" y="729"/>
                  </a:lnTo>
                  <a:lnTo>
                    <a:pt x="846" y="739"/>
                  </a:lnTo>
                  <a:lnTo>
                    <a:pt x="847" y="749"/>
                  </a:lnTo>
                  <a:lnTo>
                    <a:pt x="846" y="759"/>
                  </a:lnTo>
                  <a:lnTo>
                    <a:pt x="844" y="772"/>
                  </a:lnTo>
                  <a:lnTo>
                    <a:pt x="837" y="783"/>
                  </a:lnTo>
                  <a:lnTo>
                    <a:pt x="824" y="793"/>
                  </a:lnTo>
                  <a:lnTo>
                    <a:pt x="808" y="802"/>
                  </a:lnTo>
                  <a:lnTo>
                    <a:pt x="789" y="803"/>
                  </a:lnTo>
                  <a:lnTo>
                    <a:pt x="772" y="802"/>
                  </a:lnTo>
                  <a:lnTo>
                    <a:pt x="755" y="799"/>
                  </a:lnTo>
                  <a:lnTo>
                    <a:pt x="739" y="795"/>
                  </a:lnTo>
                  <a:lnTo>
                    <a:pt x="723" y="787"/>
                  </a:lnTo>
                  <a:lnTo>
                    <a:pt x="708" y="782"/>
                  </a:lnTo>
                  <a:lnTo>
                    <a:pt x="697" y="773"/>
                  </a:lnTo>
                  <a:lnTo>
                    <a:pt x="685" y="766"/>
                  </a:lnTo>
                  <a:lnTo>
                    <a:pt x="694" y="793"/>
                  </a:lnTo>
                  <a:lnTo>
                    <a:pt x="704" y="820"/>
                  </a:lnTo>
                  <a:lnTo>
                    <a:pt x="716" y="846"/>
                  </a:lnTo>
                  <a:lnTo>
                    <a:pt x="729" y="874"/>
                  </a:lnTo>
                  <a:lnTo>
                    <a:pt x="743" y="899"/>
                  </a:lnTo>
                  <a:lnTo>
                    <a:pt x="758" y="927"/>
                  </a:lnTo>
                  <a:lnTo>
                    <a:pt x="773" y="953"/>
                  </a:lnTo>
                  <a:lnTo>
                    <a:pt x="791" y="977"/>
                  </a:lnTo>
                  <a:lnTo>
                    <a:pt x="771" y="10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6950" y="908"/>
              <a:ext cx="327" cy="625"/>
            </a:xfrm>
            <a:custGeom>
              <a:avLst/>
              <a:gdLst>
                <a:gd name="T0" fmla="*/ 311 w 327"/>
                <a:gd name="T1" fmla="*/ 191 h 625"/>
                <a:gd name="T2" fmla="*/ 327 w 327"/>
                <a:gd name="T3" fmla="*/ 306 h 625"/>
                <a:gd name="T4" fmla="*/ 312 w 327"/>
                <a:gd name="T5" fmla="*/ 423 h 625"/>
                <a:gd name="T6" fmla="*/ 268 w 327"/>
                <a:gd name="T7" fmla="*/ 529 h 625"/>
                <a:gd name="T8" fmla="*/ 220 w 327"/>
                <a:gd name="T9" fmla="*/ 586 h 625"/>
                <a:gd name="T10" fmla="*/ 181 w 327"/>
                <a:gd name="T11" fmla="*/ 606 h 625"/>
                <a:gd name="T12" fmla="*/ 139 w 327"/>
                <a:gd name="T13" fmla="*/ 621 h 625"/>
                <a:gd name="T14" fmla="*/ 109 w 327"/>
                <a:gd name="T15" fmla="*/ 625 h 625"/>
                <a:gd name="T16" fmla="*/ 109 w 327"/>
                <a:gd name="T17" fmla="*/ 615 h 625"/>
                <a:gd name="T18" fmla="*/ 136 w 327"/>
                <a:gd name="T19" fmla="*/ 592 h 625"/>
                <a:gd name="T20" fmla="*/ 175 w 327"/>
                <a:gd name="T21" fmla="*/ 565 h 625"/>
                <a:gd name="T22" fmla="*/ 210 w 327"/>
                <a:gd name="T23" fmla="*/ 536 h 625"/>
                <a:gd name="T24" fmla="*/ 236 w 327"/>
                <a:gd name="T25" fmla="*/ 484 h 625"/>
                <a:gd name="T26" fmla="*/ 257 w 327"/>
                <a:gd name="T27" fmla="*/ 398 h 625"/>
                <a:gd name="T28" fmla="*/ 266 w 327"/>
                <a:gd name="T29" fmla="*/ 308 h 625"/>
                <a:gd name="T30" fmla="*/ 259 w 327"/>
                <a:gd name="T31" fmla="*/ 217 h 625"/>
                <a:gd name="T32" fmla="*/ 246 w 327"/>
                <a:gd name="T33" fmla="*/ 163 h 625"/>
                <a:gd name="T34" fmla="*/ 239 w 327"/>
                <a:gd name="T35" fmla="*/ 138 h 625"/>
                <a:gd name="T36" fmla="*/ 227 w 327"/>
                <a:gd name="T37" fmla="*/ 117 h 625"/>
                <a:gd name="T38" fmla="*/ 213 w 327"/>
                <a:gd name="T39" fmla="*/ 98 h 625"/>
                <a:gd name="T40" fmla="*/ 175 w 327"/>
                <a:gd name="T41" fmla="*/ 66 h 625"/>
                <a:gd name="T42" fmla="*/ 109 w 327"/>
                <a:gd name="T43" fmla="*/ 41 h 625"/>
                <a:gd name="T44" fmla="*/ 47 w 327"/>
                <a:gd name="T45" fmla="*/ 30 h 625"/>
                <a:gd name="T46" fmla="*/ 6 w 327"/>
                <a:gd name="T47" fmla="*/ 30 h 625"/>
                <a:gd name="T48" fmla="*/ 21 w 327"/>
                <a:gd name="T49" fmla="*/ 16 h 625"/>
                <a:gd name="T50" fmla="*/ 67 w 327"/>
                <a:gd name="T51" fmla="*/ 2 h 625"/>
                <a:gd name="T52" fmla="*/ 116 w 327"/>
                <a:gd name="T53" fmla="*/ 3 h 625"/>
                <a:gd name="T54" fmla="*/ 164 w 327"/>
                <a:gd name="T55" fmla="*/ 15 h 625"/>
                <a:gd name="T56" fmla="*/ 201 w 327"/>
                <a:gd name="T57" fmla="*/ 35 h 625"/>
                <a:gd name="T58" fmla="*/ 231 w 327"/>
                <a:gd name="T59" fmla="*/ 59 h 625"/>
                <a:gd name="T60" fmla="*/ 259 w 327"/>
                <a:gd name="T61" fmla="*/ 89 h 625"/>
                <a:gd name="T62" fmla="*/ 282 w 327"/>
                <a:gd name="T63" fmla="*/ 121 h 6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27"/>
                <a:gd name="T97" fmla="*/ 0 h 625"/>
                <a:gd name="T98" fmla="*/ 327 w 327"/>
                <a:gd name="T99" fmla="*/ 625 h 6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27" h="625">
                  <a:moveTo>
                    <a:pt x="291" y="138"/>
                  </a:moveTo>
                  <a:lnTo>
                    <a:pt x="311" y="191"/>
                  </a:lnTo>
                  <a:lnTo>
                    <a:pt x="322" y="247"/>
                  </a:lnTo>
                  <a:lnTo>
                    <a:pt x="327" y="306"/>
                  </a:lnTo>
                  <a:lnTo>
                    <a:pt x="324" y="365"/>
                  </a:lnTo>
                  <a:lnTo>
                    <a:pt x="312" y="423"/>
                  </a:lnTo>
                  <a:lnTo>
                    <a:pt x="293" y="479"/>
                  </a:lnTo>
                  <a:lnTo>
                    <a:pt x="268" y="529"/>
                  </a:lnTo>
                  <a:lnTo>
                    <a:pt x="233" y="575"/>
                  </a:lnTo>
                  <a:lnTo>
                    <a:pt x="220" y="586"/>
                  </a:lnTo>
                  <a:lnTo>
                    <a:pt x="201" y="596"/>
                  </a:lnTo>
                  <a:lnTo>
                    <a:pt x="181" y="606"/>
                  </a:lnTo>
                  <a:lnTo>
                    <a:pt x="159" y="615"/>
                  </a:lnTo>
                  <a:lnTo>
                    <a:pt x="139" y="621"/>
                  </a:lnTo>
                  <a:lnTo>
                    <a:pt x="122" y="625"/>
                  </a:lnTo>
                  <a:lnTo>
                    <a:pt x="109" y="625"/>
                  </a:lnTo>
                  <a:lnTo>
                    <a:pt x="103" y="622"/>
                  </a:lnTo>
                  <a:lnTo>
                    <a:pt x="109" y="615"/>
                  </a:lnTo>
                  <a:lnTo>
                    <a:pt x="120" y="605"/>
                  </a:lnTo>
                  <a:lnTo>
                    <a:pt x="136" y="592"/>
                  </a:lnTo>
                  <a:lnTo>
                    <a:pt x="155" y="579"/>
                  </a:lnTo>
                  <a:lnTo>
                    <a:pt x="175" y="565"/>
                  </a:lnTo>
                  <a:lnTo>
                    <a:pt x="194" y="550"/>
                  </a:lnTo>
                  <a:lnTo>
                    <a:pt x="210" y="536"/>
                  </a:lnTo>
                  <a:lnTo>
                    <a:pt x="220" y="525"/>
                  </a:lnTo>
                  <a:lnTo>
                    <a:pt x="236" y="484"/>
                  </a:lnTo>
                  <a:lnTo>
                    <a:pt x="249" y="443"/>
                  </a:lnTo>
                  <a:lnTo>
                    <a:pt x="257" y="398"/>
                  </a:lnTo>
                  <a:lnTo>
                    <a:pt x="263" y="354"/>
                  </a:lnTo>
                  <a:lnTo>
                    <a:pt x="266" y="308"/>
                  </a:lnTo>
                  <a:lnTo>
                    <a:pt x="263" y="262"/>
                  </a:lnTo>
                  <a:lnTo>
                    <a:pt x="259" y="217"/>
                  </a:lnTo>
                  <a:lnTo>
                    <a:pt x="249" y="174"/>
                  </a:lnTo>
                  <a:lnTo>
                    <a:pt x="246" y="163"/>
                  </a:lnTo>
                  <a:lnTo>
                    <a:pt x="243" y="150"/>
                  </a:lnTo>
                  <a:lnTo>
                    <a:pt x="239" y="138"/>
                  </a:lnTo>
                  <a:lnTo>
                    <a:pt x="233" y="128"/>
                  </a:lnTo>
                  <a:lnTo>
                    <a:pt x="227" y="117"/>
                  </a:lnTo>
                  <a:lnTo>
                    <a:pt x="220" y="107"/>
                  </a:lnTo>
                  <a:lnTo>
                    <a:pt x="213" y="98"/>
                  </a:lnTo>
                  <a:lnTo>
                    <a:pt x="204" y="88"/>
                  </a:lnTo>
                  <a:lnTo>
                    <a:pt x="175" y="66"/>
                  </a:lnTo>
                  <a:lnTo>
                    <a:pt x="143" y="51"/>
                  </a:lnTo>
                  <a:lnTo>
                    <a:pt x="109" y="41"/>
                  </a:lnTo>
                  <a:lnTo>
                    <a:pt x="77" y="33"/>
                  </a:lnTo>
                  <a:lnTo>
                    <a:pt x="47" y="30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21" y="16"/>
                  </a:lnTo>
                  <a:lnTo>
                    <a:pt x="42" y="8"/>
                  </a:lnTo>
                  <a:lnTo>
                    <a:pt x="67" y="2"/>
                  </a:lnTo>
                  <a:lnTo>
                    <a:pt x="91" y="0"/>
                  </a:lnTo>
                  <a:lnTo>
                    <a:pt x="116" y="3"/>
                  </a:lnTo>
                  <a:lnTo>
                    <a:pt x="140" y="8"/>
                  </a:lnTo>
                  <a:lnTo>
                    <a:pt x="164" y="15"/>
                  </a:lnTo>
                  <a:lnTo>
                    <a:pt x="185" y="23"/>
                  </a:lnTo>
                  <a:lnTo>
                    <a:pt x="201" y="35"/>
                  </a:lnTo>
                  <a:lnTo>
                    <a:pt x="217" y="46"/>
                  </a:lnTo>
                  <a:lnTo>
                    <a:pt x="231" y="59"/>
                  </a:lnTo>
                  <a:lnTo>
                    <a:pt x="246" y="74"/>
                  </a:lnTo>
                  <a:lnTo>
                    <a:pt x="259" y="89"/>
                  </a:lnTo>
                  <a:lnTo>
                    <a:pt x="270" y="105"/>
                  </a:lnTo>
                  <a:lnTo>
                    <a:pt x="282" y="121"/>
                  </a:lnTo>
                  <a:lnTo>
                    <a:pt x="291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1975" y="127"/>
              <a:ext cx="804" cy="871"/>
            </a:xfrm>
            <a:custGeom>
              <a:avLst/>
              <a:gdLst>
                <a:gd name="T0" fmla="*/ 804 w 804"/>
                <a:gd name="T1" fmla="*/ 4 h 871"/>
                <a:gd name="T2" fmla="*/ 804 w 804"/>
                <a:gd name="T3" fmla="*/ 133 h 871"/>
                <a:gd name="T4" fmla="*/ 804 w 804"/>
                <a:gd name="T5" fmla="*/ 416 h 871"/>
                <a:gd name="T6" fmla="*/ 800 w 804"/>
                <a:gd name="T7" fmla="*/ 702 h 871"/>
                <a:gd name="T8" fmla="*/ 788 w 804"/>
                <a:gd name="T9" fmla="*/ 833 h 871"/>
                <a:gd name="T10" fmla="*/ 781 w 804"/>
                <a:gd name="T11" fmla="*/ 833 h 871"/>
                <a:gd name="T12" fmla="*/ 761 w 804"/>
                <a:gd name="T13" fmla="*/ 834 h 871"/>
                <a:gd name="T14" fmla="*/ 730 w 804"/>
                <a:gd name="T15" fmla="*/ 837 h 871"/>
                <a:gd name="T16" fmla="*/ 689 w 804"/>
                <a:gd name="T17" fmla="*/ 838 h 871"/>
                <a:gd name="T18" fmla="*/ 641 w 804"/>
                <a:gd name="T19" fmla="*/ 843 h 871"/>
                <a:gd name="T20" fmla="*/ 585 w 804"/>
                <a:gd name="T21" fmla="*/ 846 h 871"/>
                <a:gd name="T22" fmla="*/ 525 w 804"/>
                <a:gd name="T23" fmla="*/ 850 h 871"/>
                <a:gd name="T24" fmla="*/ 462 w 804"/>
                <a:gd name="T25" fmla="*/ 853 h 871"/>
                <a:gd name="T26" fmla="*/ 398 w 804"/>
                <a:gd name="T27" fmla="*/ 857 h 871"/>
                <a:gd name="T28" fmla="*/ 333 w 804"/>
                <a:gd name="T29" fmla="*/ 860 h 871"/>
                <a:gd name="T30" fmla="*/ 271 w 804"/>
                <a:gd name="T31" fmla="*/ 864 h 871"/>
                <a:gd name="T32" fmla="*/ 212 w 804"/>
                <a:gd name="T33" fmla="*/ 867 h 871"/>
                <a:gd name="T34" fmla="*/ 159 w 804"/>
                <a:gd name="T35" fmla="*/ 869 h 871"/>
                <a:gd name="T36" fmla="*/ 111 w 804"/>
                <a:gd name="T37" fmla="*/ 870 h 871"/>
                <a:gd name="T38" fmla="*/ 72 w 804"/>
                <a:gd name="T39" fmla="*/ 871 h 871"/>
                <a:gd name="T40" fmla="*/ 43 w 804"/>
                <a:gd name="T41" fmla="*/ 871 h 871"/>
                <a:gd name="T42" fmla="*/ 0 w 804"/>
                <a:gd name="T43" fmla="*/ 0 h 871"/>
                <a:gd name="T44" fmla="*/ 804 w 804"/>
                <a:gd name="T45" fmla="*/ 4 h 87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04"/>
                <a:gd name="T70" fmla="*/ 0 h 871"/>
                <a:gd name="T71" fmla="*/ 804 w 804"/>
                <a:gd name="T72" fmla="*/ 871 h 87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04" h="871">
                  <a:moveTo>
                    <a:pt x="804" y="4"/>
                  </a:moveTo>
                  <a:lnTo>
                    <a:pt x="804" y="133"/>
                  </a:lnTo>
                  <a:lnTo>
                    <a:pt x="804" y="416"/>
                  </a:lnTo>
                  <a:lnTo>
                    <a:pt x="800" y="702"/>
                  </a:lnTo>
                  <a:lnTo>
                    <a:pt x="788" y="833"/>
                  </a:lnTo>
                  <a:lnTo>
                    <a:pt x="781" y="833"/>
                  </a:lnTo>
                  <a:lnTo>
                    <a:pt x="761" y="834"/>
                  </a:lnTo>
                  <a:lnTo>
                    <a:pt x="730" y="837"/>
                  </a:lnTo>
                  <a:lnTo>
                    <a:pt x="689" y="838"/>
                  </a:lnTo>
                  <a:lnTo>
                    <a:pt x="641" y="843"/>
                  </a:lnTo>
                  <a:lnTo>
                    <a:pt x="585" y="846"/>
                  </a:lnTo>
                  <a:lnTo>
                    <a:pt x="525" y="850"/>
                  </a:lnTo>
                  <a:lnTo>
                    <a:pt x="462" y="853"/>
                  </a:lnTo>
                  <a:lnTo>
                    <a:pt x="398" y="857"/>
                  </a:lnTo>
                  <a:lnTo>
                    <a:pt x="333" y="860"/>
                  </a:lnTo>
                  <a:lnTo>
                    <a:pt x="271" y="864"/>
                  </a:lnTo>
                  <a:lnTo>
                    <a:pt x="212" y="867"/>
                  </a:lnTo>
                  <a:lnTo>
                    <a:pt x="159" y="869"/>
                  </a:lnTo>
                  <a:lnTo>
                    <a:pt x="111" y="870"/>
                  </a:lnTo>
                  <a:lnTo>
                    <a:pt x="72" y="871"/>
                  </a:lnTo>
                  <a:lnTo>
                    <a:pt x="43" y="871"/>
                  </a:lnTo>
                  <a:lnTo>
                    <a:pt x="0" y="0"/>
                  </a:lnTo>
                  <a:lnTo>
                    <a:pt x="80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6755" y="148"/>
              <a:ext cx="291" cy="541"/>
            </a:xfrm>
            <a:custGeom>
              <a:avLst/>
              <a:gdLst>
                <a:gd name="T0" fmla="*/ 172 w 291"/>
                <a:gd name="T1" fmla="*/ 224 h 541"/>
                <a:gd name="T2" fmla="*/ 153 w 291"/>
                <a:gd name="T3" fmla="*/ 282 h 541"/>
                <a:gd name="T4" fmla="*/ 115 w 291"/>
                <a:gd name="T5" fmla="*/ 332 h 541"/>
                <a:gd name="T6" fmla="*/ 92 w 291"/>
                <a:gd name="T7" fmla="*/ 342 h 541"/>
                <a:gd name="T8" fmla="*/ 65 w 291"/>
                <a:gd name="T9" fmla="*/ 343 h 541"/>
                <a:gd name="T10" fmla="*/ 45 w 291"/>
                <a:gd name="T11" fmla="*/ 348 h 541"/>
                <a:gd name="T12" fmla="*/ 65 w 291"/>
                <a:gd name="T13" fmla="*/ 363 h 541"/>
                <a:gd name="T14" fmla="*/ 91 w 291"/>
                <a:gd name="T15" fmla="*/ 372 h 541"/>
                <a:gd name="T16" fmla="*/ 121 w 291"/>
                <a:gd name="T17" fmla="*/ 369 h 541"/>
                <a:gd name="T18" fmla="*/ 160 w 291"/>
                <a:gd name="T19" fmla="*/ 368 h 541"/>
                <a:gd name="T20" fmla="*/ 183 w 291"/>
                <a:gd name="T21" fmla="*/ 373 h 541"/>
                <a:gd name="T22" fmla="*/ 174 w 291"/>
                <a:gd name="T23" fmla="*/ 428 h 541"/>
                <a:gd name="T24" fmla="*/ 140 w 291"/>
                <a:gd name="T25" fmla="*/ 473 h 541"/>
                <a:gd name="T26" fmla="*/ 124 w 291"/>
                <a:gd name="T27" fmla="*/ 498 h 541"/>
                <a:gd name="T28" fmla="*/ 161 w 291"/>
                <a:gd name="T29" fmla="*/ 498 h 541"/>
                <a:gd name="T30" fmla="*/ 198 w 291"/>
                <a:gd name="T31" fmla="*/ 485 h 541"/>
                <a:gd name="T32" fmla="*/ 225 w 291"/>
                <a:gd name="T33" fmla="*/ 464 h 541"/>
                <a:gd name="T34" fmla="*/ 250 w 291"/>
                <a:gd name="T35" fmla="*/ 434 h 541"/>
                <a:gd name="T36" fmla="*/ 281 w 291"/>
                <a:gd name="T37" fmla="*/ 411 h 541"/>
                <a:gd name="T38" fmla="*/ 291 w 291"/>
                <a:gd name="T39" fmla="*/ 447 h 541"/>
                <a:gd name="T40" fmla="*/ 260 w 291"/>
                <a:gd name="T41" fmla="*/ 496 h 541"/>
                <a:gd name="T42" fmla="*/ 202 w 291"/>
                <a:gd name="T43" fmla="*/ 527 h 541"/>
                <a:gd name="T44" fmla="*/ 137 w 291"/>
                <a:gd name="T45" fmla="*/ 541 h 541"/>
                <a:gd name="T46" fmla="*/ 107 w 291"/>
                <a:gd name="T47" fmla="*/ 529 h 541"/>
                <a:gd name="T48" fmla="*/ 75 w 291"/>
                <a:gd name="T49" fmla="*/ 513 h 541"/>
                <a:gd name="T50" fmla="*/ 60 w 291"/>
                <a:gd name="T51" fmla="*/ 490 h 541"/>
                <a:gd name="T52" fmla="*/ 76 w 291"/>
                <a:gd name="T53" fmla="*/ 483 h 541"/>
                <a:gd name="T54" fmla="*/ 96 w 291"/>
                <a:gd name="T55" fmla="*/ 478 h 541"/>
                <a:gd name="T56" fmla="*/ 130 w 291"/>
                <a:gd name="T57" fmla="*/ 447 h 541"/>
                <a:gd name="T58" fmla="*/ 130 w 291"/>
                <a:gd name="T59" fmla="*/ 418 h 541"/>
                <a:gd name="T60" fmla="*/ 85 w 291"/>
                <a:gd name="T61" fmla="*/ 411 h 541"/>
                <a:gd name="T62" fmla="*/ 43 w 291"/>
                <a:gd name="T63" fmla="*/ 386 h 541"/>
                <a:gd name="T64" fmla="*/ 3 w 291"/>
                <a:gd name="T65" fmla="*/ 325 h 541"/>
                <a:gd name="T66" fmla="*/ 16 w 291"/>
                <a:gd name="T67" fmla="*/ 271 h 541"/>
                <a:gd name="T68" fmla="*/ 26 w 291"/>
                <a:gd name="T69" fmla="*/ 297 h 541"/>
                <a:gd name="T70" fmla="*/ 42 w 291"/>
                <a:gd name="T71" fmla="*/ 319 h 541"/>
                <a:gd name="T72" fmla="*/ 66 w 291"/>
                <a:gd name="T73" fmla="*/ 320 h 541"/>
                <a:gd name="T74" fmla="*/ 85 w 291"/>
                <a:gd name="T75" fmla="*/ 319 h 541"/>
                <a:gd name="T76" fmla="*/ 102 w 291"/>
                <a:gd name="T77" fmla="*/ 309 h 541"/>
                <a:gd name="T78" fmla="*/ 109 w 291"/>
                <a:gd name="T79" fmla="*/ 185 h 541"/>
                <a:gd name="T80" fmla="*/ 82 w 291"/>
                <a:gd name="T81" fmla="*/ 63 h 541"/>
                <a:gd name="T82" fmla="*/ 147 w 291"/>
                <a:gd name="T83" fmla="*/ 20 h 541"/>
                <a:gd name="T84" fmla="*/ 167 w 291"/>
                <a:gd name="T85" fmla="*/ 184 h 5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1"/>
                <a:gd name="T130" fmla="*/ 0 h 541"/>
                <a:gd name="T131" fmla="*/ 291 w 291"/>
                <a:gd name="T132" fmla="*/ 541 h 5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1" h="541">
                  <a:moveTo>
                    <a:pt x="167" y="184"/>
                  </a:moveTo>
                  <a:lnTo>
                    <a:pt x="172" y="204"/>
                  </a:lnTo>
                  <a:lnTo>
                    <a:pt x="172" y="224"/>
                  </a:lnTo>
                  <a:lnTo>
                    <a:pt x="169" y="244"/>
                  </a:lnTo>
                  <a:lnTo>
                    <a:pt x="163" y="263"/>
                  </a:lnTo>
                  <a:lnTo>
                    <a:pt x="153" y="282"/>
                  </a:lnTo>
                  <a:lnTo>
                    <a:pt x="143" y="299"/>
                  </a:lnTo>
                  <a:lnTo>
                    <a:pt x="130" y="316"/>
                  </a:lnTo>
                  <a:lnTo>
                    <a:pt x="115" y="332"/>
                  </a:lnTo>
                  <a:lnTo>
                    <a:pt x="108" y="336"/>
                  </a:lnTo>
                  <a:lnTo>
                    <a:pt x="99" y="339"/>
                  </a:lnTo>
                  <a:lnTo>
                    <a:pt x="92" y="342"/>
                  </a:lnTo>
                  <a:lnTo>
                    <a:pt x="84" y="343"/>
                  </a:lnTo>
                  <a:lnTo>
                    <a:pt x="75" y="343"/>
                  </a:lnTo>
                  <a:lnTo>
                    <a:pt x="65" y="343"/>
                  </a:lnTo>
                  <a:lnTo>
                    <a:pt x="52" y="343"/>
                  </a:lnTo>
                  <a:lnTo>
                    <a:pt x="39" y="340"/>
                  </a:lnTo>
                  <a:lnTo>
                    <a:pt x="45" y="348"/>
                  </a:lnTo>
                  <a:lnTo>
                    <a:pt x="50" y="353"/>
                  </a:lnTo>
                  <a:lnTo>
                    <a:pt x="58" y="359"/>
                  </a:lnTo>
                  <a:lnTo>
                    <a:pt x="65" y="363"/>
                  </a:lnTo>
                  <a:lnTo>
                    <a:pt x="73" y="368"/>
                  </a:lnTo>
                  <a:lnTo>
                    <a:pt x="82" y="371"/>
                  </a:lnTo>
                  <a:lnTo>
                    <a:pt x="91" y="372"/>
                  </a:lnTo>
                  <a:lnTo>
                    <a:pt x="99" y="373"/>
                  </a:lnTo>
                  <a:lnTo>
                    <a:pt x="109" y="372"/>
                  </a:lnTo>
                  <a:lnTo>
                    <a:pt x="121" y="369"/>
                  </a:lnTo>
                  <a:lnTo>
                    <a:pt x="134" y="368"/>
                  </a:lnTo>
                  <a:lnTo>
                    <a:pt x="147" y="368"/>
                  </a:lnTo>
                  <a:lnTo>
                    <a:pt x="160" y="368"/>
                  </a:lnTo>
                  <a:lnTo>
                    <a:pt x="170" y="368"/>
                  </a:lnTo>
                  <a:lnTo>
                    <a:pt x="179" y="371"/>
                  </a:lnTo>
                  <a:lnTo>
                    <a:pt x="183" y="373"/>
                  </a:lnTo>
                  <a:lnTo>
                    <a:pt x="183" y="394"/>
                  </a:lnTo>
                  <a:lnTo>
                    <a:pt x="180" y="411"/>
                  </a:lnTo>
                  <a:lnTo>
                    <a:pt x="174" y="428"/>
                  </a:lnTo>
                  <a:lnTo>
                    <a:pt x="164" y="444"/>
                  </a:lnTo>
                  <a:lnTo>
                    <a:pt x="153" y="460"/>
                  </a:lnTo>
                  <a:lnTo>
                    <a:pt x="140" y="473"/>
                  </a:lnTo>
                  <a:lnTo>
                    <a:pt x="127" y="484"/>
                  </a:lnTo>
                  <a:lnTo>
                    <a:pt x="112" y="494"/>
                  </a:lnTo>
                  <a:lnTo>
                    <a:pt x="124" y="498"/>
                  </a:lnTo>
                  <a:lnTo>
                    <a:pt x="137" y="500"/>
                  </a:lnTo>
                  <a:lnTo>
                    <a:pt x="150" y="500"/>
                  </a:lnTo>
                  <a:lnTo>
                    <a:pt x="161" y="498"/>
                  </a:lnTo>
                  <a:lnTo>
                    <a:pt x="174" y="496"/>
                  </a:lnTo>
                  <a:lnTo>
                    <a:pt x="186" y="491"/>
                  </a:lnTo>
                  <a:lnTo>
                    <a:pt x="198" y="485"/>
                  </a:lnTo>
                  <a:lnTo>
                    <a:pt x="208" y="480"/>
                  </a:lnTo>
                  <a:lnTo>
                    <a:pt x="218" y="473"/>
                  </a:lnTo>
                  <a:lnTo>
                    <a:pt x="225" y="464"/>
                  </a:lnTo>
                  <a:lnTo>
                    <a:pt x="234" y="454"/>
                  </a:lnTo>
                  <a:lnTo>
                    <a:pt x="241" y="444"/>
                  </a:lnTo>
                  <a:lnTo>
                    <a:pt x="250" y="434"/>
                  </a:lnTo>
                  <a:lnTo>
                    <a:pt x="258" y="424"/>
                  </a:lnTo>
                  <a:lnTo>
                    <a:pt x="268" y="417"/>
                  </a:lnTo>
                  <a:lnTo>
                    <a:pt x="281" y="411"/>
                  </a:lnTo>
                  <a:lnTo>
                    <a:pt x="287" y="422"/>
                  </a:lnTo>
                  <a:lnTo>
                    <a:pt x="291" y="435"/>
                  </a:lnTo>
                  <a:lnTo>
                    <a:pt x="291" y="447"/>
                  </a:lnTo>
                  <a:lnTo>
                    <a:pt x="288" y="460"/>
                  </a:lnTo>
                  <a:lnTo>
                    <a:pt x="275" y="480"/>
                  </a:lnTo>
                  <a:lnTo>
                    <a:pt x="260" y="496"/>
                  </a:lnTo>
                  <a:lnTo>
                    <a:pt x="242" y="508"/>
                  </a:lnTo>
                  <a:lnTo>
                    <a:pt x="224" y="519"/>
                  </a:lnTo>
                  <a:lnTo>
                    <a:pt x="202" y="527"/>
                  </a:lnTo>
                  <a:lnTo>
                    <a:pt x="180" y="533"/>
                  </a:lnTo>
                  <a:lnTo>
                    <a:pt x="159" y="537"/>
                  </a:lnTo>
                  <a:lnTo>
                    <a:pt x="137" y="541"/>
                  </a:lnTo>
                  <a:lnTo>
                    <a:pt x="127" y="537"/>
                  </a:lnTo>
                  <a:lnTo>
                    <a:pt x="117" y="533"/>
                  </a:lnTo>
                  <a:lnTo>
                    <a:pt x="107" y="529"/>
                  </a:lnTo>
                  <a:lnTo>
                    <a:pt x="95" y="524"/>
                  </a:lnTo>
                  <a:lnTo>
                    <a:pt x="85" y="520"/>
                  </a:lnTo>
                  <a:lnTo>
                    <a:pt x="75" y="513"/>
                  </a:lnTo>
                  <a:lnTo>
                    <a:pt x="66" y="506"/>
                  </a:lnTo>
                  <a:lnTo>
                    <a:pt x="58" y="496"/>
                  </a:lnTo>
                  <a:lnTo>
                    <a:pt x="60" y="490"/>
                  </a:lnTo>
                  <a:lnTo>
                    <a:pt x="65" y="487"/>
                  </a:lnTo>
                  <a:lnTo>
                    <a:pt x="71" y="484"/>
                  </a:lnTo>
                  <a:lnTo>
                    <a:pt x="76" y="483"/>
                  </a:lnTo>
                  <a:lnTo>
                    <a:pt x="84" y="481"/>
                  </a:lnTo>
                  <a:lnTo>
                    <a:pt x="91" y="480"/>
                  </a:lnTo>
                  <a:lnTo>
                    <a:pt x="96" y="478"/>
                  </a:lnTo>
                  <a:lnTo>
                    <a:pt x="102" y="475"/>
                  </a:lnTo>
                  <a:lnTo>
                    <a:pt x="117" y="461"/>
                  </a:lnTo>
                  <a:lnTo>
                    <a:pt x="130" y="447"/>
                  </a:lnTo>
                  <a:lnTo>
                    <a:pt x="140" y="431"/>
                  </a:lnTo>
                  <a:lnTo>
                    <a:pt x="144" y="414"/>
                  </a:lnTo>
                  <a:lnTo>
                    <a:pt x="130" y="418"/>
                  </a:lnTo>
                  <a:lnTo>
                    <a:pt x="114" y="418"/>
                  </a:lnTo>
                  <a:lnTo>
                    <a:pt x="99" y="417"/>
                  </a:lnTo>
                  <a:lnTo>
                    <a:pt x="85" y="411"/>
                  </a:lnTo>
                  <a:lnTo>
                    <a:pt x="71" y="405"/>
                  </a:lnTo>
                  <a:lnTo>
                    <a:pt x="56" y="396"/>
                  </a:lnTo>
                  <a:lnTo>
                    <a:pt x="43" y="386"/>
                  </a:lnTo>
                  <a:lnTo>
                    <a:pt x="30" y="375"/>
                  </a:lnTo>
                  <a:lnTo>
                    <a:pt x="13" y="352"/>
                  </a:lnTo>
                  <a:lnTo>
                    <a:pt x="3" y="325"/>
                  </a:lnTo>
                  <a:lnTo>
                    <a:pt x="0" y="296"/>
                  </a:lnTo>
                  <a:lnTo>
                    <a:pt x="7" y="269"/>
                  </a:lnTo>
                  <a:lnTo>
                    <a:pt x="16" y="271"/>
                  </a:lnTo>
                  <a:lnTo>
                    <a:pt x="20" y="279"/>
                  </a:lnTo>
                  <a:lnTo>
                    <a:pt x="23" y="287"/>
                  </a:lnTo>
                  <a:lnTo>
                    <a:pt x="26" y="297"/>
                  </a:lnTo>
                  <a:lnTo>
                    <a:pt x="29" y="306"/>
                  </a:lnTo>
                  <a:lnTo>
                    <a:pt x="34" y="315"/>
                  </a:lnTo>
                  <a:lnTo>
                    <a:pt x="42" y="319"/>
                  </a:lnTo>
                  <a:lnTo>
                    <a:pt x="55" y="320"/>
                  </a:lnTo>
                  <a:lnTo>
                    <a:pt x="60" y="320"/>
                  </a:lnTo>
                  <a:lnTo>
                    <a:pt x="66" y="320"/>
                  </a:lnTo>
                  <a:lnTo>
                    <a:pt x="72" y="320"/>
                  </a:lnTo>
                  <a:lnTo>
                    <a:pt x="79" y="320"/>
                  </a:lnTo>
                  <a:lnTo>
                    <a:pt x="85" y="319"/>
                  </a:lnTo>
                  <a:lnTo>
                    <a:pt x="92" y="316"/>
                  </a:lnTo>
                  <a:lnTo>
                    <a:pt x="98" y="313"/>
                  </a:lnTo>
                  <a:lnTo>
                    <a:pt x="102" y="309"/>
                  </a:lnTo>
                  <a:lnTo>
                    <a:pt x="121" y="269"/>
                  </a:lnTo>
                  <a:lnTo>
                    <a:pt x="121" y="227"/>
                  </a:lnTo>
                  <a:lnTo>
                    <a:pt x="109" y="185"/>
                  </a:lnTo>
                  <a:lnTo>
                    <a:pt x="94" y="142"/>
                  </a:lnTo>
                  <a:lnTo>
                    <a:pt x="82" y="102"/>
                  </a:lnTo>
                  <a:lnTo>
                    <a:pt x="82" y="63"/>
                  </a:lnTo>
                  <a:lnTo>
                    <a:pt x="99" y="29"/>
                  </a:lnTo>
                  <a:lnTo>
                    <a:pt x="144" y="0"/>
                  </a:lnTo>
                  <a:lnTo>
                    <a:pt x="147" y="20"/>
                  </a:lnTo>
                  <a:lnTo>
                    <a:pt x="153" y="70"/>
                  </a:lnTo>
                  <a:lnTo>
                    <a:pt x="160" y="131"/>
                  </a:lnTo>
                  <a:lnTo>
                    <a:pt x="167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2845" y="137"/>
              <a:ext cx="724" cy="816"/>
            </a:xfrm>
            <a:custGeom>
              <a:avLst/>
              <a:gdLst>
                <a:gd name="T0" fmla="*/ 713 w 724"/>
                <a:gd name="T1" fmla="*/ 776 h 816"/>
                <a:gd name="T2" fmla="*/ 684 w 724"/>
                <a:gd name="T3" fmla="*/ 779 h 816"/>
                <a:gd name="T4" fmla="*/ 648 w 724"/>
                <a:gd name="T5" fmla="*/ 780 h 816"/>
                <a:gd name="T6" fmla="*/ 603 w 724"/>
                <a:gd name="T7" fmla="*/ 785 h 816"/>
                <a:gd name="T8" fmla="*/ 553 w 724"/>
                <a:gd name="T9" fmla="*/ 788 h 816"/>
                <a:gd name="T10" fmla="*/ 499 w 724"/>
                <a:gd name="T11" fmla="*/ 790 h 816"/>
                <a:gd name="T12" fmla="*/ 441 w 724"/>
                <a:gd name="T13" fmla="*/ 793 h 816"/>
                <a:gd name="T14" fmla="*/ 382 w 724"/>
                <a:gd name="T15" fmla="*/ 798 h 816"/>
                <a:gd name="T16" fmla="*/ 323 w 724"/>
                <a:gd name="T17" fmla="*/ 801 h 816"/>
                <a:gd name="T18" fmla="*/ 267 w 724"/>
                <a:gd name="T19" fmla="*/ 803 h 816"/>
                <a:gd name="T20" fmla="*/ 212 w 724"/>
                <a:gd name="T21" fmla="*/ 806 h 816"/>
                <a:gd name="T22" fmla="*/ 161 w 724"/>
                <a:gd name="T23" fmla="*/ 809 h 816"/>
                <a:gd name="T24" fmla="*/ 118 w 724"/>
                <a:gd name="T25" fmla="*/ 812 h 816"/>
                <a:gd name="T26" fmla="*/ 81 w 724"/>
                <a:gd name="T27" fmla="*/ 813 h 816"/>
                <a:gd name="T28" fmla="*/ 53 w 724"/>
                <a:gd name="T29" fmla="*/ 815 h 816"/>
                <a:gd name="T30" fmla="*/ 34 w 724"/>
                <a:gd name="T31" fmla="*/ 816 h 816"/>
                <a:gd name="T32" fmla="*/ 29 w 724"/>
                <a:gd name="T33" fmla="*/ 816 h 816"/>
                <a:gd name="T34" fmla="*/ 0 w 724"/>
                <a:gd name="T35" fmla="*/ 0 h 816"/>
                <a:gd name="T36" fmla="*/ 724 w 724"/>
                <a:gd name="T37" fmla="*/ 11 h 816"/>
                <a:gd name="T38" fmla="*/ 713 w 724"/>
                <a:gd name="T39" fmla="*/ 776 h 8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4"/>
                <a:gd name="T61" fmla="*/ 0 h 816"/>
                <a:gd name="T62" fmla="*/ 724 w 724"/>
                <a:gd name="T63" fmla="*/ 816 h 8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4" h="816">
                  <a:moveTo>
                    <a:pt x="713" y="776"/>
                  </a:moveTo>
                  <a:lnTo>
                    <a:pt x="684" y="779"/>
                  </a:lnTo>
                  <a:lnTo>
                    <a:pt x="648" y="780"/>
                  </a:lnTo>
                  <a:lnTo>
                    <a:pt x="603" y="785"/>
                  </a:lnTo>
                  <a:lnTo>
                    <a:pt x="553" y="788"/>
                  </a:lnTo>
                  <a:lnTo>
                    <a:pt x="499" y="790"/>
                  </a:lnTo>
                  <a:lnTo>
                    <a:pt x="441" y="793"/>
                  </a:lnTo>
                  <a:lnTo>
                    <a:pt x="382" y="798"/>
                  </a:lnTo>
                  <a:lnTo>
                    <a:pt x="323" y="801"/>
                  </a:lnTo>
                  <a:lnTo>
                    <a:pt x="267" y="803"/>
                  </a:lnTo>
                  <a:lnTo>
                    <a:pt x="212" y="806"/>
                  </a:lnTo>
                  <a:lnTo>
                    <a:pt x="161" y="809"/>
                  </a:lnTo>
                  <a:lnTo>
                    <a:pt x="118" y="812"/>
                  </a:lnTo>
                  <a:lnTo>
                    <a:pt x="81" y="813"/>
                  </a:lnTo>
                  <a:lnTo>
                    <a:pt x="53" y="815"/>
                  </a:lnTo>
                  <a:lnTo>
                    <a:pt x="34" y="816"/>
                  </a:lnTo>
                  <a:lnTo>
                    <a:pt x="29" y="816"/>
                  </a:lnTo>
                  <a:lnTo>
                    <a:pt x="0" y="0"/>
                  </a:lnTo>
                  <a:lnTo>
                    <a:pt x="724" y="11"/>
                  </a:lnTo>
                  <a:lnTo>
                    <a:pt x="713" y="776"/>
                  </a:lnTo>
                  <a:close/>
                </a:path>
              </a:pathLst>
            </a:custGeom>
            <a:solidFill>
              <a:srgbClr val="26AD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489" y="1228"/>
              <a:ext cx="947" cy="282"/>
            </a:xfrm>
            <a:custGeom>
              <a:avLst/>
              <a:gdLst>
                <a:gd name="T0" fmla="*/ 944 w 947"/>
                <a:gd name="T1" fmla="*/ 9 h 282"/>
                <a:gd name="T2" fmla="*/ 929 w 947"/>
                <a:gd name="T3" fmla="*/ 17 h 282"/>
                <a:gd name="T4" fmla="*/ 897 w 947"/>
                <a:gd name="T5" fmla="*/ 33 h 282"/>
                <a:gd name="T6" fmla="*/ 855 w 947"/>
                <a:gd name="T7" fmla="*/ 53 h 282"/>
                <a:gd name="T8" fmla="*/ 806 w 947"/>
                <a:gd name="T9" fmla="*/ 73 h 282"/>
                <a:gd name="T10" fmla="*/ 754 w 947"/>
                <a:gd name="T11" fmla="*/ 92 h 282"/>
                <a:gd name="T12" fmla="*/ 700 w 947"/>
                <a:gd name="T13" fmla="*/ 108 h 282"/>
                <a:gd name="T14" fmla="*/ 650 w 947"/>
                <a:gd name="T15" fmla="*/ 115 h 282"/>
                <a:gd name="T16" fmla="*/ 609 w 947"/>
                <a:gd name="T17" fmla="*/ 160 h 282"/>
                <a:gd name="T18" fmla="*/ 595 w 947"/>
                <a:gd name="T19" fmla="*/ 262 h 282"/>
                <a:gd name="T20" fmla="*/ 573 w 947"/>
                <a:gd name="T21" fmla="*/ 257 h 282"/>
                <a:gd name="T22" fmla="*/ 568 w 947"/>
                <a:gd name="T23" fmla="*/ 188 h 282"/>
                <a:gd name="T24" fmla="*/ 576 w 947"/>
                <a:gd name="T25" fmla="*/ 145 h 282"/>
                <a:gd name="T26" fmla="*/ 585 w 947"/>
                <a:gd name="T27" fmla="*/ 127 h 282"/>
                <a:gd name="T28" fmla="*/ 596 w 947"/>
                <a:gd name="T29" fmla="*/ 112 h 282"/>
                <a:gd name="T30" fmla="*/ 611 w 947"/>
                <a:gd name="T31" fmla="*/ 101 h 282"/>
                <a:gd name="T32" fmla="*/ 633 w 947"/>
                <a:gd name="T33" fmla="*/ 96 h 282"/>
                <a:gd name="T34" fmla="*/ 677 w 947"/>
                <a:gd name="T35" fmla="*/ 86 h 282"/>
                <a:gd name="T36" fmla="*/ 739 w 947"/>
                <a:gd name="T37" fmla="*/ 68 h 282"/>
                <a:gd name="T38" fmla="*/ 797 w 947"/>
                <a:gd name="T39" fmla="*/ 48 h 282"/>
                <a:gd name="T40" fmla="*/ 797 w 947"/>
                <a:gd name="T41" fmla="*/ 40 h 282"/>
                <a:gd name="T42" fmla="*/ 719 w 947"/>
                <a:gd name="T43" fmla="*/ 43 h 282"/>
                <a:gd name="T44" fmla="*/ 605 w 947"/>
                <a:gd name="T45" fmla="*/ 50 h 282"/>
                <a:gd name="T46" fmla="*/ 471 w 947"/>
                <a:gd name="T47" fmla="*/ 59 h 282"/>
                <a:gd name="T48" fmla="*/ 331 w 947"/>
                <a:gd name="T49" fmla="*/ 71 h 282"/>
                <a:gd name="T50" fmla="*/ 200 w 947"/>
                <a:gd name="T51" fmla="*/ 81 h 282"/>
                <a:gd name="T52" fmla="*/ 90 w 947"/>
                <a:gd name="T53" fmla="*/ 89 h 282"/>
                <a:gd name="T54" fmla="*/ 18 w 947"/>
                <a:gd name="T55" fmla="*/ 93 h 282"/>
                <a:gd name="T56" fmla="*/ 2 w 947"/>
                <a:gd name="T57" fmla="*/ 86 h 282"/>
                <a:gd name="T58" fmla="*/ 8 w 947"/>
                <a:gd name="T59" fmla="*/ 73 h 282"/>
                <a:gd name="T60" fmla="*/ 16 w 947"/>
                <a:gd name="T61" fmla="*/ 63 h 282"/>
                <a:gd name="T62" fmla="*/ 45 w 947"/>
                <a:gd name="T63" fmla="*/ 62 h 282"/>
                <a:gd name="T64" fmla="*/ 88 w 947"/>
                <a:gd name="T65" fmla="*/ 58 h 282"/>
                <a:gd name="T66" fmla="*/ 143 w 947"/>
                <a:gd name="T67" fmla="*/ 52 h 282"/>
                <a:gd name="T68" fmla="*/ 210 w 947"/>
                <a:gd name="T69" fmla="*/ 46 h 282"/>
                <a:gd name="T70" fmla="*/ 282 w 947"/>
                <a:gd name="T71" fmla="*/ 39 h 282"/>
                <a:gd name="T72" fmla="*/ 361 w 947"/>
                <a:gd name="T73" fmla="*/ 33 h 282"/>
                <a:gd name="T74" fmla="*/ 443 w 947"/>
                <a:gd name="T75" fmla="*/ 26 h 282"/>
                <a:gd name="T76" fmla="*/ 526 w 947"/>
                <a:gd name="T77" fmla="*/ 19 h 282"/>
                <a:gd name="T78" fmla="*/ 608 w 947"/>
                <a:gd name="T79" fmla="*/ 13 h 282"/>
                <a:gd name="T80" fmla="*/ 686 w 947"/>
                <a:gd name="T81" fmla="*/ 9 h 282"/>
                <a:gd name="T82" fmla="*/ 758 w 947"/>
                <a:gd name="T83" fmla="*/ 4 h 282"/>
                <a:gd name="T84" fmla="*/ 822 w 947"/>
                <a:gd name="T85" fmla="*/ 2 h 282"/>
                <a:gd name="T86" fmla="*/ 875 w 947"/>
                <a:gd name="T87" fmla="*/ 0 h 282"/>
                <a:gd name="T88" fmla="*/ 916 w 947"/>
                <a:gd name="T89" fmla="*/ 2 h 282"/>
                <a:gd name="T90" fmla="*/ 941 w 947"/>
                <a:gd name="T91" fmla="*/ 4 h 2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7"/>
                <a:gd name="T139" fmla="*/ 0 h 282"/>
                <a:gd name="T140" fmla="*/ 947 w 947"/>
                <a:gd name="T141" fmla="*/ 282 h 2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7" h="282">
                  <a:moveTo>
                    <a:pt x="947" y="7"/>
                  </a:moveTo>
                  <a:lnTo>
                    <a:pt x="944" y="9"/>
                  </a:lnTo>
                  <a:lnTo>
                    <a:pt x="939" y="12"/>
                  </a:lnTo>
                  <a:lnTo>
                    <a:pt x="929" y="17"/>
                  </a:lnTo>
                  <a:lnTo>
                    <a:pt x="914" y="25"/>
                  </a:lnTo>
                  <a:lnTo>
                    <a:pt x="897" y="33"/>
                  </a:lnTo>
                  <a:lnTo>
                    <a:pt x="877" y="43"/>
                  </a:lnTo>
                  <a:lnTo>
                    <a:pt x="855" y="53"/>
                  </a:lnTo>
                  <a:lnTo>
                    <a:pt x="832" y="63"/>
                  </a:lnTo>
                  <a:lnTo>
                    <a:pt x="806" y="73"/>
                  </a:lnTo>
                  <a:lnTo>
                    <a:pt x="780" y="83"/>
                  </a:lnTo>
                  <a:lnTo>
                    <a:pt x="754" y="92"/>
                  </a:lnTo>
                  <a:lnTo>
                    <a:pt x="726" y="101"/>
                  </a:lnTo>
                  <a:lnTo>
                    <a:pt x="700" y="108"/>
                  </a:lnTo>
                  <a:lnTo>
                    <a:pt x="674" y="112"/>
                  </a:lnTo>
                  <a:lnTo>
                    <a:pt x="650" y="115"/>
                  </a:lnTo>
                  <a:lnTo>
                    <a:pt x="627" y="115"/>
                  </a:lnTo>
                  <a:lnTo>
                    <a:pt x="609" y="160"/>
                  </a:lnTo>
                  <a:lnTo>
                    <a:pt x="599" y="216"/>
                  </a:lnTo>
                  <a:lnTo>
                    <a:pt x="595" y="262"/>
                  </a:lnTo>
                  <a:lnTo>
                    <a:pt x="595" y="282"/>
                  </a:lnTo>
                  <a:lnTo>
                    <a:pt x="573" y="257"/>
                  </a:lnTo>
                  <a:lnTo>
                    <a:pt x="566" y="224"/>
                  </a:lnTo>
                  <a:lnTo>
                    <a:pt x="568" y="188"/>
                  </a:lnTo>
                  <a:lnTo>
                    <a:pt x="573" y="154"/>
                  </a:lnTo>
                  <a:lnTo>
                    <a:pt x="576" y="145"/>
                  </a:lnTo>
                  <a:lnTo>
                    <a:pt x="581" y="135"/>
                  </a:lnTo>
                  <a:lnTo>
                    <a:pt x="585" y="127"/>
                  </a:lnTo>
                  <a:lnTo>
                    <a:pt x="589" y="119"/>
                  </a:lnTo>
                  <a:lnTo>
                    <a:pt x="596" y="112"/>
                  </a:lnTo>
                  <a:lnTo>
                    <a:pt x="604" y="105"/>
                  </a:lnTo>
                  <a:lnTo>
                    <a:pt x="611" y="101"/>
                  </a:lnTo>
                  <a:lnTo>
                    <a:pt x="621" y="96"/>
                  </a:lnTo>
                  <a:lnTo>
                    <a:pt x="633" y="96"/>
                  </a:lnTo>
                  <a:lnTo>
                    <a:pt x="651" y="93"/>
                  </a:lnTo>
                  <a:lnTo>
                    <a:pt x="677" y="86"/>
                  </a:lnTo>
                  <a:lnTo>
                    <a:pt x="708" y="78"/>
                  </a:lnTo>
                  <a:lnTo>
                    <a:pt x="739" y="68"/>
                  </a:lnTo>
                  <a:lnTo>
                    <a:pt x="770" y="58"/>
                  </a:lnTo>
                  <a:lnTo>
                    <a:pt x="797" y="48"/>
                  </a:lnTo>
                  <a:lnTo>
                    <a:pt x="819" y="42"/>
                  </a:lnTo>
                  <a:lnTo>
                    <a:pt x="797" y="40"/>
                  </a:lnTo>
                  <a:lnTo>
                    <a:pt x="762" y="42"/>
                  </a:lnTo>
                  <a:lnTo>
                    <a:pt x="719" y="43"/>
                  </a:lnTo>
                  <a:lnTo>
                    <a:pt x="666" y="46"/>
                  </a:lnTo>
                  <a:lnTo>
                    <a:pt x="605" y="50"/>
                  </a:lnTo>
                  <a:lnTo>
                    <a:pt x="540" y="55"/>
                  </a:lnTo>
                  <a:lnTo>
                    <a:pt x="471" y="59"/>
                  </a:lnTo>
                  <a:lnTo>
                    <a:pt x="402" y="65"/>
                  </a:lnTo>
                  <a:lnTo>
                    <a:pt x="331" y="71"/>
                  </a:lnTo>
                  <a:lnTo>
                    <a:pt x="263" y="75"/>
                  </a:lnTo>
                  <a:lnTo>
                    <a:pt x="200" y="81"/>
                  </a:lnTo>
                  <a:lnTo>
                    <a:pt x="142" y="85"/>
                  </a:lnTo>
                  <a:lnTo>
                    <a:pt x="90" y="89"/>
                  </a:lnTo>
                  <a:lnTo>
                    <a:pt x="49" y="91"/>
                  </a:lnTo>
                  <a:lnTo>
                    <a:pt x="18" y="93"/>
                  </a:lnTo>
                  <a:lnTo>
                    <a:pt x="0" y="93"/>
                  </a:lnTo>
                  <a:lnTo>
                    <a:pt x="2" y="86"/>
                  </a:lnTo>
                  <a:lnTo>
                    <a:pt x="5" y="79"/>
                  </a:lnTo>
                  <a:lnTo>
                    <a:pt x="8" y="73"/>
                  </a:lnTo>
                  <a:lnTo>
                    <a:pt x="9" y="65"/>
                  </a:lnTo>
                  <a:lnTo>
                    <a:pt x="16" y="63"/>
                  </a:lnTo>
                  <a:lnTo>
                    <a:pt x="29" y="63"/>
                  </a:lnTo>
                  <a:lnTo>
                    <a:pt x="45" y="62"/>
                  </a:lnTo>
                  <a:lnTo>
                    <a:pt x="65" y="59"/>
                  </a:lnTo>
                  <a:lnTo>
                    <a:pt x="88" y="58"/>
                  </a:lnTo>
                  <a:lnTo>
                    <a:pt x="114" y="55"/>
                  </a:lnTo>
                  <a:lnTo>
                    <a:pt x="143" y="52"/>
                  </a:lnTo>
                  <a:lnTo>
                    <a:pt x="175" y="49"/>
                  </a:lnTo>
                  <a:lnTo>
                    <a:pt x="210" y="46"/>
                  </a:lnTo>
                  <a:lnTo>
                    <a:pt x="244" y="43"/>
                  </a:lnTo>
                  <a:lnTo>
                    <a:pt x="282" y="39"/>
                  </a:lnTo>
                  <a:lnTo>
                    <a:pt x="321" y="36"/>
                  </a:lnTo>
                  <a:lnTo>
                    <a:pt x="361" y="33"/>
                  </a:lnTo>
                  <a:lnTo>
                    <a:pt x="402" y="29"/>
                  </a:lnTo>
                  <a:lnTo>
                    <a:pt x="443" y="26"/>
                  </a:lnTo>
                  <a:lnTo>
                    <a:pt x="485" y="23"/>
                  </a:lnTo>
                  <a:lnTo>
                    <a:pt x="526" y="19"/>
                  </a:lnTo>
                  <a:lnTo>
                    <a:pt x="568" y="16"/>
                  </a:lnTo>
                  <a:lnTo>
                    <a:pt x="608" y="13"/>
                  </a:lnTo>
                  <a:lnTo>
                    <a:pt x="647" y="10"/>
                  </a:lnTo>
                  <a:lnTo>
                    <a:pt x="686" y="9"/>
                  </a:lnTo>
                  <a:lnTo>
                    <a:pt x="722" y="6"/>
                  </a:lnTo>
                  <a:lnTo>
                    <a:pt x="758" y="4"/>
                  </a:lnTo>
                  <a:lnTo>
                    <a:pt x="791" y="3"/>
                  </a:lnTo>
                  <a:lnTo>
                    <a:pt x="822" y="2"/>
                  </a:lnTo>
                  <a:lnTo>
                    <a:pt x="849" y="2"/>
                  </a:lnTo>
                  <a:lnTo>
                    <a:pt x="875" y="0"/>
                  </a:lnTo>
                  <a:lnTo>
                    <a:pt x="897" y="2"/>
                  </a:lnTo>
                  <a:lnTo>
                    <a:pt x="916" y="2"/>
                  </a:lnTo>
                  <a:lnTo>
                    <a:pt x="930" y="3"/>
                  </a:lnTo>
                  <a:lnTo>
                    <a:pt x="941" y="4"/>
                  </a:lnTo>
                  <a:lnTo>
                    <a:pt x="947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178" y="1375"/>
              <a:ext cx="1242" cy="281"/>
            </a:xfrm>
            <a:custGeom>
              <a:avLst/>
              <a:gdLst>
                <a:gd name="T0" fmla="*/ 362 w 1242"/>
                <a:gd name="T1" fmla="*/ 277 h 281"/>
                <a:gd name="T2" fmla="*/ 294 w 1242"/>
                <a:gd name="T3" fmla="*/ 261 h 281"/>
                <a:gd name="T4" fmla="*/ 196 w 1242"/>
                <a:gd name="T5" fmla="*/ 237 h 281"/>
                <a:gd name="T6" fmla="*/ 95 w 1242"/>
                <a:gd name="T7" fmla="*/ 211 h 281"/>
                <a:gd name="T8" fmla="*/ 21 w 1242"/>
                <a:gd name="T9" fmla="*/ 188 h 281"/>
                <a:gd name="T10" fmla="*/ 2 w 1242"/>
                <a:gd name="T11" fmla="*/ 173 h 281"/>
                <a:gd name="T12" fmla="*/ 17 w 1242"/>
                <a:gd name="T13" fmla="*/ 159 h 281"/>
                <a:gd name="T14" fmla="*/ 420 w 1242"/>
                <a:gd name="T15" fmla="*/ 87 h 281"/>
                <a:gd name="T16" fmla="*/ 409 w 1242"/>
                <a:gd name="T17" fmla="*/ 30 h 281"/>
                <a:gd name="T18" fmla="*/ 384 w 1242"/>
                <a:gd name="T19" fmla="*/ 33 h 281"/>
                <a:gd name="T20" fmla="*/ 323 w 1242"/>
                <a:gd name="T21" fmla="*/ 38 h 281"/>
                <a:gd name="T22" fmla="*/ 245 w 1242"/>
                <a:gd name="T23" fmla="*/ 46 h 281"/>
                <a:gd name="T24" fmla="*/ 174 w 1242"/>
                <a:gd name="T25" fmla="*/ 53 h 281"/>
                <a:gd name="T26" fmla="*/ 129 w 1242"/>
                <a:gd name="T27" fmla="*/ 57 h 281"/>
                <a:gd name="T28" fmla="*/ 122 w 1242"/>
                <a:gd name="T29" fmla="*/ 50 h 281"/>
                <a:gd name="T30" fmla="*/ 141 w 1242"/>
                <a:gd name="T31" fmla="*/ 38 h 281"/>
                <a:gd name="T32" fmla="*/ 199 w 1242"/>
                <a:gd name="T33" fmla="*/ 30 h 281"/>
                <a:gd name="T34" fmla="*/ 256 w 1242"/>
                <a:gd name="T35" fmla="*/ 21 h 281"/>
                <a:gd name="T36" fmla="*/ 314 w 1242"/>
                <a:gd name="T37" fmla="*/ 15 h 281"/>
                <a:gd name="T38" fmla="*/ 372 w 1242"/>
                <a:gd name="T39" fmla="*/ 8 h 281"/>
                <a:gd name="T40" fmla="*/ 430 w 1242"/>
                <a:gd name="T41" fmla="*/ 0 h 281"/>
                <a:gd name="T42" fmla="*/ 457 w 1242"/>
                <a:gd name="T43" fmla="*/ 57 h 281"/>
                <a:gd name="T44" fmla="*/ 461 w 1242"/>
                <a:gd name="T45" fmla="*/ 120 h 281"/>
                <a:gd name="T46" fmla="*/ 409 w 1242"/>
                <a:gd name="T47" fmla="*/ 163 h 281"/>
                <a:gd name="T48" fmla="*/ 366 w 1242"/>
                <a:gd name="T49" fmla="*/ 143 h 281"/>
                <a:gd name="T50" fmla="*/ 307 w 1242"/>
                <a:gd name="T51" fmla="*/ 149 h 281"/>
                <a:gd name="T52" fmla="*/ 248 w 1242"/>
                <a:gd name="T53" fmla="*/ 158 h 281"/>
                <a:gd name="T54" fmla="*/ 190 w 1242"/>
                <a:gd name="T55" fmla="*/ 168 h 281"/>
                <a:gd name="T56" fmla="*/ 132 w 1242"/>
                <a:gd name="T57" fmla="*/ 176 h 281"/>
                <a:gd name="T58" fmla="*/ 112 w 1242"/>
                <a:gd name="T59" fmla="*/ 186 h 281"/>
                <a:gd name="T60" fmla="*/ 167 w 1242"/>
                <a:gd name="T61" fmla="*/ 198 h 281"/>
                <a:gd name="T62" fmla="*/ 220 w 1242"/>
                <a:gd name="T63" fmla="*/ 212 h 281"/>
                <a:gd name="T64" fmla="*/ 275 w 1242"/>
                <a:gd name="T65" fmla="*/ 225 h 281"/>
                <a:gd name="T66" fmla="*/ 330 w 1242"/>
                <a:gd name="T67" fmla="*/ 237 h 281"/>
                <a:gd name="T68" fmla="*/ 385 w 1242"/>
                <a:gd name="T69" fmla="*/ 248 h 281"/>
                <a:gd name="T70" fmla="*/ 441 w 1242"/>
                <a:gd name="T71" fmla="*/ 240 h 281"/>
                <a:gd name="T72" fmla="*/ 581 w 1242"/>
                <a:gd name="T73" fmla="*/ 218 h 281"/>
                <a:gd name="T74" fmla="*/ 765 w 1242"/>
                <a:gd name="T75" fmla="*/ 189 h 281"/>
                <a:gd name="T76" fmla="*/ 946 w 1242"/>
                <a:gd name="T77" fmla="*/ 161 h 281"/>
                <a:gd name="T78" fmla="*/ 1088 w 1242"/>
                <a:gd name="T79" fmla="*/ 138 h 281"/>
                <a:gd name="T80" fmla="*/ 931 w 1242"/>
                <a:gd name="T81" fmla="*/ 105 h 281"/>
                <a:gd name="T82" fmla="*/ 942 w 1242"/>
                <a:gd name="T83" fmla="*/ 84 h 2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2"/>
                <a:gd name="T127" fmla="*/ 0 h 281"/>
                <a:gd name="T128" fmla="*/ 1242 w 1242"/>
                <a:gd name="T129" fmla="*/ 281 h 28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2" h="281">
                  <a:moveTo>
                    <a:pt x="378" y="281"/>
                  </a:moveTo>
                  <a:lnTo>
                    <a:pt x="373" y="280"/>
                  </a:lnTo>
                  <a:lnTo>
                    <a:pt x="362" y="277"/>
                  </a:lnTo>
                  <a:lnTo>
                    <a:pt x="345" y="273"/>
                  </a:lnTo>
                  <a:lnTo>
                    <a:pt x="321" y="268"/>
                  </a:lnTo>
                  <a:lnTo>
                    <a:pt x="294" y="261"/>
                  </a:lnTo>
                  <a:lnTo>
                    <a:pt x="262" y="254"/>
                  </a:lnTo>
                  <a:lnTo>
                    <a:pt x="229" y="245"/>
                  </a:lnTo>
                  <a:lnTo>
                    <a:pt x="196" y="237"/>
                  </a:lnTo>
                  <a:lnTo>
                    <a:pt x="161" y="228"/>
                  </a:lnTo>
                  <a:lnTo>
                    <a:pt x="127" y="219"/>
                  </a:lnTo>
                  <a:lnTo>
                    <a:pt x="95" y="211"/>
                  </a:lnTo>
                  <a:lnTo>
                    <a:pt x="66" y="202"/>
                  </a:lnTo>
                  <a:lnTo>
                    <a:pt x="41" y="195"/>
                  </a:lnTo>
                  <a:lnTo>
                    <a:pt x="21" y="188"/>
                  </a:lnTo>
                  <a:lnTo>
                    <a:pt x="7" y="184"/>
                  </a:lnTo>
                  <a:lnTo>
                    <a:pt x="0" y="179"/>
                  </a:lnTo>
                  <a:lnTo>
                    <a:pt x="2" y="173"/>
                  </a:lnTo>
                  <a:lnTo>
                    <a:pt x="7" y="169"/>
                  </a:lnTo>
                  <a:lnTo>
                    <a:pt x="13" y="165"/>
                  </a:lnTo>
                  <a:lnTo>
                    <a:pt x="17" y="159"/>
                  </a:lnTo>
                  <a:lnTo>
                    <a:pt x="414" y="106"/>
                  </a:lnTo>
                  <a:lnTo>
                    <a:pt x="417" y="106"/>
                  </a:lnTo>
                  <a:lnTo>
                    <a:pt x="420" y="87"/>
                  </a:lnTo>
                  <a:lnTo>
                    <a:pt x="421" y="67"/>
                  </a:lnTo>
                  <a:lnTo>
                    <a:pt x="418" y="47"/>
                  </a:lnTo>
                  <a:lnTo>
                    <a:pt x="409" y="30"/>
                  </a:lnTo>
                  <a:lnTo>
                    <a:pt x="407" y="30"/>
                  </a:lnTo>
                  <a:lnTo>
                    <a:pt x="398" y="31"/>
                  </a:lnTo>
                  <a:lnTo>
                    <a:pt x="384" y="33"/>
                  </a:lnTo>
                  <a:lnTo>
                    <a:pt x="366" y="34"/>
                  </a:lnTo>
                  <a:lnTo>
                    <a:pt x="346" y="36"/>
                  </a:lnTo>
                  <a:lnTo>
                    <a:pt x="323" y="38"/>
                  </a:lnTo>
                  <a:lnTo>
                    <a:pt x="297" y="41"/>
                  </a:lnTo>
                  <a:lnTo>
                    <a:pt x="271" y="43"/>
                  </a:lnTo>
                  <a:lnTo>
                    <a:pt x="245" y="46"/>
                  </a:lnTo>
                  <a:lnTo>
                    <a:pt x="219" y="48"/>
                  </a:lnTo>
                  <a:lnTo>
                    <a:pt x="196" y="51"/>
                  </a:lnTo>
                  <a:lnTo>
                    <a:pt x="174" y="53"/>
                  </a:lnTo>
                  <a:lnTo>
                    <a:pt x="155" y="54"/>
                  </a:lnTo>
                  <a:lnTo>
                    <a:pt x="140" y="56"/>
                  </a:lnTo>
                  <a:lnTo>
                    <a:pt x="129" y="57"/>
                  </a:lnTo>
                  <a:lnTo>
                    <a:pt x="125" y="57"/>
                  </a:lnTo>
                  <a:lnTo>
                    <a:pt x="122" y="54"/>
                  </a:lnTo>
                  <a:lnTo>
                    <a:pt x="122" y="50"/>
                  </a:lnTo>
                  <a:lnTo>
                    <a:pt x="122" y="46"/>
                  </a:lnTo>
                  <a:lnTo>
                    <a:pt x="122" y="41"/>
                  </a:lnTo>
                  <a:lnTo>
                    <a:pt x="141" y="38"/>
                  </a:lnTo>
                  <a:lnTo>
                    <a:pt x="160" y="34"/>
                  </a:lnTo>
                  <a:lnTo>
                    <a:pt x="180" y="31"/>
                  </a:lnTo>
                  <a:lnTo>
                    <a:pt x="199" y="30"/>
                  </a:lnTo>
                  <a:lnTo>
                    <a:pt x="218" y="27"/>
                  </a:lnTo>
                  <a:lnTo>
                    <a:pt x="236" y="24"/>
                  </a:lnTo>
                  <a:lnTo>
                    <a:pt x="256" y="21"/>
                  </a:lnTo>
                  <a:lnTo>
                    <a:pt x="275" y="20"/>
                  </a:lnTo>
                  <a:lnTo>
                    <a:pt x="294" y="17"/>
                  </a:lnTo>
                  <a:lnTo>
                    <a:pt x="314" y="15"/>
                  </a:lnTo>
                  <a:lnTo>
                    <a:pt x="333" y="13"/>
                  </a:lnTo>
                  <a:lnTo>
                    <a:pt x="353" y="10"/>
                  </a:lnTo>
                  <a:lnTo>
                    <a:pt x="372" y="8"/>
                  </a:lnTo>
                  <a:lnTo>
                    <a:pt x="391" y="5"/>
                  </a:lnTo>
                  <a:lnTo>
                    <a:pt x="411" y="3"/>
                  </a:lnTo>
                  <a:lnTo>
                    <a:pt x="430" y="0"/>
                  </a:lnTo>
                  <a:lnTo>
                    <a:pt x="443" y="17"/>
                  </a:lnTo>
                  <a:lnTo>
                    <a:pt x="451" y="36"/>
                  </a:lnTo>
                  <a:lnTo>
                    <a:pt x="457" y="57"/>
                  </a:lnTo>
                  <a:lnTo>
                    <a:pt x="461" y="77"/>
                  </a:lnTo>
                  <a:lnTo>
                    <a:pt x="466" y="99"/>
                  </a:lnTo>
                  <a:lnTo>
                    <a:pt x="461" y="120"/>
                  </a:lnTo>
                  <a:lnTo>
                    <a:pt x="451" y="140"/>
                  </a:lnTo>
                  <a:lnTo>
                    <a:pt x="441" y="159"/>
                  </a:lnTo>
                  <a:lnTo>
                    <a:pt x="409" y="163"/>
                  </a:lnTo>
                  <a:lnTo>
                    <a:pt x="407" y="140"/>
                  </a:lnTo>
                  <a:lnTo>
                    <a:pt x="386" y="142"/>
                  </a:lnTo>
                  <a:lnTo>
                    <a:pt x="366" y="143"/>
                  </a:lnTo>
                  <a:lnTo>
                    <a:pt x="346" y="145"/>
                  </a:lnTo>
                  <a:lnTo>
                    <a:pt x="327" y="148"/>
                  </a:lnTo>
                  <a:lnTo>
                    <a:pt x="307" y="149"/>
                  </a:lnTo>
                  <a:lnTo>
                    <a:pt x="287" y="152"/>
                  </a:lnTo>
                  <a:lnTo>
                    <a:pt x="268" y="155"/>
                  </a:lnTo>
                  <a:lnTo>
                    <a:pt x="248" y="158"/>
                  </a:lnTo>
                  <a:lnTo>
                    <a:pt x="229" y="161"/>
                  </a:lnTo>
                  <a:lnTo>
                    <a:pt x="210" y="163"/>
                  </a:lnTo>
                  <a:lnTo>
                    <a:pt x="190" y="168"/>
                  </a:lnTo>
                  <a:lnTo>
                    <a:pt x="171" y="171"/>
                  </a:lnTo>
                  <a:lnTo>
                    <a:pt x="151" y="173"/>
                  </a:lnTo>
                  <a:lnTo>
                    <a:pt x="132" y="176"/>
                  </a:lnTo>
                  <a:lnTo>
                    <a:pt x="112" y="179"/>
                  </a:lnTo>
                  <a:lnTo>
                    <a:pt x="93" y="182"/>
                  </a:lnTo>
                  <a:lnTo>
                    <a:pt x="112" y="186"/>
                  </a:lnTo>
                  <a:lnTo>
                    <a:pt x="129" y="191"/>
                  </a:lnTo>
                  <a:lnTo>
                    <a:pt x="148" y="194"/>
                  </a:lnTo>
                  <a:lnTo>
                    <a:pt x="167" y="198"/>
                  </a:lnTo>
                  <a:lnTo>
                    <a:pt x="184" y="202"/>
                  </a:lnTo>
                  <a:lnTo>
                    <a:pt x="203" y="208"/>
                  </a:lnTo>
                  <a:lnTo>
                    <a:pt x="220" y="212"/>
                  </a:lnTo>
                  <a:lnTo>
                    <a:pt x="239" y="217"/>
                  </a:lnTo>
                  <a:lnTo>
                    <a:pt x="256" y="221"/>
                  </a:lnTo>
                  <a:lnTo>
                    <a:pt x="275" y="225"/>
                  </a:lnTo>
                  <a:lnTo>
                    <a:pt x="293" y="229"/>
                  </a:lnTo>
                  <a:lnTo>
                    <a:pt x="311" y="234"/>
                  </a:lnTo>
                  <a:lnTo>
                    <a:pt x="330" y="237"/>
                  </a:lnTo>
                  <a:lnTo>
                    <a:pt x="347" y="241"/>
                  </a:lnTo>
                  <a:lnTo>
                    <a:pt x="366" y="245"/>
                  </a:lnTo>
                  <a:lnTo>
                    <a:pt x="385" y="248"/>
                  </a:lnTo>
                  <a:lnTo>
                    <a:pt x="392" y="247"/>
                  </a:lnTo>
                  <a:lnTo>
                    <a:pt x="411" y="244"/>
                  </a:lnTo>
                  <a:lnTo>
                    <a:pt x="441" y="240"/>
                  </a:lnTo>
                  <a:lnTo>
                    <a:pt x="480" y="234"/>
                  </a:lnTo>
                  <a:lnTo>
                    <a:pt x="528" y="227"/>
                  </a:lnTo>
                  <a:lnTo>
                    <a:pt x="581" y="218"/>
                  </a:lnTo>
                  <a:lnTo>
                    <a:pt x="640" y="209"/>
                  </a:lnTo>
                  <a:lnTo>
                    <a:pt x="701" y="199"/>
                  </a:lnTo>
                  <a:lnTo>
                    <a:pt x="765" y="189"/>
                  </a:lnTo>
                  <a:lnTo>
                    <a:pt x="827" y="181"/>
                  </a:lnTo>
                  <a:lnTo>
                    <a:pt x="889" y="171"/>
                  </a:lnTo>
                  <a:lnTo>
                    <a:pt x="946" y="161"/>
                  </a:lnTo>
                  <a:lnTo>
                    <a:pt x="1001" y="152"/>
                  </a:lnTo>
                  <a:lnTo>
                    <a:pt x="1048" y="145"/>
                  </a:lnTo>
                  <a:lnTo>
                    <a:pt x="1088" y="138"/>
                  </a:lnTo>
                  <a:lnTo>
                    <a:pt x="1118" y="132"/>
                  </a:lnTo>
                  <a:lnTo>
                    <a:pt x="932" y="109"/>
                  </a:lnTo>
                  <a:lnTo>
                    <a:pt x="931" y="105"/>
                  </a:lnTo>
                  <a:lnTo>
                    <a:pt x="933" y="97"/>
                  </a:lnTo>
                  <a:lnTo>
                    <a:pt x="938" y="90"/>
                  </a:lnTo>
                  <a:lnTo>
                    <a:pt x="942" y="84"/>
                  </a:lnTo>
                  <a:lnTo>
                    <a:pt x="1242" y="132"/>
                  </a:lnTo>
                  <a:lnTo>
                    <a:pt x="378" y="2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1073" y="1653"/>
              <a:ext cx="63" cy="157"/>
            </a:xfrm>
            <a:custGeom>
              <a:avLst/>
              <a:gdLst>
                <a:gd name="T0" fmla="*/ 18 w 63"/>
                <a:gd name="T1" fmla="*/ 3 h 157"/>
                <a:gd name="T2" fmla="*/ 25 w 63"/>
                <a:gd name="T3" fmla="*/ 20 h 157"/>
                <a:gd name="T4" fmla="*/ 33 w 63"/>
                <a:gd name="T5" fmla="*/ 39 h 157"/>
                <a:gd name="T6" fmla="*/ 38 w 63"/>
                <a:gd name="T7" fmla="*/ 56 h 157"/>
                <a:gd name="T8" fmla="*/ 46 w 63"/>
                <a:gd name="T9" fmla="*/ 74 h 157"/>
                <a:gd name="T10" fmla="*/ 51 w 63"/>
                <a:gd name="T11" fmla="*/ 92 h 157"/>
                <a:gd name="T12" fmla="*/ 56 w 63"/>
                <a:gd name="T13" fmla="*/ 111 h 157"/>
                <a:gd name="T14" fmla="*/ 60 w 63"/>
                <a:gd name="T15" fmla="*/ 130 h 157"/>
                <a:gd name="T16" fmla="*/ 63 w 63"/>
                <a:gd name="T17" fmla="*/ 150 h 157"/>
                <a:gd name="T18" fmla="*/ 47 w 63"/>
                <a:gd name="T19" fmla="*/ 157 h 157"/>
                <a:gd name="T20" fmla="*/ 38 w 63"/>
                <a:gd name="T21" fmla="*/ 140 h 157"/>
                <a:gd name="T22" fmla="*/ 36 w 63"/>
                <a:gd name="T23" fmla="*/ 120 h 157"/>
                <a:gd name="T24" fmla="*/ 33 w 63"/>
                <a:gd name="T25" fmla="*/ 101 h 157"/>
                <a:gd name="T26" fmla="*/ 27 w 63"/>
                <a:gd name="T27" fmla="*/ 82 h 157"/>
                <a:gd name="T28" fmla="*/ 0 w 63"/>
                <a:gd name="T29" fmla="*/ 9 h 157"/>
                <a:gd name="T30" fmla="*/ 2 w 63"/>
                <a:gd name="T31" fmla="*/ 5 h 157"/>
                <a:gd name="T32" fmla="*/ 7 w 63"/>
                <a:gd name="T33" fmla="*/ 2 h 157"/>
                <a:gd name="T34" fmla="*/ 12 w 63"/>
                <a:gd name="T35" fmla="*/ 0 h 157"/>
                <a:gd name="T36" fmla="*/ 18 w 63"/>
                <a:gd name="T37" fmla="*/ 3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157"/>
                <a:gd name="T59" fmla="*/ 63 w 63"/>
                <a:gd name="T60" fmla="*/ 157 h 1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157">
                  <a:moveTo>
                    <a:pt x="18" y="3"/>
                  </a:moveTo>
                  <a:lnTo>
                    <a:pt x="25" y="20"/>
                  </a:lnTo>
                  <a:lnTo>
                    <a:pt x="33" y="39"/>
                  </a:lnTo>
                  <a:lnTo>
                    <a:pt x="38" y="56"/>
                  </a:lnTo>
                  <a:lnTo>
                    <a:pt x="46" y="74"/>
                  </a:lnTo>
                  <a:lnTo>
                    <a:pt x="51" y="92"/>
                  </a:lnTo>
                  <a:lnTo>
                    <a:pt x="56" y="111"/>
                  </a:lnTo>
                  <a:lnTo>
                    <a:pt x="60" y="130"/>
                  </a:lnTo>
                  <a:lnTo>
                    <a:pt x="63" y="150"/>
                  </a:lnTo>
                  <a:lnTo>
                    <a:pt x="47" y="157"/>
                  </a:lnTo>
                  <a:lnTo>
                    <a:pt x="38" y="140"/>
                  </a:lnTo>
                  <a:lnTo>
                    <a:pt x="36" y="120"/>
                  </a:lnTo>
                  <a:lnTo>
                    <a:pt x="33" y="101"/>
                  </a:lnTo>
                  <a:lnTo>
                    <a:pt x="27" y="82"/>
                  </a:lnTo>
                  <a:lnTo>
                    <a:pt x="0" y="9"/>
                  </a:lnTo>
                  <a:lnTo>
                    <a:pt x="2" y="5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4528" y="1386"/>
              <a:ext cx="70" cy="138"/>
            </a:xfrm>
            <a:custGeom>
              <a:avLst/>
              <a:gdLst>
                <a:gd name="T0" fmla="*/ 16 w 70"/>
                <a:gd name="T1" fmla="*/ 0 h 138"/>
                <a:gd name="T2" fmla="*/ 24 w 70"/>
                <a:gd name="T3" fmla="*/ 16 h 138"/>
                <a:gd name="T4" fmla="*/ 33 w 70"/>
                <a:gd name="T5" fmla="*/ 32 h 138"/>
                <a:gd name="T6" fmla="*/ 42 w 70"/>
                <a:gd name="T7" fmla="*/ 48 h 138"/>
                <a:gd name="T8" fmla="*/ 49 w 70"/>
                <a:gd name="T9" fmla="*/ 63 h 138"/>
                <a:gd name="T10" fmla="*/ 56 w 70"/>
                <a:gd name="T11" fmla="*/ 79 h 138"/>
                <a:gd name="T12" fmla="*/ 62 w 70"/>
                <a:gd name="T13" fmla="*/ 96 h 138"/>
                <a:gd name="T14" fmla="*/ 67 w 70"/>
                <a:gd name="T15" fmla="*/ 114 h 138"/>
                <a:gd name="T16" fmla="*/ 70 w 70"/>
                <a:gd name="T17" fmla="*/ 131 h 138"/>
                <a:gd name="T18" fmla="*/ 66 w 70"/>
                <a:gd name="T19" fmla="*/ 132 h 138"/>
                <a:gd name="T20" fmla="*/ 63 w 70"/>
                <a:gd name="T21" fmla="*/ 135 h 138"/>
                <a:gd name="T22" fmla="*/ 59 w 70"/>
                <a:gd name="T23" fmla="*/ 138 h 138"/>
                <a:gd name="T24" fmla="*/ 55 w 70"/>
                <a:gd name="T25" fmla="*/ 138 h 138"/>
                <a:gd name="T26" fmla="*/ 47 w 70"/>
                <a:gd name="T27" fmla="*/ 122 h 138"/>
                <a:gd name="T28" fmla="*/ 42 w 70"/>
                <a:gd name="T29" fmla="*/ 106 h 138"/>
                <a:gd name="T30" fmla="*/ 37 w 70"/>
                <a:gd name="T31" fmla="*/ 89 h 138"/>
                <a:gd name="T32" fmla="*/ 33 w 70"/>
                <a:gd name="T33" fmla="*/ 73 h 138"/>
                <a:gd name="T34" fmla="*/ 27 w 70"/>
                <a:gd name="T35" fmla="*/ 56 h 138"/>
                <a:gd name="T36" fmla="*/ 21 w 70"/>
                <a:gd name="T37" fmla="*/ 40 h 138"/>
                <a:gd name="T38" fmla="*/ 11 w 70"/>
                <a:gd name="T39" fmla="*/ 26 h 138"/>
                <a:gd name="T40" fmla="*/ 0 w 70"/>
                <a:gd name="T41" fmla="*/ 13 h 138"/>
                <a:gd name="T42" fmla="*/ 1 w 70"/>
                <a:gd name="T43" fmla="*/ 9 h 138"/>
                <a:gd name="T44" fmla="*/ 5 w 70"/>
                <a:gd name="T45" fmla="*/ 4 h 138"/>
                <a:gd name="T46" fmla="*/ 10 w 70"/>
                <a:gd name="T47" fmla="*/ 0 h 138"/>
                <a:gd name="T48" fmla="*/ 16 w 70"/>
                <a:gd name="T49" fmla="*/ 0 h 1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0"/>
                <a:gd name="T76" fmla="*/ 0 h 138"/>
                <a:gd name="T77" fmla="*/ 70 w 70"/>
                <a:gd name="T78" fmla="*/ 138 h 1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0" h="138">
                  <a:moveTo>
                    <a:pt x="16" y="0"/>
                  </a:moveTo>
                  <a:lnTo>
                    <a:pt x="24" y="16"/>
                  </a:lnTo>
                  <a:lnTo>
                    <a:pt x="33" y="32"/>
                  </a:lnTo>
                  <a:lnTo>
                    <a:pt x="42" y="48"/>
                  </a:lnTo>
                  <a:lnTo>
                    <a:pt x="49" y="63"/>
                  </a:lnTo>
                  <a:lnTo>
                    <a:pt x="56" y="79"/>
                  </a:lnTo>
                  <a:lnTo>
                    <a:pt x="62" y="96"/>
                  </a:lnTo>
                  <a:lnTo>
                    <a:pt x="67" y="114"/>
                  </a:lnTo>
                  <a:lnTo>
                    <a:pt x="70" y="131"/>
                  </a:lnTo>
                  <a:lnTo>
                    <a:pt x="66" y="132"/>
                  </a:lnTo>
                  <a:lnTo>
                    <a:pt x="63" y="135"/>
                  </a:lnTo>
                  <a:lnTo>
                    <a:pt x="59" y="138"/>
                  </a:lnTo>
                  <a:lnTo>
                    <a:pt x="55" y="138"/>
                  </a:lnTo>
                  <a:lnTo>
                    <a:pt x="47" y="122"/>
                  </a:lnTo>
                  <a:lnTo>
                    <a:pt x="42" y="106"/>
                  </a:lnTo>
                  <a:lnTo>
                    <a:pt x="37" y="89"/>
                  </a:lnTo>
                  <a:lnTo>
                    <a:pt x="33" y="73"/>
                  </a:lnTo>
                  <a:lnTo>
                    <a:pt x="27" y="56"/>
                  </a:lnTo>
                  <a:lnTo>
                    <a:pt x="21" y="40"/>
                  </a:lnTo>
                  <a:lnTo>
                    <a:pt x="11" y="26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960" y="1669"/>
              <a:ext cx="82" cy="137"/>
            </a:xfrm>
            <a:custGeom>
              <a:avLst/>
              <a:gdLst>
                <a:gd name="T0" fmla="*/ 16 w 82"/>
                <a:gd name="T1" fmla="*/ 0 h 137"/>
                <a:gd name="T2" fmla="*/ 30 w 82"/>
                <a:gd name="T3" fmla="*/ 14 h 137"/>
                <a:gd name="T4" fmla="*/ 43 w 82"/>
                <a:gd name="T5" fmla="*/ 29 h 137"/>
                <a:gd name="T6" fmla="*/ 55 w 82"/>
                <a:gd name="T7" fmla="*/ 45 h 137"/>
                <a:gd name="T8" fmla="*/ 66 w 82"/>
                <a:gd name="T9" fmla="*/ 60 h 137"/>
                <a:gd name="T10" fmla="*/ 74 w 82"/>
                <a:gd name="T11" fmla="*/ 78 h 137"/>
                <a:gd name="T12" fmla="*/ 79 w 82"/>
                <a:gd name="T13" fmla="*/ 96 h 137"/>
                <a:gd name="T14" fmla="*/ 82 w 82"/>
                <a:gd name="T15" fmla="*/ 115 h 137"/>
                <a:gd name="T16" fmla="*/ 82 w 82"/>
                <a:gd name="T17" fmla="*/ 134 h 137"/>
                <a:gd name="T18" fmla="*/ 79 w 82"/>
                <a:gd name="T19" fmla="*/ 135 h 137"/>
                <a:gd name="T20" fmla="*/ 75 w 82"/>
                <a:gd name="T21" fmla="*/ 137 h 137"/>
                <a:gd name="T22" fmla="*/ 71 w 82"/>
                <a:gd name="T23" fmla="*/ 137 h 137"/>
                <a:gd name="T24" fmla="*/ 66 w 82"/>
                <a:gd name="T25" fmla="*/ 137 h 137"/>
                <a:gd name="T26" fmla="*/ 59 w 82"/>
                <a:gd name="T27" fmla="*/ 119 h 137"/>
                <a:gd name="T28" fmla="*/ 53 w 82"/>
                <a:gd name="T29" fmla="*/ 102 h 137"/>
                <a:gd name="T30" fmla="*/ 49 w 82"/>
                <a:gd name="T31" fmla="*/ 85 h 137"/>
                <a:gd name="T32" fmla="*/ 43 w 82"/>
                <a:gd name="T33" fmla="*/ 68 h 137"/>
                <a:gd name="T34" fmla="*/ 36 w 82"/>
                <a:gd name="T35" fmla="*/ 50 h 137"/>
                <a:gd name="T36" fmla="*/ 27 w 82"/>
                <a:gd name="T37" fmla="*/ 35 h 137"/>
                <a:gd name="T38" fmla="*/ 16 w 82"/>
                <a:gd name="T39" fmla="*/ 22 h 137"/>
                <a:gd name="T40" fmla="*/ 0 w 82"/>
                <a:gd name="T41" fmla="*/ 9 h 137"/>
                <a:gd name="T42" fmla="*/ 0 w 82"/>
                <a:gd name="T43" fmla="*/ 0 h 137"/>
                <a:gd name="T44" fmla="*/ 16 w 82"/>
                <a:gd name="T45" fmla="*/ 0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2"/>
                <a:gd name="T70" fmla="*/ 0 h 137"/>
                <a:gd name="T71" fmla="*/ 82 w 82"/>
                <a:gd name="T72" fmla="*/ 137 h 1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2" h="137">
                  <a:moveTo>
                    <a:pt x="16" y="0"/>
                  </a:moveTo>
                  <a:lnTo>
                    <a:pt x="30" y="14"/>
                  </a:lnTo>
                  <a:lnTo>
                    <a:pt x="43" y="29"/>
                  </a:lnTo>
                  <a:lnTo>
                    <a:pt x="55" y="45"/>
                  </a:lnTo>
                  <a:lnTo>
                    <a:pt x="66" y="60"/>
                  </a:lnTo>
                  <a:lnTo>
                    <a:pt x="74" y="78"/>
                  </a:lnTo>
                  <a:lnTo>
                    <a:pt x="79" y="96"/>
                  </a:lnTo>
                  <a:lnTo>
                    <a:pt x="82" y="115"/>
                  </a:lnTo>
                  <a:lnTo>
                    <a:pt x="82" y="134"/>
                  </a:lnTo>
                  <a:lnTo>
                    <a:pt x="79" y="135"/>
                  </a:lnTo>
                  <a:lnTo>
                    <a:pt x="75" y="137"/>
                  </a:lnTo>
                  <a:lnTo>
                    <a:pt x="71" y="137"/>
                  </a:lnTo>
                  <a:lnTo>
                    <a:pt x="66" y="137"/>
                  </a:lnTo>
                  <a:lnTo>
                    <a:pt x="59" y="119"/>
                  </a:lnTo>
                  <a:lnTo>
                    <a:pt x="53" y="102"/>
                  </a:lnTo>
                  <a:lnTo>
                    <a:pt x="49" y="85"/>
                  </a:lnTo>
                  <a:lnTo>
                    <a:pt x="43" y="68"/>
                  </a:lnTo>
                  <a:lnTo>
                    <a:pt x="36" y="50"/>
                  </a:lnTo>
                  <a:lnTo>
                    <a:pt x="27" y="35"/>
                  </a:lnTo>
                  <a:lnTo>
                    <a:pt x="16" y="2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400" y="1698"/>
              <a:ext cx="636" cy="299"/>
            </a:xfrm>
            <a:custGeom>
              <a:avLst/>
              <a:gdLst>
                <a:gd name="T0" fmla="*/ 579 w 636"/>
                <a:gd name="T1" fmla="*/ 50 h 299"/>
                <a:gd name="T2" fmla="*/ 590 w 636"/>
                <a:gd name="T3" fmla="*/ 79 h 299"/>
                <a:gd name="T4" fmla="*/ 602 w 636"/>
                <a:gd name="T5" fmla="*/ 108 h 299"/>
                <a:gd name="T6" fmla="*/ 610 w 636"/>
                <a:gd name="T7" fmla="*/ 138 h 299"/>
                <a:gd name="T8" fmla="*/ 619 w 636"/>
                <a:gd name="T9" fmla="*/ 168 h 299"/>
                <a:gd name="T10" fmla="*/ 625 w 636"/>
                <a:gd name="T11" fmla="*/ 198 h 299"/>
                <a:gd name="T12" fmla="*/ 631 w 636"/>
                <a:gd name="T13" fmla="*/ 228 h 299"/>
                <a:gd name="T14" fmla="*/ 634 w 636"/>
                <a:gd name="T15" fmla="*/ 260 h 299"/>
                <a:gd name="T16" fmla="*/ 636 w 636"/>
                <a:gd name="T17" fmla="*/ 290 h 299"/>
                <a:gd name="T18" fmla="*/ 628 w 636"/>
                <a:gd name="T19" fmla="*/ 296 h 299"/>
                <a:gd name="T20" fmla="*/ 619 w 636"/>
                <a:gd name="T21" fmla="*/ 299 h 299"/>
                <a:gd name="T22" fmla="*/ 612 w 636"/>
                <a:gd name="T23" fmla="*/ 299 h 299"/>
                <a:gd name="T24" fmla="*/ 605 w 636"/>
                <a:gd name="T25" fmla="*/ 297 h 299"/>
                <a:gd name="T26" fmla="*/ 599 w 636"/>
                <a:gd name="T27" fmla="*/ 293 h 299"/>
                <a:gd name="T28" fmla="*/ 593 w 636"/>
                <a:gd name="T29" fmla="*/ 287 h 299"/>
                <a:gd name="T30" fmla="*/ 589 w 636"/>
                <a:gd name="T31" fmla="*/ 280 h 299"/>
                <a:gd name="T32" fmla="*/ 586 w 636"/>
                <a:gd name="T33" fmla="*/ 271 h 299"/>
                <a:gd name="T34" fmla="*/ 582 w 636"/>
                <a:gd name="T35" fmla="*/ 263 h 299"/>
                <a:gd name="T36" fmla="*/ 580 w 636"/>
                <a:gd name="T37" fmla="*/ 254 h 299"/>
                <a:gd name="T38" fmla="*/ 579 w 636"/>
                <a:gd name="T39" fmla="*/ 245 h 299"/>
                <a:gd name="T40" fmla="*/ 579 w 636"/>
                <a:gd name="T41" fmla="*/ 235 h 299"/>
                <a:gd name="T42" fmla="*/ 560 w 636"/>
                <a:gd name="T43" fmla="*/ 237 h 299"/>
                <a:gd name="T44" fmla="*/ 541 w 636"/>
                <a:gd name="T45" fmla="*/ 240 h 299"/>
                <a:gd name="T46" fmla="*/ 521 w 636"/>
                <a:gd name="T47" fmla="*/ 244 h 299"/>
                <a:gd name="T48" fmla="*/ 501 w 636"/>
                <a:gd name="T49" fmla="*/ 248 h 299"/>
                <a:gd name="T50" fmla="*/ 479 w 636"/>
                <a:gd name="T51" fmla="*/ 253 h 299"/>
                <a:gd name="T52" fmla="*/ 456 w 636"/>
                <a:gd name="T53" fmla="*/ 258 h 299"/>
                <a:gd name="T54" fmla="*/ 433 w 636"/>
                <a:gd name="T55" fmla="*/ 264 h 299"/>
                <a:gd name="T56" fmla="*/ 407 w 636"/>
                <a:gd name="T57" fmla="*/ 268 h 299"/>
                <a:gd name="T58" fmla="*/ 0 w 636"/>
                <a:gd name="T59" fmla="*/ 100 h 299"/>
                <a:gd name="T60" fmla="*/ 6 w 636"/>
                <a:gd name="T61" fmla="*/ 95 h 299"/>
                <a:gd name="T62" fmla="*/ 7 w 636"/>
                <a:gd name="T63" fmla="*/ 86 h 299"/>
                <a:gd name="T64" fmla="*/ 7 w 636"/>
                <a:gd name="T65" fmla="*/ 79 h 299"/>
                <a:gd name="T66" fmla="*/ 6 w 636"/>
                <a:gd name="T67" fmla="*/ 73 h 299"/>
                <a:gd name="T68" fmla="*/ 411 w 636"/>
                <a:gd name="T69" fmla="*/ 238 h 299"/>
                <a:gd name="T70" fmla="*/ 433 w 636"/>
                <a:gd name="T71" fmla="*/ 233 h 299"/>
                <a:gd name="T72" fmla="*/ 455 w 636"/>
                <a:gd name="T73" fmla="*/ 228 h 299"/>
                <a:gd name="T74" fmla="*/ 476 w 636"/>
                <a:gd name="T75" fmla="*/ 224 h 299"/>
                <a:gd name="T76" fmla="*/ 498 w 636"/>
                <a:gd name="T77" fmla="*/ 220 h 299"/>
                <a:gd name="T78" fmla="*/ 518 w 636"/>
                <a:gd name="T79" fmla="*/ 214 h 299"/>
                <a:gd name="T80" fmla="*/ 540 w 636"/>
                <a:gd name="T81" fmla="*/ 208 h 299"/>
                <a:gd name="T82" fmla="*/ 560 w 636"/>
                <a:gd name="T83" fmla="*/ 202 h 299"/>
                <a:gd name="T84" fmla="*/ 579 w 636"/>
                <a:gd name="T85" fmla="*/ 194 h 299"/>
                <a:gd name="T86" fmla="*/ 577 w 636"/>
                <a:gd name="T87" fmla="*/ 166 h 299"/>
                <a:gd name="T88" fmla="*/ 573 w 636"/>
                <a:gd name="T89" fmla="*/ 135 h 299"/>
                <a:gd name="T90" fmla="*/ 566 w 636"/>
                <a:gd name="T91" fmla="*/ 103 h 299"/>
                <a:gd name="T92" fmla="*/ 557 w 636"/>
                <a:gd name="T93" fmla="*/ 72 h 299"/>
                <a:gd name="T94" fmla="*/ 547 w 636"/>
                <a:gd name="T95" fmla="*/ 43 h 299"/>
                <a:gd name="T96" fmla="*/ 540 w 636"/>
                <a:gd name="T97" fmla="*/ 20 h 299"/>
                <a:gd name="T98" fmla="*/ 534 w 636"/>
                <a:gd name="T99" fmla="*/ 6 h 299"/>
                <a:gd name="T100" fmla="*/ 531 w 636"/>
                <a:gd name="T101" fmla="*/ 0 h 299"/>
                <a:gd name="T102" fmla="*/ 541 w 636"/>
                <a:gd name="T103" fmla="*/ 1 h 299"/>
                <a:gd name="T104" fmla="*/ 548 w 636"/>
                <a:gd name="T105" fmla="*/ 6 h 299"/>
                <a:gd name="T106" fmla="*/ 556 w 636"/>
                <a:gd name="T107" fmla="*/ 11 h 299"/>
                <a:gd name="T108" fmla="*/ 561 w 636"/>
                <a:gd name="T109" fmla="*/ 19 h 299"/>
                <a:gd name="T110" fmla="*/ 566 w 636"/>
                <a:gd name="T111" fmla="*/ 26 h 299"/>
                <a:gd name="T112" fmla="*/ 570 w 636"/>
                <a:gd name="T113" fmla="*/ 34 h 299"/>
                <a:gd name="T114" fmla="*/ 574 w 636"/>
                <a:gd name="T115" fmla="*/ 43 h 299"/>
                <a:gd name="T116" fmla="*/ 579 w 636"/>
                <a:gd name="T117" fmla="*/ 50 h 29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36"/>
                <a:gd name="T178" fmla="*/ 0 h 299"/>
                <a:gd name="T179" fmla="*/ 636 w 636"/>
                <a:gd name="T180" fmla="*/ 299 h 29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36" h="299">
                  <a:moveTo>
                    <a:pt x="579" y="50"/>
                  </a:moveTo>
                  <a:lnTo>
                    <a:pt x="590" y="79"/>
                  </a:lnTo>
                  <a:lnTo>
                    <a:pt x="602" y="108"/>
                  </a:lnTo>
                  <a:lnTo>
                    <a:pt x="610" y="138"/>
                  </a:lnTo>
                  <a:lnTo>
                    <a:pt x="619" y="168"/>
                  </a:lnTo>
                  <a:lnTo>
                    <a:pt x="625" y="198"/>
                  </a:lnTo>
                  <a:lnTo>
                    <a:pt x="631" y="228"/>
                  </a:lnTo>
                  <a:lnTo>
                    <a:pt x="634" y="260"/>
                  </a:lnTo>
                  <a:lnTo>
                    <a:pt x="636" y="290"/>
                  </a:lnTo>
                  <a:lnTo>
                    <a:pt x="628" y="296"/>
                  </a:lnTo>
                  <a:lnTo>
                    <a:pt x="619" y="299"/>
                  </a:lnTo>
                  <a:lnTo>
                    <a:pt x="612" y="299"/>
                  </a:lnTo>
                  <a:lnTo>
                    <a:pt x="605" y="297"/>
                  </a:lnTo>
                  <a:lnTo>
                    <a:pt x="599" y="293"/>
                  </a:lnTo>
                  <a:lnTo>
                    <a:pt x="593" y="287"/>
                  </a:lnTo>
                  <a:lnTo>
                    <a:pt x="589" y="280"/>
                  </a:lnTo>
                  <a:lnTo>
                    <a:pt x="586" y="271"/>
                  </a:lnTo>
                  <a:lnTo>
                    <a:pt x="582" y="263"/>
                  </a:lnTo>
                  <a:lnTo>
                    <a:pt x="580" y="254"/>
                  </a:lnTo>
                  <a:lnTo>
                    <a:pt x="579" y="245"/>
                  </a:lnTo>
                  <a:lnTo>
                    <a:pt x="579" y="235"/>
                  </a:lnTo>
                  <a:lnTo>
                    <a:pt x="560" y="237"/>
                  </a:lnTo>
                  <a:lnTo>
                    <a:pt x="541" y="240"/>
                  </a:lnTo>
                  <a:lnTo>
                    <a:pt x="521" y="244"/>
                  </a:lnTo>
                  <a:lnTo>
                    <a:pt x="501" y="248"/>
                  </a:lnTo>
                  <a:lnTo>
                    <a:pt x="479" y="253"/>
                  </a:lnTo>
                  <a:lnTo>
                    <a:pt x="456" y="258"/>
                  </a:lnTo>
                  <a:lnTo>
                    <a:pt x="433" y="264"/>
                  </a:lnTo>
                  <a:lnTo>
                    <a:pt x="407" y="268"/>
                  </a:lnTo>
                  <a:lnTo>
                    <a:pt x="0" y="100"/>
                  </a:lnTo>
                  <a:lnTo>
                    <a:pt x="6" y="95"/>
                  </a:lnTo>
                  <a:lnTo>
                    <a:pt x="7" y="86"/>
                  </a:lnTo>
                  <a:lnTo>
                    <a:pt x="7" y="79"/>
                  </a:lnTo>
                  <a:lnTo>
                    <a:pt x="6" y="73"/>
                  </a:lnTo>
                  <a:lnTo>
                    <a:pt x="411" y="238"/>
                  </a:lnTo>
                  <a:lnTo>
                    <a:pt x="433" y="233"/>
                  </a:lnTo>
                  <a:lnTo>
                    <a:pt x="455" y="228"/>
                  </a:lnTo>
                  <a:lnTo>
                    <a:pt x="476" y="224"/>
                  </a:lnTo>
                  <a:lnTo>
                    <a:pt x="498" y="220"/>
                  </a:lnTo>
                  <a:lnTo>
                    <a:pt x="518" y="214"/>
                  </a:lnTo>
                  <a:lnTo>
                    <a:pt x="540" y="208"/>
                  </a:lnTo>
                  <a:lnTo>
                    <a:pt x="560" y="202"/>
                  </a:lnTo>
                  <a:lnTo>
                    <a:pt x="579" y="194"/>
                  </a:lnTo>
                  <a:lnTo>
                    <a:pt x="577" y="166"/>
                  </a:lnTo>
                  <a:lnTo>
                    <a:pt x="573" y="135"/>
                  </a:lnTo>
                  <a:lnTo>
                    <a:pt x="566" y="103"/>
                  </a:lnTo>
                  <a:lnTo>
                    <a:pt x="557" y="72"/>
                  </a:lnTo>
                  <a:lnTo>
                    <a:pt x="547" y="43"/>
                  </a:lnTo>
                  <a:lnTo>
                    <a:pt x="540" y="20"/>
                  </a:lnTo>
                  <a:lnTo>
                    <a:pt x="534" y="6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48" y="6"/>
                  </a:lnTo>
                  <a:lnTo>
                    <a:pt x="556" y="11"/>
                  </a:lnTo>
                  <a:lnTo>
                    <a:pt x="561" y="19"/>
                  </a:lnTo>
                  <a:lnTo>
                    <a:pt x="566" y="26"/>
                  </a:lnTo>
                  <a:lnTo>
                    <a:pt x="570" y="34"/>
                  </a:lnTo>
                  <a:lnTo>
                    <a:pt x="574" y="43"/>
                  </a:lnTo>
                  <a:lnTo>
                    <a:pt x="579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2839" y="2157"/>
              <a:ext cx="2181" cy="1047"/>
            </a:xfrm>
            <a:custGeom>
              <a:avLst/>
              <a:gdLst>
                <a:gd name="T0" fmla="*/ 1855 w 2181"/>
                <a:gd name="T1" fmla="*/ 46 h 1047"/>
                <a:gd name="T2" fmla="*/ 1709 w 2181"/>
                <a:gd name="T3" fmla="*/ 476 h 1047"/>
                <a:gd name="T4" fmla="*/ 1716 w 2181"/>
                <a:gd name="T5" fmla="*/ 560 h 1047"/>
                <a:gd name="T6" fmla="*/ 1736 w 2181"/>
                <a:gd name="T7" fmla="*/ 665 h 1047"/>
                <a:gd name="T8" fmla="*/ 1693 w 2181"/>
                <a:gd name="T9" fmla="*/ 678 h 1047"/>
                <a:gd name="T10" fmla="*/ 1696 w 2181"/>
                <a:gd name="T11" fmla="*/ 616 h 1047"/>
                <a:gd name="T12" fmla="*/ 1655 w 2181"/>
                <a:gd name="T13" fmla="*/ 596 h 1047"/>
                <a:gd name="T14" fmla="*/ 1596 w 2181"/>
                <a:gd name="T15" fmla="*/ 684 h 1047"/>
                <a:gd name="T16" fmla="*/ 1632 w 2181"/>
                <a:gd name="T17" fmla="*/ 800 h 1047"/>
                <a:gd name="T18" fmla="*/ 1764 w 2181"/>
                <a:gd name="T19" fmla="*/ 918 h 1047"/>
                <a:gd name="T20" fmla="*/ 1918 w 2181"/>
                <a:gd name="T21" fmla="*/ 993 h 1047"/>
                <a:gd name="T22" fmla="*/ 2061 w 2181"/>
                <a:gd name="T23" fmla="*/ 1017 h 1047"/>
                <a:gd name="T24" fmla="*/ 2162 w 2181"/>
                <a:gd name="T25" fmla="*/ 1011 h 1047"/>
                <a:gd name="T26" fmla="*/ 2161 w 2181"/>
                <a:gd name="T27" fmla="*/ 1027 h 1047"/>
                <a:gd name="T28" fmla="*/ 2075 w 2181"/>
                <a:gd name="T29" fmla="*/ 1045 h 1047"/>
                <a:gd name="T30" fmla="*/ 1826 w 2181"/>
                <a:gd name="T31" fmla="*/ 1019 h 1047"/>
                <a:gd name="T32" fmla="*/ 1648 w 2181"/>
                <a:gd name="T33" fmla="*/ 914 h 1047"/>
                <a:gd name="T34" fmla="*/ 1530 w 2181"/>
                <a:gd name="T35" fmla="*/ 757 h 1047"/>
                <a:gd name="T36" fmla="*/ 1485 w 2181"/>
                <a:gd name="T37" fmla="*/ 756 h 1047"/>
                <a:gd name="T38" fmla="*/ 1401 w 2181"/>
                <a:gd name="T39" fmla="*/ 783 h 1047"/>
                <a:gd name="T40" fmla="*/ 1302 w 2181"/>
                <a:gd name="T41" fmla="*/ 875 h 1047"/>
                <a:gd name="T42" fmla="*/ 1325 w 2181"/>
                <a:gd name="T43" fmla="*/ 769 h 1047"/>
                <a:gd name="T44" fmla="*/ 1189 w 2181"/>
                <a:gd name="T45" fmla="*/ 683 h 1047"/>
                <a:gd name="T46" fmla="*/ 1064 w 2181"/>
                <a:gd name="T47" fmla="*/ 625 h 1047"/>
                <a:gd name="T48" fmla="*/ 941 w 2181"/>
                <a:gd name="T49" fmla="*/ 674 h 1047"/>
                <a:gd name="T50" fmla="*/ 831 w 2181"/>
                <a:gd name="T51" fmla="*/ 753 h 1047"/>
                <a:gd name="T52" fmla="*/ 746 w 2181"/>
                <a:gd name="T53" fmla="*/ 852 h 1047"/>
                <a:gd name="T54" fmla="*/ 706 w 2181"/>
                <a:gd name="T55" fmla="*/ 937 h 1047"/>
                <a:gd name="T56" fmla="*/ 675 w 2181"/>
                <a:gd name="T57" fmla="*/ 941 h 1047"/>
                <a:gd name="T58" fmla="*/ 714 w 2181"/>
                <a:gd name="T59" fmla="*/ 774 h 1047"/>
                <a:gd name="T60" fmla="*/ 850 w 2181"/>
                <a:gd name="T61" fmla="*/ 655 h 1047"/>
                <a:gd name="T62" fmla="*/ 928 w 2181"/>
                <a:gd name="T63" fmla="*/ 622 h 1047"/>
                <a:gd name="T64" fmla="*/ 1009 w 2181"/>
                <a:gd name="T65" fmla="*/ 596 h 1047"/>
                <a:gd name="T66" fmla="*/ 1091 w 2181"/>
                <a:gd name="T67" fmla="*/ 575 h 1047"/>
                <a:gd name="T68" fmla="*/ 1049 w 2181"/>
                <a:gd name="T69" fmla="*/ 492 h 1047"/>
                <a:gd name="T70" fmla="*/ 716 w 2181"/>
                <a:gd name="T71" fmla="*/ 532 h 1047"/>
                <a:gd name="T72" fmla="*/ 491 w 2181"/>
                <a:gd name="T73" fmla="*/ 451 h 1047"/>
                <a:gd name="T74" fmla="*/ 166 w 2181"/>
                <a:gd name="T75" fmla="*/ 341 h 1047"/>
                <a:gd name="T76" fmla="*/ 0 w 2181"/>
                <a:gd name="T77" fmla="*/ 285 h 1047"/>
                <a:gd name="T78" fmla="*/ 1009 w 2181"/>
                <a:gd name="T79" fmla="*/ 359 h 1047"/>
                <a:gd name="T80" fmla="*/ 691 w 2181"/>
                <a:gd name="T81" fmla="*/ 420 h 1047"/>
                <a:gd name="T82" fmla="*/ 428 w 2181"/>
                <a:gd name="T83" fmla="*/ 346 h 1047"/>
                <a:gd name="T84" fmla="*/ 121 w 2181"/>
                <a:gd name="T85" fmla="*/ 250 h 1047"/>
                <a:gd name="T86" fmla="*/ 8 w 2181"/>
                <a:gd name="T87" fmla="*/ 214 h 1047"/>
                <a:gd name="T88" fmla="*/ 713 w 2181"/>
                <a:gd name="T89" fmla="*/ 392 h 1047"/>
                <a:gd name="T90" fmla="*/ 1045 w 2181"/>
                <a:gd name="T91" fmla="*/ 265 h 1047"/>
                <a:gd name="T92" fmla="*/ 1117 w 2181"/>
                <a:gd name="T93" fmla="*/ 240 h 1047"/>
                <a:gd name="T94" fmla="*/ 1087 w 2181"/>
                <a:gd name="T95" fmla="*/ 279 h 1047"/>
                <a:gd name="T96" fmla="*/ 1055 w 2181"/>
                <a:gd name="T97" fmla="*/ 354 h 1047"/>
                <a:gd name="T98" fmla="*/ 1110 w 2181"/>
                <a:gd name="T99" fmla="*/ 470 h 1047"/>
                <a:gd name="T100" fmla="*/ 1211 w 2181"/>
                <a:gd name="T101" fmla="*/ 612 h 1047"/>
                <a:gd name="T102" fmla="*/ 1322 w 2181"/>
                <a:gd name="T103" fmla="*/ 703 h 1047"/>
                <a:gd name="T104" fmla="*/ 1417 w 2181"/>
                <a:gd name="T105" fmla="*/ 717 h 1047"/>
                <a:gd name="T106" fmla="*/ 1540 w 2181"/>
                <a:gd name="T107" fmla="*/ 641 h 1047"/>
                <a:gd name="T108" fmla="*/ 1782 w 2181"/>
                <a:gd name="T109" fmla="*/ 42 h 1047"/>
                <a:gd name="T110" fmla="*/ 1833 w 2181"/>
                <a:gd name="T111" fmla="*/ 2 h 10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81"/>
                <a:gd name="T169" fmla="*/ 0 h 1047"/>
                <a:gd name="T170" fmla="*/ 2181 w 2181"/>
                <a:gd name="T171" fmla="*/ 1047 h 10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81" h="1047">
                  <a:moveTo>
                    <a:pt x="1872" y="7"/>
                  </a:moveTo>
                  <a:lnTo>
                    <a:pt x="1872" y="15"/>
                  </a:lnTo>
                  <a:lnTo>
                    <a:pt x="1869" y="23"/>
                  </a:lnTo>
                  <a:lnTo>
                    <a:pt x="1862" y="35"/>
                  </a:lnTo>
                  <a:lnTo>
                    <a:pt x="1855" y="46"/>
                  </a:lnTo>
                  <a:lnTo>
                    <a:pt x="1846" y="56"/>
                  </a:lnTo>
                  <a:lnTo>
                    <a:pt x="1839" y="65"/>
                  </a:lnTo>
                  <a:lnTo>
                    <a:pt x="1833" y="71"/>
                  </a:lnTo>
                  <a:lnTo>
                    <a:pt x="1832" y="74"/>
                  </a:lnTo>
                  <a:lnTo>
                    <a:pt x="1709" y="476"/>
                  </a:lnTo>
                  <a:lnTo>
                    <a:pt x="1700" y="493"/>
                  </a:lnTo>
                  <a:lnTo>
                    <a:pt x="1699" y="510"/>
                  </a:lnTo>
                  <a:lnTo>
                    <a:pt x="1702" y="526"/>
                  </a:lnTo>
                  <a:lnTo>
                    <a:pt x="1707" y="543"/>
                  </a:lnTo>
                  <a:lnTo>
                    <a:pt x="1716" y="560"/>
                  </a:lnTo>
                  <a:lnTo>
                    <a:pt x="1723" y="578"/>
                  </a:lnTo>
                  <a:lnTo>
                    <a:pt x="1731" y="595"/>
                  </a:lnTo>
                  <a:lnTo>
                    <a:pt x="1735" y="614"/>
                  </a:lnTo>
                  <a:lnTo>
                    <a:pt x="1738" y="639"/>
                  </a:lnTo>
                  <a:lnTo>
                    <a:pt x="1736" y="665"/>
                  </a:lnTo>
                  <a:lnTo>
                    <a:pt x="1726" y="688"/>
                  </a:lnTo>
                  <a:lnTo>
                    <a:pt x="1706" y="703"/>
                  </a:lnTo>
                  <a:lnTo>
                    <a:pt x="1696" y="700"/>
                  </a:lnTo>
                  <a:lnTo>
                    <a:pt x="1693" y="688"/>
                  </a:lnTo>
                  <a:lnTo>
                    <a:pt x="1693" y="678"/>
                  </a:lnTo>
                  <a:lnTo>
                    <a:pt x="1693" y="672"/>
                  </a:lnTo>
                  <a:lnTo>
                    <a:pt x="1702" y="660"/>
                  </a:lnTo>
                  <a:lnTo>
                    <a:pt x="1703" y="645"/>
                  </a:lnTo>
                  <a:lnTo>
                    <a:pt x="1702" y="631"/>
                  </a:lnTo>
                  <a:lnTo>
                    <a:pt x="1696" y="616"/>
                  </a:lnTo>
                  <a:lnTo>
                    <a:pt x="1690" y="605"/>
                  </a:lnTo>
                  <a:lnTo>
                    <a:pt x="1683" y="593"/>
                  </a:lnTo>
                  <a:lnTo>
                    <a:pt x="1674" y="585"/>
                  </a:lnTo>
                  <a:lnTo>
                    <a:pt x="1664" y="578"/>
                  </a:lnTo>
                  <a:lnTo>
                    <a:pt x="1655" y="596"/>
                  </a:lnTo>
                  <a:lnTo>
                    <a:pt x="1645" y="615"/>
                  </a:lnTo>
                  <a:lnTo>
                    <a:pt x="1634" y="632"/>
                  </a:lnTo>
                  <a:lnTo>
                    <a:pt x="1622" y="650"/>
                  </a:lnTo>
                  <a:lnTo>
                    <a:pt x="1611" y="667"/>
                  </a:lnTo>
                  <a:lnTo>
                    <a:pt x="1596" y="684"/>
                  </a:lnTo>
                  <a:lnTo>
                    <a:pt x="1583" y="700"/>
                  </a:lnTo>
                  <a:lnTo>
                    <a:pt x="1567" y="714"/>
                  </a:lnTo>
                  <a:lnTo>
                    <a:pt x="1588" y="744"/>
                  </a:lnTo>
                  <a:lnTo>
                    <a:pt x="1609" y="773"/>
                  </a:lnTo>
                  <a:lnTo>
                    <a:pt x="1632" y="800"/>
                  </a:lnTo>
                  <a:lnTo>
                    <a:pt x="1657" y="826"/>
                  </a:lnTo>
                  <a:lnTo>
                    <a:pt x="1681" y="851"/>
                  </a:lnTo>
                  <a:lnTo>
                    <a:pt x="1707" y="875"/>
                  </a:lnTo>
                  <a:lnTo>
                    <a:pt x="1735" y="897"/>
                  </a:lnTo>
                  <a:lnTo>
                    <a:pt x="1764" y="918"/>
                  </a:lnTo>
                  <a:lnTo>
                    <a:pt x="1793" y="937"/>
                  </a:lnTo>
                  <a:lnTo>
                    <a:pt x="1823" y="954"/>
                  </a:lnTo>
                  <a:lnTo>
                    <a:pt x="1855" y="968"/>
                  </a:lnTo>
                  <a:lnTo>
                    <a:pt x="1886" y="983"/>
                  </a:lnTo>
                  <a:lnTo>
                    <a:pt x="1918" y="993"/>
                  </a:lnTo>
                  <a:lnTo>
                    <a:pt x="1951" y="1003"/>
                  </a:lnTo>
                  <a:lnTo>
                    <a:pt x="1986" y="1010"/>
                  </a:lnTo>
                  <a:lnTo>
                    <a:pt x="2021" y="1014"/>
                  </a:lnTo>
                  <a:lnTo>
                    <a:pt x="2041" y="1016"/>
                  </a:lnTo>
                  <a:lnTo>
                    <a:pt x="2061" y="1017"/>
                  </a:lnTo>
                  <a:lnTo>
                    <a:pt x="2081" y="1017"/>
                  </a:lnTo>
                  <a:lnTo>
                    <a:pt x="2101" y="1016"/>
                  </a:lnTo>
                  <a:lnTo>
                    <a:pt x="2122" y="1014"/>
                  </a:lnTo>
                  <a:lnTo>
                    <a:pt x="2142" y="1013"/>
                  </a:lnTo>
                  <a:lnTo>
                    <a:pt x="2162" y="1011"/>
                  </a:lnTo>
                  <a:lnTo>
                    <a:pt x="2181" y="1011"/>
                  </a:lnTo>
                  <a:lnTo>
                    <a:pt x="2178" y="1017"/>
                  </a:lnTo>
                  <a:lnTo>
                    <a:pt x="2174" y="1022"/>
                  </a:lnTo>
                  <a:lnTo>
                    <a:pt x="2168" y="1024"/>
                  </a:lnTo>
                  <a:lnTo>
                    <a:pt x="2161" y="1027"/>
                  </a:lnTo>
                  <a:lnTo>
                    <a:pt x="2153" y="1029"/>
                  </a:lnTo>
                  <a:lnTo>
                    <a:pt x="2148" y="1032"/>
                  </a:lnTo>
                  <a:lnTo>
                    <a:pt x="2140" y="1034"/>
                  </a:lnTo>
                  <a:lnTo>
                    <a:pt x="2135" y="1037"/>
                  </a:lnTo>
                  <a:lnTo>
                    <a:pt x="2075" y="1045"/>
                  </a:lnTo>
                  <a:lnTo>
                    <a:pt x="2019" y="1047"/>
                  </a:lnTo>
                  <a:lnTo>
                    <a:pt x="1966" y="1046"/>
                  </a:lnTo>
                  <a:lnTo>
                    <a:pt x="1915" y="1040"/>
                  </a:lnTo>
                  <a:lnTo>
                    <a:pt x="1869" y="1032"/>
                  </a:lnTo>
                  <a:lnTo>
                    <a:pt x="1826" y="1019"/>
                  </a:lnTo>
                  <a:lnTo>
                    <a:pt x="1785" y="1004"/>
                  </a:lnTo>
                  <a:lnTo>
                    <a:pt x="1746" y="986"/>
                  </a:lnTo>
                  <a:lnTo>
                    <a:pt x="1712" y="964"/>
                  </a:lnTo>
                  <a:lnTo>
                    <a:pt x="1679" y="940"/>
                  </a:lnTo>
                  <a:lnTo>
                    <a:pt x="1648" y="914"/>
                  </a:lnTo>
                  <a:lnTo>
                    <a:pt x="1621" y="885"/>
                  </a:lnTo>
                  <a:lnTo>
                    <a:pt x="1595" y="856"/>
                  </a:lnTo>
                  <a:lnTo>
                    <a:pt x="1572" y="825"/>
                  </a:lnTo>
                  <a:lnTo>
                    <a:pt x="1550" y="792"/>
                  </a:lnTo>
                  <a:lnTo>
                    <a:pt x="1530" y="757"/>
                  </a:lnTo>
                  <a:lnTo>
                    <a:pt x="1523" y="750"/>
                  </a:lnTo>
                  <a:lnTo>
                    <a:pt x="1515" y="747"/>
                  </a:lnTo>
                  <a:lnTo>
                    <a:pt x="1505" y="747"/>
                  </a:lnTo>
                  <a:lnTo>
                    <a:pt x="1495" y="751"/>
                  </a:lnTo>
                  <a:lnTo>
                    <a:pt x="1485" y="756"/>
                  </a:lnTo>
                  <a:lnTo>
                    <a:pt x="1474" y="762"/>
                  </a:lnTo>
                  <a:lnTo>
                    <a:pt x="1463" y="766"/>
                  </a:lnTo>
                  <a:lnTo>
                    <a:pt x="1453" y="769"/>
                  </a:lnTo>
                  <a:lnTo>
                    <a:pt x="1426" y="773"/>
                  </a:lnTo>
                  <a:lnTo>
                    <a:pt x="1401" y="783"/>
                  </a:lnTo>
                  <a:lnTo>
                    <a:pt x="1377" y="796"/>
                  </a:lnTo>
                  <a:lnTo>
                    <a:pt x="1355" y="813"/>
                  </a:lnTo>
                  <a:lnTo>
                    <a:pt x="1335" y="832"/>
                  </a:lnTo>
                  <a:lnTo>
                    <a:pt x="1318" y="853"/>
                  </a:lnTo>
                  <a:lnTo>
                    <a:pt x="1302" y="875"/>
                  </a:lnTo>
                  <a:lnTo>
                    <a:pt x="1289" y="897"/>
                  </a:lnTo>
                  <a:lnTo>
                    <a:pt x="1289" y="885"/>
                  </a:lnTo>
                  <a:lnTo>
                    <a:pt x="1295" y="848"/>
                  </a:lnTo>
                  <a:lnTo>
                    <a:pt x="1306" y="805"/>
                  </a:lnTo>
                  <a:lnTo>
                    <a:pt x="1325" y="769"/>
                  </a:lnTo>
                  <a:lnTo>
                    <a:pt x="1296" y="757"/>
                  </a:lnTo>
                  <a:lnTo>
                    <a:pt x="1269" y="741"/>
                  </a:lnTo>
                  <a:lnTo>
                    <a:pt x="1241" y="724"/>
                  </a:lnTo>
                  <a:lnTo>
                    <a:pt x="1215" y="704"/>
                  </a:lnTo>
                  <a:lnTo>
                    <a:pt x="1189" y="683"/>
                  </a:lnTo>
                  <a:lnTo>
                    <a:pt x="1163" y="660"/>
                  </a:lnTo>
                  <a:lnTo>
                    <a:pt x="1140" y="637"/>
                  </a:lnTo>
                  <a:lnTo>
                    <a:pt x="1117" y="614"/>
                  </a:lnTo>
                  <a:lnTo>
                    <a:pt x="1091" y="618"/>
                  </a:lnTo>
                  <a:lnTo>
                    <a:pt x="1064" y="625"/>
                  </a:lnTo>
                  <a:lnTo>
                    <a:pt x="1039" y="632"/>
                  </a:lnTo>
                  <a:lnTo>
                    <a:pt x="1013" y="641"/>
                  </a:lnTo>
                  <a:lnTo>
                    <a:pt x="989" y="651"/>
                  </a:lnTo>
                  <a:lnTo>
                    <a:pt x="964" y="661"/>
                  </a:lnTo>
                  <a:lnTo>
                    <a:pt x="941" y="674"/>
                  </a:lnTo>
                  <a:lnTo>
                    <a:pt x="918" y="688"/>
                  </a:lnTo>
                  <a:lnTo>
                    <a:pt x="895" y="703"/>
                  </a:lnTo>
                  <a:lnTo>
                    <a:pt x="873" y="718"/>
                  </a:lnTo>
                  <a:lnTo>
                    <a:pt x="851" y="736"/>
                  </a:lnTo>
                  <a:lnTo>
                    <a:pt x="831" y="753"/>
                  </a:lnTo>
                  <a:lnTo>
                    <a:pt x="811" y="773"/>
                  </a:lnTo>
                  <a:lnTo>
                    <a:pt x="792" y="793"/>
                  </a:lnTo>
                  <a:lnTo>
                    <a:pt x="773" y="815"/>
                  </a:lnTo>
                  <a:lnTo>
                    <a:pt x="756" y="836"/>
                  </a:lnTo>
                  <a:lnTo>
                    <a:pt x="746" y="852"/>
                  </a:lnTo>
                  <a:lnTo>
                    <a:pt x="736" y="869"/>
                  </a:lnTo>
                  <a:lnTo>
                    <a:pt x="727" y="887"/>
                  </a:lnTo>
                  <a:lnTo>
                    <a:pt x="720" y="902"/>
                  </a:lnTo>
                  <a:lnTo>
                    <a:pt x="713" y="920"/>
                  </a:lnTo>
                  <a:lnTo>
                    <a:pt x="706" y="937"/>
                  </a:lnTo>
                  <a:lnTo>
                    <a:pt x="700" y="955"/>
                  </a:lnTo>
                  <a:lnTo>
                    <a:pt x="694" y="973"/>
                  </a:lnTo>
                  <a:lnTo>
                    <a:pt x="684" y="966"/>
                  </a:lnTo>
                  <a:lnTo>
                    <a:pt x="678" y="954"/>
                  </a:lnTo>
                  <a:lnTo>
                    <a:pt x="675" y="941"/>
                  </a:lnTo>
                  <a:lnTo>
                    <a:pt x="671" y="928"/>
                  </a:lnTo>
                  <a:lnTo>
                    <a:pt x="671" y="885"/>
                  </a:lnTo>
                  <a:lnTo>
                    <a:pt x="678" y="846"/>
                  </a:lnTo>
                  <a:lnTo>
                    <a:pt x="693" y="809"/>
                  </a:lnTo>
                  <a:lnTo>
                    <a:pt x="714" y="774"/>
                  </a:lnTo>
                  <a:lnTo>
                    <a:pt x="739" y="743"/>
                  </a:lnTo>
                  <a:lnTo>
                    <a:pt x="769" y="714"/>
                  </a:lnTo>
                  <a:lnTo>
                    <a:pt x="801" y="688"/>
                  </a:lnTo>
                  <a:lnTo>
                    <a:pt x="836" y="664"/>
                  </a:lnTo>
                  <a:lnTo>
                    <a:pt x="850" y="655"/>
                  </a:lnTo>
                  <a:lnTo>
                    <a:pt x="866" y="648"/>
                  </a:lnTo>
                  <a:lnTo>
                    <a:pt x="880" y="641"/>
                  </a:lnTo>
                  <a:lnTo>
                    <a:pt x="896" y="634"/>
                  </a:lnTo>
                  <a:lnTo>
                    <a:pt x="912" y="628"/>
                  </a:lnTo>
                  <a:lnTo>
                    <a:pt x="928" y="622"/>
                  </a:lnTo>
                  <a:lnTo>
                    <a:pt x="944" y="616"/>
                  </a:lnTo>
                  <a:lnTo>
                    <a:pt x="960" y="611"/>
                  </a:lnTo>
                  <a:lnTo>
                    <a:pt x="976" y="606"/>
                  </a:lnTo>
                  <a:lnTo>
                    <a:pt x="991" y="602"/>
                  </a:lnTo>
                  <a:lnTo>
                    <a:pt x="1009" y="596"/>
                  </a:lnTo>
                  <a:lnTo>
                    <a:pt x="1025" y="592"/>
                  </a:lnTo>
                  <a:lnTo>
                    <a:pt x="1042" y="588"/>
                  </a:lnTo>
                  <a:lnTo>
                    <a:pt x="1058" y="583"/>
                  </a:lnTo>
                  <a:lnTo>
                    <a:pt x="1075" y="579"/>
                  </a:lnTo>
                  <a:lnTo>
                    <a:pt x="1091" y="575"/>
                  </a:lnTo>
                  <a:lnTo>
                    <a:pt x="1084" y="559"/>
                  </a:lnTo>
                  <a:lnTo>
                    <a:pt x="1075" y="542"/>
                  </a:lnTo>
                  <a:lnTo>
                    <a:pt x="1066" y="525"/>
                  </a:lnTo>
                  <a:lnTo>
                    <a:pt x="1058" y="509"/>
                  </a:lnTo>
                  <a:lnTo>
                    <a:pt x="1049" y="492"/>
                  </a:lnTo>
                  <a:lnTo>
                    <a:pt x="1042" y="474"/>
                  </a:lnTo>
                  <a:lnTo>
                    <a:pt x="1033" y="456"/>
                  </a:lnTo>
                  <a:lnTo>
                    <a:pt x="1028" y="438"/>
                  </a:lnTo>
                  <a:lnTo>
                    <a:pt x="726" y="536"/>
                  </a:lnTo>
                  <a:lnTo>
                    <a:pt x="716" y="532"/>
                  </a:lnTo>
                  <a:lnTo>
                    <a:pt x="691" y="522"/>
                  </a:lnTo>
                  <a:lnTo>
                    <a:pt x="655" y="509"/>
                  </a:lnTo>
                  <a:lnTo>
                    <a:pt x="607" y="492"/>
                  </a:lnTo>
                  <a:lnTo>
                    <a:pt x="553" y="471"/>
                  </a:lnTo>
                  <a:lnTo>
                    <a:pt x="491" y="451"/>
                  </a:lnTo>
                  <a:lnTo>
                    <a:pt x="426" y="428"/>
                  </a:lnTo>
                  <a:lnTo>
                    <a:pt x="359" y="405"/>
                  </a:lnTo>
                  <a:lnTo>
                    <a:pt x="291" y="382"/>
                  </a:lnTo>
                  <a:lnTo>
                    <a:pt x="226" y="361"/>
                  </a:lnTo>
                  <a:lnTo>
                    <a:pt x="166" y="341"/>
                  </a:lnTo>
                  <a:lnTo>
                    <a:pt x="111" y="322"/>
                  </a:lnTo>
                  <a:lnTo>
                    <a:pt x="66" y="306"/>
                  </a:lnTo>
                  <a:lnTo>
                    <a:pt x="30" y="295"/>
                  </a:lnTo>
                  <a:lnTo>
                    <a:pt x="8" y="288"/>
                  </a:lnTo>
                  <a:lnTo>
                    <a:pt x="0" y="285"/>
                  </a:lnTo>
                  <a:lnTo>
                    <a:pt x="0" y="252"/>
                  </a:lnTo>
                  <a:lnTo>
                    <a:pt x="713" y="502"/>
                  </a:lnTo>
                  <a:lnTo>
                    <a:pt x="1017" y="400"/>
                  </a:lnTo>
                  <a:lnTo>
                    <a:pt x="1012" y="381"/>
                  </a:lnTo>
                  <a:lnTo>
                    <a:pt x="1009" y="359"/>
                  </a:lnTo>
                  <a:lnTo>
                    <a:pt x="1002" y="342"/>
                  </a:lnTo>
                  <a:lnTo>
                    <a:pt x="986" y="338"/>
                  </a:lnTo>
                  <a:lnTo>
                    <a:pt x="729" y="424"/>
                  </a:lnTo>
                  <a:lnTo>
                    <a:pt x="717" y="425"/>
                  </a:lnTo>
                  <a:lnTo>
                    <a:pt x="691" y="420"/>
                  </a:lnTo>
                  <a:lnTo>
                    <a:pt x="655" y="411"/>
                  </a:lnTo>
                  <a:lnTo>
                    <a:pt x="607" y="400"/>
                  </a:lnTo>
                  <a:lnTo>
                    <a:pt x="553" y="384"/>
                  </a:lnTo>
                  <a:lnTo>
                    <a:pt x="492" y="367"/>
                  </a:lnTo>
                  <a:lnTo>
                    <a:pt x="428" y="346"/>
                  </a:lnTo>
                  <a:lnTo>
                    <a:pt x="362" y="326"/>
                  </a:lnTo>
                  <a:lnTo>
                    <a:pt x="297" y="306"/>
                  </a:lnTo>
                  <a:lnTo>
                    <a:pt x="234" y="286"/>
                  </a:lnTo>
                  <a:lnTo>
                    <a:pt x="174" y="266"/>
                  </a:lnTo>
                  <a:lnTo>
                    <a:pt x="121" y="250"/>
                  </a:lnTo>
                  <a:lnTo>
                    <a:pt x="76" y="236"/>
                  </a:lnTo>
                  <a:lnTo>
                    <a:pt x="43" y="224"/>
                  </a:lnTo>
                  <a:lnTo>
                    <a:pt x="20" y="217"/>
                  </a:lnTo>
                  <a:lnTo>
                    <a:pt x="13" y="214"/>
                  </a:lnTo>
                  <a:lnTo>
                    <a:pt x="8" y="214"/>
                  </a:lnTo>
                  <a:lnTo>
                    <a:pt x="6" y="206"/>
                  </a:lnTo>
                  <a:lnTo>
                    <a:pt x="6" y="197"/>
                  </a:lnTo>
                  <a:lnTo>
                    <a:pt x="6" y="188"/>
                  </a:lnTo>
                  <a:lnTo>
                    <a:pt x="6" y="178"/>
                  </a:lnTo>
                  <a:lnTo>
                    <a:pt x="713" y="392"/>
                  </a:lnTo>
                  <a:lnTo>
                    <a:pt x="984" y="303"/>
                  </a:lnTo>
                  <a:lnTo>
                    <a:pt x="994" y="295"/>
                  </a:lnTo>
                  <a:lnTo>
                    <a:pt x="1009" y="285"/>
                  </a:lnTo>
                  <a:lnTo>
                    <a:pt x="1026" y="275"/>
                  </a:lnTo>
                  <a:lnTo>
                    <a:pt x="1045" y="265"/>
                  </a:lnTo>
                  <a:lnTo>
                    <a:pt x="1064" y="254"/>
                  </a:lnTo>
                  <a:lnTo>
                    <a:pt x="1082" y="244"/>
                  </a:lnTo>
                  <a:lnTo>
                    <a:pt x="1098" y="237"/>
                  </a:lnTo>
                  <a:lnTo>
                    <a:pt x="1113" y="232"/>
                  </a:lnTo>
                  <a:lnTo>
                    <a:pt x="1117" y="240"/>
                  </a:lnTo>
                  <a:lnTo>
                    <a:pt x="1116" y="249"/>
                  </a:lnTo>
                  <a:lnTo>
                    <a:pt x="1110" y="256"/>
                  </a:lnTo>
                  <a:lnTo>
                    <a:pt x="1103" y="265"/>
                  </a:lnTo>
                  <a:lnTo>
                    <a:pt x="1095" y="272"/>
                  </a:lnTo>
                  <a:lnTo>
                    <a:pt x="1087" y="279"/>
                  </a:lnTo>
                  <a:lnTo>
                    <a:pt x="1079" y="286"/>
                  </a:lnTo>
                  <a:lnTo>
                    <a:pt x="1075" y="295"/>
                  </a:lnTo>
                  <a:lnTo>
                    <a:pt x="1062" y="316"/>
                  </a:lnTo>
                  <a:lnTo>
                    <a:pt x="1055" y="335"/>
                  </a:lnTo>
                  <a:lnTo>
                    <a:pt x="1055" y="354"/>
                  </a:lnTo>
                  <a:lnTo>
                    <a:pt x="1059" y="374"/>
                  </a:lnTo>
                  <a:lnTo>
                    <a:pt x="1068" y="394"/>
                  </a:lnTo>
                  <a:lnTo>
                    <a:pt x="1079" y="415"/>
                  </a:lnTo>
                  <a:lnTo>
                    <a:pt x="1094" y="441"/>
                  </a:lnTo>
                  <a:lnTo>
                    <a:pt x="1110" y="470"/>
                  </a:lnTo>
                  <a:lnTo>
                    <a:pt x="1129" y="500"/>
                  </a:lnTo>
                  <a:lnTo>
                    <a:pt x="1147" y="529"/>
                  </a:lnTo>
                  <a:lnTo>
                    <a:pt x="1168" y="558"/>
                  </a:lnTo>
                  <a:lnTo>
                    <a:pt x="1189" y="585"/>
                  </a:lnTo>
                  <a:lnTo>
                    <a:pt x="1211" y="612"/>
                  </a:lnTo>
                  <a:lnTo>
                    <a:pt x="1234" y="639"/>
                  </a:lnTo>
                  <a:lnTo>
                    <a:pt x="1260" y="664"/>
                  </a:lnTo>
                  <a:lnTo>
                    <a:pt x="1286" y="688"/>
                  </a:lnTo>
                  <a:lnTo>
                    <a:pt x="1303" y="695"/>
                  </a:lnTo>
                  <a:lnTo>
                    <a:pt x="1322" y="703"/>
                  </a:lnTo>
                  <a:lnTo>
                    <a:pt x="1339" y="708"/>
                  </a:lnTo>
                  <a:lnTo>
                    <a:pt x="1358" y="714"/>
                  </a:lnTo>
                  <a:lnTo>
                    <a:pt x="1378" y="717"/>
                  </a:lnTo>
                  <a:lnTo>
                    <a:pt x="1397" y="718"/>
                  </a:lnTo>
                  <a:lnTo>
                    <a:pt x="1417" y="717"/>
                  </a:lnTo>
                  <a:lnTo>
                    <a:pt x="1437" y="714"/>
                  </a:lnTo>
                  <a:lnTo>
                    <a:pt x="1465" y="700"/>
                  </a:lnTo>
                  <a:lnTo>
                    <a:pt x="1491" y="683"/>
                  </a:lnTo>
                  <a:lnTo>
                    <a:pt x="1515" y="664"/>
                  </a:lnTo>
                  <a:lnTo>
                    <a:pt x="1540" y="641"/>
                  </a:lnTo>
                  <a:lnTo>
                    <a:pt x="1562" y="618"/>
                  </a:lnTo>
                  <a:lnTo>
                    <a:pt x="1582" y="593"/>
                  </a:lnTo>
                  <a:lnTo>
                    <a:pt x="1599" y="566"/>
                  </a:lnTo>
                  <a:lnTo>
                    <a:pt x="1614" y="539"/>
                  </a:lnTo>
                  <a:lnTo>
                    <a:pt x="1782" y="42"/>
                  </a:lnTo>
                  <a:lnTo>
                    <a:pt x="1791" y="33"/>
                  </a:lnTo>
                  <a:lnTo>
                    <a:pt x="1801" y="23"/>
                  </a:lnTo>
                  <a:lnTo>
                    <a:pt x="1811" y="15"/>
                  </a:lnTo>
                  <a:lnTo>
                    <a:pt x="1821" y="7"/>
                  </a:lnTo>
                  <a:lnTo>
                    <a:pt x="1833" y="2"/>
                  </a:lnTo>
                  <a:lnTo>
                    <a:pt x="1846" y="0"/>
                  </a:lnTo>
                  <a:lnTo>
                    <a:pt x="1859" y="2"/>
                  </a:lnTo>
                  <a:lnTo>
                    <a:pt x="1872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6640" y="1953"/>
              <a:ext cx="905" cy="1126"/>
            </a:xfrm>
            <a:custGeom>
              <a:avLst/>
              <a:gdLst>
                <a:gd name="T0" fmla="*/ 427 w 905"/>
                <a:gd name="T1" fmla="*/ 1008 h 1126"/>
                <a:gd name="T2" fmla="*/ 512 w 905"/>
                <a:gd name="T3" fmla="*/ 451 h 1126"/>
                <a:gd name="T4" fmla="*/ 608 w 905"/>
                <a:gd name="T5" fmla="*/ 248 h 1126"/>
                <a:gd name="T6" fmla="*/ 719 w 905"/>
                <a:gd name="T7" fmla="*/ 236 h 1126"/>
                <a:gd name="T8" fmla="*/ 720 w 905"/>
                <a:gd name="T9" fmla="*/ 692 h 1126"/>
                <a:gd name="T10" fmla="*/ 807 w 905"/>
                <a:gd name="T11" fmla="*/ 639 h 1126"/>
                <a:gd name="T12" fmla="*/ 852 w 905"/>
                <a:gd name="T13" fmla="*/ 537 h 1126"/>
                <a:gd name="T14" fmla="*/ 875 w 905"/>
                <a:gd name="T15" fmla="*/ 224 h 1126"/>
                <a:gd name="T16" fmla="*/ 849 w 905"/>
                <a:gd name="T17" fmla="*/ 122 h 1126"/>
                <a:gd name="T18" fmla="*/ 763 w 905"/>
                <a:gd name="T19" fmla="*/ 47 h 1126"/>
                <a:gd name="T20" fmla="*/ 623 w 905"/>
                <a:gd name="T21" fmla="*/ 37 h 1126"/>
                <a:gd name="T22" fmla="*/ 485 w 905"/>
                <a:gd name="T23" fmla="*/ 55 h 1126"/>
                <a:gd name="T24" fmla="*/ 352 w 905"/>
                <a:gd name="T25" fmla="*/ 93 h 1126"/>
                <a:gd name="T26" fmla="*/ 214 w 905"/>
                <a:gd name="T27" fmla="*/ 157 h 1126"/>
                <a:gd name="T28" fmla="*/ 124 w 905"/>
                <a:gd name="T29" fmla="*/ 263 h 1126"/>
                <a:gd name="T30" fmla="*/ 56 w 905"/>
                <a:gd name="T31" fmla="*/ 580 h 1126"/>
                <a:gd name="T32" fmla="*/ 71 w 905"/>
                <a:gd name="T33" fmla="*/ 705 h 1126"/>
                <a:gd name="T34" fmla="*/ 138 w 905"/>
                <a:gd name="T35" fmla="*/ 799 h 1126"/>
                <a:gd name="T36" fmla="*/ 218 w 905"/>
                <a:gd name="T37" fmla="*/ 824 h 1126"/>
                <a:gd name="T38" fmla="*/ 284 w 905"/>
                <a:gd name="T39" fmla="*/ 833 h 1126"/>
                <a:gd name="T40" fmla="*/ 345 w 905"/>
                <a:gd name="T41" fmla="*/ 829 h 1126"/>
                <a:gd name="T42" fmla="*/ 413 w 905"/>
                <a:gd name="T43" fmla="*/ 813 h 1126"/>
                <a:gd name="T44" fmla="*/ 413 w 905"/>
                <a:gd name="T45" fmla="*/ 845 h 1126"/>
                <a:gd name="T46" fmla="*/ 346 w 905"/>
                <a:gd name="T47" fmla="*/ 863 h 1126"/>
                <a:gd name="T48" fmla="*/ 283 w 905"/>
                <a:gd name="T49" fmla="*/ 872 h 1126"/>
                <a:gd name="T50" fmla="*/ 221 w 905"/>
                <a:gd name="T51" fmla="*/ 870 h 1126"/>
                <a:gd name="T52" fmla="*/ 154 w 905"/>
                <a:gd name="T53" fmla="*/ 856 h 1126"/>
                <a:gd name="T54" fmla="*/ 69 w 905"/>
                <a:gd name="T55" fmla="*/ 810 h 1126"/>
                <a:gd name="T56" fmla="*/ 13 w 905"/>
                <a:gd name="T57" fmla="*/ 731 h 1126"/>
                <a:gd name="T58" fmla="*/ 9 w 905"/>
                <a:gd name="T59" fmla="*/ 455 h 1126"/>
                <a:gd name="T60" fmla="*/ 78 w 905"/>
                <a:gd name="T61" fmla="*/ 195 h 1126"/>
                <a:gd name="T62" fmla="*/ 124 w 905"/>
                <a:gd name="T63" fmla="*/ 134 h 1126"/>
                <a:gd name="T64" fmla="*/ 179 w 905"/>
                <a:gd name="T65" fmla="*/ 98 h 1126"/>
                <a:gd name="T66" fmla="*/ 250 w 905"/>
                <a:gd name="T67" fmla="*/ 73 h 1126"/>
                <a:gd name="T68" fmla="*/ 342 w 905"/>
                <a:gd name="T69" fmla="*/ 49 h 1126"/>
                <a:gd name="T70" fmla="*/ 380 w 905"/>
                <a:gd name="T71" fmla="*/ 42 h 1126"/>
                <a:gd name="T72" fmla="*/ 470 w 905"/>
                <a:gd name="T73" fmla="*/ 24 h 1126"/>
                <a:gd name="T74" fmla="*/ 577 w 905"/>
                <a:gd name="T75" fmla="*/ 7 h 1126"/>
                <a:gd name="T76" fmla="*/ 665 w 905"/>
                <a:gd name="T77" fmla="*/ 0 h 1126"/>
                <a:gd name="T78" fmla="*/ 788 w 905"/>
                <a:gd name="T79" fmla="*/ 16 h 1126"/>
                <a:gd name="T80" fmla="*/ 876 w 905"/>
                <a:gd name="T81" fmla="*/ 86 h 1126"/>
                <a:gd name="T82" fmla="*/ 905 w 905"/>
                <a:gd name="T83" fmla="*/ 260 h 1126"/>
                <a:gd name="T84" fmla="*/ 901 w 905"/>
                <a:gd name="T85" fmla="*/ 451 h 1126"/>
                <a:gd name="T86" fmla="*/ 888 w 905"/>
                <a:gd name="T87" fmla="*/ 586 h 1126"/>
                <a:gd name="T88" fmla="*/ 814 w 905"/>
                <a:gd name="T89" fmla="*/ 692 h 1126"/>
                <a:gd name="T90" fmla="*/ 755 w 905"/>
                <a:gd name="T91" fmla="*/ 728 h 1126"/>
                <a:gd name="T92" fmla="*/ 693 w 905"/>
                <a:gd name="T93" fmla="*/ 760 h 1126"/>
                <a:gd name="T94" fmla="*/ 723 w 905"/>
                <a:gd name="T95" fmla="*/ 266 h 1126"/>
                <a:gd name="T96" fmla="*/ 626 w 905"/>
                <a:gd name="T97" fmla="*/ 280 h 1126"/>
                <a:gd name="T98" fmla="*/ 446 w 905"/>
                <a:gd name="T99" fmla="*/ 1126 h 112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05"/>
                <a:gd name="T151" fmla="*/ 0 h 1126"/>
                <a:gd name="T152" fmla="*/ 905 w 905"/>
                <a:gd name="T153" fmla="*/ 1126 h 112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05" h="1126">
                  <a:moveTo>
                    <a:pt x="446" y="1126"/>
                  </a:moveTo>
                  <a:lnTo>
                    <a:pt x="411" y="1126"/>
                  </a:lnTo>
                  <a:lnTo>
                    <a:pt x="416" y="1095"/>
                  </a:lnTo>
                  <a:lnTo>
                    <a:pt x="427" y="1008"/>
                  </a:lnTo>
                  <a:lnTo>
                    <a:pt x="443" y="885"/>
                  </a:lnTo>
                  <a:lnTo>
                    <a:pt x="465" y="740"/>
                  </a:lnTo>
                  <a:lnTo>
                    <a:pt x="488" y="590"/>
                  </a:lnTo>
                  <a:lnTo>
                    <a:pt x="512" y="451"/>
                  </a:lnTo>
                  <a:lnTo>
                    <a:pt x="537" y="339"/>
                  </a:lnTo>
                  <a:lnTo>
                    <a:pt x="559" y="269"/>
                  </a:lnTo>
                  <a:lnTo>
                    <a:pt x="582" y="259"/>
                  </a:lnTo>
                  <a:lnTo>
                    <a:pt x="608" y="248"/>
                  </a:lnTo>
                  <a:lnTo>
                    <a:pt x="635" y="241"/>
                  </a:lnTo>
                  <a:lnTo>
                    <a:pt x="662" y="236"/>
                  </a:lnTo>
                  <a:lnTo>
                    <a:pt x="690" y="234"/>
                  </a:lnTo>
                  <a:lnTo>
                    <a:pt x="719" y="236"/>
                  </a:lnTo>
                  <a:lnTo>
                    <a:pt x="745" y="241"/>
                  </a:lnTo>
                  <a:lnTo>
                    <a:pt x="771" y="253"/>
                  </a:lnTo>
                  <a:lnTo>
                    <a:pt x="700" y="700"/>
                  </a:lnTo>
                  <a:lnTo>
                    <a:pt x="720" y="692"/>
                  </a:lnTo>
                  <a:lnTo>
                    <a:pt x="742" y="682"/>
                  </a:lnTo>
                  <a:lnTo>
                    <a:pt x="763" y="671"/>
                  </a:lnTo>
                  <a:lnTo>
                    <a:pt x="787" y="656"/>
                  </a:lnTo>
                  <a:lnTo>
                    <a:pt x="807" y="639"/>
                  </a:lnTo>
                  <a:lnTo>
                    <a:pt x="824" y="622"/>
                  </a:lnTo>
                  <a:lnTo>
                    <a:pt x="839" y="602"/>
                  </a:lnTo>
                  <a:lnTo>
                    <a:pt x="847" y="582"/>
                  </a:lnTo>
                  <a:lnTo>
                    <a:pt x="852" y="537"/>
                  </a:lnTo>
                  <a:lnTo>
                    <a:pt x="862" y="434"/>
                  </a:lnTo>
                  <a:lnTo>
                    <a:pt x="872" y="322"/>
                  </a:lnTo>
                  <a:lnTo>
                    <a:pt x="876" y="246"/>
                  </a:lnTo>
                  <a:lnTo>
                    <a:pt x="875" y="224"/>
                  </a:lnTo>
                  <a:lnTo>
                    <a:pt x="872" y="200"/>
                  </a:lnTo>
                  <a:lnTo>
                    <a:pt x="866" y="174"/>
                  </a:lnTo>
                  <a:lnTo>
                    <a:pt x="859" y="148"/>
                  </a:lnTo>
                  <a:lnTo>
                    <a:pt x="849" y="122"/>
                  </a:lnTo>
                  <a:lnTo>
                    <a:pt x="836" y="96"/>
                  </a:lnTo>
                  <a:lnTo>
                    <a:pt x="818" y="75"/>
                  </a:lnTo>
                  <a:lnTo>
                    <a:pt x="798" y="55"/>
                  </a:lnTo>
                  <a:lnTo>
                    <a:pt x="763" y="47"/>
                  </a:lnTo>
                  <a:lnTo>
                    <a:pt x="727" y="42"/>
                  </a:lnTo>
                  <a:lnTo>
                    <a:pt x="693" y="39"/>
                  </a:lnTo>
                  <a:lnTo>
                    <a:pt x="658" y="37"/>
                  </a:lnTo>
                  <a:lnTo>
                    <a:pt x="623" y="37"/>
                  </a:lnTo>
                  <a:lnTo>
                    <a:pt x="589" y="39"/>
                  </a:lnTo>
                  <a:lnTo>
                    <a:pt x="553" y="43"/>
                  </a:lnTo>
                  <a:lnTo>
                    <a:pt x="520" y="47"/>
                  </a:lnTo>
                  <a:lnTo>
                    <a:pt x="485" y="55"/>
                  </a:lnTo>
                  <a:lnTo>
                    <a:pt x="452" y="62"/>
                  </a:lnTo>
                  <a:lnTo>
                    <a:pt x="417" y="72"/>
                  </a:lnTo>
                  <a:lnTo>
                    <a:pt x="385" y="82"/>
                  </a:lnTo>
                  <a:lnTo>
                    <a:pt x="352" y="93"/>
                  </a:lnTo>
                  <a:lnTo>
                    <a:pt x="320" y="105"/>
                  </a:lnTo>
                  <a:lnTo>
                    <a:pt x="289" y="118"/>
                  </a:lnTo>
                  <a:lnTo>
                    <a:pt x="258" y="132"/>
                  </a:lnTo>
                  <a:lnTo>
                    <a:pt x="214" y="157"/>
                  </a:lnTo>
                  <a:lnTo>
                    <a:pt x="179" y="182"/>
                  </a:lnTo>
                  <a:lnTo>
                    <a:pt x="154" y="208"/>
                  </a:lnTo>
                  <a:lnTo>
                    <a:pt x="137" y="236"/>
                  </a:lnTo>
                  <a:lnTo>
                    <a:pt x="124" y="263"/>
                  </a:lnTo>
                  <a:lnTo>
                    <a:pt x="114" y="293"/>
                  </a:lnTo>
                  <a:lnTo>
                    <a:pt x="104" y="323"/>
                  </a:lnTo>
                  <a:lnTo>
                    <a:pt x="91" y="355"/>
                  </a:lnTo>
                  <a:lnTo>
                    <a:pt x="56" y="580"/>
                  </a:lnTo>
                  <a:lnTo>
                    <a:pt x="58" y="612"/>
                  </a:lnTo>
                  <a:lnTo>
                    <a:pt x="61" y="644"/>
                  </a:lnTo>
                  <a:lnTo>
                    <a:pt x="65" y="675"/>
                  </a:lnTo>
                  <a:lnTo>
                    <a:pt x="71" y="705"/>
                  </a:lnTo>
                  <a:lnTo>
                    <a:pt x="81" y="733"/>
                  </a:lnTo>
                  <a:lnTo>
                    <a:pt x="95" y="758"/>
                  </a:lnTo>
                  <a:lnTo>
                    <a:pt x="114" y="781"/>
                  </a:lnTo>
                  <a:lnTo>
                    <a:pt x="138" y="799"/>
                  </a:lnTo>
                  <a:lnTo>
                    <a:pt x="160" y="807"/>
                  </a:lnTo>
                  <a:lnTo>
                    <a:pt x="180" y="814"/>
                  </a:lnTo>
                  <a:lnTo>
                    <a:pt x="201" y="820"/>
                  </a:lnTo>
                  <a:lnTo>
                    <a:pt x="218" y="824"/>
                  </a:lnTo>
                  <a:lnTo>
                    <a:pt x="235" y="829"/>
                  </a:lnTo>
                  <a:lnTo>
                    <a:pt x="252" y="832"/>
                  </a:lnTo>
                  <a:lnTo>
                    <a:pt x="268" y="833"/>
                  </a:lnTo>
                  <a:lnTo>
                    <a:pt x="284" y="833"/>
                  </a:lnTo>
                  <a:lnTo>
                    <a:pt x="299" y="833"/>
                  </a:lnTo>
                  <a:lnTo>
                    <a:pt x="315" y="833"/>
                  </a:lnTo>
                  <a:lnTo>
                    <a:pt x="329" y="832"/>
                  </a:lnTo>
                  <a:lnTo>
                    <a:pt x="345" y="829"/>
                  </a:lnTo>
                  <a:lnTo>
                    <a:pt x="361" y="826"/>
                  </a:lnTo>
                  <a:lnTo>
                    <a:pt x="377" y="822"/>
                  </a:lnTo>
                  <a:lnTo>
                    <a:pt x="394" y="817"/>
                  </a:lnTo>
                  <a:lnTo>
                    <a:pt x="413" y="813"/>
                  </a:lnTo>
                  <a:lnTo>
                    <a:pt x="417" y="819"/>
                  </a:lnTo>
                  <a:lnTo>
                    <a:pt x="417" y="827"/>
                  </a:lnTo>
                  <a:lnTo>
                    <a:pt x="414" y="837"/>
                  </a:lnTo>
                  <a:lnTo>
                    <a:pt x="413" y="845"/>
                  </a:lnTo>
                  <a:lnTo>
                    <a:pt x="395" y="850"/>
                  </a:lnTo>
                  <a:lnTo>
                    <a:pt x="378" y="855"/>
                  </a:lnTo>
                  <a:lnTo>
                    <a:pt x="362" y="860"/>
                  </a:lnTo>
                  <a:lnTo>
                    <a:pt x="346" y="863"/>
                  </a:lnTo>
                  <a:lnTo>
                    <a:pt x="330" y="866"/>
                  </a:lnTo>
                  <a:lnTo>
                    <a:pt x="315" y="869"/>
                  </a:lnTo>
                  <a:lnTo>
                    <a:pt x="299" y="872"/>
                  </a:lnTo>
                  <a:lnTo>
                    <a:pt x="283" y="872"/>
                  </a:lnTo>
                  <a:lnTo>
                    <a:pt x="267" y="873"/>
                  </a:lnTo>
                  <a:lnTo>
                    <a:pt x="252" y="873"/>
                  </a:lnTo>
                  <a:lnTo>
                    <a:pt x="237" y="872"/>
                  </a:lnTo>
                  <a:lnTo>
                    <a:pt x="221" y="870"/>
                  </a:lnTo>
                  <a:lnTo>
                    <a:pt x="205" y="868"/>
                  </a:lnTo>
                  <a:lnTo>
                    <a:pt x="188" y="865"/>
                  </a:lnTo>
                  <a:lnTo>
                    <a:pt x="172" y="860"/>
                  </a:lnTo>
                  <a:lnTo>
                    <a:pt x="154" y="856"/>
                  </a:lnTo>
                  <a:lnTo>
                    <a:pt x="133" y="847"/>
                  </a:lnTo>
                  <a:lnTo>
                    <a:pt x="110" y="837"/>
                  </a:lnTo>
                  <a:lnTo>
                    <a:pt x="89" y="824"/>
                  </a:lnTo>
                  <a:lnTo>
                    <a:pt x="69" y="810"/>
                  </a:lnTo>
                  <a:lnTo>
                    <a:pt x="50" y="793"/>
                  </a:lnTo>
                  <a:lnTo>
                    <a:pt x="35" y="774"/>
                  </a:lnTo>
                  <a:lnTo>
                    <a:pt x="23" y="754"/>
                  </a:lnTo>
                  <a:lnTo>
                    <a:pt x="13" y="731"/>
                  </a:lnTo>
                  <a:lnTo>
                    <a:pt x="3" y="662"/>
                  </a:lnTo>
                  <a:lnTo>
                    <a:pt x="0" y="593"/>
                  </a:lnTo>
                  <a:lnTo>
                    <a:pt x="1" y="524"/>
                  </a:lnTo>
                  <a:lnTo>
                    <a:pt x="9" y="455"/>
                  </a:lnTo>
                  <a:lnTo>
                    <a:pt x="20" y="388"/>
                  </a:lnTo>
                  <a:lnTo>
                    <a:pt x="36" y="322"/>
                  </a:lnTo>
                  <a:lnTo>
                    <a:pt x="55" y="257"/>
                  </a:lnTo>
                  <a:lnTo>
                    <a:pt x="78" y="195"/>
                  </a:lnTo>
                  <a:lnTo>
                    <a:pt x="89" y="177"/>
                  </a:lnTo>
                  <a:lnTo>
                    <a:pt x="101" y="161"/>
                  </a:lnTo>
                  <a:lnTo>
                    <a:pt x="112" y="147"/>
                  </a:lnTo>
                  <a:lnTo>
                    <a:pt x="124" y="134"/>
                  </a:lnTo>
                  <a:lnTo>
                    <a:pt x="137" y="124"/>
                  </a:lnTo>
                  <a:lnTo>
                    <a:pt x="150" y="113"/>
                  </a:lnTo>
                  <a:lnTo>
                    <a:pt x="164" y="105"/>
                  </a:lnTo>
                  <a:lnTo>
                    <a:pt x="179" y="98"/>
                  </a:lnTo>
                  <a:lnTo>
                    <a:pt x="195" y="90"/>
                  </a:lnTo>
                  <a:lnTo>
                    <a:pt x="212" y="85"/>
                  </a:lnTo>
                  <a:lnTo>
                    <a:pt x="229" y="79"/>
                  </a:lnTo>
                  <a:lnTo>
                    <a:pt x="250" y="73"/>
                  </a:lnTo>
                  <a:lnTo>
                    <a:pt x="270" y="68"/>
                  </a:lnTo>
                  <a:lnTo>
                    <a:pt x="291" y="62"/>
                  </a:lnTo>
                  <a:lnTo>
                    <a:pt x="316" y="56"/>
                  </a:lnTo>
                  <a:lnTo>
                    <a:pt x="342" y="49"/>
                  </a:lnTo>
                  <a:lnTo>
                    <a:pt x="345" y="49"/>
                  </a:lnTo>
                  <a:lnTo>
                    <a:pt x="352" y="47"/>
                  </a:lnTo>
                  <a:lnTo>
                    <a:pt x="364" y="45"/>
                  </a:lnTo>
                  <a:lnTo>
                    <a:pt x="380" y="42"/>
                  </a:lnTo>
                  <a:lnTo>
                    <a:pt x="400" y="37"/>
                  </a:lnTo>
                  <a:lnTo>
                    <a:pt x="421" y="33"/>
                  </a:lnTo>
                  <a:lnTo>
                    <a:pt x="444" y="29"/>
                  </a:lnTo>
                  <a:lnTo>
                    <a:pt x="470" y="24"/>
                  </a:lnTo>
                  <a:lnTo>
                    <a:pt x="498" y="20"/>
                  </a:lnTo>
                  <a:lnTo>
                    <a:pt x="524" y="16"/>
                  </a:lnTo>
                  <a:lnTo>
                    <a:pt x="551" y="11"/>
                  </a:lnTo>
                  <a:lnTo>
                    <a:pt x="577" y="7"/>
                  </a:lnTo>
                  <a:lnTo>
                    <a:pt x="603" y="4"/>
                  </a:lnTo>
                  <a:lnTo>
                    <a:pt x="626" y="1"/>
                  </a:lnTo>
                  <a:lnTo>
                    <a:pt x="647" y="0"/>
                  </a:lnTo>
                  <a:lnTo>
                    <a:pt x="665" y="0"/>
                  </a:lnTo>
                  <a:lnTo>
                    <a:pt x="697" y="0"/>
                  </a:lnTo>
                  <a:lnTo>
                    <a:pt x="729" y="3"/>
                  </a:lnTo>
                  <a:lnTo>
                    <a:pt x="759" y="9"/>
                  </a:lnTo>
                  <a:lnTo>
                    <a:pt x="788" y="16"/>
                  </a:lnTo>
                  <a:lnTo>
                    <a:pt x="814" y="27"/>
                  </a:lnTo>
                  <a:lnTo>
                    <a:pt x="837" y="42"/>
                  </a:lnTo>
                  <a:lnTo>
                    <a:pt x="859" y="62"/>
                  </a:lnTo>
                  <a:lnTo>
                    <a:pt x="876" y="86"/>
                  </a:lnTo>
                  <a:lnTo>
                    <a:pt x="891" y="122"/>
                  </a:lnTo>
                  <a:lnTo>
                    <a:pt x="899" y="164"/>
                  </a:lnTo>
                  <a:lnTo>
                    <a:pt x="903" y="211"/>
                  </a:lnTo>
                  <a:lnTo>
                    <a:pt x="905" y="260"/>
                  </a:lnTo>
                  <a:lnTo>
                    <a:pt x="905" y="310"/>
                  </a:lnTo>
                  <a:lnTo>
                    <a:pt x="902" y="361"/>
                  </a:lnTo>
                  <a:lnTo>
                    <a:pt x="901" y="408"/>
                  </a:lnTo>
                  <a:lnTo>
                    <a:pt x="901" y="451"/>
                  </a:lnTo>
                  <a:lnTo>
                    <a:pt x="898" y="487"/>
                  </a:lnTo>
                  <a:lnTo>
                    <a:pt x="896" y="520"/>
                  </a:lnTo>
                  <a:lnTo>
                    <a:pt x="893" y="554"/>
                  </a:lnTo>
                  <a:lnTo>
                    <a:pt x="888" y="586"/>
                  </a:lnTo>
                  <a:lnTo>
                    <a:pt x="878" y="616"/>
                  </a:lnTo>
                  <a:lnTo>
                    <a:pt x="863" y="644"/>
                  </a:lnTo>
                  <a:lnTo>
                    <a:pt x="843" y="669"/>
                  </a:lnTo>
                  <a:lnTo>
                    <a:pt x="814" y="692"/>
                  </a:lnTo>
                  <a:lnTo>
                    <a:pt x="800" y="701"/>
                  </a:lnTo>
                  <a:lnTo>
                    <a:pt x="784" y="711"/>
                  </a:lnTo>
                  <a:lnTo>
                    <a:pt x="769" y="720"/>
                  </a:lnTo>
                  <a:lnTo>
                    <a:pt x="755" y="728"/>
                  </a:lnTo>
                  <a:lnTo>
                    <a:pt x="739" y="738"/>
                  </a:lnTo>
                  <a:lnTo>
                    <a:pt x="725" y="745"/>
                  </a:lnTo>
                  <a:lnTo>
                    <a:pt x="709" y="753"/>
                  </a:lnTo>
                  <a:lnTo>
                    <a:pt x="693" y="760"/>
                  </a:lnTo>
                  <a:lnTo>
                    <a:pt x="631" y="1126"/>
                  </a:lnTo>
                  <a:lnTo>
                    <a:pt x="599" y="1126"/>
                  </a:lnTo>
                  <a:lnTo>
                    <a:pt x="737" y="269"/>
                  </a:lnTo>
                  <a:lnTo>
                    <a:pt x="723" y="266"/>
                  </a:lnTo>
                  <a:lnTo>
                    <a:pt x="703" y="266"/>
                  </a:lnTo>
                  <a:lnTo>
                    <a:pt x="680" y="269"/>
                  </a:lnTo>
                  <a:lnTo>
                    <a:pt x="654" y="273"/>
                  </a:lnTo>
                  <a:lnTo>
                    <a:pt x="626" y="280"/>
                  </a:lnTo>
                  <a:lnTo>
                    <a:pt x="603" y="287"/>
                  </a:lnTo>
                  <a:lnTo>
                    <a:pt x="583" y="293"/>
                  </a:lnTo>
                  <a:lnTo>
                    <a:pt x="569" y="300"/>
                  </a:lnTo>
                  <a:lnTo>
                    <a:pt x="446" y="1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7380" y="1945"/>
              <a:ext cx="537" cy="656"/>
            </a:xfrm>
            <a:custGeom>
              <a:avLst/>
              <a:gdLst>
                <a:gd name="T0" fmla="*/ 511 w 537"/>
                <a:gd name="T1" fmla="*/ 7 h 656"/>
                <a:gd name="T2" fmla="*/ 462 w 537"/>
                <a:gd name="T3" fmla="*/ 21 h 656"/>
                <a:gd name="T4" fmla="*/ 414 w 537"/>
                <a:gd name="T5" fmla="*/ 36 h 656"/>
                <a:gd name="T6" fmla="*/ 369 w 537"/>
                <a:gd name="T7" fmla="*/ 52 h 656"/>
                <a:gd name="T8" fmla="*/ 325 w 537"/>
                <a:gd name="T9" fmla="*/ 66 h 656"/>
                <a:gd name="T10" fmla="*/ 283 w 537"/>
                <a:gd name="T11" fmla="*/ 82 h 656"/>
                <a:gd name="T12" fmla="*/ 240 w 537"/>
                <a:gd name="T13" fmla="*/ 98 h 656"/>
                <a:gd name="T14" fmla="*/ 198 w 537"/>
                <a:gd name="T15" fmla="*/ 113 h 656"/>
                <a:gd name="T16" fmla="*/ 144 w 537"/>
                <a:gd name="T17" fmla="*/ 145 h 656"/>
                <a:gd name="T18" fmla="*/ 98 w 537"/>
                <a:gd name="T19" fmla="*/ 208 h 656"/>
                <a:gd name="T20" fmla="*/ 72 w 537"/>
                <a:gd name="T21" fmla="*/ 284 h 656"/>
                <a:gd name="T22" fmla="*/ 56 w 537"/>
                <a:gd name="T23" fmla="*/ 365 h 656"/>
                <a:gd name="T24" fmla="*/ 45 w 537"/>
                <a:gd name="T25" fmla="*/ 655 h 656"/>
                <a:gd name="T26" fmla="*/ 35 w 537"/>
                <a:gd name="T27" fmla="*/ 656 h 656"/>
                <a:gd name="T28" fmla="*/ 20 w 537"/>
                <a:gd name="T29" fmla="*/ 653 h 656"/>
                <a:gd name="T30" fmla="*/ 7 w 537"/>
                <a:gd name="T31" fmla="*/ 649 h 656"/>
                <a:gd name="T32" fmla="*/ 1 w 537"/>
                <a:gd name="T33" fmla="*/ 646 h 656"/>
                <a:gd name="T34" fmla="*/ 0 w 537"/>
                <a:gd name="T35" fmla="*/ 514 h 656"/>
                <a:gd name="T36" fmla="*/ 9 w 537"/>
                <a:gd name="T37" fmla="*/ 382 h 656"/>
                <a:gd name="T38" fmla="*/ 37 w 537"/>
                <a:gd name="T39" fmla="*/ 256 h 656"/>
                <a:gd name="T40" fmla="*/ 95 w 537"/>
                <a:gd name="T41" fmla="*/ 144 h 656"/>
                <a:gd name="T42" fmla="*/ 137 w 537"/>
                <a:gd name="T43" fmla="*/ 118 h 656"/>
                <a:gd name="T44" fmla="*/ 180 w 537"/>
                <a:gd name="T45" fmla="*/ 96 h 656"/>
                <a:gd name="T46" fmla="*/ 225 w 537"/>
                <a:gd name="T47" fmla="*/ 76 h 656"/>
                <a:gd name="T48" fmla="*/ 271 w 537"/>
                <a:gd name="T49" fmla="*/ 60 h 656"/>
                <a:gd name="T50" fmla="*/ 317 w 537"/>
                <a:gd name="T51" fmla="*/ 46 h 656"/>
                <a:gd name="T52" fmla="*/ 365 w 537"/>
                <a:gd name="T53" fmla="*/ 31 h 656"/>
                <a:gd name="T54" fmla="*/ 413 w 537"/>
                <a:gd name="T55" fmla="*/ 20 h 656"/>
                <a:gd name="T56" fmla="*/ 460 w 537"/>
                <a:gd name="T57" fmla="*/ 8 h 656"/>
                <a:gd name="T58" fmla="*/ 479 w 537"/>
                <a:gd name="T59" fmla="*/ 6 h 656"/>
                <a:gd name="T60" fmla="*/ 499 w 537"/>
                <a:gd name="T61" fmla="*/ 4 h 656"/>
                <a:gd name="T62" fmla="*/ 518 w 537"/>
                <a:gd name="T63" fmla="*/ 1 h 656"/>
                <a:gd name="T64" fmla="*/ 537 w 537"/>
                <a:gd name="T65" fmla="*/ 0 h 6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7"/>
                <a:gd name="T100" fmla="*/ 0 h 656"/>
                <a:gd name="T101" fmla="*/ 537 w 537"/>
                <a:gd name="T102" fmla="*/ 656 h 6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7" h="656">
                  <a:moveTo>
                    <a:pt x="537" y="0"/>
                  </a:moveTo>
                  <a:lnTo>
                    <a:pt x="511" y="7"/>
                  </a:lnTo>
                  <a:lnTo>
                    <a:pt x="486" y="14"/>
                  </a:lnTo>
                  <a:lnTo>
                    <a:pt x="462" y="21"/>
                  </a:lnTo>
                  <a:lnTo>
                    <a:pt x="437" y="29"/>
                  </a:lnTo>
                  <a:lnTo>
                    <a:pt x="414" y="36"/>
                  </a:lnTo>
                  <a:lnTo>
                    <a:pt x="391" y="43"/>
                  </a:lnTo>
                  <a:lnTo>
                    <a:pt x="369" y="52"/>
                  </a:lnTo>
                  <a:lnTo>
                    <a:pt x="346" y="59"/>
                  </a:lnTo>
                  <a:lnTo>
                    <a:pt x="325" y="66"/>
                  </a:lnTo>
                  <a:lnTo>
                    <a:pt x="303" y="75"/>
                  </a:lnTo>
                  <a:lnTo>
                    <a:pt x="283" y="82"/>
                  </a:lnTo>
                  <a:lnTo>
                    <a:pt x="261" y="89"/>
                  </a:lnTo>
                  <a:lnTo>
                    <a:pt x="240" y="98"/>
                  </a:lnTo>
                  <a:lnTo>
                    <a:pt x="219" y="105"/>
                  </a:lnTo>
                  <a:lnTo>
                    <a:pt x="198" y="113"/>
                  </a:lnTo>
                  <a:lnTo>
                    <a:pt x="177" y="121"/>
                  </a:lnTo>
                  <a:lnTo>
                    <a:pt x="144" y="145"/>
                  </a:lnTo>
                  <a:lnTo>
                    <a:pt x="118" y="175"/>
                  </a:lnTo>
                  <a:lnTo>
                    <a:pt x="98" y="208"/>
                  </a:lnTo>
                  <a:lnTo>
                    <a:pt x="84" y="246"/>
                  </a:lnTo>
                  <a:lnTo>
                    <a:pt x="72" y="284"/>
                  </a:lnTo>
                  <a:lnTo>
                    <a:pt x="63" y="325"/>
                  </a:lnTo>
                  <a:lnTo>
                    <a:pt x="56" y="365"/>
                  </a:lnTo>
                  <a:lnTo>
                    <a:pt x="49" y="404"/>
                  </a:lnTo>
                  <a:lnTo>
                    <a:pt x="45" y="655"/>
                  </a:lnTo>
                  <a:lnTo>
                    <a:pt x="40" y="656"/>
                  </a:lnTo>
                  <a:lnTo>
                    <a:pt x="35" y="656"/>
                  </a:lnTo>
                  <a:lnTo>
                    <a:pt x="27" y="655"/>
                  </a:lnTo>
                  <a:lnTo>
                    <a:pt x="20" y="653"/>
                  </a:lnTo>
                  <a:lnTo>
                    <a:pt x="13" y="651"/>
                  </a:lnTo>
                  <a:lnTo>
                    <a:pt x="7" y="649"/>
                  </a:lnTo>
                  <a:lnTo>
                    <a:pt x="3" y="646"/>
                  </a:lnTo>
                  <a:lnTo>
                    <a:pt x="1" y="646"/>
                  </a:lnTo>
                  <a:lnTo>
                    <a:pt x="0" y="580"/>
                  </a:lnTo>
                  <a:lnTo>
                    <a:pt x="0" y="514"/>
                  </a:lnTo>
                  <a:lnTo>
                    <a:pt x="3" y="447"/>
                  </a:lnTo>
                  <a:lnTo>
                    <a:pt x="9" y="382"/>
                  </a:lnTo>
                  <a:lnTo>
                    <a:pt x="20" y="317"/>
                  </a:lnTo>
                  <a:lnTo>
                    <a:pt x="37" y="256"/>
                  </a:lnTo>
                  <a:lnTo>
                    <a:pt x="62" y="198"/>
                  </a:lnTo>
                  <a:lnTo>
                    <a:pt x="95" y="144"/>
                  </a:lnTo>
                  <a:lnTo>
                    <a:pt x="115" y="131"/>
                  </a:lnTo>
                  <a:lnTo>
                    <a:pt x="137" y="118"/>
                  </a:lnTo>
                  <a:lnTo>
                    <a:pt x="159" y="106"/>
                  </a:lnTo>
                  <a:lnTo>
                    <a:pt x="180" y="96"/>
                  </a:lnTo>
                  <a:lnTo>
                    <a:pt x="202" y="86"/>
                  </a:lnTo>
                  <a:lnTo>
                    <a:pt x="225" y="76"/>
                  </a:lnTo>
                  <a:lnTo>
                    <a:pt x="248" y="67"/>
                  </a:lnTo>
                  <a:lnTo>
                    <a:pt x="271" y="60"/>
                  </a:lnTo>
                  <a:lnTo>
                    <a:pt x="294" y="52"/>
                  </a:lnTo>
                  <a:lnTo>
                    <a:pt x="317" y="46"/>
                  </a:lnTo>
                  <a:lnTo>
                    <a:pt x="341" y="39"/>
                  </a:lnTo>
                  <a:lnTo>
                    <a:pt x="365" y="31"/>
                  </a:lnTo>
                  <a:lnTo>
                    <a:pt x="388" y="26"/>
                  </a:lnTo>
                  <a:lnTo>
                    <a:pt x="413" y="20"/>
                  </a:lnTo>
                  <a:lnTo>
                    <a:pt x="436" y="14"/>
                  </a:lnTo>
                  <a:lnTo>
                    <a:pt x="460" y="8"/>
                  </a:lnTo>
                  <a:lnTo>
                    <a:pt x="470" y="7"/>
                  </a:lnTo>
                  <a:lnTo>
                    <a:pt x="479" y="6"/>
                  </a:lnTo>
                  <a:lnTo>
                    <a:pt x="489" y="4"/>
                  </a:lnTo>
                  <a:lnTo>
                    <a:pt x="499" y="4"/>
                  </a:lnTo>
                  <a:lnTo>
                    <a:pt x="508" y="3"/>
                  </a:lnTo>
                  <a:lnTo>
                    <a:pt x="518" y="1"/>
                  </a:lnTo>
                  <a:lnTo>
                    <a:pt x="527" y="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2324" y="2028"/>
              <a:ext cx="160" cy="825"/>
            </a:xfrm>
            <a:custGeom>
              <a:avLst/>
              <a:gdLst>
                <a:gd name="T0" fmla="*/ 0 w 160"/>
                <a:gd name="T1" fmla="*/ 825 h 825"/>
                <a:gd name="T2" fmla="*/ 92 w 160"/>
                <a:gd name="T3" fmla="*/ 269 h 825"/>
                <a:gd name="T4" fmla="*/ 141 w 160"/>
                <a:gd name="T5" fmla="*/ 7 h 825"/>
                <a:gd name="T6" fmla="*/ 143 w 160"/>
                <a:gd name="T7" fmla="*/ 2 h 825"/>
                <a:gd name="T8" fmla="*/ 147 w 160"/>
                <a:gd name="T9" fmla="*/ 0 h 825"/>
                <a:gd name="T10" fmla="*/ 154 w 160"/>
                <a:gd name="T11" fmla="*/ 0 h 825"/>
                <a:gd name="T12" fmla="*/ 160 w 160"/>
                <a:gd name="T13" fmla="*/ 0 h 825"/>
                <a:gd name="T14" fmla="*/ 115 w 160"/>
                <a:gd name="T15" fmla="*/ 277 h 825"/>
                <a:gd name="T16" fmla="*/ 25 w 160"/>
                <a:gd name="T17" fmla="*/ 825 h 825"/>
                <a:gd name="T18" fmla="*/ 0 w 160"/>
                <a:gd name="T19" fmla="*/ 825 h 8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825"/>
                <a:gd name="T32" fmla="*/ 160 w 160"/>
                <a:gd name="T33" fmla="*/ 825 h 8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825">
                  <a:moveTo>
                    <a:pt x="0" y="825"/>
                  </a:moveTo>
                  <a:lnTo>
                    <a:pt x="92" y="269"/>
                  </a:lnTo>
                  <a:lnTo>
                    <a:pt x="141" y="7"/>
                  </a:lnTo>
                  <a:lnTo>
                    <a:pt x="143" y="2"/>
                  </a:lnTo>
                  <a:lnTo>
                    <a:pt x="147" y="0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15" y="277"/>
                  </a:lnTo>
                  <a:lnTo>
                    <a:pt x="25" y="825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1864" y="1487"/>
              <a:ext cx="111" cy="493"/>
            </a:xfrm>
            <a:custGeom>
              <a:avLst/>
              <a:gdLst>
                <a:gd name="T0" fmla="*/ 111 w 111"/>
                <a:gd name="T1" fmla="*/ 491 h 493"/>
                <a:gd name="T2" fmla="*/ 99 w 111"/>
                <a:gd name="T3" fmla="*/ 0 h 493"/>
                <a:gd name="T4" fmla="*/ 0 w 111"/>
                <a:gd name="T5" fmla="*/ 1 h 493"/>
                <a:gd name="T6" fmla="*/ 11 w 111"/>
                <a:gd name="T7" fmla="*/ 493 h 493"/>
                <a:gd name="T8" fmla="*/ 111 w 111"/>
                <a:gd name="T9" fmla="*/ 491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493"/>
                <a:gd name="T17" fmla="*/ 111 w 111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493">
                  <a:moveTo>
                    <a:pt x="111" y="491"/>
                  </a:moveTo>
                  <a:lnTo>
                    <a:pt x="99" y="0"/>
                  </a:lnTo>
                  <a:lnTo>
                    <a:pt x="0" y="1"/>
                  </a:lnTo>
                  <a:lnTo>
                    <a:pt x="11" y="493"/>
                  </a:lnTo>
                  <a:lnTo>
                    <a:pt x="111" y="491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2259" y="1414"/>
              <a:ext cx="112" cy="680"/>
            </a:xfrm>
            <a:custGeom>
              <a:avLst/>
              <a:gdLst>
                <a:gd name="T0" fmla="*/ 112 w 112"/>
                <a:gd name="T1" fmla="*/ 677 h 680"/>
                <a:gd name="T2" fmla="*/ 99 w 112"/>
                <a:gd name="T3" fmla="*/ 0 h 680"/>
                <a:gd name="T4" fmla="*/ 0 w 112"/>
                <a:gd name="T5" fmla="*/ 2 h 680"/>
                <a:gd name="T6" fmla="*/ 11 w 112"/>
                <a:gd name="T7" fmla="*/ 680 h 680"/>
                <a:gd name="T8" fmla="*/ 112 w 112"/>
                <a:gd name="T9" fmla="*/ 677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680"/>
                <a:gd name="T17" fmla="*/ 112 w 1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680">
                  <a:moveTo>
                    <a:pt x="112" y="677"/>
                  </a:moveTo>
                  <a:lnTo>
                    <a:pt x="99" y="0"/>
                  </a:lnTo>
                  <a:lnTo>
                    <a:pt x="0" y="2"/>
                  </a:lnTo>
                  <a:lnTo>
                    <a:pt x="11" y="68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2729" y="1526"/>
              <a:ext cx="112" cy="561"/>
            </a:xfrm>
            <a:custGeom>
              <a:avLst/>
              <a:gdLst>
                <a:gd name="T0" fmla="*/ 112 w 112"/>
                <a:gd name="T1" fmla="*/ 559 h 561"/>
                <a:gd name="T2" fmla="*/ 99 w 112"/>
                <a:gd name="T3" fmla="*/ 0 h 561"/>
                <a:gd name="T4" fmla="*/ 0 w 112"/>
                <a:gd name="T5" fmla="*/ 3 h 561"/>
                <a:gd name="T6" fmla="*/ 11 w 112"/>
                <a:gd name="T7" fmla="*/ 561 h 561"/>
                <a:gd name="T8" fmla="*/ 112 w 112"/>
                <a:gd name="T9" fmla="*/ 559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561"/>
                <a:gd name="T17" fmla="*/ 112 w 112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561">
                  <a:moveTo>
                    <a:pt x="112" y="559"/>
                  </a:moveTo>
                  <a:lnTo>
                    <a:pt x="99" y="0"/>
                  </a:lnTo>
                  <a:lnTo>
                    <a:pt x="0" y="3"/>
                  </a:lnTo>
                  <a:lnTo>
                    <a:pt x="11" y="561"/>
                  </a:lnTo>
                  <a:lnTo>
                    <a:pt x="112" y="559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65" name="AutoShape 56"/>
          <p:cNvSpPr>
            <a:spLocks noChangeArrowheads="1"/>
          </p:cNvSpPr>
          <p:nvPr/>
        </p:nvSpPr>
        <p:spPr bwMode="auto">
          <a:xfrm>
            <a:off x="2935317" y="5023579"/>
            <a:ext cx="639731" cy="42313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3" grpId="0" build="p"/>
      <p:bldP spid="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 smtClean="0">
                <a:latin typeface="Sansation" pitchFamily="2" charset="0"/>
              </a:rPr>
              <a:t>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Минимальный объект кодирования растрового графического изображения - </a:t>
            </a:r>
            <a:r>
              <a:rPr lang="ru-RU" b="1" dirty="0">
                <a:solidFill>
                  <a:srgbClr val="C00000"/>
                </a:solidFill>
              </a:rPr>
              <a:t>пиксель</a:t>
            </a:r>
            <a:r>
              <a:rPr lang="ru-RU" b="1" dirty="0"/>
              <a:t>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В </a:t>
            </a:r>
            <a:r>
              <a:rPr lang="ru-RU" b="1" dirty="0"/>
              <a:t>основе кодирования цветных графических изображений - </a:t>
            </a:r>
            <a:r>
              <a:rPr lang="ru-RU" b="1" dirty="0">
                <a:solidFill>
                  <a:srgbClr val="C00000"/>
                </a:solidFill>
              </a:rPr>
              <a:t>принцип декомпозиции цветов</a:t>
            </a:r>
            <a:r>
              <a:rPr lang="ru-RU" b="1" dirty="0"/>
              <a:t> - т. е. разложение произвольного цвета на основные составляющие (например, по системе RGB: </a:t>
            </a:r>
            <a:r>
              <a:rPr lang="ru-RU" b="1" dirty="0">
                <a:solidFill>
                  <a:srgbClr val="C00000"/>
                </a:solidFill>
              </a:rPr>
              <a:t>красный</a:t>
            </a:r>
            <a:r>
              <a:rPr lang="ru-RU" b="1" dirty="0"/>
              <a:t> (</a:t>
            </a:r>
            <a:r>
              <a:rPr lang="ru-RU" b="1" dirty="0" err="1"/>
              <a:t>Red</a:t>
            </a:r>
            <a:r>
              <a:rPr lang="ru-RU" b="1" dirty="0"/>
              <a:t>), </a:t>
            </a:r>
            <a:r>
              <a:rPr lang="ru-RU" b="1" dirty="0">
                <a:solidFill>
                  <a:srgbClr val="C00000"/>
                </a:solidFill>
              </a:rPr>
              <a:t>зеленый</a:t>
            </a:r>
            <a:r>
              <a:rPr lang="ru-RU" b="1" dirty="0"/>
              <a:t> (</a:t>
            </a:r>
            <a:r>
              <a:rPr lang="ru-RU" b="1" dirty="0" err="1"/>
              <a:t>Green</a:t>
            </a:r>
            <a:r>
              <a:rPr lang="ru-RU" b="1" dirty="0"/>
              <a:t>) и </a:t>
            </a:r>
            <a:r>
              <a:rPr lang="ru-RU" b="1" dirty="0">
                <a:solidFill>
                  <a:srgbClr val="C00000"/>
                </a:solidFill>
              </a:rPr>
              <a:t>синий</a:t>
            </a:r>
            <a:r>
              <a:rPr lang="ru-RU" b="1" dirty="0"/>
              <a:t> (</a:t>
            </a:r>
            <a:r>
              <a:rPr lang="ru-RU" b="1" dirty="0" err="1"/>
              <a:t>Blue</a:t>
            </a:r>
            <a:r>
              <a:rPr lang="ru-RU" b="1" dirty="0"/>
              <a:t>)).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Глубина кодирования </a:t>
            </a:r>
            <a:r>
              <a:rPr lang="ru-RU" b="1" dirty="0"/>
              <a:t>(глубина цвета) - количество бит (двоичных разрядов), используемых для кодирования цвета одной точки. От глубины цвета (k) зависит количество отображаемых цветов (N) - т. е. количество возможных состояний одной точки изображения: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N=2</a:t>
            </a:r>
            <a:r>
              <a:rPr lang="ru-RU" b="1" baseline="30000" dirty="0" smtClean="0">
                <a:solidFill>
                  <a:srgbClr val="C00000"/>
                </a:solidFill>
              </a:rPr>
              <a:t>k</a:t>
            </a:r>
            <a:r>
              <a:rPr lang="ru-RU" b="1" dirty="0">
                <a:solidFill>
                  <a:srgbClr val="C00000"/>
                </a:solidFill>
              </a:rPr>
              <a:t>.</a:t>
            </a:r>
            <a:r>
              <a:rPr lang="ru-RU" b="1" dirty="0"/>
              <a:t>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Наиболее </a:t>
            </a:r>
            <a:r>
              <a:rPr lang="ru-RU" b="1" dirty="0"/>
              <a:t>распространенные значения глубины цвета: </a:t>
            </a:r>
            <a:r>
              <a:rPr lang="ru-RU" b="1" dirty="0">
                <a:solidFill>
                  <a:srgbClr val="C00000"/>
                </a:solidFill>
              </a:rPr>
              <a:t>4, 8, 16, 24 бита на точку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330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Различные трактовки термина «Информация»: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философии</a:t>
            </a:r>
            <a:r>
              <a:rPr lang="ru-RU" b="1" dirty="0" smtClean="0"/>
              <a:t> -  отраженное </a:t>
            </a:r>
            <a:r>
              <a:rPr lang="ru-RU" b="1" dirty="0" smtClean="0">
                <a:solidFill>
                  <a:srgbClr val="C00000"/>
                </a:solidFill>
              </a:rPr>
              <a:t>многообразие</a:t>
            </a:r>
            <a:r>
              <a:rPr lang="ru-RU" b="1" dirty="0" smtClean="0"/>
              <a:t>, возникающее в результате взаимодействия объектов;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быту</a:t>
            </a:r>
            <a:r>
              <a:rPr lang="ru-RU" b="1" dirty="0" smtClean="0"/>
              <a:t>  - интересующие нас </a:t>
            </a:r>
            <a:r>
              <a:rPr lang="ru-RU" b="1" dirty="0" smtClean="0">
                <a:solidFill>
                  <a:srgbClr val="C00000"/>
                </a:solidFill>
              </a:rPr>
              <a:t>сведения об окружающем мире </a:t>
            </a:r>
            <a:r>
              <a:rPr lang="ru-RU" b="1" dirty="0" smtClean="0"/>
              <a:t>и протекающих в нём процессах, воспринимаемые и интерпретируемые человеком или специальными устройствами;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технике</a:t>
            </a:r>
            <a:r>
              <a:rPr lang="ru-RU" b="1" dirty="0" smtClean="0"/>
              <a:t> - </a:t>
            </a:r>
            <a:r>
              <a:rPr lang="ru-RU" b="1" dirty="0" smtClean="0">
                <a:solidFill>
                  <a:srgbClr val="C00000"/>
                </a:solidFill>
              </a:rPr>
              <a:t>сообщения</a:t>
            </a:r>
            <a:r>
              <a:rPr lang="ru-RU" b="1" dirty="0" smtClean="0"/>
              <a:t> в форме знаков или сигналов, хранимые, передаваемые и обрабатываемые с помощью технических средств;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теории информации </a:t>
            </a:r>
            <a:r>
              <a:rPr lang="ru-RU" b="1" dirty="0" smtClean="0"/>
              <a:t>- не любые сведения, а лишь те, которые снимают полностью или </a:t>
            </a:r>
            <a:r>
              <a:rPr lang="ru-RU" b="1" dirty="0" smtClean="0">
                <a:solidFill>
                  <a:srgbClr val="C00000"/>
                </a:solidFill>
              </a:rPr>
              <a:t>уменьшают</a:t>
            </a:r>
            <a:r>
              <a:rPr lang="ru-RU" b="1" dirty="0" smtClean="0"/>
              <a:t> существующую до их получения </a:t>
            </a:r>
            <a:r>
              <a:rPr lang="ru-RU" b="1" dirty="0" smtClean="0">
                <a:solidFill>
                  <a:srgbClr val="C00000"/>
                </a:solidFill>
              </a:rPr>
              <a:t>неопределенность</a:t>
            </a:r>
            <a:r>
              <a:rPr lang="ru-RU" b="1" dirty="0" smtClean="0"/>
              <a:t>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документалистике</a:t>
            </a:r>
            <a:r>
              <a:rPr lang="ru-RU" b="1" dirty="0" smtClean="0"/>
              <a:t> - всё то, что так или иначе зафиксировано в знаковой форме в виде </a:t>
            </a:r>
            <a:r>
              <a:rPr lang="ru-RU" b="1" dirty="0" smtClean="0">
                <a:solidFill>
                  <a:srgbClr val="C00000"/>
                </a:solidFill>
              </a:rPr>
              <a:t>документов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 smtClean="0">
                <a:latin typeface="Sansation" pitchFamily="2" charset="0"/>
              </a:rPr>
              <a:t>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Разрешение</a:t>
            </a:r>
            <a:r>
              <a:rPr lang="ru-RU" b="1" dirty="0"/>
              <a:t> - количество точек (пикселей) изображения, приходящихся на единицу длины. От разрешения зависит размер пикселя. </a:t>
            </a:r>
          </a:p>
          <a:p>
            <a:endParaRPr lang="ru-RU" b="1" dirty="0" smtClean="0"/>
          </a:p>
          <a:p>
            <a:r>
              <a:rPr lang="ru-RU" b="1" dirty="0" smtClean="0"/>
              <a:t>Наиболее </a:t>
            </a:r>
            <a:r>
              <a:rPr lang="ru-RU" b="1" dirty="0"/>
              <a:t>частот используемые экранные разрешения: </a:t>
            </a:r>
            <a:r>
              <a:rPr lang="ru-RU" b="1" dirty="0">
                <a:solidFill>
                  <a:srgbClr val="C00000"/>
                </a:solidFill>
              </a:rPr>
              <a:t>640x480, 800x600, 1024x768, 1280x1024 точек</a:t>
            </a:r>
            <a:r>
              <a:rPr lang="ru-RU" b="1" dirty="0"/>
              <a:t>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Глубина </a:t>
            </a:r>
            <a:r>
              <a:rPr lang="ru-RU" b="1" dirty="0"/>
              <a:t>кодирования и разрешение влияют на качество кодирования изображения. </a:t>
            </a:r>
          </a:p>
          <a:p>
            <a:endParaRPr lang="ru-RU" b="1" dirty="0" smtClean="0"/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Объем </a:t>
            </a:r>
            <a:r>
              <a:rPr lang="ru-RU" b="1" dirty="0">
                <a:solidFill>
                  <a:srgbClr val="C00000"/>
                </a:solidFill>
              </a:rPr>
              <a:t>видеопамяти </a:t>
            </a:r>
            <a:r>
              <a:rPr lang="ru-RU" b="1" dirty="0"/>
              <a:t>(V), необходимый для формирования графического изображения на экране: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V </a:t>
            </a:r>
            <a:r>
              <a:rPr lang="ru-RU" b="1" dirty="0">
                <a:solidFill>
                  <a:srgbClr val="C00000"/>
                </a:solidFill>
              </a:rPr>
              <a:t>= M * N * k,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где </a:t>
            </a:r>
            <a:r>
              <a:rPr lang="ru-RU" b="1" dirty="0"/>
              <a:t>M - кол-во точек изображения по горизонтали, </a:t>
            </a:r>
            <a:endParaRPr lang="ru-RU" b="1" dirty="0" smtClean="0"/>
          </a:p>
          <a:p>
            <a:pPr algn="just"/>
            <a:r>
              <a:rPr lang="ru-RU" b="1" dirty="0" smtClean="0"/>
              <a:t>N </a:t>
            </a:r>
            <a:r>
              <a:rPr lang="ru-RU" b="1" dirty="0"/>
              <a:t>- кол-во точек изображения по вертикали, </a:t>
            </a:r>
            <a:endParaRPr lang="ru-RU" b="1" dirty="0" smtClean="0"/>
          </a:p>
          <a:p>
            <a:pPr algn="just"/>
            <a:r>
              <a:rPr lang="ru-RU" b="1" dirty="0" smtClean="0"/>
              <a:t>k </a:t>
            </a:r>
            <a:r>
              <a:rPr lang="ru-RU" b="1" dirty="0"/>
              <a:t>- глубина цвета (бит). </a:t>
            </a:r>
          </a:p>
        </p:txBody>
      </p:sp>
    </p:spTree>
    <p:extLst>
      <p:ext uri="{BB962C8B-B14F-4D97-AF65-F5344CB8AC3E}">
        <p14:creationId xmlns:p14="http://schemas.microsoft.com/office/powerpoint/2010/main" val="3154609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50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347776"/>
            <a:ext cx="8777336" cy="470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ru-RU" b="1" dirty="0" smtClean="0"/>
              <a:t>Для реализации каждого из графических режимов экрана монитора необходим определенный информационный объем видеопамяти компьютера. Необходимый </a:t>
            </a:r>
            <a:r>
              <a:rPr lang="ru-RU" b="1" dirty="0" smtClean="0">
                <a:solidFill>
                  <a:srgbClr val="C00000"/>
                </a:solidFill>
              </a:rPr>
              <a:t>информационный объем видеопамяти </a:t>
            </a:r>
            <a:r>
              <a:rPr lang="ru-RU" b="1" dirty="0" smtClean="0"/>
              <a:t>(V) определяется из соотношения</a:t>
            </a:r>
            <a:endParaRPr lang="en-US" b="1" dirty="0" smtClean="0"/>
          </a:p>
          <a:p>
            <a:pPr algn="ctr"/>
            <a:r>
              <a:rPr lang="en-US" b="1" dirty="0" smtClean="0"/>
              <a:t>V = K * I</a:t>
            </a:r>
            <a:endParaRPr lang="ru-RU" b="1" dirty="0" smtClean="0"/>
          </a:p>
          <a:p>
            <a:r>
              <a:rPr lang="ru-RU" b="1" dirty="0" smtClean="0"/>
              <a:t>где К – количество точек изображения на экране монитора (К = А · В); </a:t>
            </a:r>
            <a:endParaRPr lang="en-US" b="1" dirty="0" smtClean="0"/>
          </a:p>
          <a:p>
            <a:pPr algn="just"/>
            <a:r>
              <a:rPr lang="ru-RU" b="1" dirty="0" smtClean="0"/>
              <a:t>А – количество точек по горизонтали на экране монитора; </a:t>
            </a:r>
            <a:endParaRPr lang="en-US" b="1" dirty="0" smtClean="0"/>
          </a:p>
          <a:p>
            <a:r>
              <a:rPr lang="ru-RU" b="1" dirty="0" smtClean="0"/>
              <a:t>В – количество точек по вертикали на экране монитора; </a:t>
            </a:r>
            <a:endParaRPr lang="en-US" b="1" dirty="0" smtClean="0"/>
          </a:p>
          <a:p>
            <a:r>
              <a:rPr lang="ru-RU" b="1" dirty="0" smtClean="0"/>
              <a:t>I – количество информации (глубина цвета).</a:t>
            </a:r>
          </a:p>
          <a:p>
            <a:endParaRPr lang="en-US" b="1" dirty="0" smtClean="0"/>
          </a:p>
          <a:p>
            <a:pPr algn="just"/>
            <a:r>
              <a:rPr lang="ru-RU" b="1" dirty="0" smtClean="0"/>
              <a:t>Так, если экран монитора имеет разрешающую способность 1024 на 768 точек и палитру, состоящую из 65 536 цветов, то глубина цвета в соответствии с формулой составит I = log</a:t>
            </a:r>
            <a:r>
              <a:rPr lang="ru-RU" b="1" baseline="-25000" dirty="0" smtClean="0"/>
              <a:t>2</a:t>
            </a:r>
            <a:r>
              <a:rPr lang="ru-RU" b="1" dirty="0" smtClean="0"/>
              <a:t>65 538 = 16 бит, количество точек изображения будет равно: К = 1024 </a:t>
            </a:r>
            <a:r>
              <a:rPr lang="ru-RU" b="1" dirty="0" err="1" smtClean="0"/>
              <a:t>х</a:t>
            </a:r>
            <a:r>
              <a:rPr lang="ru-RU" b="1" dirty="0" smtClean="0"/>
              <a:t> 768 = 786432, и требуемый информационный объем видеопамяти в соответствии с будет равен</a:t>
            </a:r>
          </a:p>
          <a:p>
            <a:r>
              <a:rPr lang="ru-RU" b="1" dirty="0" smtClean="0"/>
              <a:t>V = 786432 · 16 бит = 12582912 бит = 1572864 байт = 1536 Кбайт = 1,5 Мбайт.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Форматы файлов (растровые рисунки)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8261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064" y="352408"/>
            <a:ext cx="6967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28576" y="1438264"/>
            <a:ext cx="8686848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Bit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MaP</a:t>
            </a:r>
            <a:r>
              <a:rPr lang="ru-RU" b="1" dirty="0" smtClean="0">
                <a:solidFill>
                  <a:srgbClr val="C00000"/>
                </a:solidFill>
              </a:rPr>
              <a:t> image (BMP) </a:t>
            </a:r>
            <a:r>
              <a:rPr lang="ru-RU" b="1" dirty="0" smtClean="0">
                <a:solidFill>
                  <a:srgbClr val="000000"/>
                </a:solidFill>
              </a:rPr>
              <a:t>— универсальный формат растровых графических файлов, используется в операционной системе Windows.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Tagged</a:t>
            </a:r>
            <a:r>
              <a:rPr lang="ru-RU" b="1" dirty="0" smtClean="0">
                <a:solidFill>
                  <a:srgbClr val="C00000"/>
                </a:solidFill>
              </a:rPr>
              <a:t> Image </a:t>
            </a:r>
            <a:r>
              <a:rPr lang="ru-RU" b="1" dirty="0" err="1" smtClean="0">
                <a:solidFill>
                  <a:srgbClr val="C00000"/>
                </a:solidFill>
              </a:rPr>
              <a:t>File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Format</a:t>
            </a:r>
            <a:r>
              <a:rPr lang="ru-RU" b="1" dirty="0" smtClean="0">
                <a:solidFill>
                  <a:srgbClr val="C00000"/>
                </a:solidFill>
              </a:rPr>
              <a:t> (TIFF) </a:t>
            </a:r>
            <a:r>
              <a:rPr lang="ru-RU" b="1" dirty="0" smtClean="0">
                <a:solidFill>
                  <a:srgbClr val="000000"/>
                </a:solidFill>
              </a:rPr>
              <a:t>— формат растровых графических файлов, поддерживается всеми основными графическими редакторами. Включает в себя алгоритм сжатия без потерь информации.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Graphics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Interchange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Format</a:t>
            </a:r>
            <a:r>
              <a:rPr lang="ru-RU" b="1" dirty="0" smtClean="0">
                <a:solidFill>
                  <a:srgbClr val="C00000"/>
                </a:solidFill>
              </a:rPr>
              <a:t> (GIF) </a:t>
            </a:r>
            <a:r>
              <a:rPr lang="ru-RU" b="1" dirty="0" smtClean="0">
                <a:solidFill>
                  <a:srgbClr val="000000"/>
                </a:solidFill>
              </a:rPr>
              <a:t>— формат растровых графических файлов. Включает алгоритм сжатия без потерь информации . Рекомендуется для хранения изображений с ограниченным количеством цветов. Используется для размещения графических изображений на Web-страницах в Интернете.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Portable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Network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Graphic</a:t>
            </a:r>
            <a:r>
              <a:rPr lang="ru-RU" b="1" dirty="0" smtClean="0">
                <a:solidFill>
                  <a:srgbClr val="C00000"/>
                </a:solidFill>
              </a:rPr>
              <a:t> (PNG) </a:t>
            </a:r>
            <a:r>
              <a:rPr lang="ru-RU" b="1" dirty="0" smtClean="0">
                <a:solidFill>
                  <a:srgbClr val="000000"/>
                </a:solidFill>
              </a:rPr>
              <a:t>— формат растровых графических файлов, аналогичный формату GIF. Рекомендуется для размещения графических изображений на Web-страницах в Интернете.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Форматы файлов (растровые рисунки)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064" y="352408"/>
            <a:ext cx="6967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28576" y="1438264"/>
            <a:ext cx="8686848" cy="4628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Joint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Photographic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Expert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Group</a:t>
            </a:r>
            <a:r>
              <a:rPr lang="ru-RU" b="1" dirty="0" smtClean="0">
                <a:solidFill>
                  <a:srgbClr val="C00000"/>
                </a:solidFill>
              </a:rPr>
              <a:t> (JPEG) </a:t>
            </a:r>
            <a:r>
              <a:rPr lang="ru-RU" b="1" dirty="0" smtClean="0">
                <a:solidFill>
                  <a:srgbClr val="000000"/>
                </a:solidFill>
              </a:rPr>
              <a:t>— формат растровых графических файлов, который реализует эффективный алгоритм сжатия (метод JPEG) для отсканированных фотографий и иллюстраций. Алгоритм сжатия позволяет уменьшить объем файла в десятки раз, однако приводит к необратимой потере части информации. Используется для размещения графических изображений на Web-страницах в Интернете.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800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Windows </a:t>
            </a:r>
            <a:r>
              <a:rPr lang="ru-RU" b="1" dirty="0" err="1" smtClean="0">
                <a:solidFill>
                  <a:srgbClr val="C00000"/>
                </a:solidFill>
              </a:rPr>
              <a:t>MetaFile</a:t>
            </a:r>
            <a:r>
              <a:rPr lang="ru-RU" b="1" dirty="0" smtClean="0">
                <a:solidFill>
                  <a:srgbClr val="C00000"/>
                </a:solidFill>
              </a:rPr>
              <a:t> (WMF) </a:t>
            </a:r>
            <a:r>
              <a:rPr lang="ru-RU" b="1" dirty="0" smtClean="0">
                <a:solidFill>
                  <a:srgbClr val="000000"/>
                </a:solidFill>
              </a:rPr>
              <a:t>— универсальный формат векторных графических файлов для Windows-приложений. Используется для хранения коллекции графических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smtClean="0">
                <a:solidFill>
                  <a:srgbClr val="000000"/>
                </a:solidFill>
              </a:rPr>
              <a:t>изображений Microsoft </a:t>
            </a:r>
            <a:r>
              <a:rPr lang="ru-RU" b="1" dirty="0" err="1" smtClean="0">
                <a:solidFill>
                  <a:srgbClr val="000000"/>
                </a:solidFill>
              </a:rPr>
              <a:t>Clip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</a:rPr>
              <a:t>Gallery</a:t>
            </a:r>
            <a:r>
              <a:rPr lang="ru-RU" b="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Encapsulated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PostScript</a:t>
            </a:r>
            <a:r>
              <a:rPr lang="ru-RU" b="1" dirty="0" smtClean="0">
                <a:solidFill>
                  <a:srgbClr val="C00000"/>
                </a:solidFill>
              </a:rPr>
              <a:t> (EPS) </a:t>
            </a:r>
            <a:r>
              <a:rPr lang="ru-RU" b="1" dirty="0" smtClean="0">
                <a:solidFill>
                  <a:srgbClr val="000000"/>
                </a:solidFill>
              </a:rPr>
              <a:t>— формат векторных графических файлов. Рекомендуется для печати и создания иллюстраций в настольных издательских системах.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CorelDRaw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files</a:t>
            </a:r>
            <a:r>
              <a:rPr lang="ru-RU" b="1" dirty="0" smtClean="0">
                <a:solidFill>
                  <a:srgbClr val="C00000"/>
                </a:solidFill>
              </a:rPr>
              <a:t> (CDR) </a:t>
            </a:r>
            <a:r>
              <a:rPr lang="ru-RU" b="1" dirty="0" smtClean="0">
                <a:solidFill>
                  <a:srgbClr val="000000"/>
                </a:solidFill>
              </a:rPr>
              <a:t>— оригинальный формат векторных графических файлов, используемый в системе обработки векторной графики </a:t>
            </a:r>
            <a:r>
              <a:rPr lang="ru-RU" b="1" dirty="0" err="1" smtClean="0">
                <a:solidFill>
                  <a:srgbClr val="000000"/>
                </a:solidFill>
              </a:rPr>
              <a:t>CorelDraw</a:t>
            </a:r>
            <a:r>
              <a:rPr lang="ru-RU" b="1" dirty="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/>
              <a:t>Для хранения растрового изображения размером 128 x 128 пикселей отвели 4 КБ памяти. Каково максимально возможное число цветов в палитре изображения. </a:t>
            </a:r>
            <a:endParaRPr lang="en-US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528880"/>
            <a:ext cx="8686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/>
              <a:t>Определим количество точек изображения. 128*128=16384 точек или пикселей. Объем памяти на изображение 4 Кб выразим в битах, так как I=i*K вычисляется в </a:t>
            </a:r>
            <a:r>
              <a:rPr lang="ru-RU" b="1" dirty="0" smtClean="0"/>
              <a:t>битах. </a:t>
            </a:r>
            <a:r>
              <a:rPr lang="ru-RU" b="1" dirty="0"/>
              <a:t>4 </a:t>
            </a:r>
            <a:r>
              <a:rPr lang="ru-RU" b="1" dirty="0" smtClean="0"/>
              <a:t>Кб=4*1024=4096 </a:t>
            </a:r>
            <a:r>
              <a:rPr lang="ru-RU" b="1" dirty="0"/>
              <a:t>байт = 4096*8 бит </a:t>
            </a:r>
            <a:r>
              <a:rPr lang="ru-RU" b="1" dirty="0" smtClean="0"/>
              <a:t>= 32768 бит.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Найдем </a:t>
            </a:r>
            <a:r>
              <a:rPr lang="ru-RU" b="1" dirty="0"/>
              <a:t>глубину цвета i =</a:t>
            </a:r>
            <a:r>
              <a:rPr lang="ru-RU" b="1" dirty="0" smtClean="0"/>
              <a:t>I/K=32768:16384=2. </a:t>
            </a:r>
          </a:p>
          <a:p>
            <a:pPr algn="just"/>
            <a:r>
              <a:rPr lang="ru-RU" b="1" dirty="0" smtClean="0"/>
              <a:t>N=2</a:t>
            </a:r>
            <a:r>
              <a:rPr lang="ru-RU" b="1" baseline="30000" dirty="0" smtClean="0"/>
              <a:t>I</a:t>
            </a:r>
            <a:r>
              <a:rPr lang="ru-RU" b="1" dirty="0" smtClean="0"/>
              <a:t> </a:t>
            </a:r>
            <a:r>
              <a:rPr lang="ru-RU" b="1" dirty="0"/>
              <a:t>, где  N – число цветов в палитре. </a:t>
            </a:r>
            <a:r>
              <a:rPr lang="ru-RU" b="1" dirty="0" smtClean="0"/>
              <a:t>N=4.</a:t>
            </a:r>
            <a:endParaRPr lang="ru-RU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/>
              <a:t>Какой объем видеопамяти необходим для хранения четырех страниц изображения, если битовая глубина равна 24, а разрешающая способность </a:t>
            </a:r>
            <a:r>
              <a:rPr lang="ru-RU" b="1" dirty="0" smtClean="0"/>
              <a:t>дисплея - </a:t>
            </a:r>
            <a:r>
              <a:rPr lang="ru-RU" b="1" dirty="0"/>
              <a:t>800 х 600 пикселей?</a:t>
            </a:r>
            <a:endParaRPr lang="en-US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528880"/>
            <a:ext cx="86868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r>
              <a:rPr lang="ru-RU" b="1" dirty="0"/>
              <a:t>Найдем объем видеопамяти для одной страницы: </a:t>
            </a:r>
            <a:r>
              <a:rPr lang="ru-RU" b="1" dirty="0" smtClean="0"/>
              <a:t>800*600*24 = 11520000 бит = 1440000 </a:t>
            </a:r>
            <a:r>
              <a:rPr lang="ru-RU" b="1" dirty="0"/>
              <a:t>байт </a:t>
            </a:r>
            <a:r>
              <a:rPr lang="ru-RU" b="1" dirty="0" smtClean="0"/>
              <a:t>= 1406,25 </a:t>
            </a:r>
            <a:r>
              <a:rPr lang="ru-RU" b="1" dirty="0"/>
              <a:t>Кб </a:t>
            </a:r>
            <a:r>
              <a:rPr lang="ru-RU" b="1" dirty="0" smtClean="0"/>
              <a:t>≈ 1</a:t>
            </a:r>
            <a:r>
              <a:rPr lang="ru-RU" b="1" dirty="0"/>
              <a:t>, 37 </a:t>
            </a:r>
            <a:r>
              <a:rPr lang="ru-RU" b="1" dirty="0" smtClean="0"/>
              <a:t>Мб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b="1" dirty="0"/>
              <a:t>1,37*4 =5,48 Мб ≈5.5 Мб для хранения 4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3381307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самостоятельной работы </a:t>
            </a:r>
            <a:r>
              <a:rPr lang="ru-RU" b="1" dirty="0" smtClean="0">
                <a:solidFill>
                  <a:srgbClr val="C00000"/>
                </a:solidFill>
              </a:rPr>
              <a:t>№5</a:t>
            </a:r>
            <a:endParaRPr lang="ru-RU" b="1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Рассчитайте </a:t>
            </a:r>
            <a:r>
              <a:rPr lang="ru-RU" b="1" dirty="0"/>
              <a:t>объём видеопамяти, необходимой для хранения графического изображения, занимающего весь экран монитора с разрешением 1024х768 и количеством отображаемых цветов, равным 16 777 </a:t>
            </a:r>
            <a:r>
              <a:rPr lang="ru-RU" b="1" dirty="0" smtClean="0"/>
              <a:t>216.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138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звуковой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347776"/>
            <a:ext cx="8777336" cy="488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ru-RU" b="1" dirty="0" smtClean="0"/>
              <a:t>Всякий реальный звук, будь то игра музыкальных инструментов или голос человека, - это своеобразная смесь многих </a:t>
            </a:r>
            <a:r>
              <a:rPr lang="ru-RU" b="1" dirty="0" smtClean="0">
                <a:solidFill>
                  <a:srgbClr val="C00000"/>
                </a:solidFill>
              </a:rPr>
              <a:t>гармонических колебаний </a:t>
            </a:r>
            <a:r>
              <a:rPr lang="ru-RU" b="1" dirty="0" smtClean="0"/>
              <a:t>с определенным </a:t>
            </a:r>
            <a:r>
              <a:rPr lang="ru-RU" b="1" dirty="0" smtClean="0">
                <a:solidFill>
                  <a:srgbClr val="C00000"/>
                </a:solidFill>
              </a:rPr>
              <a:t>набором частот</a:t>
            </a:r>
            <a:r>
              <a:rPr lang="ru-RU" b="1" dirty="0" smtClean="0"/>
              <a:t>.  Колебание, которое имеет наиболее низкую частоту, называют </a:t>
            </a:r>
            <a:r>
              <a:rPr lang="ru-RU" b="1" dirty="0" smtClean="0">
                <a:solidFill>
                  <a:srgbClr val="C00000"/>
                </a:solidFill>
              </a:rPr>
              <a:t>основным тоном</a:t>
            </a:r>
            <a:r>
              <a:rPr lang="ru-RU" b="1" dirty="0" smtClean="0"/>
              <a:t>, другие - </a:t>
            </a:r>
            <a:r>
              <a:rPr lang="ru-RU" b="1" dirty="0" smtClean="0">
                <a:solidFill>
                  <a:srgbClr val="C00000"/>
                </a:solidFill>
              </a:rPr>
              <a:t>обертонами</a:t>
            </a:r>
            <a:r>
              <a:rPr lang="ru-RU" b="1" dirty="0" smtClean="0"/>
              <a:t>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   </a:t>
            </a:r>
            <a:r>
              <a:rPr lang="ru-RU" b="1" dirty="0" smtClean="0">
                <a:solidFill>
                  <a:srgbClr val="C00000"/>
                </a:solidFill>
              </a:rPr>
              <a:t>Тембр</a:t>
            </a:r>
            <a:r>
              <a:rPr lang="ru-RU" b="1" dirty="0" smtClean="0"/>
              <a:t> - разное количество обертонов, присущих тому или иному звуку, которое придает ему особую окраску. Отличие одного тембра от другого обусловлено не только числом, но и интенсивностью обертонов, сопровождающих звучание основного тона.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Именно по тембру мы легко можем отличить звуки рояля и скрипки, гитары и флейты, узнать голос знакомого человека.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Музыкальный звук можно характеризовать тремя качествами: </a:t>
            </a:r>
            <a:r>
              <a:rPr lang="ru-RU" b="1" dirty="0" smtClean="0">
                <a:solidFill>
                  <a:srgbClr val="C00000"/>
                </a:solidFill>
              </a:rPr>
              <a:t>тембром</a:t>
            </a:r>
            <a:r>
              <a:rPr lang="ru-RU" b="1" dirty="0" smtClean="0"/>
              <a:t> (краской звука - форма колебаний), </a:t>
            </a:r>
            <a:r>
              <a:rPr lang="ru-RU" b="1" dirty="0" smtClean="0">
                <a:solidFill>
                  <a:srgbClr val="C00000"/>
                </a:solidFill>
              </a:rPr>
              <a:t>высотой</a:t>
            </a:r>
            <a:r>
              <a:rPr lang="ru-RU" b="1" dirty="0" smtClean="0"/>
              <a:t> (числом колебаний в секунду (частотой)), и </a:t>
            </a:r>
            <a:r>
              <a:rPr lang="ru-RU" b="1" dirty="0" smtClean="0">
                <a:solidFill>
                  <a:srgbClr val="C00000"/>
                </a:solidFill>
              </a:rPr>
              <a:t>громкостью</a:t>
            </a:r>
            <a:r>
              <a:rPr lang="ru-RU" b="1" dirty="0" smtClean="0"/>
              <a:t> (интенсивность колебаний). </a:t>
            </a:r>
          </a:p>
          <a:p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звуковой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Для кодирования непрерывного (аналогового) звукового сигнала производится его </a:t>
            </a:r>
            <a:r>
              <a:rPr lang="ru-RU" b="1" dirty="0">
                <a:solidFill>
                  <a:srgbClr val="C00000"/>
                </a:solidFill>
              </a:rPr>
              <a:t>дискретизация по времени </a:t>
            </a:r>
            <a:r>
              <a:rPr lang="ru-RU" b="1" dirty="0"/>
              <a:t>(временная дискретизация, оцифровка) - разбиение непрерывной звуковой волны на отдельные короткие временные участки с измерением для каждого из них интенсивности звукового сигнала (величины амплитуды).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Это </a:t>
            </a:r>
            <a:r>
              <a:rPr lang="ru-RU" b="1" dirty="0"/>
              <a:t>выполняется </a:t>
            </a:r>
            <a:r>
              <a:rPr lang="ru-RU" b="1" dirty="0">
                <a:solidFill>
                  <a:srgbClr val="C00000"/>
                </a:solidFill>
              </a:rPr>
              <a:t>аналогово-цифровым преобразователем (АЦП)</a:t>
            </a:r>
            <a:r>
              <a:rPr lang="ru-RU" b="1" dirty="0"/>
              <a:t>. При воспроизведении закодированного (оцифрованного) звука выполняется обратное преобразование </a:t>
            </a:r>
            <a:r>
              <a:rPr lang="ru-RU" b="1" dirty="0">
                <a:solidFill>
                  <a:srgbClr val="C00000"/>
                </a:solidFill>
              </a:rPr>
              <a:t>цифро-аналоговым преобразователем (ЦАП) </a:t>
            </a:r>
            <a:r>
              <a:rPr lang="ru-RU" b="1" dirty="0"/>
              <a:t>с последующим сглаживанием ступенчатого сигнала через аналоговый фильтр.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Глубина кодирования звука </a:t>
            </a:r>
            <a:r>
              <a:rPr lang="ru-RU" b="1" dirty="0"/>
              <a:t>- количество бит (двоичных разрядов), используемых для кодирования уровня интенсивности (амплитуды) одного звукового сигнала. От глубины звука (k) зависит количество отражаемых в кодировании различных уровней звукового сигнала (N):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N=2</a:t>
            </a:r>
            <a:r>
              <a:rPr lang="ru-RU" b="1" baseline="30000" dirty="0" smtClean="0">
                <a:solidFill>
                  <a:srgbClr val="C00000"/>
                </a:solidFill>
              </a:rPr>
              <a:t>k</a:t>
            </a:r>
            <a:r>
              <a:rPr lang="ru-RU" b="1" dirty="0">
                <a:solidFill>
                  <a:srgbClr val="C00000"/>
                </a:solidFill>
              </a:rPr>
              <a:t>. 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9323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звуковой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 smtClean="0">
                <a:latin typeface="Sansation" pitchFamily="2" charset="0"/>
              </a:rPr>
              <a:t>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Частота дискретизации </a:t>
            </a:r>
            <a:r>
              <a:rPr lang="ru-RU" b="1" dirty="0"/>
              <a:t>- количество измерений уровня (амплитуды, интенсивности) звукового сигнала в единицу времени. Количество измерений в секунду может лежать в диапазоне от 8000 до 48000, т. е. диапазон частоты дискретизации аналогового звукового сигнала: </a:t>
            </a:r>
            <a:r>
              <a:rPr lang="ru-RU" b="1" dirty="0">
                <a:solidFill>
                  <a:srgbClr val="C00000"/>
                </a:solidFill>
              </a:rPr>
              <a:t>от 8 до 48 кГц</a:t>
            </a:r>
            <a:r>
              <a:rPr lang="ru-RU" b="1" dirty="0"/>
              <a:t>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Глубина </a:t>
            </a:r>
            <a:r>
              <a:rPr lang="ru-RU" b="1" dirty="0"/>
              <a:t>кодирования и частота дискретизации влияют на </a:t>
            </a:r>
            <a:r>
              <a:rPr lang="ru-RU" b="1" dirty="0">
                <a:solidFill>
                  <a:srgbClr val="C00000"/>
                </a:solidFill>
              </a:rPr>
              <a:t>качество кодирования звука</a:t>
            </a:r>
            <a:r>
              <a:rPr lang="ru-RU" b="1" dirty="0"/>
              <a:t>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Информационный </a:t>
            </a:r>
            <a:r>
              <a:rPr lang="ru-RU" b="1" dirty="0"/>
              <a:t>объем моноаудиофайла (V): </a:t>
            </a:r>
            <a:endParaRPr lang="ru-RU" b="1" dirty="0" smtClean="0"/>
          </a:p>
          <a:p>
            <a:pPr algn="just"/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V </a:t>
            </a:r>
            <a:r>
              <a:rPr lang="ru-RU" b="1" dirty="0">
                <a:solidFill>
                  <a:srgbClr val="C00000"/>
                </a:solidFill>
              </a:rPr>
              <a:t>= N * f * k,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где </a:t>
            </a:r>
            <a:r>
              <a:rPr lang="ru-RU" b="1" dirty="0"/>
              <a:t>N - общая длительность звучания (секунд), </a:t>
            </a:r>
            <a:endParaRPr lang="ru-RU" b="1" dirty="0" smtClean="0"/>
          </a:p>
          <a:p>
            <a:pPr algn="just"/>
            <a:r>
              <a:rPr lang="ru-RU" b="1" dirty="0" smtClean="0"/>
              <a:t>f </a:t>
            </a:r>
            <a:r>
              <a:rPr lang="ru-RU" b="1" dirty="0"/>
              <a:t>- частота дискретизации (Гц), </a:t>
            </a:r>
            <a:endParaRPr lang="ru-RU" b="1" dirty="0" smtClean="0"/>
          </a:p>
          <a:p>
            <a:pPr algn="just"/>
            <a:r>
              <a:rPr lang="ru-RU" b="1" dirty="0" smtClean="0"/>
              <a:t>k </a:t>
            </a:r>
            <a:r>
              <a:rPr lang="ru-RU" b="1" dirty="0"/>
              <a:t>- глубина кодирования (бит).</a:t>
            </a:r>
          </a:p>
        </p:txBody>
      </p:sp>
    </p:spTree>
    <p:extLst>
      <p:ext uri="{BB962C8B-B14F-4D97-AF65-F5344CB8AC3E}">
        <p14:creationId xmlns:p14="http://schemas.microsoft.com/office/powerpoint/2010/main" val="294532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Классификация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Информация классифицируется по следующим признакам.</a:t>
            </a:r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 </a:t>
            </a:r>
            <a:r>
              <a:rPr lang="ru-RU" b="1" i="1" dirty="0">
                <a:solidFill>
                  <a:srgbClr val="C00000"/>
                </a:solidFill>
              </a:rPr>
              <a:t>способам </a:t>
            </a:r>
            <a:r>
              <a:rPr lang="ru-RU" b="1" i="1" dirty="0" smtClean="0">
                <a:solidFill>
                  <a:srgbClr val="C00000"/>
                </a:solidFill>
              </a:rPr>
              <a:t>восприятия: </a:t>
            </a:r>
            <a:endParaRPr lang="ru-RU" b="1" i="1" dirty="0">
              <a:solidFill>
                <a:srgbClr val="C00000"/>
              </a:solidFill>
            </a:endParaRPr>
          </a:p>
          <a:p>
            <a:r>
              <a:rPr lang="ru-RU" b="1" i="1" dirty="0" smtClean="0"/>
              <a:t>	</a:t>
            </a:r>
            <a:r>
              <a:rPr lang="ru-RU" b="1" dirty="0" smtClean="0"/>
              <a:t>Визуальная</a:t>
            </a:r>
            <a:r>
              <a:rPr lang="ru-RU" b="1" dirty="0"/>
              <a:t>, Аудиальная, Тактильная, Обонятельная, вкусовая;</a:t>
            </a:r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 </a:t>
            </a:r>
            <a:r>
              <a:rPr lang="ru-RU" b="1" i="1" dirty="0">
                <a:solidFill>
                  <a:srgbClr val="C00000"/>
                </a:solidFill>
              </a:rPr>
              <a:t>формам </a:t>
            </a:r>
            <a:r>
              <a:rPr lang="ru-RU" b="1" i="1" dirty="0" smtClean="0">
                <a:solidFill>
                  <a:srgbClr val="C00000"/>
                </a:solidFill>
              </a:rPr>
              <a:t>представления: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ru-RU" b="1" dirty="0"/>
              <a:t>	</a:t>
            </a:r>
            <a:r>
              <a:rPr lang="ru-RU" b="1" dirty="0" smtClean="0"/>
              <a:t>Текстовая</a:t>
            </a:r>
            <a:r>
              <a:rPr lang="ru-RU" b="1" dirty="0"/>
              <a:t>, Числовая, Графическая, Музыкальная</a:t>
            </a:r>
            <a:r>
              <a:rPr lang="ru-RU" b="1" dirty="0" smtClean="0"/>
              <a:t>, Комбинированная </a:t>
            </a:r>
            <a:r>
              <a:rPr lang="ru-RU" b="1" dirty="0"/>
              <a:t>и </a:t>
            </a:r>
            <a:r>
              <a:rPr lang="ru-RU" b="1" dirty="0" smtClean="0"/>
              <a:t>т.д</a:t>
            </a:r>
            <a:r>
              <a:rPr lang="ru-RU" b="1" dirty="0"/>
              <a:t>.</a:t>
            </a:r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 </a:t>
            </a:r>
            <a:r>
              <a:rPr lang="ru-RU" b="1" i="1" dirty="0">
                <a:solidFill>
                  <a:srgbClr val="C00000"/>
                </a:solidFill>
              </a:rPr>
              <a:t>общественному значению</a:t>
            </a:r>
            <a:r>
              <a:rPr lang="ru-RU" b="1" dirty="0">
                <a:solidFill>
                  <a:srgbClr val="C00000"/>
                </a:solidFill>
              </a:rPr>
              <a:t>: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Массовая</a:t>
            </a:r>
            <a:r>
              <a:rPr lang="ru-RU" b="1" dirty="0" smtClean="0"/>
              <a:t> </a:t>
            </a:r>
            <a:r>
              <a:rPr lang="ru-RU" b="1" dirty="0"/>
              <a:t>- обыденная, общественно-политическая, </a:t>
            </a:r>
            <a:r>
              <a:rPr lang="ru-RU" b="1" dirty="0" smtClean="0"/>
              <a:t>эстетическая.</a:t>
            </a:r>
          </a:p>
          <a:p>
            <a:r>
              <a:rPr lang="ru-RU" b="1" dirty="0" smtClean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Специальная</a:t>
            </a:r>
            <a:r>
              <a:rPr lang="ru-RU" b="1" dirty="0" smtClean="0"/>
              <a:t> </a:t>
            </a:r>
            <a:r>
              <a:rPr lang="ru-RU" b="1" dirty="0"/>
              <a:t>- научная, техническая, управленческая, </a:t>
            </a:r>
            <a:r>
              <a:rPr lang="ru-RU" b="1" dirty="0" smtClean="0"/>
              <a:t>производственная.</a:t>
            </a:r>
            <a:endParaRPr lang="ru-RU" b="1" dirty="0"/>
          </a:p>
          <a:p>
            <a:r>
              <a:rPr lang="ru-RU" b="1" dirty="0" smtClean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Личная</a:t>
            </a:r>
            <a:r>
              <a:rPr lang="ru-RU" b="1" dirty="0" smtClean="0"/>
              <a:t> </a:t>
            </a:r>
            <a:r>
              <a:rPr lang="ru-RU" b="1" dirty="0"/>
              <a:t>– наши знания, умения, </a:t>
            </a:r>
            <a:r>
              <a:rPr lang="ru-RU" b="1" dirty="0" smtClean="0"/>
              <a:t>интуиция.</a:t>
            </a:r>
            <a:endParaRPr lang="ru-RU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22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звуковой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Sansation" pitchFamily="2" charset="0"/>
              </a:rPr>
              <a:t>5</a:t>
            </a:r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Кодирование</a:t>
            </a:r>
            <a:r>
              <a:rPr lang="en-US" sz="4000" b="1" dirty="0" smtClean="0">
                <a:latin typeface="Sansation" pitchFamily="2" charset="0"/>
              </a:rPr>
              <a:t>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448736"/>
            <a:ext cx="8777336" cy="424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 smtClean="0"/>
              <a:t>Существуют 3 основных типа звуковых файлов:</a:t>
            </a:r>
          </a:p>
          <a:p>
            <a:endParaRPr lang="ru-RU" b="1" dirty="0" smtClean="0"/>
          </a:p>
          <a:p>
            <a:pPr marL="457200" indent="-457200" algn="just">
              <a:buAutoNum type="arabicPeriod"/>
            </a:pPr>
            <a:r>
              <a:rPr lang="ru-RU" b="1" dirty="0" smtClean="0"/>
              <a:t>Группа файлов основанных на технологии </a:t>
            </a:r>
            <a:r>
              <a:rPr lang="ru-RU" b="1" dirty="0" err="1" smtClean="0">
                <a:solidFill>
                  <a:srgbClr val="C00000"/>
                </a:solidFill>
              </a:rPr>
              <a:t>пульсовового</a:t>
            </a:r>
            <a:r>
              <a:rPr lang="ru-RU" b="1" dirty="0" smtClean="0">
                <a:solidFill>
                  <a:srgbClr val="C00000"/>
                </a:solidFill>
              </a:rPr>
              <a:t> кодирования </a:t>
            </a:r>
            <a:r>
              <a:rPr lang="ru-RU" b="1" dirty="0" smtClean="0"/>
              <a:t>(PCM </a:t>
            </a:r>
            <a:r>
              <a:rPr lang="ru-RU" b="1" dirty="0" err="1" smtClean="0"/>
              <a:t>Pulse</a:t>
            </a:r>
            <a:r>
              <a:rPr lang="ru-RU" b="1" dirty="0" smtClean="0"/>
              <a:t> </a:t>
            </a:r>
            <a:r>
              <a:rPr lang="ru-RU" b="1" dirty="0" err="1" smtClean="0"/>
              <a:t>Code</a:t>
            </a:r>
            <a:r>
              <a:rPr lang="ru-RU" b="1" dirty="0" smtClean="0"/>
              <a:t> </a:t>
            </a:r>
            <a:r>
              <a:rPr lang="ru-RU" b="1" dirty="0" err="1" smtClean="0"/>
              <a:t>Modulation</a:t>
            </a:r>
            <a:r>
              <a:rPr lang="ru-RU" b="1" dirty="0" smtClean="0"/>
              <a:t>) - каждая цифра описывает один отсчет при оцифровке. К этой группе относятся форматы файлов: </a:t>
            </a:r>
            <a:r>
              <a:rPr lang="ru-RU" b="1" dirty="0" smtClean="0">
                <a:solidFill>
                  <a:srgbClr val="C00000"/>
                </a:solidFill>
              </a:rPr>
              <a:t>WAV</a:t>
            </a:r>
            <a:r>
              <a:rPr lang="ru-RU" b="1" dirty="0" smtClean="0"/>
              <a:t>, </a:t>
            </a:r>
            <a:r>
              <a:rPr lang="ru-RU" b="1" dirty="0" smtClean="0">
                <a:solidFill>
                  <a:srgbClr val="C00000"/>
                </a:solidFill>
              </a:rPr>
              <a:t>AIFF </a:t>
            </a:r>
            <a:r>
              <a:rPr lang="ru-RU" b="1" dirty="0" smtClean="0"/>
              <a:t>и внутренние форматы звуковых редакторов таких, как </a:t>
            </a:r>
            <a:r>
              <a:rPr lang="ru-RU" b="1" dirty="0" err="1" smtClean="0">
                <a:solidFill>
                  <a:srgbClr val="C00000"/>
                </a:solidFill>
              </a:rPr>
              <a:t>Audacity</a:t>
            </a:r>
            <a:r>
              <a:rPr lang="ru-RU" b="1" dirty="0" smtClean="0"/>
              <a:t>. Эти форматы точно передают звук, но занимают много места на диске. Они не удобны для передачи через Интернет.</a:t>
            </a:r>
          </a:p>
          <a:p>
            <a:pPr marL="457200" indent="-457200" algn="just"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Сжатые форматы</a:t>
            </a:r>
            <a:r>
              <a:rPr lang="ru-RU" b="1" dirty="0" smtClean="0"/>
              <a:t>. Не все частоты воспринимаются человеком даже в слышимом диапазоне. По этому их можно исключить из записи. К таким форматам относятся </a:t>
            </a:r>
            <a:r>
              <a:rPr lang="ru-RU" b="1" dirty="0" smtClean="0">
                <a:solidFill>
                  <a:srgbClr val="C00000"/>
                </a:solidFill>
              </a:rPr>
              <a:t>MP3</a:t>
            </a:r>
            <a:r>
              <a:rPr lang="ru-RU" b="1" dirty="0" smtClean="0"/>
              <a:t> (MPEG I, </a:t>
            </a:r>
            <a:r>
              <a:rPr lang="ru-RU" b="1" dirty="0" err="1" smtClean="0"/>
              <a:t>layer</a:t>
            </a:r>
            <a:r>
              <a:rPr lang="ru-RU" b="1" dirty="0" smtClean="0"/>
              <a:t> 3), </a:t>
            </a:r>
            <a:r>
              <a:rPr lang="ru-RU" b="1" dirty="0" err="1" smtClean="0">
                <a:solidFill>
                  <a:srgbClr val="C00000"/>
                </a:solidFill>
              </a:rPr>
              <a:t>Ogg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Vorbis</a:t>
            </a:r>
            <a:r>
              <a:rPr lang="ru-RU" b="1" dirty="0" smtClean="0"/>
              <a:t>, и </a:t>
            </a:r>
            <a:r>
              <a:rPr lang="ru-RU" b="1" dirty="0" smtClean="0">
                <a:solidFill>
                  <a:srgbClr val="C00000"/>
                </a:solidFill>
              </a:rPr>
              <a:t>WMA</a:t>
            </a:r>
            <a:r>
              <a:rPr lang="ru-RU" b="1" dirty="0" smtClean="0"/>
              <a:t> (Windows </a:t>
            </a:r>
            <a:r>
              <a:rPr lang="ru-RU" b="1" dirty="0" err="1" smtClean="0"/>
              <a:t>Media</a:t>
            </a:r>
            <a:r>
              <a:rPr lang="ru-RU" b="1" dirty="0" smtClean="0"/>
              <a:t> </a:t>
            </a:r>
            <a:r>
              <a:rPr lang="ru-RU" b="1" dirty="0" err="1" smtClean="0"/>
              <a:t>Audio</a:t>
            </a:r>
            <a:r>
              <a:rPr lang="ru-RU" b="1" dirty="0" smtClean="0"/>
              <a:t>). </a:t>
            </a:r>
          </a:p>
          <a:p>
            <a:pPr marL="457200" indent="-457200" algn="just"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MIDI</a:t>
            </a:r>
            <a:r>
              <a:rPr lang="ru-RU" b="1" dirty="0" smtClean="0"/>
              <a:t>  - аббревиатура MIDI означает </a:t>
            </a:r>
            <a:r>
              <a:rPr lang="ru-RU" b="1" dirty="0" err="1" smtClean="0"/>
              <a:t>Musical</a:t>
            </a:r>
            <a:r>
              <a:rPr lang="ru-RU" b="1" dirty="0" smtClean="0"/>
              <a:t> </a:t>
            </a:r>
            <a:r>
              <a:rPr lang="ru-RU" b="1" dirty="0" err="1" smtClean="0"/>
              <a:t>Instruments</a:t>
            </a:r>
            <a:r>
              <a:rPr lang="ru-RU" b="1" dirty="0" smtClean="0"/>
              <a:t> </a:t>
            </a:r>
            <a:r>
              <a:rPr lang="ru-RU" b="1" dirty="0" err="1" smtClean="0"/>
              <a:t>Digital</a:t>
            </a:r>
            <a:r>
              <a:rPr lang="ru-RU" b="1" dirty="0" smtClean="0"/>
              <a:t> </a:t>
            </a:r>
            <a:r>
              <a:rPr lang="ru-RU" b="1" dirty="0" err="1" smtClean="0"/>
              <a:t>Interface</a:t>
            </a:r>
            <a:r>
              <a:rPr lang="ru-RU" b="1" dirty="0" smtClean="0"/>
              <a:t>, то есть цифровой интерфейс музыкальных инструментов. Этот формат больше напоминает программу, а не звуковой файл, он используется для </a:t>
            </a:r>
            <a:r>
              <a:rPr lang="ru-RU" b="1" dirty="0" smtClean="0">
                <a:solidFill>
                  <a:srgbClr val="C00000"/>
                </a:solidFill>
              </a:rPr>
              <a:t>управления синтезаторами звуковой карты</a:t>
            </a:r>
            <a:r>
              <a:rPr lang="ru-RU" b="1" dirty="0" smtClean="0"/>
              <a:t>.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Производится одноканальная (моно) звукозапись с частотой дискретизации 48 кГц и глубиной кодирования 16 бит. Запись длится 2 минуты, ее результаты записываются в файл, сжатие данных не производится. Какое из целых чисел наиболее близко к размеру полученного файла, выраженному в мегабайтах?</a:t>
            </a:r>
            <a:endParaRPr lang="en-US" b="1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3137241"/>
            <a:ext cx="868684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Так как звукозапись одноканальная (моно), значение величины оцифрованного канала умножается на 1.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Частота </a:t>
            </a:r>
            <a:r>
              <a:rPr lang="ru-RU" b="1" dirty="0" smtClean="0"/>
              <a:t>дискретизации 48 кГц, следовательно, за одну секунду запоминается 48 000 значений сигнала. Так как глубина кодирования – 16 бит = 2 байта, для хранения 1 секунды записи требуется: 48 000 * 2 байта = 96 000 байт.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Запись </a:t>
            </a:r>
            <a:r>
              <a:rPr lang="ru-RU" b="1" dirty="0" smtClean="0"/>
              <a:t>длиться 2 минуты = 120 секунд, следовательно, для хранения 2 минут записи требуется: 120 * 96 000 байт = 11 520 000 байт</a:t>
            </a:r>
            <a:r>
              <a:rPr lang="ru-RU" b="1" dirty="0" smtClean="0"/>
              <a:t>, 11 </a:t>
            </a:r>
            <a:r>
              <a:rPr lang="ru-RU" b="1" dirty="0" smtClean="0"/>
              <a:t>520 000 байт наиболее близко к объему файла 11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1967570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257288"/>
            <a:ext cx="859636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самостоятельной работы </a:t>
            </a:r>
            <a:r>
              <a:rPr lang="ru-RU" b="1" dirty="0" smtClean="0">
                <a:solidFill>
                  <a:srgbClr val="C00000"/>
                </a:solidFill>
              </a:rPr>
              <a:t>№6</a:t>
            </a:r>
            <a:endParaRPr lang="ru-RU" b="1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b="1" dirty="0" smtClean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Производится двухканальная (стерео)звукозапись с частотой дискретизации 22 кГц и глубиной кодирования 24 бита. Запись длится 2 минуты, ее результаты записываются в файл, сжатие данных не производится. Какое из чисел наиболее близко к размеру полученного файла, выраженному в мегабайтах?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Основные свойства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Объективность</a:t>
            </a:r>
            <a:r>
              <a:rPr lang="ru-RU" b="1" i="1" dirty="0"/>
              <a:t> </a:t>
            </a:r>
            <a:r>
              <a:rPr lang="ru-RU" b="1" dirty="0"/>
              <a:t>– не зависит от чего-либо </a:t>
            </a:r>
            <a:r>
              <a:rPr lang="ru-RU" b="1" dirty="0" smtClean="0"/>
              <a:t>мнения.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Достоверность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/>
              <a:t>– отражает истинное положение </a:t>
            </a:r>
            <a:r>
              <a:rPr lang="ru-RU" b="1" dirty="0" smtClean="0"/>
              <a:t>дел.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Полнота</a:t>
            </a:r>
            <a:r>
              <a:rPr lang="ru-RU" b="1" i="1" dirty="0" smtClean="0"/>
              <a:t> </a:t>
            </a:r>
            <a:r>
              <a:rPr lang="ru-RU" b="1" dirty="0"/>
              <a:t>– достаточна для понимания и принятия </a:t>
            </a:r>
            <a:r>
              <a:rPr lang="ru-RU" b="1" dirty="0" smtClean="0"/>
              <a:t>решения.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Актуальность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/>
              <a:t>– важна и существенна для настоящего </a:t>
            </a:r>
            <a:r>
              <a:rPr lang="ru-RU" b="1" dirty="0" smtClean="0"/>
              <a:t>времени.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Ценность </a:t>
            </a:r>
            <a:r>
              <a:rPr lang="ru-RU" b="1" i="1" dirty="0">
                <a:solidFill>
                  <a:srgbClr val="C00000"/>
                </a:solidFill>
              </a:rPr>
              <a:t>(полезность, значимость</a:t>
            </a:r>
            <a:r>
              <a:rPr lang="ru-RU" b="1" i="1" dirty="0" smtClean="0">
                <a:solidFill>
                  <a:srgbClr val="C00000"/>
                </a:solidFill>
              </a:rPr>
              <a:t>) </a:t>
            </a:r>
            <a:r>
              <a:rPr lang="ru-RU" b="1" i="1" dirty="0"/>
              <a:t>–</a:t>
            </a:r>
            <a:r>
              <a:rPr lang="ru-RU" b="1" i="1" dirty="0" smtClean="0"/>
              <a:t> </a:t>
            </a:r>
            <a:r>
              <a:rPr lang="ru-RU" b="1" dirty="0"/>
              <a:t>обеспечивает решение поставленной задачи, нужна для того чтобы принимать правильные </a:t>
            </a:r>
            <a:r>
              <a:rPr lang="ru-RU" b="1" dirty="0" smtClean="0"/>
              <a:t>решения.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Понятность </a:t>
            </a:r>
            <a:r>
              <a:rPr lang="ru-RU" b="1" i="1" dirty="0">
                <a:solidFill>
                  <a:srgbClr val="C00000"/>
                </a:solidFill>
              </a:rPr>
              <a:t>(ясность</a:t>
            </a:r>
            <a:r>
              <a:rPr lang="ru-RU" b="1" i="1" dirty="0" smtClean="0">
                <a:solidFill>
                  <a:srgbClr val="C00000"/>
                </a:solidFill>
              </a:rPr>
              <a:t>) </a:t>
            </a:r>
            <a:r>
              <a:rPr lang="ru-RU" b="1" i="1" dirty="0" smtClean="0"/>
              <a:t>– </a:t>
            </a:r>
            <a:r>
              <a:rPr lang="ru-RU" b="1" dirty="0"/>
              <a:t>выражена на языке, доступном </a:t>
            </a:r>
            <a:r>
              <a:rPr lang="ru-RU" b="1" dirty="0" smtClean="0"/>
              <a:t>получателю.</a:t>
            </a:r>
            <a:endParaRPr lang="ru-RU" b="1" dirty="0"/>
          </a:p>
          <a:p>
            <a:endParaRPr lang="ru-RU" b="1" dirty="0" smtClean="0"/>
          </a:p>
          <a:p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Дополнительные свойства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b="1" dirty="0" smtClean="0">
                <a:solidFill>
                  <a:srgbClr val="C00000"/>
                </a:solidFill>
              </a:rPr>
              <a:t>Атрибутивные </a:t>
            </a:r>
            <a:r>
              <a:rPr lang="ru-RU" b="1" dirty="0">
                <a:solidFill>
                  <a:srgbClr val="C00000"/>
                </a:solidFill>
              </a:rPr>
              <a:t>свойства </a:t>
            </a:r>
            <a:r>
              <a:rPr lang="ru-RU" b="1" dirty="0"/>
              <a:t>(атрибут – неотъемлемая часть чего-либо). </a:t>
            </a:r>
            <a:endParaRPr lang="ru-RU" b="1" dirty="0" smtClean="0"/>
          </a:p>
          <a:p>
            <a:r>
              <a:rPr lang="ru-RU" b="1" dirty="0" smtClean="0"/>
              <a:t>Важнейшими </a:t>
            </a:r>
            <a:r>
              <a:rPr lang="ru-RU" b="1" dirty="0"/>
              <a:t>среди них </a:t>
            </a:r>
            <a:r>
              <a:rPr lang="ru-RU" b="1" dirty="0" smtClean="0"/>
              <a:t>являются:</a:t>
            </a:r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дискретность</a:t>
            </a:r>
            <a:r>
              <a:rPr lang="ru-RU" b="1" dirty="0" smtClean="0"/>
              <a:t> </a:t>
            </a:r>
            <a:r>
              <a:rPr lang="ru-RU" b="1" dirty="0"/>
              <a:t>(информация состоит из отдельных частей, знаков</a:t>
            </a:r>
            <a:r>
              <a:rPr lang="ru-RU" b="1" dirty="0" smtClean="0"/>
              <a:t>);</a:t>
            </a:r>
          </a:p>
          <a:p>
            <a:r>
              <a:rPr lang="ru-RU" b="1" dirty="0" smtClean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непрерывность</a:t>
            </a:r>
            <a:r>
              <a:rPr lang="ru-RU" b="1" dirty="0" smtClean="0"/>
              <a:t> </a:t>
            </a:r>
            <a:r>
              <a:rPr lang="ru-RU" b="1" dirty="0"/>
              <a:t>(возможность накапливать информацию</a:t>
            </a:r>
            <a:r>
              <a:rPr lang="ru-RU" b="1" dirty="0" smtClean="0"/>
              <a:t>).</a:t>
            </a:r>
            <a:endParaRPr lang="ru-RU" b="1" dirty="0"/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) Динамические свойства </a:t>
            </a:r>
            <a:r>
              <a:rPr lang="ru-RU" b="1" dirty="0"/>
              <a:t>связаны с изменением информации во времени:</a:t>
            </a:r>
          </a:p>
          <a:p>
            <a:r>
              <a:rPr lang="ru-RU" b="1" dirty="0" smtClean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копирование</a:t>
            </a:r>
            <a:r>
              <a:rPr lang="ru-RU" b="1" dirty="0" smtClean="0"/>
              <a:t> </a:t>
            </a:r>
            <a:r>
              <a:rPr lang="ru-RU" b="1" dirty="0"/>
              <a:t>– размножение </a:t>
            </a:r>
            <a:r>
              <a:rPr lang="ru-RU" b="1" dirty="0" smtClean="0"/>
              <a:t>информации;</a:t>
            </a:r>
            <a:endParaRPr lang="ru-RU" b="1" dirty="0"/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передача</a:t>
            </a:r>
            <a:r>
              <a:rPr lang="ru-RU" b="1" dirty="0" smtClean="0"/>
              <a:t> </a:t>
            </a:r>
            <a:r>
              <a:rPr lang="ru-RU" b="1" dirty="0"/>
              <a:t>от источника к </a:t>
            </a:r>
            <a:r>
              <a:rPr lang="ru-RU" b="1" dirty="0" smtClean="0"/>
              <a:t>потребителю;</a:t>
            </a:r>
            <a:endParaRPr lang="ru-RU" b="1" dirty="0"/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перевод</a:t>
            </a:r>
            <a:r>
              <a:rPr lang="ru-RU" b="1" dirty="0" smtClean="0"/>
              <a:t> </a:t>
            </a:r>
            <a:r>
              <a:rPr lang="ru-RU" b="1" dirty="0"/>
              <a:t>с одного языка на </a:t>
            </a:r>
            <a:r>
              <a:rPr lang="ru-RU" b="1" dirty="0" smtClean="0"/>
              <a:t>другой;</a:t>
            </a:r>
            <a:endParaRPr lang="ru-RU" b="1" dirty="0"/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перенос</a:t>
            </a:r>
            <a:r>
              <a:rPr lang="ru-RU" b="1" dirty="0" smtClean="0"/>
              <a:t> </a:t>
            </a:r>
            <a:r>
              <a:rPr lang="ru-RU" b="1" dirty="0"/>
              <a:t>на другой </a:t>
            </a:r>
            <a:r>
              <a:rPr lang="ru-RU" b="1" dirty="0" smtClean="0"/>
              <a:t>носитель;</a:t>
            </a:r>
            <a:endParaRPr lang="ru-RU" b="1" dirty="0"/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старение</a:t>
            </a:r>
            <a:r>
              <a:rPr lang="ru-RU" b="1" dirty="0" smtClean="0"/>
              <a:t> </a:t>
            </a:r>
            <a:r>
              <a:rPr lang="ru-RU" b="1" dirty="0"/>
              <a:t>(физическое – носителя, моральное – ценностное</a:t>
            </a:r>
            <a:r>
              <a:rPr lang="ru-RU" b="1" dirty="0" smtClean="0"/>
              <a:t>).</a:t>
            </a:r>
            <a:endParaRPr lang="ru-RU" b="1" dirty="0"/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C00000"/>
                </a:solidFill>
              </a:rPr>
              <a:t>3</a:t>
            </a:r>
            <a:r>
              <a:rPr lang="ru-RU" b="1" dirty="0">
                <a:solidFill>
                  <a:srgbClr val="C00000"/>
                </a:solidFill>
              </a:rPr>
              <a:t>) Практические свойства </a:t>
            </a:r>
            <a:r>
              <a:rPr lang="ru-RU" b="1" dirty="0"/>
              <a:t>- информационный объем и </a:t>
            </a:r>
            <a:r>
              <a:rPr lang="ru-RU" b="1" dirty="0" smtClean="0"/>
              <a:t>плотность.</a:t>
            </a:r>
            <a:endParaRPr lang="ru-RU" b="1" dirty="0"/>
          </a:p>
          <a:p>
            <a:endParaRPr lang="ru-RU" b="1" dirty="0" smtClean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63772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Представление, хранение и передача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Информация храниться, передается и обрабатывается в </a:t>
            </a:r>
            <a:r>
              <a:rPr lang="ru-RU" b="1" dirty="0">
                <a:solidFill>
                  <a:srgbClr val="C00000"/>
                </a:solidFill>
              </a:rPr>
              <a:t>символьной (знаковой) форме</a:t>
            </a:r>
            <a:r>
              <a:rPr lang="ru-RU" b="1" dirty="0"/>
              <a:t>. Одна и та же информация может быть представлена в различной форме</a:t>
            </a:r>
            <a:r>
              <a:rPr lang="ru-RU" b="1" dirty="0" smtClean="0"/>
              <a:t>:</a:t>
            </a:r>
          </a:p>
          <a:p>
            <a:endParaRPr lang="ru-RU" b="1" dirty="0" smtClean="0"/>
          </a:p>
          <a:p>
            <a:pPr marL="342900" indent="-342900" algn="just">
              <a:buAutoNum type="arabicParenR"/>
            </a:pPr>
            <a:r>
              <a:rPr lang="ru-RU" b="1" dirty="0" smtClean="0"/>
              <a:t>Знаковой </a:t>
            </a:r>
            <a:r>
              <a:rPr lang="ru-RU" b="1" dirty="0"/>
              <a:t>письменной, состоящей из различных знаков среди которых выделяют символьную в виде текста, чисел, спец. символов; графическую; табличную и </a:t>
            </a:r>
            <a:r>
              <a:rPr lang="ru-RU" b="1" dirty="0" smtClean="0"/>
              <a:t>т.д</a:t>
            </a:r>
            <a:r>
              <a:rPr lang="ru-RU" b="1" dirty="0"/>
              <a:t>.; </a:t>
            </a:r>
            <a:endParaRPr lang="ru-RU" b="1" dirty="0" smtClean="0"/>
          </a:p>
          <a:p>
            <a:pPr marL="342900" indent="-342900">
              <a:buAutoNum type="arabicParenR"/>
            </a:pPr>
            <a:endParaRPr lang="ru-RU" b="1" dirty="0" smtClean="0"/>
          </a:p>
          <a:p>
            <a:pPr marL="342900" indent="-342900">
              <a:buAutoNum type="arabicParenR"/>
            </a:pPr>
            <a:r>
              <a:rPr lang="ru-RU" b="1" dirty="0" smtClean="0"/>
              <a:t>В </a:t>
            </a:r>
            <a:r>
              <a:rPr lang="ru-RU" b="1" dirty="0"/>
              <a:t>виде жестов или сигналов; </a:t>
            </a:r>
            <a:endParaRPr lang="ru-RU" b="1" dirty="0" smtClean="0"/>
          </a:p>
          <a:p>
            <a:pPr marL="342900" indent="-342900">
              <a:buAutoNum type="arabicParenR"/>
            </a:pPr>
            <a:endParaRPr lang="ru-RU" b="1" dirty="0"/>
          </a:p>
          <a:p>
            <a:pPr marL="342900" indent="-342900">
              <a:buAutoNum type="arabicParenR"/>
            </a:pPr>
            <a:r>
              <a:rPr lang="ru-RU" b="1" dirty="0" smtClean="0"/>
              <a:t>В </a:t>
            </a:r>
            <a:r>
              <a:rPr lang="ru-RU" b="1" dirty="0"/>
              <a:t>устной словесной форме (разговор</a:t>
            </a:r>
            <a:r>
              <a:rPr lang="ru-RU" b="1" dirty="0" smtClean="0"/>
              <a:t>).</a:t>
            </a:r>
            <a:endParaRPr lang="ru-RU" b="1" dirty="0"/>
          </a:p>
          <a:p>
            <a:endParaRPr lang="ru-RU" b="1" dirty="0" smtClean="0"/>
          </a:p>
          <a:p>
            <a:pPr algn="just"/>
            <a:r>
              <a:rPr lang="ru-RU" b="1" dirty="0" smtClean="0"/>
              <a:t>Представление </a:t>
            </a:r>
            <a:r>
              <a:rPr lang="ru-RU" b="1" dirty="0"/>
              <a:t>информации осуществляется с помощью языков, как знаковых систем, которые строятся на основе определенного алфавита и имеют правила для выполнения операций над знаками</a:t>
            </a:r>
            <a:r>
              <a:rPr lang="ru-RU" b="1" dirty="0" smtClean="0"/>
              <a:t>.</a:t>
            </a:r>
          </a:p>
          <a:p>
            <a:pPr algn="just"/>
            <a:endParaRPr lang="ru-RU" b="1" dirty="0"/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46043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4551</Words>
  <Application>Microsoft Office PowerPoint</Application>
  <PresentationFormat>Экран (4:3)</PresentationFormat>
  <Paragraphs>810</Paragraphs>
  <Slides>64</Slides>
  <Notes>64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6" baseType="lpstr">
      <vt:lpstr>Office Theme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Сергей</cp:lastModifiedBy>
  <cp:revision>506</cp:revision>
  <dcterms:created xsi:type="dcterms:W3CDTF">2011-02-07T16:44:09Z</dcterms:created>
  <dcterms:modified xsi:type="dcterms:W3CDTF">2015-03-04T05:39:43Z</dcterms:modified>
</cp:coreProperties>
</file>