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65" r:id="rId3"/>
    <p:sldId id="390" r:id="rId4"/>
    <p:sldId id="389" r:id="rId5"/>
    <p:sldId id="366" r:id="rId6"/>
    <p:sldId id="316" r:id="rId7"/>
    <p:sldId id="315" r:id="rId8"/>
    <p:sldId id="391" r:id="rId9"/>
    <p:sldId id="367" r:id="rId10"/>
    <p:sldId id="392" r:id="rId11"/>
    <p:sldId id="330" r:id="rId12"/>
    <p:sldId id="368" r:id="rId13"/>
    <p:sldId id="393" r:id="rId14"/>
    <p:sldId id="369" r:id="rId15"/>
    <p:sldId id="370" r:id="rId16"/>
    <p:sldId id="326" r:id="rId17"/>
    <p:sldId id="328" r:id="rId18"/>
    <p:sldId id="327" r:id="rId19"/>
    <p:sldId id="310" r:id="rId20"/>
    <p:sldId id="394" r:id="rId21"/>
    <p:sldId id="344" r:id="rId22"/>
    <p:sldId id="331" r:id="rId23"/>
    <p:sldId id="346" r:id="rId24"/>
    <p:sldId id="395" r:id="rId25"/>
    <p:sldId id="335" r:id="rId26"/>
    <p:sldId id="336" r:id="rId27"/>
    <p:sldId id="371" r:id="rId28"/>
    <p:sldId id="372" r:id="rId29"/>
    <p:sldId id="373" r:id="rId30"/>
    <p:sldId id="337" r:id="rId31"/>
    <p:sldId id="338" r:id="rId32"/>
    <p:sldId id="374" r:id="rId33"/>
    <p:sldId id="356" r:id="rId34"/>
    <p:sldId id="353" r:id="rId35"/>
    <p:sldId id="357" r:id="rId36"/>
    <p:sldId id="358" r:id="rId37"/>
    <p:sldId id="340" r:id="rId38"/>
    <p:sldId id="359" r:id="rId39"/>
    <p:sldId id="354" r:id="rId40"/>
    <p:sldId id="376" r:id="rId41"/>
    <p:sldId id="388" r:id="rId42"/>
    <p:sldId id="378" r:id="rId43"/>
    <p:sldId id="355" r:id="rId44"/>
    <p:sldId id="360" r:id="rId45"/>
    <p:sldId id="361" r:id="rId46"/>
    <p:sldId id="362" r:id="rId47"/>
    <p:sldId id="379" r:id="rId48"/>
    <p:sldId id="383" r:id="rId49"/>
    <p:sldId id="349" r:id="rId50"/>
    <p:sldId id="363" r:id="rId51"/>
    <p:sldId id="386" r:id="rId52"/>
    <p:sldId id="387" r:id="rId53"/>
    <p:sldId id="380" r:id="rId54"/>
    <p:sldId id="384" r:id="rId55"/>
    <p:sldId id="385" r:id="rId56"/>
    <p:sldId id="364" r:id="rId57"/>
    <p:sldId id="270" r:id="rId58"/>
    <p:sldId id="272" r:id="rId59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4" d="100"/>
          <a:sy n="74" d="100"/>
        </p:scale>
        <p:origin x="-1278" y="-9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9239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818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51810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683982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427418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102138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50</a:t>
            </a:fld>
            <a:endParaRPr lang="mk-MK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51</a:t>
            </a:fld>
            <a:endParaRPr lang="mk-MK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52</a:t>
            </a:fld>
            <a:endParaRPr lang="mk-MK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53</a:t>
            </a:fld>
            <a:endParaRPr lang="mk-MK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54</a:t>
            </a:fld>
            <a:endParaRPr lang="mk-MK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55</a:t>
            </a:fld>
            <a:endParaRPr lang="mk-MK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56</a:t>
            </a:fld>
            <a:endParaRPr lang="mk-MK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57</a:t>
            </a:fld>
            <a:endParaRPr lang="mk-MK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58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708828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29.2.2016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4.pn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1. Информационные процессы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10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СВОЙСТВА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05879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Основные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600" b="1" i="1" dirty="0">
                <a:solidFill>
                  <a:srgbClr val="C00000"/>
                </a:solidFill>
              </a:rPr>
              <a:t>Объективность</a:t>
            </a:r>
            <a:r>
              <a:rPr lang="ru-RU" sz="1600" b="1" i="1" dirty="0"/>
              <a:t> </a:t>
            </a:r>
            <a:r>
              <a:rPr lang="ru-RU" sz="1600" b="1" dirty="0"/>
              <a:t>– не зависит от чего-либо мнения.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Достоверность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– отражает истинное положение дел.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Полнота</a:t>
            </a:r>
            <a:r>
              <a:rPr lang="ru-RU" sz="1600" b="1" i="1" dirty="0"/>
              <a:t> </a:t>
            </a:r>
            <a:r>
              <a:rPr lang="ru-RU" sz="1600" b="1" dirty="0"/>
              <a:t>– достаточна для понимания и принятия решения.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Актуальность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– важна и существенна для настоящего времени.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Ценность (полезность, значимость) </a:t>
            </a:r>
            <a:r>
              <a:rPr lang="ru-RU" sz="1600" b="1" i="1" dirty="0"/>
              <a:t>– </a:t>
            </a:r>
            <a:r>
              <a:rPr lang="ru-RU" sz="1600" b="1" dirty="0"/>
              <a:t>обеспечивает решение поставленной задачи, нужна для того чтобы принимать правильные решения.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Понятность (ясность) </a:t>
            </a:r>
            <a:r>
              <a:rPr lang="ru-RU" sz="1600" b="1" i="1" dirty="0"/>
              <a:t>– </a:t>
            </a:r>
            <a:r>
              <a:rPr lang="ru-RU" sz="1600" b="1" dirty="0"/>
              <a:t>выражена на языке, доступном получателю.</a:t>
            </a:r>
          </a:p>
          <a:p>
            <a:endParaRPr lang="ru-RU" sz="1600" b="1" dirty="0"/>
          </a:p>
          <a:p>
            <a:endParaRPr lang="ru-RU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Дополнительные свойства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600" b="1" dirty="0">
                <a:solidFill>
                  <a:srgbClr val="C00000"/>
                </a:solidFill>
              </a:rPr>
              <a:t>Атрибутивные свойства </a:t>
            </a:r>
            <a:r>
              <a:rPr lang="ru-RU" sz="1600" b="1" dirty="0"/>
              <a:t>(атрибут – неотъемлемая часть чего-либо). </a:t>
            </a:r>
          </a:p>
          <a:p>
            <a:r>
              <a:rPr lang="ru-RU" sz="1600" b="1" dirty="0"/>
              <a:t>Важнейшими среди них являются: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дискретность</a:t>
            </a:r>
            <a:r>
              <a:rPr lang="ru-RU" sz="1600" b="1" dirty="0"/>
              <a:t> (информация состоит из отдельных частей, знаков);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непрерывность</a:t>
            </a:r>
            <a:r>
              <a:rPr lang="ru-RU" sz="1600" b="1" dirty="0"/>
              <a:t> (возможность накапливать информацию).</a:t>
            </a:r>
          </a:p>
          <a:p>
            <a:endParaRPr lang="ru-RU" sz="1600" b="1" dirty="0"/>
          </a:p>
          <a:p>
            <a:r>
              <a:rPr lang="ru-RU" sz="1600" b="1" dirty="0">
                <a:solidFill>
                  <a:srgbClr val="C00000"/>
                </a:solidFill>
              </a:rPr>
              <a:t>2) Динамические свойства </a:t>
            </a:r>
            <a:r>
              <a:rPr lang="ru-RU" sz="1600" b="1" dirty="0"/>
              <a:t>связаны с изменением информации во времени: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копирование</a:t>
            </a:r>
            <a:r>
              <a:rPr lang="ru-RU" sz="1600" b="1" dirty="0"/>
              <a:t> – размножение информации;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передача</a:t>
            </a:r>
            <a:r>
              <a:rPr lang="ru-RU" sz="1600" b="1" dirty="0"/>
              <a:t> от источника к потребителю;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перевод</a:t>
            </a:r>
            <a:r>
              <a:rPr lang="ru-RU" sz="1600" b="1" dirty="0"/>
              <a:t> с одного языка на другой;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перенос</a:t>
            </a:r>
            <a:r>
              <a:rPr lang="ru-RU" sz="1600" b="1" dirty="0"/>
              <a:t> на другой носитель;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старение</a:t>
            </a:r>
            <a:r>
              <a:rPr lang="ru-RU" sz="1600" b="1" dirty="0"/>
              <a:t> (физическое – носителя, моральное – ценностное).</a:t>
            </a:r>
          </a:p>
          <a:p>
            <a:endParaRPr lang="ru-RU" sz="1600" b="1" dirty="0"/>
          </a:p>
          <a:p>
            <a:r>
              <a:rPr lang="ru-RU" sz="1600" b="1" dirty="0">
                <a:solidFill>
                  <a:srgbClr val="C00000"/>
                </a:solidFill>
              </a:rPr>
              <a:t>3) Практические свойства </a:t>
            </a:r>
            <a:r>
              <a:rPr lang="ru-RU" sz="1600" b="1" dirty="0"/>
              <a:t>- информационный объем и плотность.</a:t>
            </a:r>
          </a:p>
          <a:p>
            <a:endParaRPr lang="ru-RU" sz="1600" b="1" dirty="0"/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637722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13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ПОЯВЛЕНИЕ ИНФОРМАЦИИ. СИГНАЛЫ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16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Представление, хранение и передача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Информация храниться, передается и обрабатывается в </a:t>
            </a:r>
            <a:r>
              <a:rPr lang="ru-RU" sz="1600" b="1" dirty="0">
                <a:solidFill>
                  <a:srgbClr val="C00000"/>
                </a:solidFill>
              </a:rPr>
              <a:t>символьной (знаковой) форме</a:t>
            </a:r>
            <a:r>
              <a:rPr lang="ru-RU" sz="1600" b="1" dirty="0"/>
              <a:t>. Одна и та же информация может быть представлена в различной форме:</a:t>
            </a:r>
          </a:p>
          <a:p>
            <a:endParaRPr lang="ru-RU" sz="1600" b="1" dirty="0"/>
          </a:p>
          <a:p>
            <a:pPr marL="342900" indent="-342900" algn="just">
              <a:buAutoNum type="arabicParenR"/>
            </a:pPr>
            <a:r>
              <a:rPr lang="ru-RU" sz="1600" b="1" dirty="0"/>
              <a:t>Знаковой письменной, состоящей из различных знаков среди которых выделяют символьную в виде текста, чисел, спец. символов; графическую; табличную и т.д.; </a:t>
            </a:r>
          </a:p>
          <a:p>
            <a:pPr marL="342900" indent="-342900">
              <a:buAutoNum type="arabicParenR"/>
            </a:pPr>
            <a:endParaRPr lang="ru-RU" sz="1600" b="1" dirty="0"/>
          </a:p>
          <a:p>
            <a:pPr marL="342900" indent="-342900">
              <a:buAutoNum type="arabicParenR"/>
            </a:pPr>
            <a:r>
              <a:rPr lang="ru-RU" sz="1600" b="1" dirty="0"/>
              <a:t>В виде жестов или сигналов; </a:t>
            </a:r>
          </a:p>
          <a:p>
            <a:pPr marL="342900" indent="-342900">
              <a:buAutoNum type="arabicParenR"/>
            </a:pPr>
            <a:endParaRPr lang="ru-RU" sz="1600" b="1" dirty="0"/>
          </a:p>
          <a:p>
            <a:pPr marL="342900" indent="-342900">
              <a:buAutoNum type="arabicParenR"/>
            </a:pPr>
            <a:r>
              <a:rPr lang="ru-RU" sz="1600" b="1" dirty="0"/>
              <a:t>В устной словесной форме (разговор).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Представление информации осуществляется с помощью языков, как знаковых систем, которые строятся на основе определенного алфавита и имеют правила для выполнения операций над знаками.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046043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Представление, хранение и передача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Язык</a:t>
            </a:r>
            <a:r>
              <a:rPr lang="ru-RU" sz="1600" b="1" dirty="0"/>
              <a:t> – определенная знаковая система представления информации. Существуют: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Естественные языки</a:t>
            </a:r>
            <a:r>
              <a:rPr lang="ru-RU" sz="1600" b="1" dirty="0"/>
              <a:t> – разговорные языки в устной и письменной форме. В некоторых случаях разговорную речь могут заменить язык мимики и жестов, язык специальных знаков (например, дорожных);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Формальные языки </a:t>
            </a:r>
            <a:r>
              <a:rPr lang="ru-RU" sz="1600" b="1" dirty="0"/>
              <a:t>– специальные языки для различных областей человеческой деятельности, которые характеризуются жестко зафиксированным алфавитом, более строгими правилами грамматики и синтаксиса. Это язык музыки (ноты), язык математики (цифры, математические знаки), системы счисления, языки программирования и т.д.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 основе любого языка лежит </a:t>
            </a:r>
            <a:r>
              <a:rPr lang="ru-RU" sz="1600" b="1" dirty="0">
                <a:solidFill>
                  <a:srgbClr val="C00000"/>
                </a:solidFill>
              </a:rPr>
              <a:t>алфавит</a:t>
            </a:r>
            <a:r>
              <a:rPr lang="ru-RU" sz="1600" b="1" dirty="0"/>
              <a:t> – набор символов/знаков. Полное число символов алфавита принято называть </a:t>
            </a:r>
            <a:r>
              <a:rPr lang="ru-RU" sz="1600" b="1" dirty="0">
                <a:solidFill>
                  <a:srgbClr val="C00000"/>
                </a:solidFill>
              </a:rPr>
              <a:t>мощностью алфавита</a:t>
            </a:r>
            <a:r>
              <a:rPr lang="ru-RU" sz="1600" b="1" dirty="0"/>
              <a:t>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7334" y="2348856"/>
            <a:ext cx="3595965" cy="154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6964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Материальна или не материальна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Информация </a:t>
            </a:r>
            <a:r>
              <a:rPr lang="ru-RU" sz="1600" b="1" dirty="0">
                <a:solidFill>
                  <a:srgbClr val="C00000"/>
                </a:solidFill>
              </a:rPr>
              <a:t>не материальна</a:t>
            </a:r>
            <a:r>
              <a:rPr lang="ru-RU" sz="1600" b="1" dirty="0"/>
              <a:t>, но информация является свойством материи и не может существовать без своего </a:t>
            </a:r>
            <a:r>
              <a:rPr lang="ru-RU" sz="1600" b="1" dirty="0">
                <a:solidFill>
                  <a:srgbClr val="C00000"/>
                </a:solidFill>
              </a:rPr>
              <a:t>материального носителя</a:t>
            </a:r>
            <a:r>
              <a:rPr lang="ru-RU" sz="1600" b="1" dirty="0"/>
              <a:t> – средства переноса информации в пространстве и во времени.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Носители информации </a:t>
            </a:r>
            <a:r>
              <a:rPr lang="ru-RU" sz="1600" b="1" dirty="0"/>
              <a:t>– среда или физическое тело для передачи, хранения и воспроизведения информации. (Это электрические, световые, тепловые, звуковые, радио сигналы, магнитные и лазерные диски, печатные издания, фотографии и т.д.) </a:t>
            </a:r>
          </a:p>
        </p:txBody>
      </p:sp>
      <p:sp>
        <p:nvSpPr>
          <p:cNvPr id="96258" name="AutoShape 2" descr="data:image/jpeg;base64,/9j/4AAQSkZJRgABAQAAAQABAAD/2wCEAAkGBhQSEBUUEhQWFBUVGRgYGBgYGBgYGBgXFRcYGBcaGBgXHyYeGBojGRcXIC8gIycqLCwsFx8xNTAqNSYrLCkBCQoKDgwOFw8PGiwkHBwsKSksKSwpKSkpLSkpKSkpLCksLykpKSwsKSksKSksLSksKSwuKSwpLCkpLCkpLiwpKf/AABEIAJ0BQQMBIgACEQEDEQH/xAAcAAABBAMBAAAAAAAAAAAAAAAGAAQFBwECAwj/xABJEAACAQIDBAYFCAcGBgMBAAABAgMAEQQSIQUGMUEHEyJRYXEygZGhsRQjQlJicsHRJDOCkqKy8AgVU2PS4RYXNEODk3Pi8VT/xAAaAQEBAQEBAQEAAAAAAAAAAAAAAQIDBAUG/8QAKREAAgIBBAEDAwUBAAAAAAAAAAECEQMEEiExQQUTUSJhoSMygZHwFP/aAAwDAQACEQMRAD8AvGsXrjjcRkjZ7Xygm3fYVBYXecmOYsoLRtlABsGv6N+7n7KEboI70r0B70b/AE2DRT1JleT0I0Vr5Ra7M2uUagcLmtNh7/zYiIydV1bKbPHIpDAkEqQ30kYA2NuKkcqtE3B/es002bjetjDWtfiO6nRNQ0ZpXof3g39wWCbJiZ1R7ZslmZreSg0HbR/tAYJL9VFNN42VF9rG/uoC0L0r1RWM/tA4qQ2w2EjU/aLyt7FCimTbzbw4v0FljU/ViWFbfefX13rLkl2wlZ6CzUga834jZG2sH+mtM5aP0vnjIQotfMp7LL3gVb3Rfvydp4VnkRUlifI4X0TdQwYA8L3OneDSM4y/a7K012GdKlSrRBUqwTWpkHPSgN6VYBrNAKlWKV6AzSrF6xmoDalTXFbSjjBMjqgHMkCs4DaMcyB4nV0N7MpuDY2NiPGgHNKlWKAzSpVigM0qxetXlA4kDz0oDelWoask0BmlWjyganTz0FReN3swsX6yeMeGYE+wa0BL1i9BuL6VMIuidZKfsrYfxEH3VDYvpZc6RwAfeYn3ACuscM5dJktFl3rN6DNj76GWAO5VWuQwFiwK3Ldm/DKLgi9+6i3Dzh1DKbggEHvBFx7q5tNOmU7UqVKoBUqVKgGO2VJgdRoWGUX4XYgfjQnh9nyxmYhBIGZXXXKrWY3BZuHnY0V7bPzDnut8RQxjcQmdPTJiNxlJAvltY24itxVo5ysabb2TLiUS7CGRBYMrB9NLgqVsRz0sePlTXZuxJcPEVW07sbszOiFiBZQBYBVFzYa8Sb66PsRtoKLZJDmFrqDcesaisRbfz3+akFuZUi9+69bo51Kgg2HtBVQI46tzwU8LnkG4N6qnDQFjNqKYntcFQGA7yrA+2jfAyZo1PhXOSo7Rdooz+0Bs/LjYJeAkiyk+KPz9T+6i3Y/R7gYY1tAkjBdZJO2S2hJ7Ryi4PACm/wDaC2dnwcEltUly+qRSPiBU3urjOuwWHk4looifvZQp96mvma+UoxTi6R6cCTfI8hwqxi0YRBqOyFXxHD2V0K3Pn6+I/Otus/A8T32NaE8dO/u5V8OUt3bPclRwxmG6yNkP/cUqf2lKn41Xf9n3HGPF4rDNpmQMB9qJih9z+6rKPgOfw1HCqe3P2kkO8142BjkmljuOBEubh+3b2V9T0xu5RPNqfDLl3334XZyIWiaQyFgLEKBlFzdj8LVXeL6dcQ9+qhjjFyO0Wci1x4D3UU9NuBz7NEgGsUinyVgVPxWqf2fgYJpQkUUrZvRaWTq4xa5NyBqMoPOvstpK2eMlsf0p46TjiSg7kCr8BeoZtr4iWz5p5TfRhnbtDXQ94GulGkO66IqmSbCQKLhTHE8rKSQL5mtcDNz5G+tqY47BJJaKLFYhWBy5iqRoFJKvlVRdeNiSdQCNbCufvR4rya2vkOujDfTE4h3w2LWzpGsiMdGKNYDNbidb8j30cY3bUMRCySKrNwUntHyUan2VVG5WwVwOOwrrI79fmiYudO0hKgW4dpVHrqW6SsMUx+HkW46+GaC4ve9rqARw4geuujJBKbSDjF70YeIXeRV8yF/mINQmK6TcOP1eaTWwyIzC/dcAC/rqvDhsFfMzWv8AQNiQCtwQ6XzC7Aa66GtBt6CCTNAptldSgFkYMQUJvzW55fRFeSWZo+/j9Mg+lJv+kFOM6VZTGZIsO2S+XMSBqBfUDMeHjWcLtfFYpbjExIcubIqsxHDRixsO7gaEMXvlmR0WFMjnUML9nXTTz4+AqFxG8E0MTGNljJ+kFAZr6cTqdDUxzlkmoR5bO2bS49Pi3ziotdW7scYnfWQTB3lYgODkvfs3FwQAARa9Wn0TzhYsVh/8DEPl+5L21/GqT3OwEeIeWGYFmdGMZvwdR38SfAm1WR0VbStjhc/9ThEJ8ZMOxib19k19Wek9iHLt+T4eq1a1Eltikl1RcNYvVT789NL4PFTYaHDqzQgXeRiAb29FRx9Ic6rjaXTNtSf0ZREDyjQD+I3NcIwlLpHlPT96wzV48k23i3kEj4mYuDcMZGuD6jpXoPoj3lxOJgkjxhzSwlCGIF3jkzZWNtDqjC/hW54ZwVyVE3Igdr794l5nVHaNLnKFsNL2AvxvUG20nl1aR35asePl76cbw7O6vGyjgFZh+9qPcaYQQBeF+N/KvrYoR2ppELt3ZxnWYOF+9AD5rofhQfv/AL6GMTQpL1LBQY3Fxme4urOdAAb3A104ipfo2xebB5fqOR6jqKrHpowMaYvPIDlY8vtBXtpyLZ/Ya+VKFZHH7l8EftfGlIIcRPPJLHNnyNmZgShsw/GhfFbzRnSKNj48PzNNm23CFChCwXgGuQPIMSB6qZ4nbRI7KhR/XdXreRJUq/hGaCrdDeFWkSOYAWYWDeiycwfECj/+/YIlXIqOwGuSLKpZWUobsARax5cz4VQbSkm99antl73Olll7a8L/AEh6+frrrh1EZVHL4MuHwHeIxgM5kANs4ezWJve51Hr4d9XFuPis+DjF75Lp/wCtio/hC+2qKgxiyLmRrj+tCORq2OirG3ikQ8mVv30AP8SGteowjtjOJYB/SpUq+OdBUqVKgI7b5/R29X8wqm9u7LxGJxE79cyQxyCJVDZQSVDG9iLmxJ9VXFvAfmD95B7WFVBiMRMZXRQOqkmnLntAAjIq3Kn8DxrcbrgsEnLkZLuJniXK+KaTTrPnEyC6lrLc3v6NgfHWtF6PplAs+IUgEtlcGxLdlV1UEgcbH8qJd2dozNC7yiMESFXN5GLNlQRkans5TY+Q8akk2yMgYlNSbWEnAcb3GhuDXREa8A1svZuJhMkczySJJE5j6y2ZWSwvozWBLDnyNW3uzNmw0RPEqt/MqL1XuK2kskyBWUkCUaZuHzZ+kNfRNHW5j3wcf3V+FYmToi+lrZ/W7IxHMoBIP2GBPuvVWbldJsWFwYgnSQmMtkKAG6MxaxuRlIYnvFiKvbbWD67DyxHXrI3X2qR8a8iSLbQ8RofMV58mKOSO2SNxk4u0Wdj+mwaiHC9+sj95+qg5edDe0OlzHv6LRwjX0IwT+8+Y0IE11i2bK3ooxHfaw99clp8MPCOsfdyOo2zrtDerFzfrcTM4PIuwH7osKb7KxpinilGhjdH/AHWB/Cn67m4jsllyhxdb3Nx4ZQf6NcttbuSYZUZw2V7gEqVFxa4F+OhroskE9qas6T0maMN8lSPT2+mHGI2XiLWN4jIvmgEg/lFVthMNnRSoGuRgDexGlxextdSR66sXcHHfKdk4ZjrmhCN5qCh+FBuy9lSPggsRImiPVjiLmGXL2rDS6rx8a6tJqmeGSfaHcGHKqOxFcc3zylSAqi5dgt7KOWlcto4uMD9InDcHcdlVNySGIQC4ujcSeHjWJ9y8zKcQ7o8hDGNWsmZQAQC3aKnjw+kb99O9k7tYPIotGxQdUSyO+ZlFm0sEN7627zxrCwpLrojk2+WNdp4hWw0eJiNxC6SXt/hSjP5WXNUx0swfocWIH/Ymjf8AZJsfwqV2lu4owsiLYAqVyhQq9sWPDnrfzpjj4zjNgMDqzYa+vHPGuvruh9tdDcfp6KZ2lH1c8icArsAfsk3X+EisQoh9KVVHkzH2AVttftiKT/FhjPf2kHVt70qMEBY2AufBCfxr2r0fDkSnuas+yvX9RGO2kS2J2pho1tCjTSfXewRfJR+J9VDGOnZzmY3J9nqHdUzPsKdYeuaGQRG1nKkrrwIA0HLU6a1DTr/X5n8BX1dFocGnX6fL+T4uq1WXUS3ZGP8AdDaIhxaFuDdgnmM+gIKkEa24EUZbCk+S46C9x8nxjxG+p6rFoGW5OpFw/tqsw5BuOI1HmNasHeCfMS6AAS4aOdCBYl8M4Y38QjMPKmvhab+TjjY86aNhr/eQcuEaWJSucHIxS6sCw9A+jxFtaFcI6QokcmBjeUMzGSRnKyK1soAQgG3AWJGtWB01Q/KNn4HFrrqAT4SoCP4lqvtjYwhAhGZddGBZNbcuXPUWrhpPrwr7FnOEHc+iW3c2a+0Z1SaOKHDRsGYRRqmY62RXGrX11voPG1WPu/iBFtZVACrLHJCAvo2hyyRWHLslxbwOlQW6WHKgOyKiL6KIAFH3Rc3JPeeApxtfGiPHxTBSoSaFuFgVJMTsvDQrJr5GvPml7jlFdJfk+f8A9G6cZff8DjpDwuXGFuToresXU/hQtarC6TcJ+pk8XQ+sBh8DVeo1wD31100rxo+qw56LcTaSaPvAYerj8ahen7Z14Vk8B7Y2t8Jv4a6biYnq8dH3OCvtGnwFF/SlhFl2XOrLclbIbXIYkEeWoArwaqNZL+SnlDMeVOIcA75bD0tBcgXvwp5sLCtMHgjUvI4uqi1yYwWPH7IOlS8uwsSqxHqQzlEK2N7Jl6xWPIXU6615d0vB6YQx8OTBjF4NozZu4EeRpvRwNxcZiJFzJGLa5esW+Wwkbhc6KwNuNmFqf43cTCxNKXkZUbO0Yy9pI4miZiGYi7lJBYEai/Oqm6OeTbuezoBdl7SaFww4cxyIq8eibag+UgA3WWI2842DD3O3sqtMVPDgAr4ORZZgzK5bLIlgdLIy+CsG7iRyqR6K9tMuLiJvYTrw7p8yMPawPqrqsr2OD67OVHpwVmtI2uBW9cSipUqVARm8A+Z/aT+cVR2N2momYAXMc02Y/OAglgVAZdOV/MeOl5bf/U/tp/OtebMfAx2hOACfnJD6luWOvdW10E2nwGG7++EMMbJJIiXd29CdiwIAVjoQvA3FTEO/2FPGdb35Rz8P3aqYpxNja5F/Hz8qeYMMqlggKjKWJIBBOmnO2vG1dEOfJZcu8cM8kQikViC/BZBYMgtcsov6J4d1H245/RE8vxNUNuef0lef+yt+dXtuJ/0aeX4msTJ5CI15Q3xwYw+0cShBypO9wDa6Fs1r+KmvWFec+mvZDDazlEZuujjcZVJu1jG3DieyPaK5lIOWTAR3sYWuOSzTNre3afIL+Nra+FH26OzIpMFh5Uw6ysyWYu9gGQ5SbGhnZvRkJYTlwuMZ2XsswEYVrIe11lgdcw0voBVhbpdHE8eHEcrNCFZiqCTOcrWPaZdL3vwr53qOGeXGlDuz06fPLE3TqzouHkT6cMI7gt7DgACbaWsOHK1C3Srhs+zr5+saKRXvp6L3Q2toBwqyMJ0fQK2Zsztc6sSSLkm2vIXqTl3VwzxmN4ldG4q2oNjfh518zBoM8cscjfXz/mdMmdSTTAjoB2n1mzGi5wysP2XAYe8miLdz5rG42I3/AFvWDS+kyq1/3s9EWz9lRQJkhjSJe5FCi/kKAOkTD4+PFrLs+IydbGFewuQYy1je4A7LEeo1+kPEGuOwkUhV5YlJW9jIVAW/gb+21cn2zDELdZGgWwst2t+7y9VVTHuVt7E6yyJCLc3F7H7gJBHnT7D9A0kmuLxzv3hQTp5uePuqkpBTtXpKwKBlacE6i11IB8QlyR4U46NtqR4nByCM3RZplHI5HYsLjlcMajtndB+zo7Z1kmP23IHsW1GeyNhQ4VMmHjWNSbkLzNrXPfUKUvsDBxpPHFiEDpBiMRAVKl9G7UfZGrdoHTxouwccceLwzhE6vFrJAbwiJ4zHm7IA4Am97/VGtD+9mDki2niVjgnkExinQwg5lkUcb2I1NwfOtn3c2liyrSYW5XRWxUxNr9yJaxPlXqU00rZih3jQRs6SKfFQ55WyMJHVckEDEKsca3LOcvv8KD9p7tYfqSMMMRPLdcrdWyoBftcQFQW53o4wXRVi73fExQd/URC/751qXw/Q/hTriJJ8QftyHL7BXTHqva/aHGyiju4yn52aCLwMgdv3YsxvRDhZs/VhFlxJiR0VYYGRT1kfVnMzsWA0GgUXt41eWz9xcDD+rwsQPeVzH2tepyOBVFlAA7gLD2Crl12TJwwoJFZy7HmO7PV4iMrLAgfKw1tDJnGn3AfbUJsXdqCSOFvnJetzq/VkKISq57kW7Vl99XFjMKJI2Rh2XUqfJgQfcapzZnR/tpLxJLHDGD6Yc9qwyhuyM1yBw0rGDLti1uo8+fDvknVhF/c6rHCYUyAgXDHLo0atc5jZiDmBItbQUx3n2fJJhgwF0VJFLXvY37J1Oq3AN7cr86dYDogkvfEY12PEiNQNSbntOSdTztRJh+jjCADrBJiLf40juP3LhfdVedLrk8q0Tbb6GW3pvlOx45+eSKX3AN/MardFtcdxPvq88TsxHgMOW0ZXJYaWW1hbutpUZgtysLGbiIMe9tfjpUwahY4tM+pRVmzZSk0bAE5XU6a8/CrT3yUtgJioJITPw45CGt7BUvDgY09FFXyUCuksdwQRcEEeGumtc8+b3WnXQR45GIODxxZb3hkbLY2OhOUg+w1K43pHxEgIyxKGBDdkkMCX0IJtbt+4VZG1+goTYp5ZcSIxIc2SOJmt4DuFu+pPZnQZgUtmjxE573YRqfUNa4FKNn3nxDXvKwzBAQDYERqFThzCgC/gK5QYTE4luyksx8A7/nXqHZ3R1hIbdXg8MlubKZG/iogg2ZlFg2UdyKqD3CoDzFs7of2pNwwrRjvlZUt6mOb3VZW53RpJg41Ms0CSg3GW8pVgwKmx0Jtpw51a42Wn0gW+8SfdwpxHh1X0VA8gB8KA0wjAqCL28QQfYda71i1ZoBUqVKgIzeD9QfBk/nFUVZBtOTML5Zm9I9nMXvw7uAtV7bwj9GfwsfYwqpWwOHOOxAmAzGdCSWtZCEYi3PNwPgTXSPRYtJ8jbauDimw7lxEjl1Iksc7LdyL2uTroSdLL4VG4bZiKrRnLM2QnNYXUL6LdqxBUqNOYA76sqPZ2A692vAVKqMpdCtwSWIUnTgB761GxMGcejK8QQQ3MalcjHMVBbw7YIH2als774fBWmytnqmMVkPZKu3uUHTzJ9VXRuKv6FH90e+greeLDLjP0cRgLhmJMdrFjKO7nlT30e7pRZcJGO5V/lFJPg4SacrRM1rkF786Ybe2t8nizhc5uFVQbXLcKhm3gxJbL1eVrejluR7zWCBTSoGxs20L5g7oOYKoB6uddNlJipEJOL1U2Nxfx5AC1KAbUqCbzNe2LY6kaC2o42u3fXJopeeLk9v8A96UA7vSNV4MVJnyjFy35A310uNQ/gfO1djipx/33PrP43q0UPL1mq/l3iljy58QVzNlGbLqTwHDj7KmMFisW/oyxt95fyFKAUXrNQWwtsyvLLDiI1SSPKwKm6ujaA68NanRUIalKQWtqxegFalam2M2lHELyyIg72YD40P4jpIwamyu8p/yo2f32oAqpUHjpEzehgsY3/jA+JrJ3+celgMYo78in4GgC4ilahKLpPweYLKZICdPnUKj26iinDYlZFDIwZTqCCCD5EUB0tStWaVAavIALk2A76x1w7x7RQzv1gmxMPyZGyl+0SOQQj1G55UCL0c4wAWxCkLcXOcn8QLdwqpELh64d49ora9U+dy8UkdziIwNO2TIePDX+rU6O6G0jb9OcWXL6R58QO4G3nRoFq0qq1d09o8DjnOltSxtrysRy86z/AMHY/njm/j/OlAtKsZxVWLubjDp8ufTj6f8AqrVtwcUTc4xr/t/6/GlCy1r1mq82FsnGYOVXM/XREhZFObQMbZhmJ1BIqwVNQptSpUqAVKlSoBnteLNBIPsn3C9VLt/YiPjDLqC2RiMocEhQVax4Eai/Owq43W4t31Wm0sM3XIFRnOUXy2sqxtlZmuRoPC9biZZAYfd2NxmzKOK3KqT3m9nuDfvqQg2HbRSCAFF+rH0b5RbrASdOIolj2Wg0u/sHfW8mDVQWAckDmBrbgLk6Vp/YzGfyB027qQCR1JLuMp0ygBjoAuttfE3zVbOyY8sSjuFV3OTLIqlHQmVAVcANYAPfQkWsBzqy8OlkA8KxI0gb3yxQ6zCx/WmUnyWorGM7Y85CdRYAG3Ig083vweXFYWQE9qTtDldV0PhppUPJjbYwHxFPBom9s4o4fDEyEmzd4PpEDS3AWvUdsTFnrZEBsWW6nxHA+w1w3/xd4VX6xJ9gA/GmW7k13w794yH2FfyqIoQ7D2RJBHkDKRmdu0Tf5xs1jpyvbjrUgyS/Y9p/KnqRV0EdUgMw7vv8oaeQi5REAW9gEub6gakmwHC19daBd6XKYmVZ84OnVWYhQuljbgfPvvVuzkKCTwAzfgB7aGNrRK2UyxiWRiAiEDVm4C59EfgKAjN1Z1kw6fKVBYHssY87ED0WudARci9qnesl9LDNFNbUxsvVv6iKY43Y6IgfFYgKOAAbqox4Io7TedNItlZbS4aUyLfSzhxfuVuKt9lqFJfZG21l2jGcrRu0LxvG3EOjKwv39kk3o0vQYZlZsPi7ASRyLFKeF0lGW59bA+2pzb+MdUSOI2lmbIrfVFru4HMhQSPEissgsft8KWSICR0F3N8scY/zH5achc+HOoyLBYjF9ppXjiPNfmyw+wvFV+05JPcK6YDZySSGFB8xhyM3PrZj2iWP0rXBN+LHuFqJVFQEPhN0cLH/ANlWP1n7bHzL3qUjwyr6KhfIAfConejedMHA0jWZtAqXFyzcNO7Qn1UC/wDNWUnQADuyj871QWrTbH7RjhjMkrhEXiSbf0fCgvZXSjGxtMuUH6Q4DzoL3/21PNODICsIv1IBurD61xxcj1iowEu3uk6CRWRMMJl11ltY+ISxPttQ3udvv8kz9XGTC7X6piyiM/YvewtyoSxElxlHFtPIc6eIbAeH9c6zYL23c3rhxgPVkq49JG9IePcR4ipuqJ3T2mYMXE97DNlbxVtD+Hsq9lNaQIfGf9SD/l29rGm0bsM0cciWBJ1F3QMb20NuZtcDjzrfaj/pBH+UD7HqEbEZDKwte3hy0HvrQH8OM0yJ6CDKL2N8thcm2pqMxuNx126rq7cs1hzGtxrwzcuNqWx27AqQqgi/l2Puv6sC5DcLgW7JUDib2BXTje5qaw2PKgl2uFtc29pt501kNReOnNrA6c6A2xe3ZM7ZTYE8gOF9Kj3xLHUn+vXUimDXqg3ZzEm5ZtFF+yLcq4dm2lj92O48dWt8KEG8eMdfRYiiHd7eKRpQkrZlIsNBoahrKBrcecYt7qeYfCrlLAxm3BgSCDzBHkTQB6DWajNhyXiA4kefA6jjUnWSipUqVAYNDGN3ck6+WSOX9bDIqIw7KSMVOa/dccPGiimc8wDksQFVCSSbAXPEnloDQAc2xNoFbOmGa4sbO4Bvx5Xro+y9oEEWw66W9Jj+FEGH2vCY2kEgygm5J4a2sRxGtvaKbzbaiyCUsMuhVr8SdbADW+nxre5nPYhhhN3r49pGdiAqWTTID1YVmHMk2trReKhcJODOrAghktcG9yD+RFTdZZtAtvmvzmFPdI38tBOOY/KaP961/Unuk+INBmOwt57+NEaG+9jEmEf5bn+ICuW7LfNf/HJf1Gx/Cn+9uG+bw8nIZ0P7QDL8DUfulqZh902/eqeQWZNh2JurZR/+0osPIGGZgRzriZJrKY8hGRdGv6VtTcUz/vWVSbmPjwyvoPNeOoPGqQktpR3QD7aX8swv+FQGOjy41SeAR8otzyj8AaIM3WR6/SHcRryNj461C7YGcKwISZDwPAnu8QR7rVQVj0jYuQ7QcMSFUKEF+CFQRbzN6c9GeIc4iUXYx9US99dVPYPnw9poqx3yacKMREQVFgTmBUdyyKCHW/fTvCSQQQlMLFbNxNmtfkXkYa2108KFObSXixIHFpIQv3zKtqJt5sI5RJoRmkw79YF+utiJEHiVJt42oW2bGpxeGgzZhmaZvtMqkqT4A2t5VYYFZYYLdH20kmhmKm/z8pN+PbOZb+Njb1UUk0I7e2PJhWfGYFbyHWaH6MyjiQPoyDU3HGmg6R4MTg5WhkaHEIpPVkDrAy8QFbRhfQ1CApvfjRi9oOCAseHVg5Fr9g9rXmeQ7vCoDdrfpJMQIY8OEQmwbi3DQtcU32LtHLIxk1z5g9/t8b1PbvbkYeF+vhzuTfLdgQt+OWwGvmb0B22ptLC9Z1bLd/8ALXUezQ+VdNhxJLfDseshmBy/ZdQSCPqnTh3iq/3r2RMuLJQSBrkgqCeelrUXbgQtG0SObumeSTW+Vn0VSe+3H11ADe0tmPBinRz6Gi68QdQbeIrdGqS6QdoRtigUzNlTtslmCgMR2xbSoTCTBhdSGA420I81P4VASKPa3eSAPMkCvRkHojyHwqhuj/d98bjFYgiGEhmPiNQPMm3qq+6qAO7Vb9MHjCfjUDtNbJKRz09kgqV3gxIGKBB4RlT4G9D8u0M5lj+8R68h/mvWwPNiHsVJ1GbF9CtNrbd6mREEZcuC3pKoAXTmNa2lfRPBIyGoySPMe/Xlzv8A1rXGDb/WtJG0ZQrG7+kraAEEaDjUTvpt44bDKsZtLMLKfqINGI+0T2R3Zb0aadCxvvDvimHcxxhZZF4i/wA2h7rcz386gZd+sU+pxPUi/oRqFPIcRqfMnl5UMRx/7mm8kxvYfl/uatGeX0Fab4YkC646QsBfK92BIHDtXB176ktkdIZzfpK8T+sjABHDio0YevnwNACzG/G/rv7jThDcXFWhyi/9g7SF1dWBVrarqpUnl3akacjRitee+j/ePqZxBIfmpTYX+hIdFYcteB77jmKv/CtdF8hXJqjSZ2pVilUKI1GY9wolLKWXJqALlgFJIA5njpUmajdoMwD5LZrHLm4Xy6ZvC9r1URg5htoRnCv821rsbBw7M2YWYShiNOzds3ZynupvNiojhlbq2X0dA6qRfN2utDBcpF+1fXMPrU4w82J6kgoua5sCqoQNL3RSVJ9OwvrpeuUjzjDjhmsL6LcLz7N8ue2XnbStJGWP8BiFzRlFydqxW1rXQEaeQorBoNhlfsdZYkMuoOhOo4HhxNGKcBUkWIO784kRYdZGBISRCba2BuL0HrvDhpHBEqjwa6n+LT31Z2KwqyKUdQynQqRcGh2bo3wLG/UZfuswHxqGiLneKaExllZWA9FluCNQR3EGofYeyGglcllZWUAEc9eY5e2ij/lfgP8ACP77fnWf+WWB/wAJv/Y/50BiDafZA8B7q7DaVbp0fYIcIbftv+dbruNhBwjb/wBkn+qlg5pj60xJV+I176djczDfUb/2Sf6qTbn4XnGT/wCST/VVsEMwZeDAgfWFyPX+dQO822ZI1Rc4Oa/IBQBa2nM68+VGn/CGC5xD99/9VaHcbAf/AM8ftb86jYBHoyg6zFyzElskeXNxuzkHj35R76s8UxwGBhw6ZYlSNBrYWA8ST+dOvlC/WHtFQNnQigfe/o+62T5ThMiYjiysPm5dOdtUf7Q9dGjYhQLlhYanUaAcSfCgnaHTNs6KTIJHksbFkQlR6za/qp2CvMdsu75JkbDTj6Ljj4q3oyL4g1wjwGKhPzZP7LWv6jVy7O2vgtpwnIY8Qg4qwBKnxVtVPjUdiujPDn9TJNB4K+ZR5K96lArLqMdLo8jKp49rX2LxqT2dhOqXq4VLtxYganzPACiTE9EsrcNoygf/ABp+FqWz+iKSL0do4gXNza2vtJqcgpreZtoYaZ5JVaETGy2ykHJwCsL6jn363pvu1szETYtWDgtJIAWZrXZjx1GtWh0gdE2JlETYeWTElSxYSutwCBbILAa0LbI6NtpBwPk7RjMLklSB3HRtQONTkF9bB2KmFhWJABbVj9Zj6TH11JGquZcXAxG0sRi1jv2ZcPlMVvtFVLr6xUpFFDk6zD7XYW1vJLG6/tK1jWgOd5NkSNOTEjNoC1tdTfh7Khv+H5736lrkWvbW3nRZuZts4vDmRgpZXZC6A5JMhsHS/wBEiiGrYK9w2eEWkjcer865YzCLiGUmOUkaDKB33HG9jVj2pWrSk0SiuY92HjVzHBNmZHUXK/SX1c7VW+/+LzY+RR6MVo18ohl+IY+uvRxrznvfBkx+MQ2BZnIvz+cL6eJDCqm2+SMHp5bJbnz9Z/2NNXW9dcSt9OGYAjzFNEm5HQjlXaLSCNxHrXcWH9d+h99clmA510tcDvYiw8BqPz9dHRGzsFINxfska92oI8v9q9M7qY4zYKCQm5aNSfO1j7xXm+PmvEsyKNe7Qm3Mcdda9C7gQldm4YEWul/3iT+NcZFQQUqzSrBowaidqC+YAlSQRmHEXFrgnQEcakcXi0jXNI6ov1mYKNeGp0qIxqmZyMPiIrgKWTKJCAwuD2XBUEcKqI0Q8WyskDRhyC2t1zaHS9sxJ1sSdeLHhXCXZdoerVu4658pAJJW2bN1etrXvYcaezwSIWV8XhlZQGYMgBVSbAsDLoLkC/jWkGDkmJEWMw0hAvZYwxA4XIWXhW9yMUzlHHlRRcnLk1Op0ZaM4D2R5UNQ7szkjrJky3BISIqxsQbXLtYGw5cPbRNGtgB3VmTNRTXZvSpXpVk0KlSpUAqVKlQCod3rmdmgwyO0fXs+d1NnWONCzBG+ixNhfkL0RVC7zbEbERqYn6qaJs8T2uA2UqQ6/SRgxBHj4UB5r3OiEu0oI5bvGz2ZSzWYANxsb8qt/aWA2TASr4Y5l0spkP0M/wBfuoX2J0U4/D4mGfqIyYtWAnHbbW5FxZdDa3DSjOfZGLcln2fEzFcpJmiLZeNrleFGQj4YtmHOFw4IQLpa987KgtdtdXFO8NgNjy+lDEDre4dbEk3UkGxOnKt/7qxQVh/dseoAI62GzAWsOGtrD2VsMNjFtbZq6ai0sOmU2FtNP9qgBnpM2dgYNnJLg4UBnfIHBe4U3ZrAtzI51VGDwRkub2FXNvdu7jcbg1gXAdV1bZ0tNFlGW4K5QOYJ4VTT9Zh3ZHUowNiri3A24Hyrti2J/X0c8ilT2khu1tqTA42OVGsVYBhyZCQGU94ty77V6uSvMm4G5s20MWhKsIUYPLIR2bA3yr3k2y2HDjXptRWJ1fHRuN1ybUqVKsmjFqVqzSoDUrUVid0cHI2Z8LAzd5iS/wAKl6VAc4YFUBVAVRoAAAB5AV0pUqAVKlSoDBqnulrYjxYhcVGLhiP31Fip+8g0+7VxU02nsyPERNFKoZGFiD8R3HxqpkZ5excKkAqbo3aXUXXvUjiCDUfIp+kL+NHO+3RtPg3aSMGSHjnAuQO6QDg32hoedqCBixzBBromZNI2A4Lr46/E06gFjcnX3CtJsUlxlvwHHv58OVPtg7DnxsgSGNmHO2g8y3BR48aoJbdrZRxOJjiiuVvl7xc6StppZRfXvK34V6Nw0ARVVRZVAAHgBYUM7jbjpgUuSGmYAMwFlVRwRPDx4k60V1zbNJCpUqVZKDu/E5jw6uBcpIGHZLdoK+W6gE+llHrqtcPheqKraVZAkl1AIWOTrY1EbMxCMqxpJkLH0cp41ddqVqAo9lsBnilObEGSIydZfKxRIS81usaBTGWIXUZU4A3raASiRBK87sokyHPmjsXjuZHDekwDEK5CDKg1NybutStQFLJK9pLtiLX0uZr5erjt8nucxHXdfbJfXL9G1cUxDZV/XLYJ2h8qzAdSA7XzWz/KQNbaagCxNXfas2oCp9p7alxraRSxyKmVR88b5EkklIC5VzmyJrexOlzapbcqctjBq5ASRQC8jDqgYzGWzaKxzNoe0LG/dVg2pWoDNKlSoBUqVKgFSpUqAxalas0qAxalas0qAxameM2NDKQZYo5COBZFY+0intKgOUOHVFCqoVRwAFgPUNK60qVAKlSpUAqVKlQCpUqVAKlSpUAqVKlQCpUqVAasl6gdp7hYHEG8mGjJ7wMp9q2ogpUAK4bov2cjXGGQ/eLMPYTRHhcEka5Y0VFHJQAPdXelQCpUqVAKlSpU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6262" name="Picture 6" descr="http://informat444.narod.ru/museum/picture/rev_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424" y="5046552"/>
            <a:ext cx="1101088" cy="958895"/>
          </a:xfrm>
          <a:prstGeom prst="rect">
            <a:avLst/>
          </a:prstGeom>
          <a:noFill/>
        </p:spPr>
      </p:pic>
      <p:pic>
        <p:nvPicPr>
          <p:cNvPr id="96264" name="Picture 8" descr="http://informat444.narod.ru/museum/picture/card_ru_300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62334" y="4133186"/>
            <a:ext cx="1501156" cy="675521"/>
          </a:xfrm>
          <a:prstGeom prst="rect">
            <a:avLst/>
          </a:prstGeom>
          <a:noFill/>
        </p:spPr>
      </p:pic>
      <p:pic>
        <p:nvPicPr>
          <p:cNvPr id="96266" name="Picture 10" descr="http://informat444.narod.ru/museum/picture/p_lent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84876" y="5195027"/>
            <a:ext cx="1256072" cy="866434"/>
          </a:xfrm>
          <a:prstGeom prst="rect">
            <a:avLst/>
          </a:prstGeom>
          <a:noFill/>
        </p:spPr>
      </p:pic>
      <p:pic>
        <p:nvPicPr>
          <p:cNvPr id="96268" name="Picture 12" descr="http://informat444.narod.ru/museum/picture/m_lent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5591" y="3872596"/>
            <a:ext cx="814754" cy="992518"/>
          </a:xfrm>
          <a:prstGeom prst="rect">
            <a:avLst/>
          </a:prstGeom>
          <a:noFill/>
        </p:spPr>
      </p:pic>
      <p:pic>
        <p:nvPicPr>
          <p:cNvPr id="96270" name="Picture 14" descr="http://informat444.narod.ru/museum/picture/compact_cassette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15460" y="3951132"/>
            <a:ext cx="1383160" cy="913982"/>
          </a:xfrm>
          <a:prstGeom prst="rect">
            <a:avLst/>
          </a:prstGeom>
          <a:noFill/>
        </p:spPr>
      </p:pic>
      <p:pic>
        <p:nvPicPr>
          <p:cNvPr id="96272" name="Picture 16" descr="http://informat444.narod.ru/museum/picture/streamer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82045" y="5115823"/>
            <a:ext cx="1316575" cy="1053260"/>
          </a:xfrm>
          <a:prstGeom prst="rect">
            <a:avLst/>
          </a:prstGeom>
          <a:noFill/>
        </p:spPr>
      </p:pic>
      <p:pic>
        <p:nvPicPr>
          <p:cNvPr id="96274" name="Picture 18" descr="http://informat444.narod.ru/museum/picture/magnetic_drum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36368" y="4572651"/>
            <a:ext cx="1306371" cy="742256"/>
          </a:xfrm>
          <a:prstGeom prst="rect">
            <a:avLst/>
          </a:prstGeom>
          <a:noFill/>
        </p:spPr>
      </p:pic>
      <p:pic>
        <p:nvPicPr>
          <p:cNvPr id="96276" name="Picture 20" descr="http://informat444.narod.ru/museum/picture/disk_3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42611" y="3951132"/>
            <a:ext cx="1390639" cy="927094"/>
          </a:xfrm>
          <a:prstGeom prst="rect">
            <a:avLst/>
          </a:prstGeom>
          <a:noFill/>
        </p:spPr>
      </p:pic>
      <p:pic>
        <p:nvPicPr>
          <p:cNvPr id="96278" name="Picture 22" descr="http://informat444.narod.ru/museum/picture/m_disk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22060" y="5115822"/>
            <a:ext cx="1170156" cy="1044782"/>
          </a:xfrm>
          <a:prstGeom prst="rect">
            <a:avLst/>
          </a:prstGeom>
          <a:noFill/>
        </p:spPr>
      </p:pic>
      <p:pic>
        <p:nvPicPr>
          <p:cNvPr id="96280" name="Picture 24" descr="http://informat444.narod.ru/museum/picture/cd_disk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609523" y="3821331"/>
            <a:ext cx="1164493" cy="873370"/>
          </a:xfrm>
          <a:prstGeom prst="rect">
            <a:avLst/>
          </a:prstGeom>
          <a:noFill/>
        </p:spPr>
      </p:pic>
      <p:pic>
        <p:nvPicPr>
          <p:cNvPr id="96282" name="Picture 26" descr="http://informat444.narod.ru/museum/picture/f_karta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488567" y="4943779"/>
            <a:ext cx="1285449" cy="106166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Появление сигналов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Человека окружают </a:t>
            </a:r>
            <a:r>
              <a:rPr lang="ru-RU" sz="1600" b="1" dirty="0">
                <a:solidFill>
                  <a:srgbClr val="C00000"/>
                </a:solidFill>
              </a:rPr>
              <a:t>физические объекты</a:t>
            </a:r>
            <a:r>
              <a:rPr lang="ru-RU" sz="1600" b="1" dirty="0"/>
              <a:t>, которые находятся в состоянии непрерывного движения и изменения.</a:t>
            </a:r>
            <a:endParaRPr lang="ru-RU" sz="1600" dirty="0"/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Процессы движения и изменения сопровождаются </a:t>
            </a:r>
            <a:r>
              <a:rPr lang="ru-RU" sz="1600" b="1" dirty="0">
                <a:solidFill>
                  <a:srgbClr val="C00000"/>
                </a:solidFill>
              </a:rPr>
              <a:t>обменом энергией.</a:t>
            </a:r>
            <a:r>
              <a:rPr lang="ru-RU" sz="1600" b="1" dirty="0"/>
              <a:t> Все виды энергообмена сопровождаются появлением </a:t>
            </a:r>
            <a:r>
              <a:rPr lang="ru-RU" sz="1600" b="1" dirty="0">
                <a:solidFill>
                  <a:srgbClr val="C00000"/>
                </a:solidFill>
              </a:rPr>
              <a:t>сигналов</a:t>
            </a:r>
            <a:r>
              <a:rPr lang="ru-RU" sz="1600" b="1" dirty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При взаимодействии сигналов с физическими телами в последних возникают определенные </a:t>
            </a:r>
            <a:r>
              <a:rPr lang="ru-RU" sz="1600" b="1" dirty="0">
                <a:solidFill>
                  <a:srgbClr val="C00000"/>
                </a:solidFill>
              </a:rPr>
              <a:t>изменения свойств</a:t>
            </a:r>
            <a:r>
              <a:rPr lang="ru-RU" sz="1600" b="1" dirty="0"/>
              <a:t>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Изменения свойств тел можно </a:t>
            </a:r>
            <a:r>
              <a:rPr lang="ru-RU" sz="1600" b="1" dirty="0">
                <a:solidFill>
                  <a:srgbClr val="C00000"/>
                </a:solidFill>
              </a:rPr>
              <a:t>регистрировать</a:t>
            </a:r>
            <a:r>
              <a:rPr lang="ru-RU" sz="1600" b="1" dirty="0"/>
              <a:t>. Через регистрацию изменения свойств производится </a:t>
            </a:r>
            <a:r>
              <a:rPr lang="ru-RU" sz="1600" b="1" dirty="0">
                <a:solidFill>
                  <a:srgbClr val="C00000"/>
                </a:solidFill>
              </a:rPr>
              <a:t>регистрация сигналов</a:t>
            </a:r>
            <a:r>
              <a:rPr lang="ru-RU" sz="1600" b="1" dirty="0"/>
              <a:t>.</a:t>
            </a:r>
            <a:endParaRPr lang="ru-RU" sz="1600" dirty="0"/>
          </a:p>
        </p:txBody>
      </p:sp>
      <p:sp>
        <p:nvSpPr>
          <p:cNvPr id="110594" name="AutoShape 2" descr="https://encrypted-tbn3.gstatic.com/images?q=tbn:ANd9GcQdqwob0WNvoy4fk-DgRoKkyv8l2i2N1fLP_k3iZ5MryiYuGa6H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Получение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18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Зарегистрированные сигналы – </a:t>
            </a:r>
            <a:r>
              <a:rPr lang="en-US" sz="1600" b="1" dirty="0"/>
              <a:t> </a:t>
            </a:r>
            <a:r>
              <a:rPr lang="ru-RU" sz="1600" b="1" dirty="0"/>
              <a:t>это </a:t>
            </a:r>
            <a:r>
              <a:rPr lang="ru-RU" sz="1600" b="1" dirty="0">
                <a:solidFill>
                  <a:srgbClr val="C00000"/>
                </a:solidFill>
              </a:rPr>
              <a:t>данные</a:t>
            </a:r>
            <a:r>
              <a:rPr lang="ru-RU" sz="1600" b="1" dirty="0"/>
              <a:t>.</a:t>
            </a:r>
            <a:endParaRPr lang="ru-RU" sz="1600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Данные</a:t>
            </a:r>
            <a:r>
              <a:rPr lang="ru-RU" sz="1600" b="1" dirty="0"/>
              <a:t> несут в себе информацию о событиях, произошедших в материальном мире. Однако данные не тождественны информации, это лишь </a:t>
            </a:r>
            <a:r>
              <a:rPr lang="ru-RU" sz="1600" b="1" dirty="0">
                <a:solidFill>
                  <a:srgbClr val="C00000"/>
                </a:solidFill>
              </a:rPr>
              <a:t>составляющая часть информации</a:t>
            </a:r>
            <a:r>
              <a:rPr lang="ru-RU" sz="1600" b="1" dirty="0"/>
              <a:t>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endParaRPr lang="ru-RU" sz="1600" b="1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Данные всегда </a:t>
            </a:r>
            <a:r>
              <a:rPr lang="ru-RU" sz="1600" b="1" dirty="0">
                <a:solidFill>
                  <a:srgbClr val="C00000"/>
                </a:solidFill>
              </a:rPr>
              <a:t>объективны</a:t>
            </a:r>
            <a:r>
              <a:rPr lang="ru-RU" sz="1600" b="1" dirty="0"/>
              <a:t>. Данные всегда можно воспроизвести каким-либо образом, так как есть средства их зарегистрировать.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Информация </a:t>
            </a:r>
            <a:r>
              <a:rPr lang="ru-RU" sz="1600" b="1" dirty="0">
                <a:solidFill>
                  <a:srgbClr val="C00000"/>
                </a:solidFill>
              </a:rPr>
              <a:t>– продукт взаимодействия данных </a:t>
            </a:r>
            <a:r>
              <a:rPr lang="ru-RU" sz="1600" b="1" dirty="0"/>
              <a:t>и адекватных им </a:t>
            </a:r>
            <a:r>
              <a:rPr lang="ru-RU" sz="1600" b="1" dirty="0">
                <a:solidFill>
                  <a:srgbClr val="C00000"/>
                </a:solidFill>
              </a:rPr>
              <a:t>методов</a:t>
            </a:r>
            <a:r>
              <a:rPr lang="ru-RU" sz="1600" b="1" dirty="0"/>
              <a:t>.</a:t>
            </a:r>
            <a:endParaRPr lang="ru-RU" sz="1600" dirty="0"/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Данные</a:t>
            </a:r>
            <a:r>
              <a:rPr lang="ru-RU" sz="1600" b="1" dirty="0"/>
              <a:t> являются </a:t>
            </a:r>
            <a:r>
              <a:rPr lang="ru-RU" sz="1600" b="1" dirty="0">
                <a:solidFill>
                  <a:srgbClr val="C00000"/>
                </a:solidFill>
              </a:rPr>
              <a:t>объективной</a:t>
            </a:r>
            <a:r>
              <a:rPr lang="ru-RU" sz="1600" b="1" dirty="0"/>
              <a:t> составляющей информации.</a:t>
            </a:r>
          </a:p>
          <a:p>
            <a:pPr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Методы</a:t>
            </a:r>
            <a:r>
              <a:rPr lang="ru-RU" sz="1600" b="1" dirty="0"/>
              <a:t> извлечения данных – </a:t>
            </a:r>
            <a:r>
              <a:rPr lang="ru-RU" sz="1600" b="1" dirty="0">
                <a:solidFill>
                  <a:srgbClr val="C00000"/>
                </a:solidFill>
              </a:rPr>
              <a:t>субъективная</a:t>
            </a:r>
            <a:r>
              <a:rPr lang="ru-RU" sz="1600" b="1" dirty="0"/>
              <a:t> составляющая информации.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Информация и сигнал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19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28576" y="1347776"/>
            <a:ext cx="868684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266700" algn="just"/>
            <a:r>
              <a:rPr lang="ru-RU" sz="1600" b="1" dirty="0"/>
              <a:t>Сигнал является материальным носителем информации, которая передается </a:t>
            </a:r>
            <a:r>
              <a:rPr lang="ru-RU" sz="1600" b="1" dirty="0">
                <a:solidFill>
                  <a:srgbClr val="C00000"/>
                </a:solidFill>
              </a:rPr>
              <a:t>от источника к потребителю</a:t>
            </a:r>
            <a:r>
              <a:rPr lang="ru-RU" sz="1600" b="1" dirty="0"/>
              <a:t>. Он может быть </a:t>
            </a:r>
            <a:r>
              <a:rPr lang="ru-RU" sz="1600" b="1" dirty="0">
                <a:solidFill>
                  <a:srgbClr val="C00000"/>
                </a:solidFill>
              </a:rPr>
              <a:t>дискретным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непрерывным</a:t>
            </a:r>
            <a:r>
              <a:rPr lang="ru-RU" sz="1600" b="1" dirty="0"/>
              <a:t> (аналоговым).</a:t>
            </a:r>
          </a:p>
          <a:p>
            <a:pPr indent="266700" algn="just"/>
            <a:endParaRPr lang="ru-RU" sz="1600" dirty="0"/>
          </a:p>
          <a:p>
            <a:pPr indent="266700" algn="just"/>
            <a:r>
              <a:rPr lang="ru-RU" sz="1600" b="1" dirty="0">
                <a:solidFill>
                  <a:srgbClr val="C00000"/>
                </a:solidFill>
              </a:rPr>
              <a:t>Дискретный сигнал </a:t>
            </a:r>
            <a:r>
              <a:rPr lang="ru-RU" sz="1600" b="1" dirty="0"/>
              <a:t>слагается из счетного множества (т.е. такого множества, элементы которого можно пересчитать) элементов.</a:t>
            </a:r>
          </a:p>
          <a:p>
            <a:pPr indent="266700" algn="just"/>
            <a:r>
              <a:rPr lang="ru-RU" sz="1600" b="1" dirty="0"/>
              <a:t>Набор самых «мелких» элементов дискретного сигнала называется </a:t>
            </a:r>
            <a:r>
              <a:rPr lang="ru-RU" sz="1600" b="1" dirty="0">
                <a:solidFill>
                  <a:srgbClr val="C00000"/>
                </a:solidFill>
              </a:rPr>
              <a:t>алфавитом</a:t>
            </a:r>
            <a:r>
              <a:rPr lang="ru-RU" sz="1600" b="1" dirty="0"/>
              <a:t>, а сам дискретный сигнал называют также </a:t>
            </a:r>
            <a:r>
              <a:rPr lang="ru-RU" sz="1600" b="1" dirty="0">
                <a:solidFill>
                  <a:srgbClr val="C00000"/>
                </a:solidFill>
              </a:rPr>
              <a:t>сообщением</a:t>
            </a:r>
            <a:r>
              <a:rPr lang="ru-RU" sz="1600" b="1" dirty="0"/>
              <a:t>. </a:t>
            </a:r>
          </a:p>
          <a:p>
            <a:pPr indent="266700" algn="just"/>
            <a:endParaRPr lang="ru-RU" sz="1600" b="1" dirty="0"/>
          </a:p>
          <a:p>
            <a:pPr indent="266700" algn="just"/>
            <a:r>
              <a:rPr lang="ru-RU" sz="1600" b="1" dirty="0">
                <a:solidFill>
                  <a:srgbClr val="C00000"/>
                </a:solidFill>
              </a:rPr>
              <a:t>Непрерывный сигнал </a:t>
            </a:r>
            <a:r>
              <a:rPr lang="ru-RU" sz="1600" b="1" dirty="0"/>
              <a:t>– отражается некоторой физической величиной, изменяющейся в заданном интервале времени, например, тембром или силой звука. </a:t>
            </a:r>
          </a:p>
          <a:p>
            <a:pPr indent="266700" algn="just"/>
            <a:endParaRPr lang="ru-RU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Определение информации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Классификация информации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Свойства информации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Появление информации. Сигналы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Информационные процессы</a:t>
            </a:r>
          </a:p>
          <a:p>
            <a:pPr marL="285750" indent="-285750" algn="just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1600" dirty="0"/>
              <a:t>Измерение информации</a:t>
            </a:r>
          </a:p>
          <a:p>
            <a:pPr indent="365125" algn="just"/>
            <a:endParaRPr lang="ru-RU" b="1" dirty="0"/>
          </a:p>
          <a:p>
            <a:pPr indent="365125" algn="just"/>
            <a:endParaRPr lang="ru-RU" b="1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677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ИНФОРМАЦИОННЫЕ ПРОЦЕССЫ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7229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Что такое информационные процессы?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Информационные процессы </a:t>
            </a:r>
            <a:r>
              <a:rPr lang="ru-RU" sz="1600" b="1" dirty="0"/>
              <a:t>- это процессы, связанные с </a:t>
            </a:r>
            <a:r>
              <a:rPr lang="ru-RU" sz="1600" b="1" dirty="0">
                <a:solidFill>
                  <a:srgbClr val="C00000"/>
                </a:solidFill>
              </a:rPr>
              <a:t>получением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хранением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обработкой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передачей</a:t>
            </a:r>
            <a:r>
              <a:rPr lang="ru-RU" sz="1600" b="1" dirty="0"/>
              <a:t> информации (т.е. действия, выполняемые с информацией). Т.е. это процессы, в ходе которых </a:t>
            </a:r>
            <a:r>
              <a:rPr lang="ru-RU" sz="1600" b="1" dirty="0">
                <a:solidFill>
                  <a:srgbClr val="C00000"/>
                </a:solidFill>
              </a:rPr>
              <a:t>изменяется содержание информации </a:t>
            </a:r>
            <a:r>
              <a:rPr lang="ru-RU" sz="1600" b="1" dirty="0"/>
              <a:t>или </a:t>
            </a:r>
            <a:r>
              <a:rPr lang="ru-RU" sz="1600" b="1" dirty="0">
                <a:solidFill>
                  <a:srgbClr val="C00000"/>
                </a:solidFill>
              </a:rPr>
              <a:t>форма её представления</a:t>
            </a:r>
            <a:r>
              <a:rPr lang="ru-RU" sz="1600" b="1" dirty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Информационные процессы являются </a:t>
            </a:r>
            <a:r>
              <a:rPr lang="ru-RU" sz="1600" b="1" dirty="0">
                <a:solidFill>
                  <a:srgbClr val="C00000"/>
                </a:solidFill>
              </a:rPr>
              <a:t>общими</a:t>
            </a:r>
            <a:r>
              <a:rPr lang="ru-RU" sz="1600" b="1" dirty="0"/>
              <a:t> для вещества, энергии и информации.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Передача информации — это </a:t>
            </a:r>
            <a:r>
              <a:rPr lang="ru-RU" sz="1600" b="1" dirty="0">
                <a:solidFill>
                  <a:srgbClr val="C00000"/>
                </a:solidFill>
              </a:rPr>
              <a:t>физический процесс</a:t>
            </a:r>
            <a:r>
              <a:rPr lang="ru-RU" sz="1600" b="1" dirty="0"/>
              <a:t>, посредством которого осуществляется </a:t>
            </a:r>
            <a:r>
              <a:rPr lang="ru-RU" sz="1600" b="1" dirty="0">
                <a:solidFill>
                  <a:srgbClr val="C00000"/>
                </a:solidFill>
              </a:rPr>
              <a:t>перемещение информации </a:t>
            </a:r>
            <a:r>
              <a:rPr lang="ru-RU" sz="1600" b="1" dirty="0"/>
              <a:t>в пространстве.</a:t>
            </a:r>
          </a:p>
          <a:p>
            <a:r>
              <a:rPr lang="ru-RU" sz="1600" b="1" dirty="0"/>
              <a:t>- источник</a:t>
            </a:r>
          </a:p>
          <a:p>
            <a:r>
              <a:rPr lang="ru-RU" sz="1600" b="1" dirty="0"/>
              <a:t>- приемник</a:t>
            </a:r>
          </a:p>
          <a:p>
            <a:r>
              <a:rPr lang="ru-RU" sz="1600" b="1" dirty="0"/>
              <a:t>- носитель информации</a:t>
            </a:r>
          </a:p>
          <a:p>
            <a:pPr>
              <a:buFontTx/>
              <a:buChar char="-"/>
            </a:pPr>
            <a:r>
              <a:rPr lang="ru-RU" sz="1600" b="1" dirty="0"/>
              <a:t> среда передачи</a:t>
            </a:r>
          </a:p>
          <a:p>
            <a:endParaRPr lang="ru-RU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Что охватывают информационные процессы?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Информационные процессы представляются в виде </a:t>
            </a:r>
            <a:r>
              <a:rPr lang="ru-RU" sz="1600" b="1" dirty="0">
                <a:solidFill>
                  <a:srgbClr val="C00000"/>
                </a:solidFill>
              </a:rPr>
              <a:t>информационных процедур</a:t>
            </a:r>
            <a:r>
              <a:rPr lang="ru-RU" sz="1600" b="1" dirty="0"/>
              <a:t>:</a:t>
            </a:r>
          </a:p>
          <a:p>
            <a:endParaRPr lang="ru-RU" sz="1600" b="1" dirty="0"/>
          </a:p>
          <a:p>
            <a:r>
              <a:rPr lang="ru-RU" sz="1600" b="1" dirty="0"/>
              <a:t>- Сбор (восприятие информации)</a:t>
            </a:r>
          </a:p>
          <a:p>
            <a:r>
              <a:rPr lang="ru-RU" sz="1600" b="1" dirty="0"/>
              <a:t>- Подготовка (ввод, преобразование) информации</a:t>
            </a:r>
          </a:p>
          <a:p>
            <a:r>
              <a:rPr lang="ru-RU" sz="1600" b="1" dirty="0"/>
              <a:t>- Передача информации</a:t>
            </a:r>
          </a:p>
          <a:p>
            <a:pPr>
              <a:buFontTx/>
              <a:buChar char="-"/>
            </a:pPr>
            <a:r>
              <a:rPr lang="ru-RU" sz="1600" b="1" dirty="0"/>
              <a:t> Обработка (преобразование) информации</a:t>
            </a:r>
          </a:p>
          <a:p>
            <a:pPr>
              <a:buFontTx/>
              <a:buChar char="-"/>
            </a:pPr>
            <a:r>
              <a:rPr lang="ru-RU" sz="1600" b="1" dirty="0"/>
              <a:t> Хранение (накопление) информации</a:t>
            </a:r>
          </a:p>
          <a:p>
            <a:pPr>
              <a:buFontTx/>
              <a:buChar char="-"/>
            </a:pPr>
            <a:r>
              <a:rPr lang="ru-RU" sz="1600" b="1" dirty="0"/>
              <a:t> Отображение (вывод, воспроизведение) информации</a:t>
            </a:r>
          </a:p>
          <a:p>
            <a:pPr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Информационная система </a:t>
            </a:r>
            <a:r>
              <a:rPr lang="ru-RU" sz="1600" b="1" dirty="0"/>
              <a:t>- взаимосвязанная совокупность средств, методов и персонала, используемых для хранения, обработки и выдачи информации в интересах достижения поставленной цели.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Информационные системы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170" name="Picture 2" descr="http://rudocs.exdat.com/pars_docs/tw_refs/20/19914/19914_html_7f51658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5168" y="1257288"/>
            <a:ext cx="5700744" cy="4906971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38088" y="1347776"/>
            <a:ext cx="31670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Бизнес-логика </a:t>
            </a:r>
            <a:r>
              <a:rPr lang="ru-RU" sz="1600" b="1" dirty="0"/>
              <a:t>—совокупность правил, </a:t>
            </a:r>
          </a:p>
          <a:p>
            <a:r>
              <a:rPr lang="ru-RU" sz="1600" b="1" dirty="0"/>
              <a:t>принципов, зависимостей </a:t>
            </a:r>
          </a:p>
          <a:p>
            <a:r>
              <a:rPr lang="ru-RU" sz="1600" b="1" dirty="0"/>
              <a:t>поведения объектов предметной области (</a:t>
            </a:r>
            <a:r>
              <a:rPr lang="ru-RU" sz="1600" b="1" dirty="0" err="1"/>
              <a:t>области</a:t>
            </a:r>
            <a:r>
              <a:rPr lang="ru-RU" sz="1600" b="1" dirty="0"/>
              <a:t> человеческой деятельности, которую система поддерживает). </a:t>
            </a:r>
          </a:p>
          <a:p>
            <a:endParaRPr lang="ru-RU" sz="1600" b="1" dirty="0"/>
          </a:p>
          <a:p>
            <a:r>
              <a:rPr lang="ru-RU" sz="1600" b="1" dirty="0">
                <a:solidFill>
                  <a:srgbClr val="C00000"/>
                </a:solidFill>
              </a:rPr>
              <a:t>Бизнес-логика </a:t>
            </a:r>
            <a:r>
              <a:rPr lang="ru-RU" sz="1600" b="1" dirty="0"/>
              <a:t>— это реализация правил и ограничений автоматизируемых операций.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ИЗМЕРЕНИЕ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5880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Как измерить информацию?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Информация обладает </a:t>
            </a:r>
            <a:r>
              <a:rPr lang="ru-RU" sz="1600" b="1" dirty="0">
                <a:solidFill>
                  <a:srgbClr val="C00000"/>
                </a:solidFill>
              </a:rPr>
              <a:t>качественными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количественными</a:t>
            </a:r>
            <a:r>
              <a:rPr lang="ru-RU" sz="1600" b="1" dirty="0"/>
              <a:t> характеристиками.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Для того чтобы дать количественную характеристику  необходимо качественные показатели отбросить.</a:t>
            </a:r>
          </a:p>
          <a:p>
            <a:pPr algn="just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/>
              <a:t>Количественное определение информации - американский инженер </a:t>
            </a:r>
            <a:r>
              <a:rPr lang="ru-RU" sz="1600" b="1" dirty="0">
                <a:solidFill>
                  <a:srgbClr val="C00000"/>
                </a:solidFill>
              </a:rPr>
              <a:t>Ральф Хартли.</a:t>
            </a:r>
          </a:p>
          <a:p>
            <a:endParaRPr lang="ru-RU" sz="1600" i="1" dirty="0"/>
          </a:p>
          <a:p>
            <a:pPr algn="just"/>
            <a:r>
              <a:rPr lang="ru-RU" sz="1600" b="1" dirty="0"/>
              <a:t>Хартли предложил рассматривать информацию как </a:t>
            </a:r>
            <a:r>
              <a:rPr lang="ru-RU" sz="1600" b="1" dirty="0">
                <a:solidFill>
                  <a:srgbClr val="C00000"/>
                </a:solidFill>
              </a:rPr>
              <a:t>устраненную неопределенность.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Формула Хартли для 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26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 точки зрения на информацию, как на снятую </a:t>
            </a:r>
            <a:r>
              <a:rPr lang="ru-RU" sz="1600" b="1" dirty="0" err="1"/>
              <a:t>неопределеность</a:t>
            </a:r>
            <a:r>
              <a:rPr lang="ru-RU" sz="1600" b="1" dirty="0"/>
              <a:t>, количество информации в сообщении о каком-то событии зависит от вероятности совершения данного события.</a:t>
            </a:r>
          </a:p>
          <a:p>
            <a:endParaRPr lang="ru-RU" sz="1600" b="1" dirty="0"/>
          </a:p>
          <a:p>
            <a:r>
              <a:rPr lang="ru-RU" sz="1600" b="1" dirty="0"/>
              <a:t>Научный подход к оценке сообщений был предложен еще в 1928 году Р. Хартли. </a:t>
            </a:r>
          </a:p>
          <a:p>
            <a:r>
              <a:rPr lang="ru-RU" sz="1600" b="1" dirty="0"/>
              <a:t>Расчетная формула Хартли для равновероятностных событий имеет вид: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N</a:t>
            </a:r>
            <a:r>
              <a:rPr lang="ru-RU" sz="1600" b="1" dirty="0"/>
              <a:t>   или   </a:t>
            </a:r>
            <a:r>
              <a:rPr lang="ru-RU" sz="1600" b="1" dirty="0">
                <a:solidFill>
                  <a:srgbClr val="C00000"/>
                </a:solidFill>
              </a:rPr>
              <a:t>2</a:t>
            </a:r>
            <a:r>
              <a:rPr lang="ru-RU" sz="1600" b="1" baseline="30000" dirty="0">
                <a:solidFill>
                  <a:srgbClr val="C00000"/>
                </a:solidFill>
              </a:rPr>
              <a:t>I</a:t>
            </a:r>
            <a:r>
              <a:rPr lang="ru-RU" sz="1600" b="1" dirty="0">
                <a:solidFill>
                  <a:srgbClr val="C00000"/>
                </a:solidFill>
              </a:rPr>
              <a:t> = N</a:t>
            </a:r>
            <a:r>
              <a:rPr lang="ru-RU" sz="1600" b="1" dirty="0"/>
              <a:t>,</a:t>
            </a:r>
          </a:p>
          <a:p>
            <a:r>
              <a:rPr lang="ru-RU" sz="1600" b="1" dirty="0"/>
              <a:t>где N - количество равновероятных событий (число возможных выборов), </a:t>
            </a:r>
          </a:p>
          <a:p>
            <a:r>
              <a:rPr lang="ru-RU" sz="1600" b="1" dirty="0"/>
              <a:t>I - количество информации.</a:t>
            </a:r>
          </a:p>
          <a:p>
            <a:endParaRPr lang="ru-RU" sz="1600" b="1" dirty="0"/>
          </a:p>
          <a:p>
            <a:r>
              <a:rPr lang="ru-RU" sz="1600" b="1" dirty="0"/>
              <a:t>Если N = 2 (выбор из двух возможностей), то I = 1 бит.</a:t>
            </a:r>
          </a:p>
          <a:p>
            <a:endParaRPr lang="ru-RU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Использование формулы Хартли для 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Пример 1. 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Использование формулы  Хартли  для вычисления количества информации.  Сколько бит информации несет сообщение о том, что поезд прибывает на один из 8 путей?              </a:t>
            </a:r>
          </a:p>
          <a:p>
            <a:pPr algn="just"/>
            <a:r>
              <a:rPr lang="ru-RU" sz="1600" b="1" dirty="0"/>
              <a:t>                  </a:t>
            </a:r>
          </a:p>
          <a:p>
            <a:pPr algn="ctr"/>
            <a:r>
              <a:rPr lang="ru-RU" sz="1600" b="1" dirty="0"/>
              <a:t>Формула Хартли:  </a:t>
            </a:r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N</a:t>
            </a:r>
            <a:r>
              <a:rPr lang="ru-RU" sz="1600" b="1" dirty="0"/>
              <a:t>,</a:t>
            </a:r>
          </a:p>
          <a:p>
            <a:pPr algn="ctr"/>
            <a:endParaRPr lang="ru-RU" sz="1600" b="1" dirty="0"/>
          </a:p>
          <a:p>
            <a:pPr algn="just"/>
            <a:r>
              <a:rPr lang="ru-RU" sz="1600" b="1" dirty="0"/>
              <a:t>где N – число равновероятностных исходов события, о котором речь идет в сообщении,   I  – количество информации в сообщении.</a:t>
            </a:r>
          </a:p>
          <a:p>
            <a:pPr algn="ctr"/>
            <a:r>
              <a:rPr lang="ru-RU" sz="1600" b="1" dirty="0"/>
              <a:t>  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8 =  3(бит) Ответ: 3 бита</a:t>
            </a:r>
            <a:r>
              <a:rPr lang="ru-RU" sz="1600" b="1" dirty="0"/>
              <a:t>.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41729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Формула Хартли для неравновероятных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7540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Так как наступление каждого из N возможных событий может иметь не одинаковую вероятность p = 1 / N, то N = 1 / p, то формула имеет вид</a:t>
            </a:r>
          </a:p>
          <a:p>
            <a:pPr algn="ctr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N=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(1/p) = -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p </a:t>
            </a:r>
          </a:p>
          <a:p>
            <a:pPr algn="ctr"/>
            <a:endParaRPr lang="ru-RU" sz="1600" b="1" dirty="0"/>
          </a:p>
          <a:p>
            <a:pPr algn="just"/>
            <a:r>
              <a:rPr lang="ru-RU" sz="1600" b="1" dirty="0"/>
              <a:t>Количественная зависимость между вероятностью события (p) и количеством информации в сообщении о нем (I) выражается формулой: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(1/p)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Вероятность события вычисляется по формуле  p=K/N, K – величина, показывающая, сколько раз произошло интересующее нас событие; N – общее число возможных исходов, событий.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Если вероятность уменьшается, то количество информации увеличивается.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399190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Использование формулы Хартли для неравновероятных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29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Пример 2.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 классе 30 человек. За контрольную работу по математике получено 6 пятерок, 15 четверок, 8 троек и 1 двойка. Сколько бит информации несет сообщение о том, что Иванов получил четверку?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Количественная зависимость между вероятностью события (p) и количество информации сообщения о нем (I)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I = log</a:t>
            </a:r>
            <a:r>
              <a:rPr lang="ru-RU" sz="1600" b="1" baseline="-25000" dirty="0">
                <a:solidFill>
                  <a:srgbClr val="C00000"/>
                </a:solidFill>
              </a:rPr>
              <a:t>2 </a:t>
            </a:r>
            <a:r>
              <a:rPr lang="ru-RU" sz="1600" b="1" dirty="0">
                <a:solidFill>
                  <a:srgbClr val="C00000"/>
                </a:solidFill>
              </a:rPr>
              <a:t>(1/p) = - 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 p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/>
              <a:t>вероятность события   15/30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/>
              <a:t>количество информации в сообщении </a:t>
            </a:r>
            <a:r>
              <a:rPr lang="ru-RU" sz="1600" b="1" dirty="0">
                <a:solidFill>
                  <a:srgbClr val="C00000"/>
                </a:solidFill>
              </a:rPr>
              <a:t>I =log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(30/15)=log</a:t>
            </a:r>
            <a:r>
              <a:rPr lang="ru-RU" sz="1600" b="1" baseline="-25000" dirty="0">
                <a:solidFill>
                  <a:srgbClr val="C00000"/>
                </a:solidFill>
              </a:rPr>
              <a:t>2</a:t>
            </a:r>
            <a:r>
              <a:rPr lang="ru-RU" sz="1600" b="1" dirty="0">
                <a:solidFill>
                  <a:srgbClr val="C00000"/>
                </a:solidFill>
              </a:rPr>
              <a:t>2=1.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Ответ:1 бит</a:t>
            </a:r>
            <a:r>
              <a:rPr lang="ru-RU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9470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ОПРЕДЕЛЕНИЕ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766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Формула Шеннона для неравновероятных событий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Общий случай вычисления количества информации в сообщении об одном из N, но уже </a:t>
            </a:r>
            <a:r>
              <a:rPr lang="ru-RU" sz="1600" b="1" dirty="0" err="1"/>
              <a:t>неравновероятных</a:t>
            </a:r>
            <a:r>
              <a:rPr lang="ru-RU" sz="1600" b="1" dirty="0"/>
              <a:t> событий. Этот подход был предложен </a:t>
            </a:r>
            <a:r>
              <a:rPr lang="ru-RU" sz="1600" b="1" dirty="0" err="1"/>
              <a:t>К.Шенноном</a:t>
            </a:r>
            <a:r>
              <a:rPr lang="ru-RU" sz="1600" b="1" dirty="0"/>
              <a:t> в 1948 году.</a:t>
            </a:r>
          </a:p>
          <a:p>
            <a:pPr algn="just"/>
            <a:r>
              <a:rPr lang="ru-RU" sz="1600" b="1" dirty="0"/>
              <a:t>Основные информационные единицы:</a:t>
            </a:r>
          </a:p>
          <a:p>
            <a:pPr algn="just"/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 -  количество бит информации, приходящееся в среднем на одну букву;</a:t>
            </a:r>
          </a:p>
          <a:p>
            <a:pPr algn="just"/>
            <a:r>
              <a:rPr lang="ru-RU" sz="1600" b="1" dirty="0"/>
              <a:t>M  - количество символов в сообщении;</a:t>
            </a:r>
          </a:p>
          <a:p>
            <a:pPr algn="just"/>
            <a:r>
              <a:rPr lang="ru-RU" sz="1600" b="1" dirty="0"/>
              <a:t>I – информационный объем сообщения;</a:t>
            </a:r>
          </a:p>
          <a:p>
            <a:pPr algn="just"/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dirty="0"/>
              <a:t> -вероятность появления i символа в сообщении; </a:t>
            </a:r>
          </a:p>
          <a:p>
            <a:pPr algn="just"/>
            <a:r>
              <a:rPr lang="ru-RU" sz="1600" b="1" dirty="0"/>
              <a:t>i - номер символа;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 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Значение  </a:t>
            </a:r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 достигает максимума при равновероятных событиях, то есть при равенстве всех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baseline="-25000" dirty="0"/>
              <a:t> </a:t>
            </a:r>
            <a:r>
              <a:rPr lang="ru-RU" sz="1600" b="1" dirty="0"/>
              <a:t>                           </a:t>
            </a:r>
            <a:endParaRPr lang="en-US" sz="1600" b="1" dirty="0"/>
          </a:p>
          <a:p>
            <a:pPr algn="ctr"/>
            <a:r>
              <a:rPr lang="ru-RU" sz="1600" b="1" dirty="0"/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p</a:t>
            </a:r>
            <a:r>
              <a:rPr lang="ru-RU" sz="1600" b="1" baseline="-25000" dirty="0" err="1">
                <a:solidFill>
                  <a:srgbClr val="C00000"/>
                </a:solidFill>
              </a:rPr>
              <a:t>i</a:t>
            </a:r>
            <a:r>
              <a:rPr lang="ru-RU" sz="1600" b="1" baseline="-25000" dirty="0">
                <a:solidFill>
                  <a:srgbClr val="C00000"/>
                </a:solidFill>
              </a:rPr>
              <a:t> </a:t>
            </a:r>
            <a:r>
              <a:rPr lang="ru-RU" sz="1600" b="1" dirty="0">
                <a:solidFill>
                  <a:srgbClr val="C00000"/>
                </a:solidFill>
              </a:rPr>
              <a:t>= 1 / N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endParaRPr lang="ru-RU" sz="1600" b="1" dirty="0">
              <a:solidFill>
                <a:srgbClr val="C00000"/>
              </a:solidFill>
            </a:endParaRPr>
          </a:p>
          <a:p>
            <a:pPr algn="just"/>
            <a:r>
              <a:rPr lang="ru-RU" sz="1600" b="1" dirty="0"/>
              <a:t>В этом случае формула Шеннона превращается в формулу Хартли.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3454379" y="3324164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379" y="3324164"/>
                <a:ext cx="2381614" cy="876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Пример 3.</a:t>
            </a:r>
            <a:r>
              <a:rPr lang="ru-RU" sz="1600" dirty="0">
                <a:solidFill>
                  <a:srgbClr val="C00000"/>
                </a:solidFill>
              </a:rPr>
              <a:t> </a:t>
            </a:r>
          </a:p>
          <a:p>
            <a:endParaRPr lang="ru-RU" sz="1600" dirty="0"/>
          </a:p>
          <a:p>
            <a:pPr algn="just"/>
            <a:r>
              <a:rPr lang="ru-RU" sz="1600" b="1" dirty="0"/>
              <a:t>Сколько бит информации несет случайно сгенерированное сообщение «фара», если в среднем на каждую тысячу букв в русских текстах буква «а» встречается 200 раз, буква «ф» - 2 раза, буква «р» - 40 раз.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Будем считать, что вероятность появления символа в сообщении совпадает с  частотой  его появления в текстах. Поэтому буква «а» встречается со средней  частотой 200/1000=0,2; Вероятность появления буквы «а» в тексте (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a</a:t>
            </a:r>
            <a:r>
              <a:rPr lang="ru-RU" sz="1600" b="1" dirty="0"/>
              <a:t>) можем считать приблизительно равной 0,2; буква «ф» встречается с частотой 2/1000=0,002; буква «р» - с частотой 40/1000=0,04;  Аналогично,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р</a:t>
            </a:r>
            <a:r>
              <a:rPr lang="ru-RU" sz="1600" b="1" dirty="0"/>
              <a:t> = 0,04,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ф</a:t>
            </a:r>
            <a:r>
              <a:rPr lang="ru-RU" sz="1600" b="1" dirty="0"/>
              <a:t> = 0,002.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Далее поступаем согласно </a:t>
            </a:r>
            <a:r>
              <a:rPr lang="ru-RU" sz="1600" b="1" dirty="0" err="1"/>
              <a:t>К.Шеннону</a:t>
            </a:r>
            <a:r>
              <a:rPr lang="ru-RU" sz="1600" b="1" dirty="0"/>
              <a:t>. Берем двоичный логарифм от величины 0,2 и называем то, что получилось количеством информации, которую переносит одна-единственная буква «а» в рассматриваемом тексте.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</a:rPr>
              <a:t>Использование формулы Шеннона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32</a:t>
            </a:r>
            <a:endParaRPr lang="mk-MK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Точно такую же операцию проделаем для каждой буквы. Тогда количество собственной информации, переносимой одной буквой равно log</a:t>
            </a:r>
            <a:r>
              <a:rPr lang="ru-RU" sz="1600" b="1" baseline="-25000" dirty="0"/>
              <a:t>2</a:t>
            </a:r>
            <a:r>
              <a:rPr lang="ru-RU" sz="1600" b="1" dirty="0"/>
              <a:t> 1/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dirty="0"/>
              <a:t> = - log</a:t>
            </a:r>
            <a:r>
              <a:rPr lang="ru-RU" sz="1600" b="1" baseline="-25000" dirty="0"/>
              <a:t>2</a:t>
            </a:r>
            <a:r>
              <a:rPr lang="ru-RU" sz="1600" b="1" dirty="0"/>
              <a:t>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dirty="0"/>
              <a:t>, Удобнее в качестве меры количества информации пользоваться средним значением количества информации, приходящейся на один символ алфавита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Значение  </a:t>
            </a:r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 достигает максимума при равновероятных событиях, то есть при равенстве всех </a:t>
            </a:r>
            <a:r>
              <a:rPr lang="ru-RU" sz="1600" b="1" dirty="0" err="1"/>
              <a:t>p</a:t>
            </a:r>
            <a:r>
              <a:rPr lang="ru-RU" sz="1600" b="1" baseline="-25000" dirty="0" err="1"/>
              <a:t>i</a:t>
            </a:r>
            <a:r>
              <a:rPr lang="ru-RU" sz="1600" b="1" dirty="0"/>
              <a:t> </a:t>
            </a:r>
          </a:p>
          <a:p>
            <a:pPr algn="ctr"/>
            <a:r>
              <a:rPr lang="ru-RU" sz="1600" b="1" dirty="0" err="1"/>
              <a:t>pi</a:t>
            </a:r>
            <a:r>
              <a:rPr lang="ru-RU" sz="1600" b="1" dirty="0"/>
              <a:t> = 1 / N</a:t>
            </a:r>
            <a:r>
              <a:rPr lang="ru-RU" sz="1600" b="1" dirty="0" smtClean="0"/>
              <a:t>.</a:t>
            </a:r>
          </a:p>
          <a:p>
            <a:pPr algn="ctr"/>
            <a:endParaRPr lang="ru-RU" sz="1600" b="1" dirty="0"/>
          </a:p>
          <a:p>
            <a:pPr algn="just"/>
            <a:r>
              <a:rPr lang="ru-RU" sz="1600" b="1" dirty="0"/>
              <a:t>В этом случае формула Шеннона превращается в формулу Хартли.</a:t>
            </a:r>
          </a:p>
          <a:p>
            <a:pPr algn="just"/>
            <a:r>
              <a:rPr lang="ru-RU" sz="1600" b="1" dirty="0"/>
              <a:t> </a:t>
            </a:r>
          </a:p>
          <a:p>
            <a:pPr algn="just"/>
            <a:r>
              <a:rPr lang="ru-RU" sz="1600" b="1" dirty="0"/>
              <a:t>I = M*</a:t>
            </a:r>
            <a:r>
              <a:rPr lang="ru-RU" sz="1600" b="1" dirty="0" err="1"/>
              <a:t>I</a:t>
            </a:r>
            <a:r>
              <a:rPr lang="ru-RU" sz="1600" b="1" baseline="-25000" dirty="0" err="1"/>
              <a:t>ср</a:t>
            </a:r>
            <a:r>
              <a:rPr lang="ru-RU" sz="1600" b="1" dirty="0"/>
              <a:t>=4*(-(0,002*log</a:t>
            </a:r>
            <a:r>
              <a:rPr lang="ru-RU" sz="1600" b="1" baseline="-25000" dirty="0"/>
              <a:t>2</a:t>
            </a:r>
            <a:r>
              <a:rPr lang="ru-RU" sz="1600" b="1" dirty="0"/>
              <a:t>0,002+0,2*log</a:t>
            </a:r>
            <a:r>
              <a:rPr lang="ru-RU" sz="1600" b="1" baseline="-25000" dirty="0"/>
              <a:t>2</a:t>
            </a:r>
            <a:r>
              <a:rPr lang="ru-RU" sz="1600" b="1" dirty="0"/>
              <a:t>0,2+0,04* log</a:t>
            </a:r>
            <a:r>
              <a:rPr lang="ru-RU" sz="1600" b="1" baseline="-25000" dirty="0"/>
              <a:t>2</a:t>
            </a:r>
            <a:r>
              <a:rPr lang="ru-RU" sz="1600" b="1" dirty="0"/>
              <a:t>0,04+0,2* log</a:t>
            </a:r>
            <a:r>
              <a:rPr lang="ru-RU" sz="1600" b="1" baseline="-25000" dirty="0"/>
              <a:t>2</a:t>
            </a:r>
            <a:r>
              <a:rPr lang="ru-RU" sz="1600" b="1" dirty="0"/>
              <a:t>0,2))=</a:t>
            </a:r>
          </a:p>
          <a:p>
            <a:pPr algn="just"/>
            <a:r>
              <a:rPr lang="ru-RU" sz="1600" b="1" dirty="0"/>
              <a:t>4*(-(0,002*(-8,967)+0,2*(-2,322)+0,04*(-4,644)+0,2*(-2,322)))=</a:t>
            </a:r>
          </a:p>
          <a:p>
            <a:pPr algn="just"/>
            <a:r>
              <a:rPr lang="ru-RU" sz="1600" b="1" dirty="0"/>
              <a:t>4*(-(-0,018-0,46-0,19-0,46))=4*1,1325=4,53. Ответ: 4,53 бита</a:t>
            </a:r>
          </a:p>
          <a:p>
            <a:pPr algn="just"/>
            <a:endParaRPr lang="ru-RU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3221820" y="2438868"/>
                <a:ext cx="2381614" cy="8766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/>
                        </a:rPr>
                        <m:t>𝐼</m:t>
                      </m:r>
                      <m:r>
                        <a:rPr lang="en-US" b="0" i="1" baseline="-25000" smtClean="0">
                          <a:latin typeface="Cambria Math"/>
                        </a:rPr>
                        <m:t>𝑐𝑝</m:t>
                      </m:r>
                      <m:r>
                        <a:rPr lang="ru-RU" i="1">
                          <a:latin typeface="Cambria Math"/>
                        </a:rPr>
                        <m:t>= −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  <m:r>
                            <a:rPr lang="ru-RU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ru-RU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820" y="2438868"/>
                <a:ext cx="2381614" cy="876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85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В корзине лежат 8 черных шаров и 24 белых. Сколько бит информации несет сообщение о том, что достали черный шар?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252656"/>
            <a:ext cx="8686848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Черные шарики составляют 1/4 из всех шаров, следовательно информация о том что достали черный шарик соответствует одному из 4 вариантов.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1 из 4 вариантов несет в себе количество информации равное 2 (4=2</a:t>
            </a:r>
            <a:r>
              <a:rPr lang="ru-RU" sz="1600" b="1" baseline="30000" dirty="0"/>
              <a:t>2</a:t>
            </a:r>
            <a:r>
              <a:rPr lang="ru-RU" sz="1600" b="1" dirty="0"/>
              <a:t>).</a:t>
            </a:r>
            <a:br>
              <a:rPr lang="ru-RU" sz="1600" b="1" dirty="0"/>
            </a:br>
            <a:endParaRPr lang="ru-RU" sz="1600" b="1" dirty="0"/>
          </a:p>
          <a:p>
            <a:pPr algn="just"/>
            <a:r>
              <a:rPr lang="ru-RU" sz="1600" b="1" dirty="0"/>
              <a:t>Также можно решить данную задачу по формуле Шеннона: количество вариантов получения черного шарика равна 4, следовательно, I=log</a:t>
            </a:r>
            <a:r>
              <a:rPr lang="ru-RU" sz="1600" b="1" baseline="-25000" dirty="0"/>
              <a:t>2</a:t>
            </a:r>
            <a:r>
              <a:rPr lang="ru-RU" sz="1600" b="1" dirty="0"/>
              <a:t>4 = 2 бита.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37125" y="1347776"/>
            <a:ext cx="8687811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№1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Световое табло состоит из лампочек. Каждая лампочка может находиться в одном из трех состояний («включено», «выключено» или «мигает»). Какое наименьшее количество лампочек должно находиться на табло, чтобы с его помощью можно было передать 18 различных сигналов?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В коробке лежат 64 цветных карандаша. Сообщение о том, что достали белый карандаш, несет 4 бита информации. Сколько белых карандашей было в коробке?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449063"/>
            <a:ext cx="868684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Нам нужно определить количество карандашей по известному количеству информации который несет один карандаш.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Определим количество возможных событий (вариантов получения белого карандаша) по формуле Шеннона: log</a:t>
            </a:r>
            <a:r>
              <a:rPr lang="ru-RU" sz="1600" b="1" baseline="-25000" dirty="0"/>
              <a:t>2</a:t>
            </a:r>
            <a:r>
              <a:rPr lang="ru-RU" sz="1600" b="1" dirty="0"/>
              <a:t>N=4, следовательно, N=16.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Количество возможных событий получения белого карандаша равно 16, следовательно, количество белых карандашей составляет 1/16 всех карандашей.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Всего карандашей 64, следовательно белых карандашей 64/16=4.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№2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В корзине лежат черные и белые шары. Среди них 18 черных шаров. Сообщение о том, что достали белый шар, несет 2 бита информации. Сколько всего шаров в корзине?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Алфавитный подход к измерению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Алфавитный подход используется в технике, в данном случае количество информации не зависит от содержания, а зависит от мощности алфавита и количества символов в тексте.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 err="1"/>
              <a:t>I</a:t>
            </a:r>
            <a:r>
              <a:rPr lang="ru-RU" sz="1600" b="1" baseline="-25000" dirty="0" err="1"/>
              <a:t>сооб</a:t>
            </a:r>
            <a:r>
              <a:rPr lang="ru-RU" sz="1600" b="1" dirty="0"/>
              <a:t> - объем информации  в сообщении</a:t>
            </a:r>
          </a:p>
          <a:p>
            <a:pPr algn="just"/>
            <a:r>
              <a:rPr lang="ru-RU" sz="1600" b="1" dirty="0"/>
              <a:t>	</a:t>
            </a:r>
          </a:p>
          <a:p>
            <a:pPr algn="ctr"/>
            <a:r>
              <a:rPr lang="ru-RU" sz="1600" b="1" dirty="0" err="1">
                <a:solidFill>
                  <a:srgbClr val="C00000"/>
                </a:solidFill>
              </a:rPr>
              <a:t>I</a:t>
            </a:r>
            <a:r>
              <a:rPr lang="ru-RU" sz="1600" b="1" baseline="-25000" dirty="0" err="1">
                <a:solidFill>
                  <a:srgbClr val="C00000"/>
                </a:solidFill>
              </a:rPr>
              <a:t>сооб</a:t>
            </a:r>
            <a:r>
              <a:rPr lang="ru-RU" sz="1600" b="1" dirty="0">
                <a:solidFill>
                  <a:srgbClr val="C00000"/>
                </a:solidFill>
              </a:rPr>
              <a:t>= K* I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 - количество символов  в  сообщении</a:t>
            </a:r>
          </a:p>
          <a:p>
            <a:pPr algn="just"/>
            <a:r>
              <a:rPr lang="ru-RU" sz="1600" b="1" dirty="0"/>
              <a:t>I - информационный  объем одного символа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Для кодировки ASCII – мощность алфавита = 256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I = log</a:t>
            </a:r>
            <a:r>
              <a:rPr lang="ru-RU" sz="1600" b="1" baseline="-25000" dirty="0"/>
              <a:t>2</a:t>
            </a:r>
            <a:r>
              <a:rPr lang="ru-RU" sz="1600" b="1" dirty="0"/>
              <a:t>256 = 8 (бит); При кодировании символьной информации в кодах каждый символ, включая пробелы и знаки препинания, кодируется 1 байтом (8 бит).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Автоматическое устройство осуществило перекодировку информационного сообщения на русском языке, первоначально записанного в 16-битном коде Unicode, в 8-битную кодировку КОИ-8. При этом информационное сообщение уменьшилось на 800 бит. Какова длина сообщения в символах?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91991"/>
            <a:ext cx="8686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Изменение кодировки с 16 бит на 8 бит, равно 16 - 8 = 8 бит.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Следовательно информационный объем каждого символа сообщения уменьшился на 8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Так как объем информационного сообщения уменьшился на 800 бит, то количество символов в сообщение равно 800/8=100.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39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Метеорологическая станция ведет наблюдение за влажностью воздуха. Результатом одного измерения является целое число от 0 до 100 процентов, которое записывается при помощи минимально возможного количества бит. Станция сделала 80 измерений. Определите информационный объем результатов наблюдений.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3067048"/>
            <a:ext cx="8686848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  <a:r>
              <a:rPr lang="en-US" sz="1600" b="1" dirty="0"/>
              <a:t> </a:t>
            </a:r>
          </a:p>
          <a:p>
            <a:pPr algn="just">
              <a:spcBef>
                <a:spcPct val="20000"/>
              </a:spcBef>
            </a:pPr>
            <a:r>
              <a:rPr lang="ru-RU" sz="1600" b="1" dirty="0"/>
              <a:t>Определим информационный объем одного измерения: количество возможных вариантов равно 100 (т.к. результатом одного измерения является целое число от 0 до 100 процентов), следовательно, информационный объем одного варианта измерения находится по формуле: 100=2</a:t>
            </a:r>
            <a:r>
              <a:rPr lang="ru-RU" sz="1600" b="1" baseline="30000" dirty="0"/>
              <a:t>I</a:t>
            </a:r>
            <a:r>
              <a:rPr lang="ru-RU" sz="1600" b="1" dirty="0"/>
              <a:t>, I = 7 бит.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Так как станция сделала 80 измерений, следовательно, информационный объем результатов наблюдений равен 7*80=560 бит</a:t>
            </a:r>
            <a:r>
              <a:rPr lang="en-US" sz="1600" b="1" dirty="0"/>
              <a:t> </a:t>
            </a:r>
            <a:r>
              <a:rPr lang="ru-RU" sz="1600" b="1" dirty="0"/>
              <a:t>или 70 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allAtOnce" animBg="1"/>
      <p:bldP spid="16" grpId="0"/>
      <p:bldP spid="20" grpId="0" uiExpan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just"/>
            <a:r>
              <a:rPr lang="ru-RU" sz="1600" b="1" dirty="0"/>
              <a:t>Слово «информация» происходит от латинского слова </a:t>
            </a:r>
            <a:r>
              <a:rPr lang="ru-RU" sz="1600" b="1" dirty="0" err="1"/>
              <a:t>informatio</a:t>
            </a:r>
            <a:r>
              <a:rPr lang="ru-RU" sz="1600" b="1" dirty="0"/>
              <a:t>, что в переводе означает разъяснение, ознакомление. </a:t>
            </a:r>
          </a:p>
          <a:p>
            <a:pPr indent="365125" algn="just"/>
            <a:endParaRPr lang="ru-RU" sz="1600" u="sng" dirty="0"/>
          </a:p>
          <a:p>
            <a:pPr indent="365125" algn="just"/>
            <a:r>
              <a:rPr lang="ru-RU" sz="1600" b="1" dirty="0"/>
              <a:t>Выделяют два подхода к определению термина «Информация»: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традиционный (обыденный) </a:t>
            </a:r>
            <a:r>
              <a:rPr lang="ru-RU" sz="1600" b="1" dirty="0"/>
              <a:t>- используется в информатике: Информация – это сведения, знания, сообщения о положении дел, которые человек воспринимает из окружающего мира с помощью </a:t>
            </a:r>
            <a:r>
              <a:rPr lang="ru-RU" sz="1600" b="1" dirty="0">
                <a:solidFill>
                  <a:srgbClr val="C00000"/>
                </a:solidFill>
              </a:rPr>
              <a:t>органов чувств </a:t>
            </a:r>
            <a:r>
              <a:rPr lang="ru-RU" sz="1600" b="1" dirty="0"/>
              <a:t>(зрения, слуха, вкуса, обоняния, осязания).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rgbClr val="C00000"/>
                </a:solidFill>
              </a:rPr>
              <a:t>вероятностный</a:t>
            </a:r>
            <a:r>
              <a:rPr lang="ru-RU" sz="1600" b="1" dirty="0"/>
              <a:t>  - используется в теории об информации: Информация – это сведения об объектах и явлениях окружающей среды, их параметрах, свойствах и состоянии, которые </a:t>
            </a:r>
            <a:r>
              <a:rPr lang="ru-RU" sz="1600" b="1" dirty="0">
                <a:solidFill>
                  <a:srgbClr val="C00000"/>
                </a:solidFill>
              </a:rPr>
              <a:t>уменьшают имеющуюся о них степень неопределённости и неполноты знаний</a:t>
            </a:r>
            <a:r>
              <a:rPr lang="ru-RU" sz="1600" b="1" dirty="0"/>
              <a:t>.</a:t>
            </a:r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713987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Единицы измерения информации в ВТ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Бит</a:t>
            </a:r>
            <a:r>
              <a:rPr lang="ru-RU" sz="1600" b="1" dirty="0"/>
              <a:t> - минимальная единица информации, представляющая собой наименьшую «порцию» памяти - 1 двоичный разряд.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Бит обозначает количество информации, необходимое для различения двух равновероятных событий - значение размером в 1 бит представляет собой сообщение, уменьшающее неопределенность знания в два раза. </a:t>
            </a:r>
          </a:p>
          <a:p>
            <a:pPr algn="just"/>
            <a:endParaRPr lang="ru-RU" sz="1600" b="1" dirty="0"/>
          </a:p>
          <a:p>
            <a:r>
              <a:rPr lang="ru-RU" sz="1600" b="1" dirty="0">
                <a:solidFill>
                  <a:srgbClr val="C00000"/>
                </a:solidFill>
              </a:rPr>
              <a:t>Байт</a:t>
            </a:r>
            <a:r>
              <a:rPr lang="ru-RU" sz="1600" b="1" dirty="0"/>
              <a:t> - основная единица информации. </a:t>
            </a:r>
          </a:p>
          <a:p>
            <a:endParaRPr lang="ru-RU" sz="1600" b="1" dirty="0"/>
          </a:p>
          <a:p>
            <a:r>
              <a:rPr lang="ru-RU" sz="1600" b="1" dirty="0"/>
              <a:t>1 байт = 8 бит; </a:t>
            </a:r>
          </a:p>
          <a:p>
            <a:r>
              <a:rPr lang="ru-RU" sz="1600" b="1" dirty="0"/>
              <a:t>1 Кбайт = 2</a:t>
            </a:r>
            <a:r>
              <a:rPr lang="ru-RU" sz="1600" b="1" baseline="30000" dirty="0"/>
              <a:t>10</a:t>
            </a:r>
            <a:r>
              <a:rPr lang="ru-RU" sz="1600" b="1" dirty="0"/>
              <a:t> байт = 1024 байт; </a:t>
            </a:r>
          </a:p>
          <a:p>
            <a:r>
              <a:rPr lang="ru-RU" sz="1600" b="1" dirty="0"/>
              <a:t>1 Мбайт = 2</a:t>
            </a:r>
            <a:r>
              <a:rPr lang="ru-RU" sz="1600" b="1" baseline="30000" dirty="0"/>
              <a:t>10</a:t>
            </a:r>
            <a:r>
              <a:rPr lang="ru-RU" sz="1600" b="1" dirty="0"/>
              <a:t> Кбайт = 1024 Кбайт; </a:t>
            </a:r>
          </a:p>
          <a:p>
            <a:r>
              <a:rPr lang="ru-RU" sz="1600" b="1" dirty="0"/>
              <a:t>1 Гбайт = 2</a:t>
            </a:r>
            <a:r>
              <a:rPr lang="ru-RU" sz="1600" b="1" baseline="30000" dirty="0"/>
              <a:t>10</a:t>
            </a:r>
            <a:r>
              <a:rPr lang="ru-RU" sz="1600" b="1" dirty="0"/>
              <a:t> Мбайт = 1024 Мбайт. 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7645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Единицы измерения информации в ВТ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За минимальную единицу измерения скорости передачи данных приняли </a:t>
            </a:r>
            <a:r>
              <a:rPr lang="ru-RU" sz="1600" b="1" dirty="0">
                <a:solidFill>
                  <a:srgbClr val="C00000"/>
                </a:solidFill>
              </a:rPr>
              <a:t>бит в секунду</a:t>
            </a:r>
            <a:r>
              <a:rPr lang="ru-RU" sz="1600" b="1" dirty="0"/>
              <a:t>, (что не удивительно, ведь бит – это самая маленькая единица измерения количества информации).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Бит</a:t>
            </a:r>
            <a:r>
              <a:rPr lang="ru-RU" sz="1600" b="1" dirty="0"/>
              <a:t> в секунду или </a:t>
            </a:r>
            <a:r>
              <a:rPr lang="ru-RU" sz="1600" b="1" dirty="0">
                <a:solidFill>
                  <a:srgbClr val="C00000"/>
                </a:solidFill>
              </a:rPr>
              <a:t>бит/с</a:t>
            </a:r>
            <a:r>
              <a:rPr lang="ru-RU" sz="1600" b="1" dirty="0"/>
              <a:t> (на английском </a:t>
            </a:r>
            <a:r>
              <a:rPr lang="ru-RU" sz="1600" b="1" dirty="0" err="1"/>
              <a:t>bits</a:t>
            </a:r>
            <a:r>
              <a:rPr lang="ru-RU" sz="1600" b="1" dirty="0"/>
              <a:t> </a:t>
            </a:r>
            <a:r>
              <a:rPr lang="ru-RU" sz="1600" b="1" dirty="0" err="1"/>
              <a:t>per</a:t>
            </a:r>
            <a:r>
              <a:rPr lang="ru-RU" sz="1600" b="1" dirty="0"/>
              <a:t> </a:t>
            </a:r>
            <a:r>
              <a:rPr lang="ru-RU" sz="1600" b="1" dirty="0" err="1"/>
              <a:t>second</a:t>
            </a:r>
            <a:r>
              <a:rPr lang="ru-RU" sz="1600" b="1" dirty="0"/>
              <a:t> или </a:t>
            </a:r>
            <a:r>
              <a:rPr lang="ru-RU" sz="1600" b="1" dirty="0" err="1">
                <a:solidFill>
                  <a:srgbClr val="C00000"/>
                </a:solidFill>
              </a:rPr>
              <a:t>bps</a:t>
            </a:r>
            <a:r>
              <a:rPr lang="ru-RU" sz="1600" b="1" dirty="0"/>
              <a:t>) – это базовая единица, которой измеряют </a:t>
            </a:r>
            <a:r>
              <a:rPr lang="ru-RU" sz="1600" b="1" dirty="0">
                <a:solidFill>
                  <a:srgbClr val="C00000"/>
                </a:solidFill>
              </a:rPr>
              <a:t>скорость передачи информации </a:t>
            </a:r>
            <a:r>
              <a:rPr lang="ru-RU" sz="1600" b="1" dirty="0"/>
              <a:t>в вычислительной технике.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Так как при измерении количества информации используют не только биты, но и байты, то и скорость могут измерять в байтах в секунду.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Байт</a:t>
            </a:r>
            <a:r>
              <a:rPr lang="ru-RU" sz="1600" b="1" dirty="0"/>
              <a:t> в секунду или </a:t>
            </a:r>
            <a:r>
              <a:rPr lang="ru-RU" sz="1600" b="1" dirty="0">
                <a:solidFill>
                  <a:srgbClr val="C00000"/>
                </a:solidFill>
              </a:rPr>
              <a:t>Байт/с</a:t>
            </a:r>
            <a:r>
              <a:rPr lang="ru-RU" sz="1600" b="1" dirty="0"/>
              <a:t> (на английском </a:t>
            </a:r>
            <a:r>
              <a:rPr lang="ru-RU" sz="1600" b="1" dirty="0" err="1"/>
              <a:t>byte</a:t>
            </a:r>
            <a:r>
              <a:rPr lang="ru-RU" sz="1600" b="1" dirty="0"/>
              <a:t> </a:t>
            </a:r>
            <a:r>
              <a:rPr lang="ru-RU" sz="1600" b="1" dirty="0" err="1"/>
              <a:t>per</a:t>
            </a:r>
            <a:r>
              <a:rPr lang="ru-RU" sz="1600" b="1" dirty="0"/>
              <a:t> </a:t>
            </a:r>
            <a:r>
              <a:rPr lang="ru-RU" sz="1600" b="1" dirty="0" err="1"/>
              <a:t>second</a:t>
            </a:r>
            <a:r>
              <a:rPr lang="ru-RU" sz="1600" b="1" dirty="0"/>
              <a:t> или </a:t>
            </a:r>
            <a:r>
              <a:rPr lang="ru-RU" sz="1600" b="1" dirty="0" err="1">
                <a:solidFill>
                  <a:srgbClr val="C00000"/>
                </a:solidFill>
              </a:rPr>
              <a:t>Byte</a:t>
            </a:r>
            <a:r>
              <a:rPr lang="ru-RU" sz="1600" b="1" dirty="0">
                <a:solidFill>
                  <a:srgbClr val="C00000"/>
                </a:solidFill>
              </a:rPr>
              <a:t>/s</a:t>
            </a:r>
            <a:r>
              <a:rPr lang="ru-RU" sz="1600" b="1" dirty="0"/>
              <a:t>) – также единица, которой измеряют скорость передачи информации (1 Байт/с = 8 бит/с).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Обратите внимание, что при сокращении биты пишутся с маленькой буквы «б» (</a:t>
            </a:r>
            <a:r>
              <a:rPr lang="ru-RU" sz="1600" b="1" dirty="0">
                <a:solidFill>
                  <a:srgbClr val="C00000"/>
                </a:solidFill>
              </a:rPr>
              <a:t>бит/с</a:t>
            </a:r>
            <a:r>
              <a:rPr lang="ru-RU" sz="1600" b="1" dirty="0"/>
              <a:t>), а байты пишутся с большой буквы «Б» (</a:t>
            </a:r>
            <a:r>
              <a:rPr lang="ru-RU" sz="1600" b="1" dirty="0">
                <a:solidFill>
                  <a:srgbClr val="C00000"/>
                </a:solidFill>
              </a:rPr>
              <a:t>МБ/с</a:t>
            </a:r>
            <a:r>
              <a:rPr lang="ru-RU" sz="1600" b="1" dirty="0"/>
              <a:t>).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3381813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текстовой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Принцип кодирования: каждому символу ставится в соответствие определенный уникальный числовой (двоичный) код. Таблица, устанавливающая такое соответствие, называется таблицей кодировки символов.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Количество различных символов (N), которые можно закодировать с помощью какой-либо таблицы кодировки, определяется числом двоичных разрядов (k), отводимых под кодирование одного символа: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N=2</a:t>
            </a:r>
            <a:r>
              <a:rPr lang="ru-RU" sz="1600" b="1" baseline="30000" dirty="0">
                <a:solidFill>
                  <a:srgbClr val="C00000"/>
                </a:solidFill>
              </a:rPr>
              <a:t>k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Наибольшее распространение получило 8-разрядное кодирование (на кодирование одного символа отводится 8 бит = 1 байт), позволяющее закодировать N=2</a:t>
            </a:r>
            <a:r>
              <a:rPr lang="ru-RU" sz="1600" b="1" baseline="30000" dirty="0"/>
              <a:t>8</a:t>
            </a:r>
            <a:r>
              <a:rPr lang="ru-RU" sz="1600" b="1" dirty="0"/>
              <a:t>=256 различных символов. 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54163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Подсчет количества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Сколько существует различных последовательностей из символов «плюс» и «минус», длиной ровно в пять символов?</a:t>
            </a:r>
            <a:endParaRPr lang="en-US" sz="1600" b="1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28576" y="2252656"/>
            <a:ext cx="86868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Мощность алфавита равна 2.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Длина слова равна 5.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Количество различных последовательностей К=2</a:t>
            </a:r>
            <a:r>
              <a:rPr lang="ru-RU" sz="1600" b="1" baseline="30000" dirty="0"/>
              <a:t>5</a:t>
            </a:r>
            <a:r>
              <a:rPr lang="ru-RU" sz="1600" b="1" dirty="0"/>
              <a:t>=32.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0" grpId="0" uiExpand="1" build="allAtOnce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71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самостоятельного выполнения №3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Автоматическое устройство осуществило перекодировку информационного сообщения на русском языке, первоначально записанного в 16–битном коде Unicode, в 8–битную кодировку Windows–1251, при этом информационный объем сообщения составил 60 байт.</a:t>
            </a:r>
          </a:p>
          <a:p>
            <a:pPr algn="just">
              <a:spcBef>
                <a:spcPct val="20000"/>
              </a:spcBef>
            </a:pPr>
            <a:r>
              <a:rPr lang="ru-RU" sz="1600" b="1" dirty="0"/>
              <a:t>Определите информационный объем сообщения до перекодировки.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Автоматическое устройство осуществило перекодировку информационного сообщения, первоначально записанного в 7-битном коде ASCII, в 16-битную кодировку Unicode. При этом информационное сообщение увеличилось на 108 бит. Какова длина сообщения в символах?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991991"/>
            <a:ext cx="8686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Изменение кодировки с 7 бит на 16 бит, равно 16 - 7 = 9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Информационный объем каждого символа сообщения увеличился на 9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По условиям задачи информационный объем сообщения после кодировки составил 108 бит, следовательно количество символов сообщения = 108/9 = 12.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№4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В кодировке Unicode на каждый символ отводится два байта. Определите информационный объем слова из двадцати четырех символов в этой кодировке.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графической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Минимальный объект кодирования растрового графического изображения - </a:t>
            </a:r>
            <a:r>
              <a:rPr lang="ru-RU" sz="1600" b="1" dirty="0">
                <a:solidFill>
                  <a:srgbClr val="C00000"/>
                </a:solidFill>
              </a:rPr>
              <a:t>пиксель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 основе кодирования цветных графических изображений - </a:t>
            </a:r>
            <a:r>
              <a:rPr lang="ru-RU" sz="1600" b="1" dirty="0">
                <a:solidFill>
                  <a:srgbClr val="C00000"/>
                </a:solidFill>
              </a:rPr>
              <a:t>принцип декомпозиции цветов</a:t>
            </a:r>
            <a:r>
              <a:rPr lang="ru-RU" sz="1600" b="1" dirty="0"/>
              <a:t> - т. е. разложение произвольного цвета на основные составляющие (например, по системе RGB: </a:t>
            </a:r>
            <a:r>
              <a:rPr lang="ru-RU" sz="1600" b="1" dirty="0">
                <a:solidFill>
                  <a:srgbClr val="C00000"/>
                </a:solidFill>
              </a:rPr>
              <a:t>красный</a:t>
            </a:r>
            <a:r>
              <a:rPr lang="ru-RU" sz="1600" b="1" dirty="0"/>
              <a:t> (</a:t>
            </a:r>
            <a:r>
              <a:rPr lang="ru-RU" sz="1600" b="1" dirty="0" err="1"/>
              <a:t>Red</a:t>
            </a:r>
            <a:r>
              <a:rPr lang="ru-RU" sz="1600" b="1" dirty="0"/>
              <a:t>), </a:t>
            </a:r>
            <a:r>
              <a:rPr lang="ru-RU" sz="1600" b="1" dirty="0">
                <a:solidFill>
                  <a:srgbClr val="C00000"/>
                </a:solidFill>
              </a:rPr>
              <a:t>зеленый</a:t>
            </a:r>
            <a:r>
              <a:rPr lang="ru-RU" sz="1600" b="1" dirty="0"/>
              <a:t> (</a:t>
            </a:r>
            <a:r>
              <a:rPr lang="ru-RU" sz="1600" b="1" dirty="0" err="1"/>
              <a:t>Green</a:t>
            </a:r>
            <a:r>
              <a:rPr lang="ru-RU" sz="1600" b="1" dirty="0"/>
              <a:t>) и </a:t>
            </a:r>
            <a:r>
              <a:rPr lang="ru-RU" sz="1600" b="1" dirty="0">
                <a:solidFill>
                  <a:srgbClr val="C00000"/>
                </a:solidFill>
              </a:rPr>
              <a:t>синий</a:t>
            </a:r>
            <a:r>
              <a:rPr lang="ru-RU" sz="1600" b="1" dirty="0"/>
              <a:t> (</a:t>
            </a:r>
            <a:r>
              <a:rPr lang="ru-RU" sz="1600" b="1" dirty="0" err="1"/>
              <a:t>Blue</a:t>
            </a:r>
            <a:r>
              <a:rPr lang="ru-RU" sz="1600" b="1" dirty="0"/>
              <a:t>)).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Глубина кодирования </a:t>
            </a:r>
            <a:r>
              <a:rPr lang="ru-RU" sz="1600" b="1" dirty="0"/>
              <a:t>(глубина цвета) - количество бит (двоичных разрядов), используемых для кодирования цвета одной точки. От глубины цвета (k) зависит количество отображаемых цветов (N) - т. е. количество возможных состояний одной точки изображения: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N=2</a:t>
            </a:r>
            <a:r>
              <a:rPr lang="ru-RU" sz="1600" b="1" baseline="30000" dirty="0">
                <a:solidFill>
                  <a:srgbClr val="C00000"/>
                </a:solidFill>
              </a:rPr>
              <a:t>k</a:t>
            </a:r>
            <a:r>
              <a:rPr lang="ru-RU" sz="1600" b="1" dirty="0">
                <a:solidFill>
                  <a:srgbClr val="C00000"/>
                </a:solidFill>
              </a:rPr>
              <a:t>.</a:t>
            </a:r>
            <a:r>
              <a:rPr lang="ru-RU" sz="1600" b="1" dirty="0"/>
              <a:t>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Наиболее распространенные значения глубины цвета: </a:t>
            </a:r>
            <a:r>
              <a:rPr lang="ru-RU" sz="1600" b="1" dirty="0">
                <a:solidFill>
                  <a:srgbClr val="C00000"/>
                </a:solidFill>
              </a:rPr>
              <a:t>4, 8, 16, 24 бита на точку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330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графической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48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rgbClr val="C00000"/>
                </a:solidFill>
              </a:rPr>
              <a:t>Разрешение</a:t>
            </a:r>
            <a:r>
              <a:rPr lang="ru-RU" sz="1600" b="1" dirty="0"/>
              <a:t> - количество точек (пикселей) изображения, приходящихся на единицу длины. От разрешения зависит размер пикселя. </a:t>
            </a:r>
          </a:p>
          <a:p>
            <a:endParaRPr lang="ru-RU" sz="1600" b="1" dirty="0"/>
          </a:p>
          <a:p>
            <a:r>
              <a:rPr lang="ru-RU" sz="1600" b="1" dirty="0"/>
              <a:t>Наиболее частот используемые экранные разрешения: </a:t>
            </a:r>
            <a:r>
              <a:rPr lang="ru-RU" sz="1600" b="1" dirty="0">
                <a:solidFill>
                  <a:srgbClr val="C00000"/>
                </a:solidFill>
              </a:rPr>
              <a:t>640x480, 800x600, 1024x768, 1280x1024 точек</a:t>
            </a:r>
            <a:r>
              <a:rPr lang="ru-RU" sz="1600" b="1" dirty="0"/>
              <a:t>. 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Глубина кодирования и разрешение влияют на качество кодирования изображения. </a:t>
            </a:r>
          </a:p>
          <a:p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Объем видеопамяти </a:t>
            </a:r>
            <a:r>
              <a:rPr lang="ru-RU" sz="1600" b="1" dirty="0"/>
              <a:t>(V), необходимый для формирования графического изображения на экране: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V = M * N * k,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где M - кол-во точек изображения по горизонтали, </a:t>
            </a:r>
          </a:p>
          <a:p>
            <a:pPr algn="just"/>
            <a:r>
              <a:rPr lang="ru-RU" sz="1600" b="1" dirty="0"/>
              <a:t>N - кол-во точек изображения по вертикали, </a:t>
            </a:r>
          </a:p>
          <a:p>
            <a:pPr algn="just"/>
            <a:r>
              <a:rPr lang="ru-RU" sz="1600" b="1" dirty="0"/>
              <a:t>k - глубина цвета (бит). </a:t>
            </a:r>
          </a:p>
        </p:txBody>
      </p:sp>
    </p:spTree>
    <p:extLst>
      <p:ext uri="{BB962C8B-B14F-4D97-AF65-F5344CB8AC3E}">
        <p14:creationId xmlns:p14="http://schemas.microsoft.com/office/powerpoint/2010/main" val="3154609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49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38088" y="1347776"/>
            <a:ext cx="8777336" cy="470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ru-RU" sz="1600" b="1" dirty="0"/>
              <a:t>Для реализации каждого из графических режимов экрана монитора необходим определенный информационный объем видеопамяти компьютера. Необходимый </a:t>
            </a:r>
            <a:r>
              <a:rPr lang="ru-RU" sz="1600" b="1" dirty="0">
                <a:solidFill>
                  <a:srgbClr val="C00000"/>
                </a:solidFill>
              </a:rPr>
              <a:t>информационный объем видеопамяти </a:t>
            </a:r>
            <a:r>
              <a:rPr lang="ru-RU" sz="1600" b="1" dirty="0"/>
              <a:t>(V) определяется из соотношения</a:t>
            </a:r>
            <a:endParaRPr lang="en-US" sz="1600" b="1" dirty="0"/>
          </a:p>
          <a:p>
            <a:pPr algn="ctr"/>
            <a:r>
              <a:rPr lang="en-US" sz="1600" b="1" dirty="0"/>
              <a:t>V = K * I</a:t>
            </a:r>
            <a:endParaRPr lang="ru-RU" sz="1600" b="1" dirty="0"/>
          </a:p>
          <a:p>
            <a:r>
              <a:rPr lang="ru-RU" sz="1600" b="1" dirty="0"/>
              <a:t>где К – количество точек изображения на экране монитора (К = А · В); </a:t>
            </a:r>
            <a:endParaRPr lang="en-US" sz="1600" b="1" dirty="0"/>
          </a:p>
          <a:p>
            <a:pPr algn="just"/>
            <a:r>
              <a:rPr lang="ru-RU" sz="1600" b="1" dirty="0"/>
              <a:t>А – количество точек по горизонтали на экране монитора; </a:t>
            </a:r>
            <a:endParaRPr lang="en-US" sz="1600" b="1" dirty="0"/>
          </a:p>
          <a:p>
            <a:r>
              <a:rPr lang="ru-RU" sz="1600" b="1" dirty="0"/>
              <a:t>В – количество точек по вертикали на экране монитора; </a:t>
            </a:r>
            <a:endParaRPr lang="en-US" sz="1600" b="1" dirty="0"/>
          </a:p>
          <a:p>
            <a:r>
              <a:rPr lang="ru-RU" sz="1600" b="1" dirty="0"/>
              <a:t>I – количество информации (глубина цвета).</a:t>
            </a:r>
          </a:p>
          <a:p>
            <a:endParaRPr lang="en-US" sz="1600" b="1" dirty="0"/>
          </a:p>
          <a:p>
            <a:pPr algn="just"/>
            <a:r>
              <a:rPr lang="ru-RU" sz="1600" b="1" dirty="0"/>
              <a:t>Так, если экран монитора имеет разрешающую способность 1024 на 768 точек и палитру, состоящую из 65 536 цветов, то глубина цвета в соответствии с формулой составит I = log</a:t>
            </a:r>
            <a:r>
              <a:rPr lang="ru-RU" sz="1600" b="1" baseline="-25000" dirty="0"/>
              <a:t>2</a:t>
            </a:r>
            <a:r>
              <a:rPr lang="ru-RU" sz="1600" b="1" dirty="0"/>
              <a:t>65 538 = 16 бит, количество точек изображения будет равно: К = 1024 </a:t>
            </a:r>
            <a:r>
              <a:rPr lang="ru-RU" sz="1600" b="1" dirty="0" err="1"/>
              <a:t>х</a:t>
            </a:r>
            <a:r>
              <a:rPr lang="ru-RU" sz="1600" b="1" dirty="0"/>
              <a:t> 768 = 786432, и требуемый информационный объем видеопамяти в соответствии с будет равен</a:t>
            </a:r>
          </a:p>
          <a:p>
            <a:r>
              <a:rPr lang="ru-RU" sz="1600" b="1" dirty="0"/>
              <a:t>V = 786432 · 16 бит = 12582912 бит = 1572864 байт = 1536 Кбайт = 1,5 Мбайт.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576" y="1433987"/>
            <a:ext cx="86868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Для человека информация – это знания, которые он получает из различных источников с помощью органов чувств.</a:t>
            </a:r>
          </a:p>
          <a:p>
            <a:endParaRPr lang="ru-RU" sz="1600" b="1" dirty="0"/>
          </a:p>
          <a:p>
            <a:r>
              <a:rPr lang="ru-RU" sz="1600" b="1" dirty="0"/>
              <a:t>Знания делят на две группы:</a:t>
            </a:r>
          </a:p>
          <a:p>
            <a:endParaRPr lang="ru-RU" sz="1600" b="1" dirty="0"/>
          </a:p>
          <a:p>
            <a:pPr marL="342900" indent="-342900" algn="just">
              <a:buAutoNum type="arabicPeriod"/>
            </a:pPr>
            <a:r>
              <a:rPr lang="ru-RU" sz="1600" b="1" dirty="0">
                <a:solidFill>
                  <a:srgbClr val="C00000"/>
                </a:solidFill>
              </a:rPr>
              <a:t>Декларативные</a:t>
            </a:r>
            <a:r>
              <a:rPr lang="ru-RU" sz="1600" b="1" dirty="0"/>
              <a:t> – от слова декларация (утверждения, сообщения) начинаются со слов «</a:t>
            </a:r>
            <a:r>
              <a:rPr lang="ru-RU" sz="1600" b="1" dirty="0">
                <a:solidFill>
                  <a:srgbClr val="C00000"/>
                </a:solidFill>
              </a:rPr>
              <a:t>Я знаю, что …</a:t>
            </a:r>
            <a:r>
              <a:rPr lang="ru-RU" sz="1600" b="1" dirty="0"/>
              <a:t>»;</a:t>
            </a:r>
          </a:p>
          <a:p>
            <a:pPr marL="342900" indent="-342900" algn="just">
              <a:buAutoNum type="arabicPeriod"/>
            </a:pPr>
            <a:endParaRPr lang="ru-RU" sz="1600" b="1" dirty="0"/>
          </a:p>
          <a:p>
            <a:pPr algn="just"/>
            <a:r>
              <a:rPr lang="ru-RU" sz="1600" b="1" dirty="0"/>
              <a:t>2. </a:t>
            </a:r>
            <a:r>
              <a:rPr lang="ru-RU" sz="1600" b="1" dirty="0">
                <a:solidFill>
                  <a:srgbClr val="C00000"/>
                </a:solidFill>
              </a:rPr>
              <a:t>Процедурные</a:t>
            </a:r>
            <a:r>
              <a:rPr lang="ru-RU" sz="1600" b="1" dirty="0"/>
              <a:t> – определяют действия для достижения какой-либо цели, начинаются со слов «</a:t>
            </a:r>
            <a:r>
              <a:rPr lang="ru-RU" sz="1600" b="1" dirty="0">
                <a:solidFill>
                  <a:srgbClr val="C00000"/>
                </a:solidFill>
              </a:rPr>
              <a:t>Я знаю, как …</a:t>
            </a:r>
            <a:r>
              <a:rPr lang="ru-RU" sz="1600" b="1" dirty="0"/>
              <a:t>». </a:t>
            </a:r>
          </a:p>
          <a:p>
            <a:pPr algn="just"/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11280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50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Для хранения растрового изображения размером 128 x 128 пикселей отвели 4 КБ памяти. Каково максимально возможное число цветов в палитре изображения. 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528880"/>
            <a:ext cx="868684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Определим количество точек изображения. 128*128=16384 точек или пикселей. Объем памяти на изображение 4 Кб выразим в битах, так как I=i*K вычисляется в битах. 4 Кб=4*1024=4096 байт = 4096*8 бит = 32768 бит.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Найдем глубину цвета i =I/K=32768:16384=2. </a:t>
            </a:r>
          </a:p>
          <a:p>
            <a:pPr algn="just"/>
            <a:r>
              <a:rPr lang="ru-RU" sz="1600" b="1" dirty="0"/>
              <a:t>N=2</a:t>
            </a:r>
            <a:r>
              <a:rPr lang="ru-RU" sz="1600" b="1" baseline="30000" dirty="0"/>
              <a:t>I</a:t>
            </a:r>
            <a:r>
              <a:rPr lang="ru-RU" sz="1600" b="1" dirty="0"/>
              <a:t> , где  N – число цветов в палитре. N=4.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uiExpand="1" build="allAtOnce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51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Какой объем видеопамяти необходим для хранения четырех страниц изображения, если битовая глубина равна 24, а разрешающая способность дисплея - 800 х 600 пикселей?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2528880"/>
            <a:ext cx="868684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r>
              <a:rPr lang="ru-RU" sz="1600" b="1" dirty="0"/>
              <a:t>Найдем объем видеопамяти для одной страницы: 800*600*24 = 11520000 бит = 1440000 байт = 1406,25 Кб ≈ 1, 37 Мб.</a:t>
            </a:r>
          </a:p>
          <a:p>
            <a:endParaRPr lang="ru-RU" sz="1600" b="1" dirty="0"/>
          </a:p>
          <a:p>
            <a:r>
              <a:rPr lang="ru-RU" sz="1600" b="1" dirty="0"/>
              <a:t>1,37*4 =5,48 Мб ≈5.5 Мб для хранения 4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3381307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графической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№5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Рассчитайте объём видеопамяти, необходимой для хранения графического изображения, занимающего весь экран монитора с разрешением 1024х768 и количеством отображаемых цветов, равным 16 777 216.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71389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звуковой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53</a:t>
            </a:r>
            <a:endParaRPr lang="mk-MK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596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Для кодирования непрерывного (аналогового) звукового сигнала производится его </a:t>
            </a:r>
            <a:r>
              <a:rPr lang="ru-RU" sz="1600" b="1" dirty="0">
                <a:solidFill>
                  <a:srgbClr val="C00000"/>
                </a:solidFill>
              </a:rPr>
              <a:t>дискретизация по времени </a:t>
            </a:r>
            <a:r>
              <a:rPr lang="ru-RU" sz="1600" b="1" dirty="0"/>
              <a:t>(временная дискретизация, оцифровка) - разбиение непрерывной звуковой волны на отдельные короткие временные участки с измерением для каждого из них интенсивности звукового сигнала (величины амплитуды).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Это выполняется </a:t>
            </a:r>
            <a:r>
              <a:rPr lang="ru-RU" sz="1600" b="1" dirty="0">
                <a:solidFill>
                  <a:srgbClr val="C00000"/>
                </a:solidFill>
              </a:rPr>
              <a:t>аналогово-цифровым преобразователем (АЦП)</a:t>
            </a:r>
            <a:r>
              <a:rPr lang="ru-RU" sz="1600" b="1" dirty="0"/>
              <a:t>. При воспроизведении закодированного (оцифрованного) звука выполняется обратное преобразование </a:t>
            </a:r>
            <a:r>
              <a:rPr lang="ru-RU" sz="1600" b="1" dirty="0">
                <a:solidFill>
                  <a:srgbClr val="C00000"/>
                </a:solidFill>
              </a:rPr>
              <a:t>цифро-аналоговым преобразователем (ЦАП) </a:t>
            </a:r>
            <a:r>
              <a:rPr lang="ru-RU" sz="1600" b="1" dirty="0"/>
              <a:t>с последующим сглаживанием ступенчатого сигнала через аналоговый фильтр.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Глубина кодирования звука </a:t>
            </a:r>
            <a:r>
              <a:rPr lang="ru-RU" sz="1600" b="1" dirty="0"/>
              <a:t>- количество бит (двоичных разрядов), используемых для кодирования уровня интенсивности (амплитуды) одного звукового сигнала. От глубины звука (k) зависит количество отражаемых в кодировании различных уровней звукового сигнала (N): </a:t>
            </a:r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N=2</a:t>
            </a:r>
            <a:r>
              <a:rPr lang="ru-RU" sz="1600" b="1" baseline="30000" dirty="0">
                <a:solidFill>
                  <a:srgbClr val="C00000"/>
                </a:solidFill>
              </a:rPr>
              <a:t>k</a:t>
            </a:r>
            <a:r>
              <a:rPr lang="ru-RU" sz="1600" b="1" dirty="0">
                <a:solidFill>
                  <a:srgbClr val="C00000"/>
                </a:solidFill>
              </a:rPr>
              <a:t>. </a:t>
            </a:r>
          </a:p>
          <a:p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409323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>
                <a:solidFill>
                  <a:schemeClr val="bg1"/>
                </a:solidFill>
              </a:rPr>
              <a:t>Кодирование звуковой информации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228576" y="1347777"/>
            <a:ext cx="87540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Частота дискретизации </a:t>
            </a:r>
            <a:r>
              <a:rPr lang="ru-RU" sz="1600" b="1" dirty="0"/>
              <a:t>- количество измерений уровня (амплитуды, интенсивности) звукового сигнала в единицу времени. Количество измерений в секунду может лежать в диапазоне от 8000 до 48000, т. е. диапазон частоты дискретизации аналогового звукового сигнала: </a:t>
            </a:r>
            <a:r>
              <a:rPr lang="ru-RU" sz="1600" b="1" dirty="0">
                <a:solidFill>
                  <a:srgbClr val="C00000"/>
                </a:solidFill>
              </a:rPr>
              <a:t>от 8 до 48 кГц</a:t>
            </a:r>
            <a:r>
              <a:rPr lang="ru-RU" sz="1600" b="1" dirty="0"/>
              <a:t>. </a:t>
            </a:r>
          </a:p>
          <a:p>
            <a:endParaRPr lang="ru-RU" sz="1600" b="1" dirty="0"/>
          </a:p>
          <a:p>
            <a:pPr algn="just"/>
            <a:r>
              <a:rPr lang="ru-RU" sz="1600" b="1" dirty="0"/>
              <a:t>Глубина кодирования и частота дискретизации влияют на </a:t>
            </a:r>
            <a:r>
              <a:rPr lang="ru-RU" sz="1600" b="1" dirty="0">
                <a:solidFill>
                  <a:srgbClr val="C00000"/>
                </a:solidFill>
              </a:rPr>
              <a:t>качество кодирования звука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Информационный объем моноаудиофайла (V): </a:t>
            </a:r>
          </a:p>
          <a:p>
            <a:pPr algn="just"/>
            <a:endParaRPr lang="ru-RU" sz="1600" b="1" dirty="0"/>
          </a:p>
          <a:p>
            <a:pPr algn="ctr"/>
            <a:r>
              <a:rPr lang="ru-RU" sz="1600" b="1" dirty="0">
                <a:solidFill>
                  <a:srgbClr val="C00000"/>
                </a:solidFill>
              </a:rPr>
              <a:t>V = N * f * k,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где N - общая длительность звучания (секунд), </a:t>
            </a:r>
          </a:p>
          <a:p>
            <a:pPr algn="just"/>
            <a:r>
              <a:rPr lang="ru-RU" sz="1600" b="1" dirty="0"/>
              <a:t>f - частота дискретизации (Гц), </a:t>
            </a:r>
          </a:p>
          <a:p>
            <a:pPr algn="just"/>
            <a:r>
              <a:rPr lang="ru-RU" sz="1600" b="1" dirty="0"/>
              <a:t>k - глубина кодирования (бит).</a:t>
            </a:r>
          </a:p>
        </p:txBody>
      </p:sp>
    </p:spTree>
    <p:extLst>
      <p:ext uri="{BB962C8B-B14F-4D97-AF65-F5344CB8AC3E}">
        <p14:creationId xmlns:p14="http://schemas.microsoft.com/office/powerpoint/2010/main" val="294532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347776"/>
            <a:ext cx="859636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/>
              <a:t>Производится одноканальная (моно) звукозапись с частотой дискретизации 48 кГц и глубиной кодирования 16 бит. Запись длится 2 минуты, ее результаты записываются в файл, сжатие данных не производится. Какое из целых чисел наиболее близко к размеру полученного файла, выраженному в мегабайтах?</a:t>
            </a:r>
            <a:endParaRPr lang="en-US" sz="1600" b="1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28576" y="3137241"/>
            <a:ext cx="8686848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ru-RU" sz="1600" b="1" dirty="0"/>
              <a:t>Решение:</a:t>
            </a:r>
          </a:p>
          <a:p>
            <a:pPr algn="just"/>
            <a:r>
              <a:rPr lang="ru-RU" sz="1600" b="1" dirty="0"/>
              <a:t>Так как звукозапись одноканальная (моно), значение величины оцифрованного канала умножается на 1.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Частота дискретизации 48 кГц, следовательно, за одну секунду запоминается 48 000 значений сигнала. Так как глубина кодирования – 16 бит = 2 байта, для хранения 1 секунды записи требуется: 48 000 * 2 байта = 96 000 байт.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Запись длиться 2 минуты = 120 секунд, следовательно, для хранения 2 минут записи требуется: 120 * 96 000 байт = 11 520 000 байт, 11 520 000 байт наиболее близко к объему файла 11 мегабайт.</a:t>
            </a:r>
          </a:p>
        </p:txBody>
      </p:sp>
    </p:spTree>
    <p:extLst>
      <p:ext uri="{BB962C8B-B14F-4D97-AF65-F5344CB8AC3E}">
        <p14:creationId xmlns:p14="http://schemas.microsoft.com/office/powerpoint/2010/main" val="1967570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1" grpId="0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96940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Кодирование текстовой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47310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56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Решение</a:t>
            </a:r>
            <a:r>
              <a:rPr lang="en-US" sz="3600" b="1" dirty="0">
                <a:latin typeface="Sansation" pitchFamily="2" charset="0"/>
              </a:rPr>
              <a:t> </a:t>
            </a:r>
            <a:r>
              <a:rPr lang="ru-RU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задач</a:t>
            </a:r>
            <a:endParaRPr lang="mk-MK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576" y="1257288"/>
            <a:ext cx="8596360" cy="166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Задание для самостоятельной работы №6</a:t>
            </a:r>
          </a:p>
          <a:p>
            <a:pPr algn="just">
              <a:spcBef>
                <a:spcPct val="20000"/>
              </a:spcBef>
            </a:pPr>
            <a:endParaRPr lang="ru-RU" sz="1600" b="1" dirty="0"/>
          </a:p>
          <a:p>
            <a:pPr algn="just">
              <a:spcBef>
                <a:spcPct val="20000"/>
              </a:spcBef>
            </a:pPr>
            <a:r>
              <a:rPr lang="ru-RU" sz="1600" b="1" dirty="0"/>
              <a:t>Производится двухканальная (стерео)звукозапись с частотой дискретизации 22 кГц и глубиной кодирования 24 бита. Запись длится 2 минуты, ее результаты записываются в файл, сжатие данных не производится. Какое из чисел наиболее близко к размеру полученного файла, выраженному в мегабайтах?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68712"/>
            <a:ext cx="877733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/>
              <a:t>Очень популярен кибернетический подход к определению термина «Информация»: </a:t>
            </a:r>
            <a:r>
              <a:rPr lang="ru-RU" sz="1600" b="1" dirty="0">
                <a:solidFill>
                  <a:srgbClr val="C00000"/>
                </a:solidFill>
              </a:rPr>
              <a:t>Информация</a:t>
            </a:r>
            <a:r>
              <a:rPr lang="ru-RU" sz="1600" b="1" i="1" dirty="0">
                <a:solidFill>
                  <a:srgbClr val="C00000"/>
                </a:solidFill>
              </a:rPr>
              <a:t> </a:t>
            </a:r>
            <a:r>
              <a:rPr lang="ru-RU" sz="1600" b="1" dirty="0">
                <a:solidFill>
                  <a:srgbClr val="C00000"/>
                </a:solidFill>
              </a:rPr>
              <a:t>– это характеристики управляющего сигнала, передаваемого по линии связи</a:t>
            </a:r>
            <a:r>
              <a:rPr lang="ru-RU" sz="1600" b="1" dirty="0"/>
              <a:t>. Современное научное представление об информации очень точно сформулировал </a:t>
            </a:r>
            <a:r>
              <a:rPr lang="ru-RU" sz="1600" b="1" dirty="0" err="1">
                <a:solidFill>
                  <a:srgbClr val="C00000"/>
                </a:solidFill>
              </a:rPr>
              <a:t>Норберт</a:t>
            </a:r>
            <a:r>
              <a:rPr lang="ru-RU" sz="1600" b="1" dirty="0">
                <a:solidFill>
                  <a:srgbClr val="C00000"/>
                </a:solidFill>
              </a:rPr>
              <a:t> Винер</a:t>
            </a:r>
            <a:r>
              <a:rPr lang="ru-RU" sz="1600" b="1" dirty="0"/>
              <a:t>, «отец» кибернетики.</a:t>
            </a:r>
          </a:p>
        </p:txBody>
      </p:sp>
      <p:pic>
        <p:nvPicPr>
          <p:cNvPr id="76802" name="Picture 2" descr="http://www.aiportal.ru/images/articles/RS_norbert_wiener_0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52825" y="2618890"/>
            <a:ext cx="3162589" cy="3115151"/>
          </a:xfrm>
          <a:prstGeom prst="rect">
            <a:avLst/>
          </a:prstGeom>
          <a:noFill/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51424" y="2814555"/>
            <a:ext cx="540072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Кибернетика</a:t>
            </a:r>
            <a:r>
              <a:rPr lang="ru-RU" sz="1600" dirty="0"/>
              <a:t> </a:t>
            </a:r>
            <a:r>
              <a:rPr lang="ru-RU" sz="1600" b="1" dirty="0"/>
              <a:t>- (</a:t>
            </a:r>
            <a:r>
              <a:rPr lang="ru-RU" sz="1600" b="1" dirty="0" err="1"/>
              <a:t>древнегреч</a:t>
            </a:r>
            <a:r>
              <a:rPr lang="ru-RU" sz="1600" b="1" dirty="0"/>
              <a:t>. </a:t>
            </a:r>
            <a:r>
              <a:rPr lang="ru-RU" sz="1600" b="1" dirty="0" err="1"/>
              <a:t>kybernetike</a:t>
            </a:r>
            <a:r>
              <a:rPr lang="ru-RU" sz="1600" b="1" dirty="0"/>
              <a:t> [</a:t>
            </a:r>
            <a:r>
              <a:rPr lang="ru-RU" sz="1600" b="1" dirty="0" err="1"/>
              <a:t>techne</a:t>
            </a:r>
            <a:r>
              <a:rPr lang="ru-RU" sz="1600" b="1" dirty="0"/>
              <a:t>] - «искусство управления») - отрасль знания, суть которого была сформулирована Н. Винером как наука «о связи, управлении и контроле в машинах и живых организмах».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</a:pPr>
            <a:r>
              <a:rPr lang="ru-RU" sz="1600" b="1" dirty="0">
                <a:solidFill>
                  <a:srgbClr val="C00000"/>
                </a:solidFill>
              </a:rPr>
              <a:t>Информация</a:t>
            </a:r>
            <a:r>
              <a:rPr lang="ru-RU" sz="1600" b="1" dirty="0"/>
              <a:t> — это обозначение содержания, полученного из </a:t>
            </a:r>
            <a:r>
              <a:rPr lang="ru-RU" sz="1600" b="1" dirty="0">
                <a:solidFill>
                  <a:srgbClr val="C00000"/>
                </a:solidFill>
              </a:rPr>
              <a:t>внешнего мира</a:t>
            </a:r>
            <a:r>
              <a:rPr lang="ru-RU" sz="1600" b="1" dirty="0"/>
              <a:t> в процессе нашего приспособления к нему и </a:t>
            </a:r>
            <a:r>
              <a:rPr lang="ru-RU" sz="1600" b="1" dirty="0">
                <a:solidFill>
                  <a:srgbClr val="C00000"/>
                </a:solidFill>
              </a:rPr>
              <a:t>приспособления к нему наших чувств</a:t>
            </a:r>
            <a:r>
              <a:rPr lang="ru-RU" sz="1600" b="1" dirty="0"/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Что такое информация?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/>
              <a:t>Различные трактовки термина «Информация»: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философии</a:t>
            </a:r>
            <a:r>
              <a:rPr lang="ru-RU" sz="1600" b="1" dirty="0"/>
              <a:t> -  отраженное </a:t>
            </a:r>
            <a:r>
              <a:rPr lang="ru-RU" sz="1600" b="1" dirty="0">
                <a:solidFill>
                  <a:srgbClr val="C00000"/>
                </a:solidFill>
              </a:rPr>
              <a:t>многообразие</a:t>
            </a:r>
            <a:r>
              <a:rPr lang="ru-RU" sz="1600" b="1" dirty="0"/>
              <a:t>, возникающее в результате взаимодействия объектов;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быту</a:t>
            </a:r>
            <a:r>
              <a:rPr lang="ru-RU" sz="1600" b="1" dirty="0"/>
              <a:t>  - интересующие нас </a:t>
            </a:r>
            <a:r>
              <a:rPr lang="ru-RU" sz="1600" b="1" dirty="0">
                <a:solidFill>
                  <a:srgbClr val="C00000"/>
                </a:solidFill>
              </a:rPr>
              <a:t>сведения об окружающем мире </a:t>
            </a:r>
            <a:r>
              <a:rPr lang="ru-RU" sz="1600" b="1" dirty="0"/>
              <a:t>и протекающих в нём процессах, воспринимаемые и интерпретируемые человеком или специальными устройствами;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технике</a:t>
            </a:r>
            <a:r>
              <a:rPr lang="ru-RU" sz="1600" b="1" dirty="0"/>
              <a:t> - </a:t>
            </a:r>
            <a:r>
              <a:rPr lang="ru-RU" sz="1600" b="1" dirty="0">
                <a:solidFill>
                  <a:srgbClr val="C00000"/>
                </a:solidFill>
              </a:rPr>
              <a:t>сообщения</a:t>
            </a:r>
            <a:r>
              <a:rPr lang="ru-RU" sz="1600" b="1" dirty="0"/>
              <a:t> в форме знаков или сигналов, хранимые, передаваемые и обрабатываемые с помощью технических средств;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теории информации </a:t>
            </a:r>
            <a:r>
              <a:rPr lang="ru-RU" sz="1600" b="1" dirty="0"/>
              <a:t>- не любые сведения, а лишь те, которые снимают полностью или </a:t>
            </a:r>
            <a:r>
              <a:rPr lang="ru-RU" sz="1600" b="1" dirty="0">
                <a:solidFill>
                  <a:srgbClr val="C00000"/>
                </a:solidFill>
              </a:rPr>
              <a:t>уменьшают</a:t>
            </a:r>
            <a:r>
              <a:rPr lang="ru-RU" sz="1600" b="1" dirty="0"/>
              <a:t> существующую до их получения </a:t>
            </a:r>
            <a:r>
              <a:rPr lang="ru-RU" sz="1600" b="1" dirty="0">
                <a:solidFill>
                  <a:srgbClr val="C00000"/>
                </a:solidFill>
              </a:rPr>
              <a:t>неопределенность</a:t>
            </a:r>
            <a:r>
              <a:rPr lang="ru-RU" sz="1600" b="1" dirty="0"/>
              <a:t>;</a:t>
            </a:r>
          </a:p>
          <a:p>
            <a:pPr indent="-180000" algn="just">
              <a:spcBef>
                <a:spcPct val="500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документалистике</a:t>
            </a:r>
            <a:r>
              <a:rPr lang="ru-RU" sz="1600" b="1" dirty="0"/>
              <a:t> - всё то, что так или иначе зафиксировано в знаковой форме в виде </a:t>
            </a:r>
            <a:r>
              <a:rPr lang="ru-RU" sz="1600" b="1" dirty="0">
                <a:solidFill>
                  <a:srgbClr val="C00000"/>
                </a:solidFill>
              </a:rPr>
              <a:t>документов</a:t>
            </a:r>
            <a:r>
              <a:rPr lang="ru-RU" sz="16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8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en-US" sz="2000" b="1" dirty="0"/>
              <a:t> </a:t>
            </a:r>
            <a:r>
              <a:rPr lang="ru-RU" sz="2000" dirty="0"/>
              <a:t>КЛАССИФИКАЦИЯ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34069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Классификация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000" b="1" dirty="0" smtClean="0">
                <a:solidFill>
                  <a:schemeClr val="bg1"/>
                </a:solidFill>
              </a:rPr>
              <a:t>9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Информационные процессы</a:t>
            </a:r>
            <a:endParaRPr lang="mk-MK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38088" y="1257288"/>
            <a:ext cx="877733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sz="1600" b="1" dirty="0"/>
              <a:t>Информация классифицируется по следующим признакам.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 способам восприятия: </a:t>
            </a:r>
          </a:p>
          <a:p>
            <a:r>
              <a:rPr lang="ru-RU" sz="1600" b="1" i="1" dirty="0"/>
              <a:t>	</a:t>
            </a:r>
            <a:r>
              <a:rPr lang="ru-RU" sz="1600" b="1" dirty="0"/>
              <a:t>Визуальная, Аудиальная, Тактильная, Обонятельная, вкусовая;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 формам представления: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</a:p>
          <a:p>
            <a:r>
              <a:rPr lang="ru-RU" sz="1600" b="1" dirty="0"/>
              <a:t>	Текстовая, Числовая, Графическая, Музыкальная, Комбинированная и т.д.</a:t>
            </a:r>
          </a:p>
          <a:p>
            <a:endParaRPr lang="ru-RU" sz="1600" b="1" i="1" dirty="0"/>
          </a:p>
          <a:p>
            <a:r>
              <a:rPr lang="ru-RU" sz="1600" b="1" i="1" dirty="0">
                <a:solidFill>
                  <a:srgbClr val="C00000"/>
                </a:solidFill>
              </a:rPr>
              <a:t>По общественному значению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Массовая</a:t>
            </a:r>
            <a:r>
              <a:rPr lang="ru-RU" sz="1600" b="1" dirty="0"/>
              <a:t> - обыденная, общественно-политическая, эстетическая.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Специальная</a:t>
            </a:r>
            <a:r>
              <a:rPr lang="ru-RU" sz="1600" b="1" dirty="0"/>
              <a:t> - научная, техническая, управленческая, производственная.</a:t>
            </a:r>
          </a:p>
          <a:p>
            <a:r>
              <a:rPr lang="ru-RU" sz="1600" b="1" dirty="0"/>
              <a:t>	</a:t>
            </a:r>
            <a:r>
              <a:rPr lang="ru-RU" sz="1600" b="1" dirty="0">
                <a:solidFill>
                  <a:srgbClr val="C00000"/>
                </a:solidFill>
              </a:rPr>
              <a:t>Личная</a:t>
            </a:r>
            <a:r>
              <a:rPr lang="ru-RU" sz="1600" b="1" dirty="0"/>
              <a:t> – наши знания, умения, интуиция.</a:t>
            </a:r>
            <a:endParaRPr lang="ru-RU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222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3804</Words>
  <Application>Microsoft Office PowerPoint</Application>
  <PresentationFormat>Экран (4:3)</PresentationFormat>
  <Paragraphs>666</Paragraphs>
  <Slides>58</Slides>
  <Notes>58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5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</cp:lastModifiedBy>
  <cp:revision>511</cp:revision>
  <dcterms:created xsi:type="dcterms:W3CDTF">2011-02-07T16:44:09Z</dcterms:created>
  <dcterms:modified xsi:type="dcterms:W3CDTF">2016-02-29T06:05:27Z</dcterms:modified>
</cp:coreProperties>
</file>