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70" r:id="rId3"/>
    <p:sldId id="389" r:id="rId4"/>
    <p:sldId id="417" r:id="rId5"/>
    <p:sldId id="396" r:id="rId6"/>
    <p:sldId id="408" r:id="rId7"/>
    <p:sldId id="435" r:id="rId8"/>
    <p:sldId id="400" r:id="rId9"/>
    <p:sldId id="436" r:id="rId10"/>
    <p:sldId id="270" r:id="rId11"/>
    <p:sldId id="272" r:id="rId12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437" userDrawn="1">
          <p15:clr>
            <a:srgbClr val="A4A3A4"/>
          </p15:clr>
        </p15:guide>
        <p15:guide id="3" pos="72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774" y="78"/>
      </p:cViewPr>
      <p:guideLst>
        <p:guide orient="horz" pos="4319"/>
        <p:guide pos="437"/>
        <p:guide pos="7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5292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6064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65338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0241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5446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1584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77118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2978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1058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3401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29.10.2018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08" y="3078164"/>
            <a:ext cx="8550642" cy="980920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Алгоритмизация и программирование</a:t>
            </a:r>
          </a:p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Урок 0. Основы алгоритмизации и программирования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208" y="639939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12192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5208" y="639939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66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6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2315" y="3059714"/>
            <a:ext cx="8550642" cy="712788"/>
          </a:xfrm>
          <a:prstGeom prst="rect">
            <a:avLst/>
          </a:prstGeom>
          <a:solidFill>
            <a:srgbClr val="E32C22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208" y="639939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Содержание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2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193664" y="1316665"/>
            <a:ext cx="1166310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Понятие  и свойства алгоритма</a:t>
            </a:r>
            <a:endParaRPr lang="ru-RU" sz="1600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Машина Тьюринга									</a:t>
            </a:r>
            <a:r>
              <a:rPr lang="ru-RU" sz="1200" b="1" dirty="0" smtClean="0"/>
              <a:t>Задание</a:t>
            </a:r>
            <a:r>
              <a:rPr lang="ru-RU" sz="1200" b="1" dirty="0" smtClean="0">
                <a:solidFill>
                  <a:srgbClr val="C00000"/>
                </a:solidFill>
              </a:rPr>
              <a:t> 1</a:t>
            </a:r>
            <a:endParaRPr lang="ru-RU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Формы </a:t>
            </a:r>
            <a:r>
              <a:rPr lang="ru-RU" sz="1600" b="1" dirty="0"/>
              <a:t>записи алгоритмов									</a:t>
            </a:r>
            <a:endParaRPr lang="ru-RU" sz="1200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Базовые </a:t>
            </a:r>
            <a:r>
              <a:rPr lang="ru-RU" sz="1600" b="1" dirty="0"/>
              <a:t>алгоритмические </a:t>
            </a:r>
            <a:r>
              <a:rPr lang="ru-RU" sz="1600" b="1" dirty="0" smtClean="0"/>
              <a:t>струткуры</a:t>
            </a:r>
            <a:r>
              <a:rPr lang="en-US" sz="1600" b="1" dirty="0" smtClean="0"/>
              <a:t>								</a:t>
            </a:r>
            <a:r>
              <a:rPr lang="ru-RU" sz="1200" b="1" dirty="0"/>
              <a:t>Задание </a:t>
            </a:r>
            <a:r>
              <a:rPr lang="ru-RU" sz="1200" b="1" dirty="0" smtClean="0">
                <a:solidFill>
                  <a:srgbClr val="C00000"/>
                </a:solidFill>
              </a:rPr>
              <a:t>2, 3</a:t>
            </a:r>
            <a:endParaRPr lang="ru-RU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Сложность </a:t>
            </a:r>
            <a:r>
              <a:rPr lang="ru-RU" sz="1600" b="1" dirty="0"/>
              <a:t>алгоритмов									</a:t>
            </a:r>
            <a:endParaRPr lang="ru-RU" sz="1600" b="1" dirty="0" smtClean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Данные. Структуры данных								 	</a:t>
            </a:r>
            <a:r>
              <a:rPr lang="ru-RU" sz="1200" b="1" dirty="0" smtClean="0"/>
              <a:t>Задание </a:t>
            </a:r>
            <a:r>
              <a:rPr lang="ru-RU" sz="1200" b="1" dirty="0" smtClean="0">
                <a:solidFill>
                  <a:srgbClr val="C00000"/>
                </a:solidFill>
              </a:rPr>
              <a:t>4</a:t>
            </a:r>
            <a:endParaRPr lang="ru-RU" sz="1200" b="1" dirty="0" smtClean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Методы разработки алгоритмов</a:t>
            </a:r>
            <a:endParaRPr lang="ru-RU" sz="1600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Языки программирования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Литература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8616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1567934" y="3106439"/>
            <a:ext cx="8686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ru-RU" sz="2400" dirty="0" smtClean="0"/>
              <a:t>МАШИНА ТЬЮРИНГА</a:t>
            </a:r>
            <a:endParaRPr lang="ru-RU" sz="2400" dirty="0"/>
          </a:p>
        </p:txBody>
      </p:sp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. --&gt;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10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5973" y="1523595"/>
            <a:ext cx="10809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25974" y="2028365"/>
            <a:ext cx="11821321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smtClean="0"/>
              <a:t>В чем заключается отличие машины Поста от машины Тьюринга?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1184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1567934" y="3106439"/>
            <a:ext cx="8686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ru-RU" sz="2400" dirty="0" smtClean="0"/>
              <a:t>БАЗОВЫЕ АЛГОРИТМИЧЕСКИЕ СТРУКТУРЫ</a:t>
            </a:r>
            <a:endParaRPr lang="ru-RU" sz="2400" dirty="0"/>
          </a:p>
        </p:txBody>
      </p:sp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20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4. --&gt;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22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Следование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628" y="2798916"/>
            <a:ext cx="6057462" cy="3126125"/>
          </a:xfrm>
          <a:prstGeom prst="rect">
            <a:avLst/>
          </a:prstGeom>
        </p:spPr>
      </p:pic>
      <p:sp>
        <p:nvSpPr>
          <p:cNvPr id="43" name="Прямоугольник 42"/>
          <p:cNvSpPr/>
          <p:nvPr/>
        </p:nvSpPr>
        <p:spPr>
          <a:xfrm>
            <a:off x="223420" y="1457320"/>
            <a:ext cx="10809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2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223420" y="1861296"/>
            <a:ext cx="11821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smtClean="0"/>
              <a:t>Почему задача о переправки козы, капусты и волка через реку является примером линейного алгоритма? Сформулируйте ее и опишите ход решения.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2222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26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5973" y="1523595"/>
            <a:ext cx="10809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3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25974" y="1862149"/>
            <a:ext cx="11821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smtClean="0"/>
              <a:t>Для рассмотренного примера алгоритма вычисления бесконечной суммы</a:t>
            </a:r>
          </a:p>
          <a:p>
            <a:pPr algn="just">
              <a:lnSpc>
                <a:spcPct val="150000"/>
              </a:lnSpc>
            </a:pPr>
            <a:r>
              <a:rPr lang="ru-RU" sz="1600" b="1" dirty="0" smtClean="0"/>
              <a:t>составить   описание алгоритма на псевдокоде (использовать эффективный метод решения).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b="1" dirty="0" smtClean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3" y="1854188"/>
            <a:ext cx="3380513" cy="5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1567934" y="3106439"/>
            <a:ext cx="8686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ru-RU" sz="2400" dirty="0" smtClean="0"/>
              <a:t>ДАННЫЕ. СТРУКТУРЫ ДАННЫХ</a:t>
            </a:r>
            <a:endParaRPr lang="ru-RU" sz="2400" dirty="0"/>
          </a:p>
        </p:txBody>
      </p:sp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32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6. --&gt;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39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5973" y="1523595"/>
            <a:ext cx="10809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4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25974" y="1862149"/>
            <a:ext cx="11821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smtClean="0"/>
              <a:t>На рисунке представлен неориентированный граф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b="1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66318"/>
              </p:ext>
            </p:extLst>
          </p:nvPr>
        </p:nvGraphicFramePr>
        <p:xfrm>
          <a:off x="4115736" y="2285390"/>
          <a:ext cx="3302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Image" r:id="rId6" imgW="3301560" imgH="1752120" progId="Photoshop.Image.10">
                  <p:embed/>
                </p:oleObj>
              </mc:Choice>
              <mc:Fallback>
                <p:oleObj name="Image" r:id="rId6" imgW="3301560" imgH="175212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5736" y="2285390"/>
                        <a:ext cx="33020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279428" y="4037990"/>
            <a:ext cx="11821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smtClean="0"/>
              <a:t>Требуется составить список и матрицу смежности для данного графа.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7782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8298</TotalTime>
  <Words>196</Words>
  <Application>Microsoft Office PowerPoint</Application>
  <PresentationFormat>Широкоэкранный</PresentationFormat>
  <Paragraphs>75</Paragraphs>
  <Slides>11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Sansation</vt:lpstr>
      <vt:lpstr>Wingdings</vt:lpstr>
      <vt:lpstr>Office Theme</vt:lpstr>
      <vt:lpstr>Image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952</cp:revision>
  <dcterms:created xsi:type="dcterms:W3CDTF">2011-02-07T16:44:09Z</dcterms:created>
  <dcterms:modified xsi:type="dcterms:W3CDTF">2018-10-29T09:38:56Z</dcterms:modified>
</cp:coreProperties>
</file>