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3" r:id="rId3"/>
    <p:sldId id="354" r:id="rId4"/>
    <p:sldId id="355" r:id="rId5"/>
    <p:sldId id="356" r:id="rId6"/>
    <p:sldId id="357" r:id="rId7"/>
    <p:sldId id="358" r:id="rId8"/>
    <p:sldId id="360" r:id="rId9"/>
    <p:sldId id="361" r:id="rId10"/>
    <p:sldId id="359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270" r:id="rId20"/>
    <p:sldId id="272" r:id="rId21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9821" autoAdjust="0"/>
  </p:normalViewPr>
  <p:slideViewPr>
    <p:cSldViewPr showGuides="1">
      <p:cViewPr varScale="1">
        <p:scale>
          <a:sx n="74" d="100"/>
          <a:sy n="74" d="100"/>
        </p:scale>
        <p:origin x="-1602" y="-9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5292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6064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1.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Элементы программирования на ЯВУ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Базовые конструкции и рекурсивные структуры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Алгоритм любой задачи может быть представлен как комбинация представленных выше элементарных алгоритмических структур, поэтому данные конструкции: линейную, ветвящуюся и циклическую, называют </a:t>
            </a:r>
            <a:r>
              <a:rPr lang="ru-RU" b="1" i="1" dirty="0" smtClean="0">
                <a:solidFill>
                  <a:srgbClr val="C00000"/>
                </a:solidFill>
              </a:rPr>
              <a:t>базовыми</a:t>
            </a:r>
            <a:r>
              <a:rPr lang="ru-RU" b="1" dirty="0" smtClean="0"/>
              <a:t>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i="1" dirty="0" smtClean="0">
                <a:solidFill>
                  <a:srgbClr val="C00000"/>
                </a:solidFill>
              </a:rPr>
              <a:t>Рекурсивным</a:t>
            </a:r>
            <a:r>
              <a:rPr lang="ru-RU" b="1" dirty="0" smtClean="0"/>
              <a:t> называется алгоритм, организованный таким образом, что в процессе выполнения команд на каком-либо шаге он прямо или косвенно </a:t>
            </a:r>
            <a:r>
              <a:rPr lang="ru-RU" b="1" i="1" dirty="0" smtClean="0">
                <a:solidFill>
                  <a:srgbClr val="C00000"/>
                </a:solidFill>
              </a:rPr>
              <a:t>обращается сам к себе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Базовые конструкции и рекурсивные структуры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0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Алгоритм любой задачи может быть представлен как комбинация представленных выше элементарных алгоритмических структур, поэтому данные конструкции: линейную, ветвящуюся и циклическую, называют </a:t>
            </a:r>
            <a:r>
              <a:rPr lang="ru-RU" b="1" i="1" dirty="0" smtClean="0">
                <a:solidFill>
                  <a:srgbClr val="C00000"/>
                </a:solidFill>
              </a:rPr>
              <a:t>базовыми</a:t>
            </a:r>
            <a:r>
              <a:rPr lang="ru-RU" b="1" dirty="0" smtClean="0"/>
              <a:t>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i="1" dirty="0" smtClean="0">
                <a:solidFill>
                  <a:srgbClr val="C00000"/>
                </a:solidFill>
              </a:rPr>
              <a:t>Рекурсивным</a:t>
            </a:r>
            <a:r>
              <a:rPr lang="ru-RU" b="1" dirty="0" smtClean="0"/>
              <a:t> называется алгоритм, организованный таким образом, что в процессе выполнения команд на каком-либо шаге он прямо или косвенно </a:t>
            </a:r>
            <a:r>
              <a:rPr lang="ru-RU" b="1" i="1" dirty="0" smtClean="0">
                <a:solidFill>
                  <a:srgbClr val="C00000"/>
                </a:solidFill>
              </a:rPr>
              <a:t>обращается сам к себе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Простые и структурированные типы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435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Простые типы данных</a:t>
            </a:r>
            <a:r>
              <a:rPr lang="ru-RU" b="1" dirty="0" smtClean="0"/>
              <a:t>: целые и вещественные числа, символы и логические величины</a:t>
            </a:r>
            <a:r>
              <a:rPr lang="ru-RU" b="1" i="1" dirty="0" smtClean="0"/>
              <a:t>.</a:t>
            </a:r>
            <a:r>
              <a:rPr lang="ru-RU" b="1" dirty="0" smtClean="0"/>
              <a:t> </a:t>
            </a:r>
          </a:p>
          <a:p>
            <a:pPr algn="just">
              <a:buFont typeface="Wingdings" pitchFamily="2" charset="2"/>
              <a:buNone/>
            </a:pPr>
            <a:endParaRPr lang="ru-RU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Переменная</a:t>
            </a:r>
            <a:r>
              <a:rPr lang="ru-RU" b="1" i="1" dirty="0" smtClean="0"/>
              <a:t> -</a:t>
            </a:r>
            <a:r>
              <a:rPr lang="ru-RU" b="1" dirty="0" smtClean="0"/>
              <a:t> это именованный объект (ячейка памяти), который может изменять свое значение.</a:t>
            </a:r>
          </a:p>
          <a:p>
            <a:pPr algn="just">
              <a:buFont typeface="Wingdings" pitchFamily="2" charset="2"/>
              <a:buNone/>
            </a:pPr>
            <a:endParaRPr lang="ru-RU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Тип</a:t>
            </a:r>
            <a:r>
              <a:rPr lang="ru-RU" b="1" i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переменной задает</a:t>
            </a:r>
            <a:r>
              <a:rPr lang="ru-RU" b="1" dirty="0" smtClean="0"/>
              <a:t>:</a:t>
            </a:r>
          </a:p>
          <a:p>
            <a:pPr indent="216000" algn="just">
              <a:buFont typeface="Arial" pitchFamily="34" charset="0"/>
              <a:buChar char="•"/>
            </a:pPr>
            <a:r>
              <a:rPr lang="ru-RU" b="1" dirty="0" smtClean="0"/>
              <a:t>используемый способ записи информации в ячейке памяти;</a:t>
            </a:r>
          </a:p>
          <a:p>
            <a:pPr indent="216000" algn="just">
              <a:buFont typeface="Arial" pitchFamily="34" charset="0"/>
              <a:buChar char="•"/>
            </a:pPr>
            <a:r>
              <a:rPr lang="ru-RU" b="1" dirty="0" smtClean="0"/>
              <a:t>необходимый объем памяти для ее хранения. </a:t>
            </a:r>
          </a:p>
          <a:p>
            <a:pPr indent="216000" algn="just">
              <a:buFont typeface="Arial" pitchFamily="34" charset="0"/>
              <a:buChar char="•"/>
            </a:pPr>
            <a:endParaRPr lang="ru-RU" b="1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smtClean="0"/>
              <a:t>Если переменные присутствуют в программе, на протяжении всего времени ее работы — их называют </a:t>
            </a:r>
            <a:r>
              <a:rPr lang="ru-RU" b="1" i="1" dirty="0" smtClean="0">
                <a:solidFill>
                  <a:srgbClr val="C00000"/>
                </a:solidFill>
              </a:rPr>
              <a:t>статическими</a:t>
            </a:r>
            <a:r>
              <a:rPr lang="ru-RU" b="1" dirty="0" smtClean="0"/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smtClean="0"/>
              <a:t>Переменные, создающиеся и уничтожающиеся на разных этапах выполнения программы, называют </a:t>
            </a:r>
            <a:r>
              <a:rPr lang="ru-RU" b="1" i="1" dirty="0" smtClean="0">
                <a:solidFill>
                  <a:srgbClr val="C00000"/>
                </a:solidFill>
              </a:rPr>
              <a:t>динамическими</a:t>
            </a:r>
            <a:r>
              <a:rPr lang="ru-RU" b="1" dirty="0" smtClean="0"/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smtClean="0"/>
              <a:t>Данные, значения которых не изменяются на протяжении работы программы, называют </a:t>
            </a:r>
            <a:r>
              <a:rPr lang="ru-RU" b="1" i="1" dirty="0" smtClean="0">
                <a:solidFill>
                  <a:srgbClr val="C00000"/>
                </a:solidFill>
              </a:rPr>
              <a:t>константами</a:t>
            </a:r>
            <a:r>
              <a:rPr lang="ru-RU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Понятие массива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b="1" dirty="0" smtClean="0"/>
              <a:t>Тип данных, позволяющий хранить вместе под одним именем несколько переменных, называется </a:t>
            </a:r>
            <a:r>
              <a:rPr lang="ru-RU" b="1" i="1" dirty="0" smtClean="0">
                <a:solidFill>
                  <a:srgbClr val="C00000"/>
                </a:solidFill>
              </a:rPr>
              <a:t>структурированным</a:t>
            </a:r>
            <a:r>
              <a:rPr lang="ru-RU" b="1" i="1" dirty="0" smtClean="0"/>
              <a:t>.</a:t>
            </a:r>
            <a:r>
              <a:rPr lang="ru-RU" b="1" dirty="0" smtClean="0"/>
              <a:t> </a:t>
            </a:r>
          </a:p>
          <a:p>
            <a:pPr algn="just">
              <a:buFont typeface="Wingdings" pitchFamily="2" charset="2"/>
              <a:buNone/>
            </a:pPr>
            <a:endParaRPr lang="ru-RU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Массив</a:t>
            </a:r>
            <a:r>
              <a:rPr lang="ru-RU" b="1" i="1" dirty="0" smtClean="0"/>
              <a:t> </a:t>
            </a:r>
            <a:r>
              <a:rPr lang="ru-RU" b="1" dirty="0" smtClean="0"/>
              <a:t>- упорядоченная совокупность однотипных величин, имеющих общее имя, элементы которой адресуются (различаются) порядковыми номерами (индексами). </a:t>
            </a:r>
          </a:p>
          <a:p>
            <a:pPr algn="just">
              <a:buFont typeface="Wingdings" pitchFamily="2" charset="2"/>
              <a:buNone/>
            </a:pPr>
            <a:r>
              <a:rPr lang="ru-RU" b="1" dirty="0" smtClean="0"/>
              <a:t>Количество элементов массива называют </a:t>
            </a:r>
            <a:r>
              <a:rPr lang="ru-RU" b="1" i="1" dirty="0" smtClean="0">
                <a:solidFill>
                  <a:srgbClr val="C00000"/>
                </a:solidFill>
              </a:rPr>
              <a:t>размерностью</a:t>
            </a:r>
            <a:r>
              <a:rPr lang="ru-RU" b="1" i="1" dirty="0" smtClean="0"/>
              <a:t>.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57360" y="3429000"/>
            <a:ext cx="5610256" cy="42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Блок-схема алгоритма ввода элементов массива А(10) 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3033704" y="3881440"/>
            <a:ext cx="2808287" cy="1225550"/>
            <a:chOff x="1882" y="935"/>
            <a:chExt cx="1769" cy="772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154" y="1026"/>
              <a:ext cx="1270" cy="272"/>
              <a:chOff x="2381" y="1117"/>
              <a:chExt cx="1270" cy="272"/>
            </a:xfrm>
          </p:grpSpPr>
          <p:sp>
            <p:nvSpPr>
              <p:cNvPr id="25" name="AutoShape 5"/>
              <p:cNvSpPr>
                <a:spLocks noChangeArrowheads="1"/>
              </p:cNvSpPr>
              <p:nvPr/>
            </p:nvSpPr>
            <p:spPr bwMode="auto">
              <a:xfrm>
                <a:off x="2381" y="1117"/>
                <a:ext cx="1270" cy="272"/>
              </a:xfrm>
              <a:prstGeom prst="flowChartPreparati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2608" y="1117"/>
                <a:ext cx="95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i = 1</a:t>
                </a:r>
                <a:r>
                  <a:rPr lang="ru-RU" dirty="0"/>
                  <a:t>,</a:t>
                </a:r>
                <a:r>
                  <a:rPr lang="en-US" dirty="0"/>
                  <a:t> 10</a:t>
                </a:r>
                <a:r>
                  <a:rPr lang="ru-RU" dirty="0"/>
                  <a:t>,</a:t>
                </a:r>
                <a:r>
                  <a:rPr lang="en-US" dirty="0"/>
                  <a:t> 1</a:t>
                </a:r>
                <a:endParaRPr lang="ru-RU" dirty="0"/>
              </a:p>
            </p:txBody>
          </p:sp>
        </p:grp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789" y="935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 sz="16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789" y="1298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 sz="1600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301" y="1389"/>
              <a:ext cx="907" cy="22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1" y="1389"/>
              <a:ext cx="87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/>
                <a:t>Ввод </a:t>
              </a:r>
              <a:r>
                <a:rPr lang="en-US" sz="1600"/>
                <a:t>A(i)</a:t>
              </a:r>
              <a:endParaRPr lang="ru-RU" sz="1600" baseline="-2500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789" y="161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 sz="160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>
              <a:off x="1882" y="1706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 sz="16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V="1">
              <a:off x="1892" y="116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 sz="1600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882" y="116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ru-RU" sz="1600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424" y="116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 sz="16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3651" y="116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ru-RU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Понятие массива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09552" y="1347776"/>
            <a:ext cx="8424862" cy="72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Двумерный массив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характеризуется двумя размерностями N и М, определяющими число строк и столбцов соответственно.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/>
          <a:srcRect l="6871" t="7878" b="5264"/>
          <a:stretch>
            <a:fillRect/>
          </a:stretch>
        </p:blipFill>
        <p:spPr bwMode="auto">
          <a:xfrm>
            <a:off x="409552" y="2071680"/>
            <a:ext cx="3800496" cy="196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481512" y="3338512"/>
            <a:ext cx="4162448" cy="45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Алгоритм ввода матрицы 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А(</a:t>
            </a: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</a:t>
            </a:r>
            <a:r>
              <a:rPr kumimoji="0" lang="ru-RU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М).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5114928" y="3971928"/>
            <a:ext cx="3219448" cy="1978024"/>
            <a:chOff x="1746" y="981"/>
            <a:chExt cx="2313" cy="1360"/>
          </a:xfrm>
        </p:grpSpPr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2109" y="1072"/>
              <a:ext cx="1270" cy="272"/>
              <a:chOff x="2381" y="1117"/>
              <a:chExt cx="1270" cy="272"/>
            </a:xfrm>
          </p:grpSpPr>
          <p:sp>
            <p:nvSpPr>
              <p:cNvPr id="38" name="AutoShape 7"/>
              <p:cNvSpPr>
                <a:spLocks noChangeArrowheads="1"/>
              </p:cNvSpPr>
              <p:nvPr/>
            </p:nvSpPr>
            <p:spPr bwMode="auto">
              <a:xfrm>
                <a:off x="2381" y="1117"/>
                <a:ext cx="1270" cy="272"/>
              </a:xfrm>
              <a:prstGeom prst="flowChartPreparati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Text Box 8"/>
              <p:cNvSpPr txBox="1">
                <a:spLocks noChangeArrowheads="1"/>
              </p:cNvSpPr>
              <p:nvPr/>
            </p:nvSpPr>
            <p:spPr bwMode="auto">
              <a:xfrm>
                <a:off x="2608" y="1117"/>
                <a:ext cx="953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i = 1</a:t>
                </a:r>
                <a:r>
                  <a:rPr lang="ru-RU" dirty="0"/>
                  <a:t>,</a:t>
                </a:r>
                <a:r>
                  <a:rPr lang="en-US" dirty="0"/>
                  <a:t> N</a:t>
                </a:r>
                <a:r>
                  <a:rPr lang="ru-RU" dirty="0"/>
                  <a:t>,</a:t>
                </a:r>
                <a:r>
                  <a:rPr lang="en-US" dirty="0"/>
                  <a:t> 1</a:t>
                </a:r>
                <a:endParaRPr lang="ru-RU" dirty="0"/>
              </a:p>
            </p:txBody>
          </p:sp>
        </p:grp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744" y="981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744" y="1344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2200" y="1797"/>
              <a:ext cx="1043" cy="22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2336" y="1797"/>
              <a:ext cx="87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Ввод </a:t>
              </a:r>
              <a:r>
                <a:rPr lang="en-US"/>
                <a:t>A(i,j)</a:t>
              </a:r>
              <a:endParaRPr lang="ru-RU" baseline="-250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2744" y="2024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1927" y="2114"/>
              <a:ext cx="81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V="1">
              <a:off x="1746" y="1207"/>
              <a:ext cx="0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1746" y="1207"/>
              <a:ext cx="36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V="1">
              <a:off x="3379" y="1207"/>
              <a:ext cx="6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4059" y="1207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grpSp>
          <p:nvGrpSpPr>
            <p:cNvPr id="28" name="Group 20"/>
            <p:cNvGrpSpPr>
              <a:grpSpLocks/>
            </p:cNvGrpSpPr>
            <p:nvPr/>
          </p:nvGrpSpPr>
          <p:grpSpPr bwMode="auto">
            <a:xfrm>
              <a:off x="2109" y="1434"/>
              <a:ext cx="1270" cy="272"/>
              <a:chOff x="2381" y="1117"/>
              <a:chExt cx="1270" cy="272"/>
            </a:xfrm>
          </p:grpSpPr>
          <p:sp>
            <p:nvSpPr>
              <p:cNvPr id="36" name="AutoShape 21"/>
              <p:cNvSpPr>
                <a:spLocks noChangeArrowheads="1"/>
              </p:cNvSpPr>
              <p:nvPr/>
            </p:nvSpPr>
            <p:spPr bwMode="auto">
              <a:xfrm>
                <a:off x="2381" y="1117"/>
                <a:ext cx="1270" cy="272"/>
              </a:xfrm>
              <a:prstGeom prst="flowChartPreparati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2608" y="1117"/>
                <a:ext cx="953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j = 1</a:t>
                </a:r>
                <a:r>
                  <a:rPr lang="ru-RU"/>
                  <a:t>,</a:t>
                </a:r>
                <a:r>
                  <a:rPr lang="en-US"/>
                  <a:t> M</a:t>
                </a:r>
                <a:r>
                  <a:rPr lang="ru-RU"/>
                  <a:t>,</a:t>
                </a:r>
                <a:r>
                  <a:rPr lang="en-US"/>
                  <a:t> 1</a:t>
                </a:r>
                <a:endParaRPr lang="ru-RU"/>
              </a:p>
            </p:txBody>
          </p:sp>
        </p:grp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2744" y="1343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744" y="170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1746" y="2341"/>
              <a:ext cx="18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1927" y="1570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927" y="157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379" y="157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606" y="1570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Создание программ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Программа</a:t>
            </a:r>
            <a:r>
              <a:rPr lang="en-US" b="1" dirty="0" smtClean="0"/>
              <a:t> - </a:t>
            </a:r>
            <a:r>
              <a:rPr lang="ru-RU" b="1" dirty="0" smtClean="0"/>
              <a:t>это описание алгоритма и данных на некотором языке программирования, предназначенное для последующего автоматического выполнения.</a:t>
            </a:r>
          </a:p>
          <a:p>
            <a:pPr algn="just">
              <a:buFont typeface="Wingdings" pitchFamily="2" charset="2"/>
              <a:buNone/>
            </a:pPr>
            <a:endParaRPr lang="en-US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Программирование</a:t>
            </a:r>
            <a:r>
              <a:rPr lang="ru-RU" b="1" dirty="0" smtClean="0"/>
              <a:t> - это </a:t>
            </a:r>
            <a:endParaRPr lang="en-US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/>
              <a:t>1) раздел информатики, изучающий методы и приемы составления программ для компьютеров;</a:t>
            </a:r>
            <a:endParaRPr lang="en-US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/>
              <a:t>2) теоретическая и практическая деятельность, связанная с созданием программ. </a:t>
            </a:r>
          </a:p>
          <a:p>
            <a:pPr algn="just">
              <a:buFont typeface="Wingdings" pitchFamily="2" charset="2"/>
              <a:buNone/>
            </a:pPr>
            <a:endParaRPr lang="ru-RU" b="1" dirty="0" smtClean="0"/>
          </a:p>
          <a:p>
            <a:pPr>
              <a:buFont typeface="Wingdings" pitchFamily="2" charset="2"/>
              <a:buNone/>
            </a:pPr>
            <a:r>
              <a:rPr lang="ru-RU" b="1" dirty="0" smtClean="0"/>
              <a:t>Свойства программ:</a:t>
            </a:r>
            <a:endParaRPr lang="ru-RU" i="1" dirty="0" smtClean="0"/>
          </a:p>
          <a:p>
            <a:pPr algn="just"/>
            <a:r>
              <a:rPr lang="ru-RU" b="1" i="1" dirty="0" smtClean="0">
                <a:solidFill>
                  <a:srgbClr val="C00000"/>
                </a:solidFill>
              </a:rPr>
              <a:t>Выполнимость</a:t>
            </a:r>
            <a:r>
              <a:rPr lang="ru-RU" b="1" dirty="0" smtClean="0"/>
              <a:t> - возможность выполнения программы на данном типе компьютеров.</a:t>
            </a:r>
            <a:endParaRPr lang="ru-RU" b="1" i="1" dirty="0" smtClean="0"/>
          </a:p>
          <a:p>
            <a:pPr algn="just"/>
            <a:r>
              <a:rPr lang="ru-RU" b="1" i="1" dirty="0" smtClean="0">
                <a:solidFill>
                  <a:srgbClr val="C00000"/>
                </a:solidFill>
              </a:rPr>
              <a:t>Мобильность</a:t>
            </a:r>
            <a:r>
              <a:rPr lang="ru-RU" b="1" dirty="0" smtClean="0"/>
              <a:t> - возможность переноса программы на другой тип компьютеров.</a:t>
            </a:r>
            <a:endParaRPr lang="ru-RU" b="1" i="1" dirty="0" smtClean="0"/>
          </a:p>
          <a:p>
            <a:pPr algn="just"/>
            <a:r>
              <a:rPr lang="ru-RU" b="1" i="1" dirty="0" smtClean="0">
                <a:solidFill>
                  <a:srgbClr val="C00000"/>
                </a:solidFill>
              </a:rPr>
              <a:t>Правильность</a:t>
            </a:r>
            <a:r>
              <a:rPr lang="ru-RU" b="1" dirty="0" smtClean="0"/>
              <a:t> программы - правильность результатов, получаемых с помощью данной программы.</a:t>
            </a:r>
            <a:endParaRPr lang="ru-RU" b="1" i="1" dirty="0" smtClean="0"/>
          </a:p>
          <a:p>
            <a:pPr algn="just"/>
            <a:r>
              <a:rPr lang="ru-RU" b="1" i="1" dirty="0" smtClean="0">
                <a:solidFill>
                  <a:srgbClr val="C00000"/>
                </a:solidFill>
              </a:rPr>
              <a:t>Эффективность</a:t>
            </a:r>
            <a:r>
              <a:rPr lang="ru-RU" b="1" dirty="0" smtClean="0"/>
              <a:t> - минимум времени выполнения, минимум машинной памяти и других ресурсов компьютера.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Языки программирования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Язык программирования </a:t>
            </a:r>
            <a:r>
              <a:rPr lang="ru-RU" b="1" dirty="0" smtClean="0"/>
              <a:t>— это система обозначений, служащая для точного описания программ или алгоритмов для ЭВМ. </a:t>
            </a:r>
          </a:p>
          <a:p>
            <a:pPr algn="just">
              <a:buFont typeface="Wingdings" pitchFamily="2" charset="2"/>
              <a:buNone/>
            </a:pPr>
            <a:endParaRPr lang="ru-RU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Основные требования</a:t>
            </a:r>
            <a:r>
              <a:rPr lang="ru-RU" b="1" dirty="0" smtClean="0"/>
              <a:t>, предъявляемые к языкам программирования:</a:t>
            </a:r>
            <a:endParaRPr lang="ru-RU" b="1" i="1" dirty="0" smtClean="0"/>
          </a:p>
          <a:p>
            <a:pPr algn="just"/>
            <a:r>
              <a:rPr lang="ru-RU" b="1" i="1" dirty="0" smtClean="0"/>
              <a:t>наглядность</a:t>
            </a:r>
            <a:r>
              <a:rPr lang="ru-RU" b="1" dirty="0" smtClean="0"/>
              <a:t>;</a:t>
            </a:r>
            <a:endParaRPr lang="ru-RU" b="1" i="1" dirty="0" smtClean="0"/>
          </a:p>
          <a:p>
            <a:pPr algn="just"/>
            <a:r>
              <a:rPr lang="ru-RU" b="1" i="1" dirty="0" smtClean="0"/>
              <a:t>единство</a:t>
            </a:r>
            <a:r>
              <a:rPr lang="ru-RU" b="1" dirty="0" smtClean="0"/>
              <a:t>;</a:t>
            </a:r>
            <a:endParaRPr lang="ru-RU" b="1" i="1" dirty="0" smtClean="0"/>
          </a:p>
          <a:p>
            <a:pPr algn="just"/>
            <a:r>
              <a:rPr lang="ru-RU" b="1" i="1" dirty="0" smtClean="0"/>
              <a:t>гибкость</a:t>
            </a:r>
            <a:r>
              <a:rPr lang="ru-RU" b="1" dirty="0" smtClean="0"/>
              <a:t>;</a:t>
            </a:r>
            <a:endParaRPr lang="ru-RU" b="1" i="1" dirty="0" smtClean="0"/>
          </a:p>
          <a:p>
            <a:pPr algn="just"/>
            <a:r>
              <a:rPr lang="ru-RU" b="1" i="1" dirty="0" smtClean="0"/>
              <a:t>модульность</a:t>
            </a:r>
            <a:r>
              <a:rPr lang="ru-RU" b="1" dirty="0" smtClean="0"/>
              <a:t>;</a:t>
            </a:r>
            <a:endParaRPr lang="ru-RU" b="1" i="1" dirty="0" smtClean="0"/>
          </a:p>
          <a:p>
            <a:pPr algn="just"/>
            <a:r>
              <a:rPr lang="ru-RU" b="1" i="1" dirty="0" smtClean="0"/>
              <a:t>однозначность</a:t>
            </a:r>
            <a:r>
              <a:rPr lang="ru-RU" b="1" dirty="0" smtClean="0"/>
              <a:t>.</a:t>
            </a:r>
          </a:p>
          <a:p>
            <a:pPr algn="just"/>
            <a:endParaRPr lang="ru-RU" b="1" dirty="0" smtClean="0"/>
          </a:p>
          <a:p>
            <a:pPr algn="just">
              <a:buFont typeface="Wingdings" pitchFamily="2" charset="2"/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Алфавит</a:t>
            </a:r>
            <a:r>
              <a:rPr lang="ru-RU" b="1" i="1" dirty="0" smtClean="0"/>
              <a:t> -</a:t>
            </a:r>
            <a:r>
              <a:rPr lang="ru-RU" b="1" dirty="0" smtClean="0"/>
              <a:t> это фиксированный для данного языка набор основных символов («букв алфавита»), из которых должен состоять любой текст, написанный на нем (никакие другие символы в тексте не допускаются).</a:t>
            </a:r>
            <a:endParaRPr lang="ru-RU" b="1" i="1" dirty="0" smtClean="0"/>
          </a:p>
          <a:p>
            <a:pPr algn="just">
              <a:buFont typeface="Wingdings" pitchFamily="2" charset="2"/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Синтаксис</a:t>
            </a:r>
            <a:r>
              <a:rPr lang="ru-RU" b="1" i="1" dirty="0" smtClean="0"/>
              <a:t> -</a:t>
            </a:r>
            <a:r>
              <a:rPr lang="ru-RU" b="1" dirty="0" smtClean="0"/>
              <a:t> система правил, определяющих допустимые конструкции языка программирования из букв алфавита.</a:t>
            </a:r>
            <a:endParaRPr lang="ru-RU" b="1" i="1" dirty="0" smtClean="0"/>
          </a:p>
          <a:p>
            <a:pPr algn="just">
              <a:buFont typeface="Wingdings" pitchFamily="2" charset="2"/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Семантика</a:t>
            </a:r>
            <a:r>
              <a:rPr lang="ru-RU" b="1" i="1" dirty="0" smtClean="0"/>
              <a:t> </a:t>
            </a:r>
            <a:r>
              <a:rPr lang="ru-RU" b="1" dirty="0" smtClean="0"/>
              <a:t>определяет смысловое значение предложений языка.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Языки программирования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b="1" dirty="0" smtClean="0"/>
              <a:t>В зависимости от детализации предписаний определяют уровень языка программирования (чем меньше детализация, тем выше уровень). По данному критерию различают следующие языки программирования:</a:t>
            </a:r>
          </a:p>
          <a:p>
            <a:pPr marL="609600" indent="-216000" algn="just">
              <a:buFont typeface="Arial" pitchFamily="34" charset="0"/>
              <a:buChar char="•"/>
            </a:pPr>
            <a:r>
              <a:rPr lang="ru-RU" b="1" dirty="0" smtClean="0"/>
              <a:t>машинные (самого низкого уровня);</a:t>
            </a:r>
          </a:p>
          <a:p>
            <a:pPr marL="609600" indent="-216000" algn="just">
              <a:buFont typeface="Arial" pitchFamily="34" charset="0"/>
              <a:buChar char="•"/>
            </a:pPr>
            <a:r>
              <a:rPr lang="ru-RU" b="1" dirty="0" smtClean="0"/>
              <a:t>машинно-ориентированные (ассемблеры);</a:t>
            </a:r>
          </a:p>
          <a:p>
            <a:pPr marL="609600" indent="-216000" algn="just">
              <a:buFont typeface="Arial" pitchFamily="34" charset="0"/>
              <a:buChar char="•"/>
            </a:pPr>
            <a:r>
              <a:rPr lang="ru-RU" b="1" dirty="0" smtClean="0"/>
              <a:t>машинно-независимые (высокого уровня).</a:t>
            </a:r>
          </a:p>
          <a:p>
            <a:pPr marL="609600" indent="-216000" algn="just">
              <a:buFont typeface="Arial" pitchFamily="34" charset="0"/>
              <a:buChar char="•"/>
            </a:pPr>
            <a:endParaRPr lang="ru-RU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Машинные и машинно-ориентированные языки </a:t>
            </a:r>
            <a:r>
              <a:rPr lang="ru-RU" b="1" dirty="0" smtClean="0"/>
              <a:t>требуют подробного описания самых мелких деталей процесса обработки данных. </a:t>
            </a:r>
          </a:p>
          <a:p>
            <a:pPr algn="just">
              <a:buFont typeface="Wingdings" pitchFamily="2" charset="2"/>
              <a:buNone/>
            </a:pPr>
            <a:r>
              <a:rPr lang="ru-RU" b="1" dirty="0" smtClean="0"/>
              <a:t>Язык </a:t>
            </a:r>
            <a:r>
              <a:rPr lang="ru-RU" b="1" dirty="0" smtClean="0">
                <a:solidFill>
                  <a:srgbClr val="C00000"/>
                </a:solidFill>
              </a:rPr>
              <a:t>ассемблера</a:t>
            </a:r>
            <a:r>
              <a:rPr lang="ru-RU" b="1" dirty="0" smtClean="0"/>
              <a:t> — это машинно-зависимый язык низкого уровня, в котором отдельным машинным командам соответствуют мнемонические (легко запоминаемые) имена, записываемые в текстовом виде. </a:t>
            </a:r>
          </a:p>
          <a:p>
            <a:pPr marL="609600" indent="-216000" algn="just"/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Языки программирования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b="1" dirty="0" smtClean="0"/>
              <a:t>Языки </a:t>
            </a:r>
            <a:r>
              <a:rPr lang="ru-RU" b="1" i="1" dirty="0" smtClean="0">
                <a:solidFill>
                  <a:srgbClr val="C00000"/>
                </a:solidFill>
              </a:rPr>
              <a:t>высокого уровня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/>
              <a:t>более разнообразны и интуитивно понятны для человека. </a:t>
            </a:r>
          </a:p>
          <a:p>
            <a:pPr algn="just">
              <a:buFont typeface="Wingdings" pitchFamily="2" charset="2"/>
              <a:buNone/>
            </a:pPr>
            <a:endParaRPr lang="ru-RU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/>
              <a:t>Преимущества:</a:t>
            </a:r>
          </a:p>
          <a:p>
            <a:pPr indent="216000" algn="just">
              <a:buFont typeface="Arial" pitchFamily="34" charset="0"/>
              <a:buChar char="•"/>
            </a:pPr>
            <a:r>
              <a:rPr lang="ru-RU" b="1" dirty="0" smtClean="0">
                <a:solidFill>
                  <a:srgbClr val="C00000"/>
                </a:solidFill>
              </a:rPr>
              <a:t>универсальность</a:t>
            </a:r>
            <a:r>
              <a:rPr lang="ru-RU" b="1" dirty="0" smtClean="0"/>
              <a:t> - программа, написанная на таком языке, может выполняться на разных машинах;</a:t>
            </a:r>
          </a:p>
          <a:p>
            <a:pPr indent="216000" algn="just">
              <a:buFont typeface="Arial" pitchFamily="34" charset="0"/>
              <a:buChar char="•"/>
            </a:pPr>
            <a:r>
              <a:rPr lang="ru-RU" b="1" dirty="0" smtClean="0">
                <a:solidFill>
                  <a:srgbClr val="C00000"/>
                </a:solidFill>
              </a:rPr>
              <a:t>независимость от аппаратуры</a:t>
            </a:r>
            <a:r>
              <a:rPr lang="ru-RU" b="1" dirty="0" smtClean="0"/>
              <a:t>, т.к. языки высокого уровня в значительной мере являются </a:t>
            </a:r>
            <a:r>
              <a:rPr lang="ru-RU" b="1" i="1" dirty="0" smtClean="0">
                <a:solidFill>
                  <a:srgbClr val="C00000"/>
                </a:solidFill>
              </a:rPr>
              <a:t>машинно-независимыми</a:t>
            </a:r>
            <a:r>
              <a:rPr lang="ru-RU" b="1" dirty="0" smtClean="0"/>
              <a:t>. 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Понятие алгоритма и его свойства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 smtClean="0">
                <a:solidFill>
                  <a:srgbClr val="C00000"/>
                </a:solidFill>
              </a:rPr>
              <a:t>Алгоритм (от </a:t>
            </a:r>
            <a:r>
              <a:rPr lang="en-US" sz="1600" b="1" dirty="0" err="1" smtClean="0">
                <a:solidFill>
                  <a:srgbClr val="C00000"/>
                </a:solidFill>
              </a:rPr>
              <a:t>algoritmi</a:t>
            </a:r>
            <a:r>
              <a:rPr lang="ru-RU" sz="1600" b="1" dirty="0" smtClean="0">
                <a:solidFill>
                  <a:srgbClr val="C00000"/>
                </a:solidFill>
              </a:rPr>
              <a:t>) </a:t>
            </a:r>
            <a:r>
              <a:rPr lang="ru-RU" sz="1600" b="1" dirty="0" smtClean="0"/>
              <a:t>- предписание, однозначно задающее процесс преобразования исходной информации в виде последовательности элементарных дискретных шагов, приводящих за конечное число их применений к результату.</a:t>
            </a:r>
            <a:endParaRPr lang="ru-RU" sz="1600" b="1" dirty="0"/>
          </a:p>
        </p:txBody>
      </p:sp>
      <p:pic>
        <p:nvPicPr>
          <p:cNvPr id="9" name="Picture 4" descr="al_horezm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4200" y="2433632"/>
            <a:ext cx="1714500" cy="2286000"/>
          </a:xfrm>
          <a:prstGeom prst="rect">
            <a:avLst/>
          </a:prstGeom>
          <a:noFill/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27763" y="4810119"/>
            <a:ext cx="27574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dirty="0"/>
              <a:t>Мухаммед ибн </a:t>
            </a:r>
            <a:r>
              <a:rPr lang="ru-RU" dirty="0" err="1"/>
              <a:t>Муса</a:t>
            </a:r>
            <a:r>
              <a:rPr lang="ru-RU" dirty="0"/>
              <a:t> </a:t>
            </a:r>
          </a:p>
          <a:p>
            <a:pPr algn="ctr"/>
            <a:r>
              <a:rPr lang="ru-RU" dirty="0" err="1"/>
              <a:t>аль-Хорезми</a:t>
            </a:r>
            <a:r>
              <a:rPr lang="ru-RU" dirty="0"/>
              <a:t> (783-850)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Свойства алгоритма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206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i="1" dirty="0" smtClean="0">
                <a:solidFill>
                  <a:srgbClr val="C00000"/>
                </a:solidFill>
              </a:rPr>
              <a:t>вычислительные</a:t>
            </a:r>
            <a:r>
              <a:rPr lang="ru-RU" sz="1600" b="1" dirty="0" smtClean="0"/>
              <a:t> – работают с простыми видами данных (числа, векторы, матрицы), но процесс вычисления может быть длинным и сложным; </a:t>
            </a:r>
            <a:endParaRPr lang="ru-RU" sz="1600" b="1" i="1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ru-RU" sz="1600" b="1" i="1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i="1" dirty="0" smtClean="0">
                <a:solidFill>
                  <a:srgbClr val="C00000"/>
                </a:solidFill>
              </a:rPr>
              <a:t>информационные</a:t>
            </a:r>
            <a:r>
              <a:rPr lang="ru-RU" sz="1600" b="1" dirty="0" smtClean="0"/>
              <a:t> – реализуют небольшие процедуры обработки (например, поиск элементов, удовлетворяющих определенному признаку), но для больших объемов информации;</a:t>
            </a:r>
            <a:endParaRPr lang="ru-RU" sz="1600" b="1" i="1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ru-RU" sz="1600" b="1" i="1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i="1" dirty="0" smtClean="0">
                <a:solidFill>
                  <a:srgbClr val="C00000"/>
                </a:solidFill>
              </a:rPr>
              <a:t>управляющие</a:t>
            </a:r>
            <a:r>
              <a:rPr lang="ru-RU" sz="1600" b="1" dirty="0" smtClean="0"/>
              <a:t> – непрерывно анализируют информацию, поступающую от тех или иных источников, и выдают результирующие сигналы, управляющие работой тех или иных устройств. 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Свойства алгоритма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r>
              <a:rPr lang="ru-RU" b="1" i="1" dirty="0" smtClean="0">
                <a:solidFill>
                  <a:srgbClr val="C00000"/>
                </a:solidFill>
              </a:rPr>
              <a:t>Дискретность</a:t>
            </a:r>
            <a:r>
              <a:rPr lang="ru-RU" b="1" dirty="0" smtClean="0"/>
              <a:t> – последовательное выполнение простых или ранее определённых (подпрограммы) шагов. Преобразование исходных данных в результат осуществляется дискретно во времени. </a:t>
            </a:r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endParaRPr lang="ru-RU" b="1" i="1" dirty="0" smtClean="0"/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r>
              <a:rPr lang="ru-RU" b="1" i="1" dirty="0" smtClean="0">
                <a:solidFill>
                  <a:srgbClr val="C00000"/>
                </a:solidFill>
              </a:rPr>
              <a:t>Понятность</a:t>
            </a:r>
            <a:r>
              <a:rPr lang="ru-RU" b="1" dirty="0" smtClean="0"/>
              <a:t> – каждая команда алгоритма должна быть понятна тому, кто исполняет алгоритм; в противном случае, эта команда и, следовательно, весь алгоритм в целом не могут быть выполнены. </a:t>
            </a:r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endParaRPr lang="ru-RU" b="1" i="1" dirty="0" smtClean="0"/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r>
              <a:rPr lang="ru-RU" b="1" i="1" dirty="0" smtClean="0">
                <a:solidFill>
                  <a:srgbClr val="C00000"/>
                </a:solidFill>
              </a:rPr>
              <a:t>Определенность</a:t>
            </a:r>
            <a:r>
              <a:rPr lang="ru-RU" b="1" dirty="0" smtClean="0"/>
              <a:t> - каждое правило алгоритма должно быть четким, однозначным и не оставлять места для произвольного толкования. </a:t>
            </a:r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endParaRPr lang="ru-RU" b="1" i="1" dirty="0" smtClean="0"/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r>
              <a:rPr lang="ru-RU" b="1" i="1" dirty="0" smtClean="0">
                <a:solidFill>
                  <a:srgbClr val="C00000"/>
                </a:solidFill>
              </a:rPr>
              <a:t>Результативность</a:t>
            </a:r>
            <a:r>
              <a:rPr lang="ru-RU" b="1" dirty="0" smtClean="0"/>
              <a:t> означает возможность получения результата после выполнения конечного количества операций. </a:t>
            </a:r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endParaRPr lang="ru-RU" b="1" i="1" dirty="0" smtClean="0"/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r>
              <a:rPr lang="ru-RU" b="1" i="1" dirty="0" smtClean="0">
                <a:solidFill>
                  <a:srgbClr val="C00000"/>
                </a:solidFill>
              </a:rPr>
              <a:t>Корректность</a:t>
            </a:r>
            <a:r>
              <a:rPr lang="ru-RU" b="1" i="1" dirty="0" smtClean="0"/>
              <a:t> </a:t>
            </a:r>
            <a:r>
              <a:rPr lang="ru-RU" b="1" dirty="0" smtClean="0"/>
              <a:t> - решение должно быть правильным для любых допустимых исходных данных.</a:t>
            </a:r>
            <a:endParaRPr lang="ru-RU" b="1" i="1" dirty="0" smtClean="0"/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endParaRPr lang="ru-RU" b="1" i="1" dirty="0" smtClean="0"/>
          </a:p>
          <a:p>
            <a:pPr marL="269875" indent="-269875" algn="just">
              <a:lnSpc>
                <a:spcPct val="80000"/>
              </a:lnSpc>
              <a:tabLst>
                <a:tab pos="182563" algn="l"/>
              </a:tabLst>
            </a:pPr>
            <a:r>
              <a:rPr lang="ru-RU" b="1" i="1" dirty="0" smtClean="0">
                <a:solidFill>
                  <a:srgbClr val="C00000"/>
                </a:solidFill>
              </a:rPr>
              <a:t>Массовость</a:t>
            </a:r>
            <a:r>
              <a:rPr lang="ru-RU" b="1" dirty="0" smtClean="0"/>
              <a:t> заключается в возможности применения алгоритма к целому классу однотипных задач, различающихся конкретными значениями исходных данных (разработка в общем виде).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Способы описания алгоритмов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indent="216000">
              <a:buClr>
                <a:srgbClr val="0000FF"/>
              </a:buClr>
              <a:buFont typeface="Arial" pitchFamily="34" charset="0"/>
              <a:buChar char="•"/>
            </a:pPr>
            <a:r>
              <a:rPr lang="ru-RU" b="1" dirty="0" smtClean="0"/>
              <a:t>словесный (на естественном языке);</a:t>
            </a:r>
          </a:p>
          <a:p>
            <a:pPr marL="0" lvl="1" indent="216000">
              <a:buClr>
                <a:srgbClr val="0000FF"/>
              </a:buClr>
              <a:buFont typeface="Arial" pitchFamily="34" charset="0"/>
              <a:buChar char="•"/>
            </a:pPr>
            <a:r>
              <a:rPr lang="ru-RU" b="1" dirty="0" smtClean="0"/>
              <a:t>формульно-словесный;</a:t>
            </a:r>
          </a:p>
          <a:p>
            <a:pPr marL="0" lvl="1" indent="216000">
              <a:buClr>
                <a:srgbClr val="0000FF"/>
              </a:buClr>
              <a:buFont typeface="Arial" pitchFamily="34" charset="0"/>
              <a:buChar char="•"/>
            </a:pPr>
            <a:r>
              <a:rPr lang="ru-RU" b="1" dirty="0" smtClean="0"/>
              <a:t>табличный (обычно носит вспомогательный характер); </a:t>
            </a:r>
          </a:p>
          <a:p>
            <a:pPr marL="0" lvl="1" indent="216000">
              <a:buClr>
                <a:srgbClr val="0000FF"/>
              </a:buClr>
              <a:buFont typeface="Arial" pitchFamily="34" charset="0"/>
              <a:buChar char="•"/>
            </a:pPr>
            <a:r>
              <a:rPr lang="ru-RU" b="1" dirty="0" smtClean="0"/>
              <a:t>графический (использует элементы блок-схем).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Способы описания алгоритмов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Блок-схема</a:t>
            </a:r>
            <a:r>
              <a:rPr lang="ru-RU" b="1" dirty="0" smtClean="0"/>
              <a:t> - графическое изображение структуры алгоритма, в котором каждый этап процесса переработки данных представляется в виде геометрических фигур (блоков), имеющих определенную конфигурацию в зависимости от характера выполняемых  при этом операций.</a:t>
            </a:r>
          </a:p>
          <a:p>
            <a:pPr algn="just">
              <a:buFont typeface="Wingdings" pitchFamily="2" charset="2"/>
              <a:buNone/>
            </a:pPr>
            <a:endParaRPr lang="ru-RU" b="1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291272" y="2705096"/>
            <a:ext cx="2433638" cy="2532063"/>
            <a:chOff x="1392" y="1200"/>
            <a:chExt cx="2832" cy="220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304" y="1200"/>
              <a:ext cx="1056" cy="28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832" y="1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448" y="1776"/>
              <a:ext cx="768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21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1392" y="2256"/>
              <a:ext cx="912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79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3312" y="2256"/>
              <a:ext cx="912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379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87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87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187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1872" y="283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2880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AutoShape 18"/>
            <p:cNvSpPr>
              <a:spLocks noChangeArrowheads="1"/>
            </p:cNvSpPr>
            <p:nvPr/>
          </p:nvSpPr>
          <p:spPr bwMode="auto">
            <a:xfrm>
              <a:off x="2352" y="3120"/>
              <a:ext cx="1056" cy="28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aphicFrame>
        <p:nvGraphicFramePr>
          <p:cNvPr id="28" name="Group 74"/>
          <p:cNvGraphicFramePr>
            <a:graphicFrameLocks/>
          </p:cNvGraphicFramePr>
          <p:nvPr/>
        </p:nvGraphicFramePr>
        <p:xfrm>
          <a:off x="319064" y="2524121"/>
          <a:ext cx="5791232" cy="3619519"/>
        </p:xfrm>
        <a:graphic>
          <a:graphicData uri="http://schemas.openxmlformats.org/drawingml/2006/table">
            <a:tbl>
              <a:tblPr/>
              <a:tblGrid>
                <a:gridCol w="1403835"/>
                <a:gridCol w="4387397"/>
              </a:tblGrid>
              <a:tr h="466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начало или конец алгоритма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ввод/вывод данных или результата на экран монитора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процесс –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арифметичекое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выражение или операция присваивания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проверка условия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подпрограмма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вывод на принтер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циклический процесс.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Основные арифметические конструкции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Линейным</a:t>
            </a:r>
            <a:r>
              <a:rPr lang="ru-RU" b="1" dirty="0" smtClean="0"/>
              <a:t> принято называть вычислительный процесс, в котором этапы вычислений выполняются в линейной последовательности и каждый этап выполняется только один раз. </a:t>
            </a: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319064" y="2433632"/>
            <a:ext cx="1873250" cy="2089150"/>
            <a:chOff x="8694" y="1854"/>
            <a:chExt cx="1620" cy="198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8874" y="185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8874" y="257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8874" y="329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V="1">
              <a:off x="9534" y="311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9534" y="239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8694" y="1854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000">
                  <a:latin typeface="Times New Roman" pitchFamily="18" charset="0"/>
                </a:rPr>
                <a:t>оператор1</a:t>
              </a: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8694" y="2574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000">
                  <a:latin typeface="Times New Roman" pitchFamily="18" charset="0"/>
                </a:rPr>
                <a:t>оператор2</a:t>
              </a:r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8694" y="3294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000">
                  <a:latin typeface="Times New Roman" pitchFamily="18" charset="0"/>
                </a:rPr>
                <a:t>оператор3</a:t>
              </a: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6653224" y="2252656"/>
            <a:ext cx="1517654" cy="3625859"/>
            <a:chOff x="1791" y="436"/>
            <a:chExt cx="1316" cy="303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1882" y="436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1882" y="456"/>
              <a:ext cx="1225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/>
                <a:t>начало</a:t>
              </a:r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1791" y="1071"/>
              <a:ext cx="1270" cy="318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837" y="1117"/>
              <a:ext cx="12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/>
                <a:t>Ввод А, В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1927" y="1706"/>
              <a:ext cx="1089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1938" y="1797"/>
              <a:ext cx="1133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600" dirty="0"/>
                <a:t>С =    А</a:t>
              </a:r>
              <a:r>
                <a:rPr lang="ru-RU" sz="1600" baseline="30000" dirty="0"/>
                <a:t>2</a:t>
              </a:r>
              <a:r>
                <a:rPr lang="ru-RU" sz="1600" dirty="0"/>
                <a:t> + В</a:t>
              </a:r>
              <a:r>
                <a:rPr lang="ru-RU" sz="1600" baseline="30000" dirty="0"/>
                <a:t>2</a:t>
              </a:r>
              <a:r>
                <a:rPr lang="ru-RU" sz="1600" dirty="0"/>
                <a:t> </a:t>
              </a: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2352" y="1801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 flipH="1">
              <a:off x="2307" y="1801"/>
              <a:ext cx="4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H="1" flipV="1">
              <a:off x="2262" y="1892"/>
              <a:ext cx="45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48" name="AutoShape 14"/>
            <p:cNvSpPr>
              <a:spLocks noChangeArrowheads="1"/>
            </p:cNvSpPr>
            <p:nvPr/>
          </p:nvSpPr>
          <p:spPr bwMode="auto">
            <a:xfrm>
              <a:off x="1791" y="2477"/>
              <a:ext cx="1270" cy="318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1837" y="2523"/>
              <a:ext cx="12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/>
                <a:t>Вывод С</a:t>
              </a:r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1882" y="3158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400"/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1927" y="3178"/>
              <a:ext cx="1180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/>
                <a:t>конец</a:t>
              </a: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2472" y="754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2472" y="1389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2472" y="2160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472" y="279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Основные арифметические конструкции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14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Разветвляющийся</a:t>
            </a:r>
            <a:r>
              <a:rPr lang="ru-RU" b="1" dirty="0" smtClean="0"/>
              <a:t> вычислительный процесс реализуется по одному из нескольких заранее предусмотренных направлений (ветвей) в зависимости от выполнения некоторого условия (логического выражения - ЛВ). 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b="1" dirty="0" smtClean="0"/>
              <a:t> Ветвящийся процесс, включающий в себя две ветви, называется </a:t>
            </a:r>
            <a:r>
              <a:rPr lang="ru-RU" b="1" i="1" dirty="0" smtClean="0">
                <a:solidFill>
                  <a:srgbClr val="C00000"/>
                </a:solidFill>
              </a:rPr>
              <a:t>простым</a:t>
            </a:r>
            <a:r>
              <a:rPr lang="ru-RU" b="1" dirty="0" smtClean="0"/>
              <a:t>, более двух ветвей - </a:t>
            </a:r>
            <a:r>
              <a:rPr lang="ru-RU" b="1" i="1" dirty="0" smtClean="0">
                <a:solidFill>
                  <a:srgbClr val="C00000"/>
                </a:solidFill>
              </a:rPr>
              <a:t>сложным</a:t>
            </a:r>
            <a:r>
              <a:rPr lang="ru-RU" b="1" dirty="0" smtClean="0"/>
              <a:t>. </a:t>
            </a:r>
            <a:endParaRPr lang="ru-RU" b="1" dirty="0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771504" y="2795584"/>
            <a:ext cx="3241675" cy="93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полное ветвление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если-то-иначе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6" name="Group 46"/>
          <p:cNvGrpSpPr>
            <a:grpSpLocks/>
          </p:cNvGrpSpPr>
          <p:nvPr/>
        </p:nvGrpSpPr>
        <p:grpSpPr bwMode="auto">
          <a:xfrm>
            <a:off x="952480" y="3609976"/>
            <a:ext cx="3001958" cy="2012946"/>
            <a:chOff x="476" y="1434"/>
            <a:chExt cx="2404" cy="1724"/>
          </a:xfrm>
        </p:grpSpPr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240" y="1711"/>
              <a:ext cx="883" cy="437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 flipV="1">
              <a:off x="1678" y="1434"/>
              <a:ext cx="0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476" y="2126"/>
              <a:ext cx="1009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1871" y="2134"/>
              <a:ext cx="1009" cy="5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62" name="Text Box 33"/>
            <p:cNvSpPr txBox="1">
              <a:spLocks noChangeArrowheads="1"/>
            </p:cNvSpPr>
            <p:nvPr/>
          </p:nvSpPr>
          <p:spPr bwMode="auto">
            <a:xfrm>
              <a:off x="483" y="2071"/>
              <a:ext cx="1009" cy="58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ru-RU"/>
                <a:t>серия</a:t>
              </a:r>
            </a:p>
            <a:p>
              <a:pPr algn="ctr"/>
              <a:r>
                <a:rPr lang="ru-RU"/>
                <a:t>команд 1</a:t>
              </a:r>
            </a:p>
          </p:txBody>
        </p:sp>
        <p:sp>
          <p:nvSpPr>
            <p:cNvPr id="63" name="Text Box 34"/>
            <p:cNvSpPr txBox="1">
              <a:spLocks noChangeArrowheads="1"/>
            </p:cNvSpPr>
            <p:nvPr/>
          </p:nvSpPr>
          <p:spPr bwMode="auto">
            <a:xfrm>
              <a:off x="1871" y="2071"/>
              <a:ext cx="1009" cy="58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ru-RU"/>
                <a:t>серия</a:t>
              </a:r>
            </a:p>
            <a:p>
              <a:pPr algn="ctr"/>
              <a:r>
                <a:rPr lang="ru-RU"/>
                <a:t>команд 2</a:t>
              </a:r>
            </a:p>
          </p:txBody>
        </p:sp>
        <p:sp>
          <p:nvSpPr>
            <p:cNvPr id="64" name="Text Box 35"/>
            <p:cNvSpPr txBox="1">
              <a:spLocks noChangeArrowheads="1"/>
            </p:cNvSpPr>
            <p:nvPr/>
          </p:nvSpPr>
          <p:spPr bwMode="auto">
            <a:xfrm>
              <a:off x="1473" y="1752"/>
              <a:ext cx="454" cy="31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ru-RU"/>
                <a:t>ЛВ</a:t>
              </a:r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 flipH="1">
              <a:off x="988" y="1925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66" name="Line 37"/>
            <p:cNvSpPr>
              <a:spLocks noChangeShapeType="1"/>
            </p:cNvSpPr>
            <p:nvPr/>
          </p:nvSpPr>
          <p:spPr bwMode="auto">
            <a:xfrm flipH="1">
              <a:off x="2123" y="1925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67" name="Line 38"/>
            <p:cNvSpPr>
              <a:spLocks noChangeShapeType="1"/>
            </p:cNvSpPr>
            <p:nvPr/>
          </p:nvSpPr>
          <p:spPr bwMode="auto">
            <a:xfrm>
              <a:off x="988" y="1925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>
              <a:off x="2375" y="1925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69" name="Text Box 40"/>
            <p:cNvSpPr txBox="1">
              <a:spLocks noChangeArrowheads="1"/>
            </p:cNvSpPr>
            <p:nvPr/>
          </p:nvSpPr>
          <p:spPr bwMode="auto">
            <a:xfrm>
              <a:off x="975" y="1661"/>
              <a:ext cx="379" cy="22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ru-RU"/>
                <a:t>да</a:t>
              </a: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2064" y="1661"/>
              <a:ext cx="460" cy="22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ru-RU"/>
                <a:t>нет</a:t>
              </a:r>
            </a:p>
          </p:txBody>
        </p:sp>
        <p:sp>
          <p:nvSpPr>
            <p:cNvPr id="71" name="Line 42"/>
            <p:cNvSpPr>
              <a:spLocks noChangeShapeType="1"/>
            </p:cNvSpPr>
            <p:nvPr/>
          </p:nvSpPr>
          <p:spPr bwMode="auto">
            <a:xfrm>
              <a:off x="2375" y="2658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72" name="Line 43"/>
            <p:cNvSpPr>
              <a:spLocks noChangeShapeType="1"/>
            </p:cNvSpPr>
            <p:nvPr/>
          </p:nvSpPr>
          <p:spPr bwMode="auto">
            <a:xfrm>
              <a:off x="988" y="2657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>
              <a:off x="988" y="2865"/>
              <a:ext cx="1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1690" y="2867"/>
              <a:ext cx="0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400"/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5205416" y="3519488"/>
            <a:ext cx="2686023" cy="2374898"/>
            <a:chOff x="3198" y="1434"/>
            <a:chExt cx="2048" cy="1724"/>
          </a:xfrm>
        </p:grpSpPr>
        <p:sp>
          <p:nvSpPr>
            <p:cNvPr id="76" name="AutoShape 48"/>
            <p:cNvSpPr>
              <a:spLocks noChangeArrowheads="1"/>
            </p:cNvSpPr>
            <p:nvPr/>
          </p:nvSpPr>
          <p:spPr bwMode="auto">
            <a:xfrm>
              <a:off x="3962" y="1711"/>
              <a:ext cx="883" cy="437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 flipV="1">
              <a:off x="4400" y="1434"/>
              <a:ext cx="0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78" name="Rectangle 50"/>
            <p:cNvSpPr>
              <a:spLocks noChangeArrowheads="1"/>
            </p:cNvSpPr>
            <p:nvPr/>
          </p:nvSpPr>
          <p:spPr bwMode="auto">
            <a:xfrm>
              <a:off x="3198" y="2126"/>
              <a:ext cx="1009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79" name="Text Box 52"/>
            <p:cNvSpPr txBox="1">
              <a:spLocks noChangeArrowheads="1"/>
            </p:cNvSpPr>
            <p:nvPr/>
          </p:nvSpPr>
          <p:spPr bwMode="auto">
            <a:xfrm>
              <a:off x="3205" y="2071"/>
              <a:ext cx="1009" cy="58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ru-RU" sz="2000"/>
                <a:t>серия</a:t>
              </a:r>
            </a:p>
            <a:p>
              <a:pPr algn="ctr"/>
              <a:r>
                <a:rPr lang="ru-RU" sz="2000"/>
                <a:t>команд</a:t>
              </a:r>
            </a:p>
          </p:txBody>
        </p:sp>
        <p:sp>
          <p:nvSpPr>
            <p:cNvPr id="80" name="Text Box 54"/>
            <p:cNvSpPr txBox="1">
              <a:spLocks noChangeArrowheads="1"/>
            </p:cNvSpPr>
            <p:nvPr/>
          </p:nvSpPr>
          <p:spPr bwMode="auto">
            <a:xfrm>
              <a:off x="4195" y="1752"/>
              <a:ext cx="454" cy="31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ru-RU" sz="2000"/>
                <a:t>ЛВ</a:t>
              </a:r>
            </a:p>
          </p:txBody>
        </p:sp>
        <p:sp>
          <p:nvSpPr>
            <p:cNvPr id="81" name="Line 55"/>
            <p:cNvSpPr>
              <a:spLocks noChangeShapeType="1"/>
            </p:cNvSpPr>
            <p:nvPr/>
          </p:nvSpPr>
          <p:spPr bwMode="auto">
            <a:xfrm flipH="1">
              <a:off x="3710" y="1925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2" name="Line 56"/>
            <p:cNvSpPr>
              <a:spLocks noChangeShapeType="1"/>
            </p:cNvSpPr>
            <p:nvPr/>
          </p:nvSpPr>
          <p:spPr bwMode="auto">
            <a:xfrm flipH="1">
              <a:off x="4845" y="1925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3" name="Line 57"/>
            <p:cNvSpPr>
              <a:spLocks noChangeShapeType="1"/>
            </p:cNvSpPr>
            <p:nvPr/>
          </p:nvSpPr>
          <p:spPr bwMode="auto">
            <a:xfrm>
              <a:off x="3710" y="1925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4" name="Line 58"/>
            <p:cNvSpPr>
              <a:spLocks noChangeShapeType="1"/>
            </p:cNvSpPr>
            <p:nvPr/>
          </p:nvSpPr>
          <p:spPr bwMode="auto">
            <a:xfrm>
              <a:off x="5097" y="1915"/>
              <a:ext cx="0" cy="9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5" name="Text Box 59"/>
            <p:cNvSpPr txBox="1">
              <a:spLocks noChangeArrowheads="1"/>
            </p:cNvSpPr>
            <p:nvPr/>
          </p:nvSpPr>
          <p:spPr bwMode="auto">
            <a:xfrm>
              <a:off x="3697" y="1661"/>
              <a:ext cx="379" cy="22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ru-RU" sz="2000"/>
                <a:t>да</a:t>
              </a:r>
            </a:p>
          </p:txBody>
        </p:sp>
        <p:sp>
          <p:nvSpPr>
            <p:cNvPr id="86" name="Text Box 60"/>
            <p:cNvSpPr txBox="1">
              <a:spLocks noChangeArrowheads="1"/>
            </p:cNvSpPr>
            <p:nvPr/>
          </p:nvSpPr>
          <p:spPr bwMode="auto">
            <a:xfrm>
              <a:off x="4786" y="1661"/>
              <a:ext cx="460" cy="22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ru-RU" sz="2000"/>
                <a:t>нет</a:t>
              </a:r>
            </a:p>
          </p:txBody>
        </p:sp>
        <p:sp>
          <p:nvSpPr>
            <p:cNvPr id="87" name="Line 62"/>
            <p:cNvSpPr>
              <a:spLocks noChangeShapeType="1"/>
            </p:cNvSpPr>
            <p:nvPr/>
          </p:nvSpPr>
          <p:spPr bwMode="auto">
            <a:xfrm>
              <a:off x="3710" y="2657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8" name="Line 63"/>
            <p:cNvSpPr>
              <a:spLocks noChangeShapeType="1"/>
            </p:cNvSpPr>
            <p:nvPr/>
          </p:nvSpPr>
          <p:spPr bwMode="auto">
            <a:xfrm>
              <a:off x="3710" y="2865"/>
              <a:ext cx="1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89" name="Line 64"/>
            <p:cNvSpPr>
              <a:spLocks noChangeShapeType="1"/>
            </p:cNvSpPr>
            <p:nvPr/>
          </p:nvSpPr>
          <p:spPr bwMode="auto">
            <a:xfrm>
              <a:off x="4412" y="2867"/>
              <a:ext cx="0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600"/>
            </a:p>
          </p:txBody>
        </p:sp>
      </p:grp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4572000" y="2886072"/>
            <a:ext cx="4284663" cy="723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dirty="0"/>
              <a:t>неполный вариант ветвления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i="1" dirty="0" err="1"/>
              <a:t>если-то</a:t>
            </a:r>
            <a:r>
              <a:rPr lang="ru-RU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Основные арифметические конструкции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8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Элементы программирования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на ЯВУ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686848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Циклический</a:t>
            </a:r>
            <a:r>
              <a:rPr lang="ru-RU" b="1" i="1" dirty="0" smtClean="0"/>
              <a:t> </a:t>
            </a:r>
            <a:r>
              <a:rPr lang="ru-RU" b="1" dirty="0" smtClean="0"/>
              <a:t>вычислительный процесс (цикл) включает участки, на которых вычисления выполняются многократно по одним и тем же математическим формулам, но при разных значениях исходных данных. </a:t>
            </a:r>
          </a:p>
          <a:p>
            <a:pPr algn="just">
              <a:buFont typeface="Wingdings" pitchFamily="2" charset="2"/>
              <a:buNone/>
            </a:pPr>
            <a:endParaRPr lang="ru-RU" sz="900" b="1" dirty="0" smtClean="0"/>
          </a:p>
          <a:p>
            <a:pPr algn="just">
              <a:buFont typeface="Wingdings" pitchFamily="2" charset="2"/>
              <a:buNone/>
            </a:pPr>
            <a:r>
              <a:rPr lang="ru-RU" b="1" dirty="0" smtClean="0"/>
              <a:t>Цикл называется </a:t>
            </a:r>
            <a:r>
              <a:rPr lang="ru-RU" b="1" i="1" dirty="0" smtClean="0">
                <a:solidFill>
                  <a:srgbClr val="C00000"/>
                </a:solidFill>
              </a:rPr>
              <a:t>детерминированным (цикл с параметром)</a:t>
            </a:r>
            <a:r>
              <a:rPr lang="ru-RU" b="1" i="1" dirty="0" smtClean="0"/>
              <a:t>,</a:t>
            </a:r>
            <a:r>
              <a:rPr lang="ru-RU" b="1" dirty="0" smtClean="0"/>
              <a:t> если число повторений тела цикла заранее известно или определено. </a:t>
            </a:r>
          </a:p>
          <a:p>
            <a:pPr algn="just">
              <a:buFont typeface="Wingdings" pitchFamily="2" charset="2"/>
              <a:buNone/>
            </a:pPr>
            <a:r>
              <a:rPr lang="ru-RU" b="1" dirty="0" smtClean="0"/>
              <a:t>Цикл называется </a:t>
            </a:r>
            <a:r>
              <a:rPr lang="ru-RU" b="1" i="1" dirty="0" smtClean="0">
                <a:solidFill>
                  <a:srgbClr val="C00000"/>
                </a:solidFill>
              </a:rPr>
              <a:t>итерационным (с пред- и постусловием)</a:t>
            </a:r>
            <a:r>
              <a:rPr lang="ru-RU" b="1" i="1" dirty="0" smtClean="0"/>
              <a:t>,</a:t>
            </a:r>
            <a:r>
              <a:rPr lang="ru-RU" b="1" dirty="0" smtClean="0"/>
              <a:t> если число повторений тела цикла заранее неизвестно, а зависит от значений переменных, участвующих в вычислениях</a:t>
            </a:r>
            <a:r>
              <a:rPr lang="ru-RU" dirty="0" smtClean="0"/>
              <a:t>.</a:t>
            </a:r>
          </a:p>
          <a:p>
            <a:pPr algn="just">
              <a:buFont typeface="Wingdings" pitchFamily="2" charset="2"/>
              <a:buNone/>
            </a:pPr>
            <a:endParaRPr lang="ru-RU" b="1" dirty="0"/>
          </a:p>
        </p:txBody>
      </p:sp>
      <p:grpSp>
        <p:nvGrpSpPr>
          <p:cNvPr id="44" name="Group 90"/>
          <p:cNvGrpSpPr>
            <a:grpSpLocks/>
          </p:cNvGrpSpPr>
          <p:nvPr/>
        </p:nvGrpSpPr>
        <p:grpSpPr bwMode="auto">
          <a:xfrm>
            <a:off x="1311205" y="3908438"/>
            <a:ext cx="1592281" cy="2289178"/>
            <a:chOff x="521" y="1298"/>
            <a:chExt cx="1310" cy="1905"/>
          </a:xfrm>
        </p:grpSpPr>
        <p:sp>
          <p:nvSpPr>
            <p:cNvPr id="45" name="AutoShape 51"/>
            <p:cNvSpPr>
              <a:spLocks noChangeArrowheads="1"/>
            </p:cNvSpPr>
            <p:nvPr/>
          </p:nvSpPr>
          <p:spPr bwMode="auto">
            <a:xfrm>
              <a:off x="755" y="1581"/>
              <a:ext cx="719" cy="499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1111" y="1298"/>
              <a:ext cx="9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761" y="2330"/>
              <a:ext cx="719" cy="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748" y="2276"/>
              <a:ext cx="719" cy="3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>
                  <a:latin typeface="Times New Roman" pitchFamily="18" charset="0"/>
                </a:rPr>
                <a:t>с</a:t>
              </a:r>
              <a:r>
                <a:rPr lang="ru-RU" sz="1400">
                  <a:latin typeface="Times New Roman" pitchFamily="18" charset="0"/>
                  <a:cs typeface="Times New Roman" pitchFamily="18" charset="0"/>
                </a:rPr>
                <a:t>ерия</a:t>
              </a:r>
              <a:r>
                <a:rPr lang="ru-RU" sz="1400">
                  <a:latin typeface="Times New Roman" pitchFamily="18" charset="0"/>
                </a:rPr>
                <a:t> команд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884" y="1661"/>
              <a:ext cx="457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>
                  <a:cs typeface="Times New Roman" pitchFamily="18" charset="0"/>
                </a:rPr>
                <a:t>ЛВ</a:t>
              </a:r>
              <a:endParaRPr lang="ru-RU" sz="1400"/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1111" y="2024"/>
              <a:ext cx="359" cy="2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>
                  <a:cs typeface="Times New Roman" pitchFamily="18" charset="0"/>
                </a:rPr>
                <a:t>да</a:t>
              </a:r>
              <a:endParaRPr lang="ru-RU" sz="1400"/>
            </a:p>
          </p:txBody>
        </p:sp>
        <p:sp>
          <p:nvSpPr>
            <p:cNvPr id="51" name="Text Box 45"/>
            <p:cNvSpPr txBox="1">
              <a:spLocks noChangeArrowheads="1"/>
            </p:cNvSpPr>
            <p:nvPr/>
          </p:nvSpPr>
          <p:spPr bwMode="auto">
            <a:xfrm>
              <a:off x="1429" y="1616"/>
              <a:ext cx="402" cy="2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>
                  <a:cs typeface="Times New Roman" pitchFamily="18" charset="0"/>
                </a:rPr>
                <a:t>нет</a:t>
              </a:r>
              <a:endParaRPr lang="ru-RU" sz="1400"/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1120" y="2080"/>
              <a:ext cx="0" cy="2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>
              <a:off x="1120" y="2704"/>
              <a:ext cx="0" cy="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>
              <a:off x="521" y="2829"/>
              <a:ext cx="5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 flipV="1">
              <a:off x="521" y="1831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56" name="Line 40"/>
            <p:cNvSpPr>
              <a:spLocks noChangeShapeType="1"/>
            </p:cNvSpPr>
            <p:nvPr/>
          </p:nvSpPr>
          <p:spPr bwMode="auto">
            <a:xfrm>
              <a:off x="521" y="1831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>
              <a:off x="1480" y="1831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91" name="Line 38"/>
            <p:cNvSpPr>
              <a:spLocks noChangeShapeType="1"/>
            </p:cNvSpPr>
            <p:nvPr/>
          </p:nvSpPr>
          <p:spPr bwMode="auto">
            <a:xfrm>
              <a:off x="1714" y="1831"/>
              <a:ext cx="0" cy="1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92" name="Line 37"/>
            <p:cNvSpPr>
              <a:spLocks noChangeShapeType="1"/>
            </p:cNvSpPr>
            <p:nvPr/>
          </p:nvSpPr>
          <p:spPr bwMode="auto">
            <a:xfrm flipH="1">
              <a:off x="1120" y="3078"/>
              <a:ext cx="5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93" name="Line 36"/>
            <p:cNvSpPr>
              <a:spLocks noChangeShapeType="1"/>
            </p:cNvSpPr>
            <p:nvPr/>
          </p:nvSpPr>
          <p:spPr bwMode="auto">
            <a:xfrm>
              <a:off x="1120" y="3078"/>
              <a:ext cx="0" cy="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</p:grpSp>
      <p:grpSp>
        <p:nvGrpSpPr>
          <p:cNvPr id="94" name="Group 92"/>
          <p:cNvGrpSpPr>
            <a:grpSpLocks/>
          </p:cNvGrpSpPr>
          <p:nvPr/>
        </p:nvGrpSpPr>
        <p:grpSpPr bwMode="auto">
          <a:xfrm>
            <a:off x="6837359" y="3964931"/>
            <a:ext cx="1763664" cy="2015197"/>
            <a:chOff x="3969" y="1389"/>
            <a:chExt cx="1451" cy="1677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4697" y="1389"/>
              <a:ext cx="0" cy="3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4352" y="2251"/>
              <a:ext cx="679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4377" y="2165"/>
              <a:ext cx="633" cy="4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>
                  <a:latin typeface="Times New Roman" pitchFamily="18" charset="0"/>
                  <a:cs typeface="Times New Roman" pitchFamily="18" charset="0"/>
                </a:rPr>
                <a:t>серия команд</a:t>
              </a:r>
              <a:endParaRPr lang="ru-RU" sz="1400"/>
            </a:p>
          </p:txBody>
        </p: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41" y="1708"/>
              <a:ext cx="1002" cy="3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>
                  <a:latin typeface="Times New Roman" pitchFamily="18" charset="0"/>
                  <a:cs typeface="Times New Roman" pitchFamily="18" charset="0"/>
                </a:rPr>
                <a:t>пц:=нз, кз, ш</a:t>
              </a:r>
              <a:endParaRPr lang="ru-RU" sz="1400"/>
            </a:p>
          </p:txBody>
        </p:sp>
        <p:sp>
          <p:nvSpPr>
            <p:cNvPr id="99" name="Line 6"/>
            <p:cNvSpPr>
              <a:spLocks noChangeShapeType="1"/>
            </p:cNvSpPr>
            <p:nvPr/>
          </p:nvSpPr>
          <p:spPr bwMode="auto">
            <a:xfrm>
              <a:off x="4697" y="2026"/>
              <a:ext cx="0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00" name="Line 9"/>
            <p:cNvSpPr>
              <a:spLocks noChangeShapeType="1"/>
            </p:cNvSpPr>
            <p:nvPr/>
          </p:nvSpPr>
          <p:spPr bwMode="auto">
            <a:xfrm>
              <a:off x="4697" y="2557"/>
              <a:ext cx="0" cy="1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01" name="Line 10"/>
            <p:cNvSpPr>
              <a:spLocks noChangeShapeType="1"/>
            </p:cNvSpPr>
            <p:nvPr/>
          </p:nvSpPr>
          <p:spPr bwMode="auto">
            <a:xfrm flipH="1">
              <a:off x="3969" y="2663"/>
              <a:ext cx="7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02" name="Line 13"/>
            <p:cNvSpPr>
              <a:spLocks noChangeShapeType="1"/>
            </p:cNvSpPr>
            <p:nvPr/>
          </p:nvSpPr>
          <p:spPr bwMode="auto">
            <a:xfrm flipV="1">
              <a:off x="3969" y="1864"/>
              <a:ext cx="0" cy="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03" name="Line 12"/>
            <p:cNvSpPr>
              <a:spLocks noChangeShapeType="1"/>
            </p:cNvSpPr>
            <p:nvPr/>
          </p:nvSpPr>
          <p:spPr bwMode="auto">
            <a:xfrm>
              <a:off x="3969" y="1870"/>
              <a:ext cx="2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04" name="Line 14"/>
            <p:cNvSpPr>
              <a:spLocks noChangeShapeType="1"/>
            </p:cNvSpPr>
            <p:nvPr/>
          </p:nvSpPr>
          <p:spPr bwMode="auto">
            <a:xfrm>
              <a:off x="5234" y="1854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05" name="Line 15"/>
            <p:cNvSpPr>
              <a:spLocks noChangeShapeType="1"/>
            </p:cNvSpPr>
            <p:nvPr/>
          </p:nvSpPr>
          <p:spPr bwMode="auto">
            <a:xfrm>
              <a:off x="5420" y="1860"/>
              <a:ext cx="0" cy="10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06" name="Line 16"/>
            <p:cNvSpPr>
              <a:spLocks noChangeShapeType="1"/>
            </p:cNvSpPr>
            <p:nvPr/>
          </p:nvSpPr>
          <p:spPr bwMode="auto">
            <a:xfrm flipH="1">
              <a:off x="4703" y="2914"/>
              <a:ext cx="7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07" name="Line 17"/>
            <p:cNvSpPr>
              <a:spLocks noChangeShapeType="1"/>
            </p:cNvSpPr>
            <p:nvPr/>
          </p:nvSpPr>
          <p:spPr bwMode="auto">
            <a:xfrm>
              <a:off x="4696" y="2911"/>
              <a:ext cx="0" cy="1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08" name="AutoShape 11"/>
            <p:cNvSpPr>
              <a:spLocks noChangeArrowheads="1"/>
            </p:cNvSpPr>
            <p:nvPr/>
          </p:nvSpPr>
          <p:spPr bwMode="auto">
            <a:xfrm>
              <a:off x="4151" y="1708"/>
              <a:ext cx="1092" cy="318"/>
            </a:xfrm>
            <a:prstGeom prst="hexagon">
              <a:avLst>
                <a:gd name="adj" fmla="val 85849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200" dirty="0" err="1" smtClean="0">
                  <a:latin typeface="Times New Roman" pitchFamily="18" charset="0"/>
                  <a:cs typeface="Times New Roman" pitchFamily="18" charset="0"/>
                </a:rPr>
                <a:t>пц:=нз</a:t>
              </a:r>
              <a:r>
                <a:rPr lang="ru-RU" sz="12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ru-RU" sz="1200" dirty="0" err="1" smtClean="0">
                  <a:latin typeface="Times New Roman" pitchFamily="18" charset="0"/>
                  <a:cs typeface="Times New Roman" pitchFamily="18" charset="0"/>
                </a:rPr>
                <a:t>кз</a:t>
              </a:r>
              <a:r>
                <a:rPr lang="ru-RU" sz="12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ru-RU" sz="1200" dirty="0" err="1" smtClean="0">
                  <a:latin typeface="Times New Roman" pitchFamily="18" charset="0"/>
                  <a:cs typeface="Times New Roman" pitchFamily="18" charset="0"/>
                </a:rPr>
                <a:t>ш</a:t>
              </a:r>
              <a:endParaRPr lang="ru-RU" sz="1200" dirty="0" smtClean="0"/>
            </a:p>
          </p:txBody>
        </p:sp>
      </p:grpSp>
      <p:grpSp>
        <p:nvGrpSpPr>
          <p:cNvPr id="109" name="Group 91"/>
          <p:cNvGrpSpPr>
            <a:grpSpLocks/>
          </p:cNvGrpSpPr>
          <p:nvPr/>
        </p:nvGrpSpPr>
        <p:grpSpPr bwMode="auto">
          <a:xfrm>
            <a:off x="4029072" y="3972589"/>
            <a:ext cx="1763664" cy="2261539"/>
            <a:chOff x="2200" y="1344"/>
            <a:chExt cx="1451" cy="1882"/>
          </a:xfrm>
        </p:grpSpPr>
        <p:sp>
          <p:nvSpPr>
            <p:cNvPr id="110" name="AutoShape 34"/>
            <p:cNvSpPr>
              <a:spLocks noChangeArrowheads="1"/>
            </p:cNvSpPr>
            <p:nvPr/>
          </p:nvSpPr>
          <p:spPr bwMode="auto">
            <a:xfrm>
              <a:off x="2475" y="2285"/>
              <a:ext cx="814" cy="471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11" name="Line 33"/>
            <p:cNvSpPr>
              <a:spLocks noChangeShapeType="1"/>
            </p:cNvSpPr>
            <p:nvPr/>
          </p:nvSpPr>
          <p:spPr bwMode="auto">
            <a:xfrm>
              <a:off x="2880" y="1344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12" name="Rectangle 32"/>
            <p:cNvSpPr>
              <a:spLocks noChangeArrowheads="1"/>
            </p:cNvSpPr>
            <p:nvPr/>
          </p:nvSpPr>
          <p:spPr bwMode="auto">
            <a:xfrm>
              <a:off x="2475" y="1697"/>
              <a:ext cx="814" cy="35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2472" y="1626"/>
              <a:ext cx="814" cy="3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>
                  <a:latin typeface="Times New Roman" pitchFamily="18" charset="0"/>
                </a:rPr>
                <a:t>с</a:t>
              </a:r>
              <a:r>
                <a:rPr lang="ru-RU" sz="1400">
                  <a:latin typeface="Times New Roman" pitchFamily="18" charset="0"/>
                  <a:cs typeface="Times New Roman" pitchFamily="18" charset="0"/>
                </a:rPr>
                <a:t>ерия</a:t>
              </a:r>
              <a:r>
                <a:rPr lang="ru-RU" sz="1400">
                  <a:latin typeface="Times New Roman" pitchFamily="18" charset="0"/>
                </a:rPr>
                <a:t> команд</a:t>
              </a:r>
            </a:p>
          </p:txBody>
        </p:sp>
        <p:sp>
          <p:nvSpPr>
            <p:cNvPr id="114" name="Text Box 30"/>
            <p:cNvSpPr txBox="1">
              <a:spLocks noChangeArrowheads="1"/>
            </p:cNvSpPr>
            <p:nvPr/>
          </p:nvSpPr>
          <p:spPr bwMode="auto">
            <a:xfrm>
              <a:off x="2608" y="2403"/>
              <a:ext cx="549" cy="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400">
                  <a:cs typeface="Times New Roman" pitchFamily="18" charset="0"/>
                </a:rPr>
                <a:t>ЛВ</a:t>
              </a:r>
              <a:endParaRPr lang="ru-RU" sz="1400"/>
            </a:p>
          </p:txBody>
        </p:sp>
        <p:sp>
          <p:nvSpPr>
            <p:cNvPr id="115" name="Text Box 29"/>
            <p:cNvSpPr txBox="1">
              <a:spLocks noChangeArrowheads="1"/>
            </p:cNvSpPr>
            <p:nvPr/>
          </p:nvSpPr>
          <p:spPr bwMode="auto">
            <a:xfrm>
              <a:off x="3289" y="2296"/>
              <a:ext cx="362" cy="22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>
                  <a:cs typeface="Times New Roman" pitchFamily="18" charset="0"/>
                </a:rPr>
                <a:t>да</a:t>
              </a:r>
              <a:endParaRPr lang="ru-RU" sz="1400"/>
            </a:p>
          </p:txBody>
        </p:sp>
        <p:sp>
          <p:nvSpPr>
            <p:cNvPr id="116" name="Text Box 28"/>
            <p:cNvSpPr txBox="1">
              <a:spLocks noChangeArrowheads="1"/>
            </p:cNvSpPr>
            <p:nvPr/>
          </p:nvSpPr>
          <p:spPr bwMode="auto">
            <a:xfrm>
              <a:off x="2880" y="2659"/>
              <a:ext cx="408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400">
                  <a:cs typeface="Times New Roman" pitchFamily="18" charset="0"/>
                </a:rPr>
                <a:t>нет</a:t>
              </a:r>
              <a:endParaRPr lang="ru-RU" sz="1400"/>
            </a:p>
          </p:txBody>
        </p:sp>
        <p:sp>
          <p:nvSpPr>
            <p:cNvPr id="117" name="Line 27"/>
            <p:cNvSpPr>
              <a:spLocks noChangeShapeType="1"/>
            </p:cNvSpPr>
            <p:nvPr/>
          </p:nvSpPr>
          <p:spPr bwMode="auto">
            <a:xfrm>
              <a:off x="2882" y="2050"/>
              <a:ext cx="0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18" name="Line 26"/>
            <p:cNvSpPr>
              <a:spLocks noChangeShapeType="1"/>
            </p:cNvSpPr>
            <p:nvPr/>
          </p:nvSpPr>
          <p:spPr bwMode="auto">
            <a:xfrm>
              <a:off x="2882" y="2756"/>
              <a:ext cx="0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19" name="Line 25"/>
            <p:cNvSpPr>
              <a:spLocks noChangeShapeType="1"/>
            </p:cNvSpPr>
            <p:nvPr/>
          </p:nvSpPr>
          <p:spPr bwMode="auto">
            <a:xfrm flipH="1">
              <a:off x="2204" y="2873"/>
              <a:ext cx="6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20" name="Line 24"/>
            <p:cNvSpPr>
              <a:spLocks noChangeShapeType="1"/>
            </p:cNvSpPr>
            <p:nvPr/>
          </p:nvSpPr>
          <p:spPr bwMode="auto">
            <a:xfrm flipV="1">
              <a:off x="2200" y="1462"/>
              <a:ext cx="0" cy="14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21" name="Line 23"/>
            <p:cNvSpPr>
              <a:spLocks noChangeShapeType="1"/>
            </p:cNvSpPr>
            <p:nvPr/>
          </p:nvSpPr>
          <p:spPr bwMode="auto">
            <a:xfrm>
              <a:off x="2204" y="1462"/>
              <a:ext cx="6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3289" y="2520"/>
              <a:ext cx="2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>
              <a:off x="3557" y="2520"/>
              <a:ext cx="0" cy="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24" name="Line 20"/>
            <p:cNvSpPr>
              <a:spLocks noChangeShapeType="1"/>
            </p:cNvSpPr>
            <p:nvPr/>
          </p:nvSpPr>
          <p:spPr bwMode="auto">
            <a:xfrm flipH="1">
              <a:off x="2882" y="3108"/>
              <a:ext cx="6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2882" y="3108"/>
              <a:ext cx="0" cy="1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126" name="AutoShape 85"/>
            <p:cNvSpPr>
              <a:spLocks noChangeArrowheads="1"/>
            </p:cNvSpPr>
            <p:nvPr/>
          </p:nvSpPr>
          <p:spPr bwMode="auto">
            <a:xfrm>
              <a:off x="2860" y="1439"/>
              <a:ext cx="45" cy="4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</p:grpSp>
      <p:graphicFrame>
        <p:nvGraphicFramePr>
          <p:cNvPr id="127" name="Group 89"/>
          <p:cNvGraphicFramePr>
            <a:graphicFrameLocks noGrp="1"/>
          </p:cNvGraphicFramePr>
          <p:nvPr/>
        </p:nvGraphicFramePr>
        <p:xfrm>
          <a:off x="681016" y="3609976"/>
          <a:ext cx="8262939" cy="609600"/>
        </p:xfrm>
        <a:graphic>
          <a:graphicData uri="http://schemas.openxmlformats.org/drawingml/2006/table">
            <a:tbl>
              <a:tblPr/>
              <a:tblGrid>
                <a:gridCol w="2754313"/>
                <a:gridCol w="2754313"/>
                <a:gridCol w="275431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цикл с предусловием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цикл с постусловием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цикл с параметром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1342</Words>
  <Application>Microsoft Office PowerPoint</Application>
  <PresentationFormat>Экран (4:3)</PresentationFormat>
  <Paragraphs>235</Paragraphs>
  <Slides>20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Сергей</cp:lastModifiedBy>
  <cp:revision>771</cp:revision>
  <dcterms:created xsi:type="dcterms:W3CDTF">2011-02-07T16:44:09Z</dcterms:created>
  <dcterms:modified xsi:type="dcterms:W3CDTF">2015-05-05T11:22:03Z</dcterms:modified>
</cp:coreProperties>
</file>